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05" r:id="rId3"/>
    <p:sldId id="406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374" r:id="rId13"/>
    <p:sldId id="407" r:id="rId14"/>
    <p:sldId id="408" r:id="rId15"/>
    <p:sldId id="409" r:id="rId16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1D1D"/>
    <a:srgbClr val="B3FFF1"/>
    <a:srgbClr val="F0FDFE"/>
    <a:srgbClr val="00FFCC"/>
    <a:srgbClr val="E6FDFE"/>
    <a:srgbClr val="B7FA8A"/>
    <a:srgbClr val="006600"/>
    <a:srgbClr val="E98909"/>
    <a:srgbClr val="FF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3" d="100"/>
          <a:sy n="33" d="100"/>
        </p:scale>
        <p:origin x="-204" y="-1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886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11642043" y="403441"/>
            <a:ext cx="5813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</a:t>
            </a:r>
            <a:r>
              <a:rPr lang="en-US" sz="5400" b="0" spc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ĐẲNG THỨC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600" b="0" baseline="0" dirty="0" smtClean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26" Type="http://schemas.openxmlformats.org/officeDocument/2006/relationships/image" Target="../media/image140.png"/><Relationship Id="rId3" Type="http://schemas.openxmlformats.org/officeDocument/2006/relationships/image" Target="../media/image92.png"/><Relationship Id="rId7" Type="http://schemas.openxmlformats.org/officeDocument/2006/relationships/image" Target="../media/image93.png"/><Relationship Id="rId25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0.png"/><Relationship Id="rId24" Type="http://schemas.openxmlformats.org/officeDocument/2006/relationships/image" Target="../media/image120.png"/><Relationship Id="rId5" Type="http://schemas.openxmlformats.org/officeDocument/2006/relationships/image" Target="../media/image61.wmf"/><Relationship Id="rId23" Type="http://schemas.openxmlformats.org/officeDocument/2006/relationships/image" Target="../media/image110.png"/><Relationship Id="rId28" Type="http://schemas.openxmlformats.org/officeDocument/2006/relationships/image" Target="../media/image160.png"/><Relationship Id="rId4" Type="http://schemas.openxmlformats.org/officeDocument/2006/relationships/oleObject" Target="../embeddings/oleObject1.bin"/><Relationship Id="rId27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9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96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60.png"/><Relationship Id="rId7" Type="http://schemas.openxmlformats.org/officeDocument/2006/relationships/image" Target="../media/image10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0.png"/><Relationship Id="rId7" Type="http://schemas.openxmlformats.org/officeDocument/2006/relationships/image" Target="../media/image3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90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9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29.png"/><Relationship Id="rId10" Type="http://schemas.openxmlformats.org/officeDocument/2006/relationships/image" Target="../media/image49.png"/><Relationship Id="rId4" Type="http://schemas.openxmlformats.org/officeDocument/2006/relationships/image" Target="../media/image20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00.png"/><Relationship Id="rId7" Type="http://schemas.openxmlformats.org/officeDocument/2006/relationships/image" Target="../media/image5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29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9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BẤT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ĐẲNG THỨC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 smtClean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0" y="7257191"/>
            <a:ext cx="20008033" cy="922567"/>
            <a:chOff x="7459670" y="7086600"/>
            <a:chExt cx="20011654" cy="922734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KHÁI NIỆM VÀ TÍNH CHẤT CỦA BẤT ĐẲNG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60" y="8448145"/>
            <a:ext cx="16813249" cy="945156"/>
            <a:chOff x="7459670" y="8524495"/>
            <a:chExt cx="16816291" cy="945327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BẤT ĐẲNG THỨC BẰNG ĐỊNH NGHĨA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16660" y="9696893"/>
            <a:ext cx="22573305" cy="957490"/>
            <a:chOff x="7459670" y="9982200"/>
            <a:chExt cx="22577386" cy="957663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BUNHIACOPXKI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116660" y="12219059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CHỨA DẤU GIÁ TRỊ TUYỆT ĐỐI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361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66" y="9883130"/>
                <a:ext cx="825033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9883130"/>
                <a:ext cx="8250335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3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933930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+4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. Tìm giá trị lớn nhất và giá trị nhỏ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9339306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261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8818" y="5009233"/>
                <a:ext cx="65853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−2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−4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  <m:r>
                        <a:rPr lang="en-US" sz="4400" i="1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18" y="5009233"/>
                <a:ext cx="658539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8018" y="6959377"/>
                <a:ext cx="64101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18" y="6959377"/>
                <a:ext cx="6410152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0331" y="4122490"/>
            <a:ext cx="1570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Ta có</a:t>
            </a:r>
            <a:r>
              <a:rPr lang="vi-VN" sz="4400" smtClean="0">
                <a:latin typeface="+mj-lt"/>
              </a:rPr>
              <a:t>: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0697" y="4122490"/>
                <a:ext cx="48601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+4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 i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97" y="4122490"/>
                <a:ext cx="486017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662" y="5994698"/>
                <a:ext cx="68481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62" y="5994698"/>
                <a:ext cx="684815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93167" y="6809433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Khi đó: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5690" y="6881441"/>
                <a:ext cx="30418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𝐹</m:t>
                      </m:r>
                      <m:r>
                        <a:rPr lang="en-US" sz="4400" i="1">
                          <a:latin typeface="Cambria Math"/>
                        </a:rPr>
                        <m:t>=2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6881441"/>
                <a:ext cx="3041858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03331" y="7673529"/>
                <a:ext cx="549246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⇒2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31" y="7673529"/>
                <a:ext cx="5492466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52234" y="7745537"/>
                <a:ext cx="22429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𝐹</m:t>
                      </m:r>
                      <m:r>
                        <a:rPr lang="en-US" sz="44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34" y="7745537"/>
                <a:ext cx="2242922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466" y="8428235"/>
                <a:ext cx="1170224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Áp dụng bất đẳng thức </a:t>
                </a:r>
                <a:r>
                  <a:rPr lang="vi-VN" sz="4400" b="1">
                    <a:latin typeface="+mj-lt"/>
                  </a:rPr>
                  <a:t>Bunhiacopxki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cho 2 bộ số </a:t>
                </a:r>
                <a:endParaRPr lang="en-US" sz="4400" smtClean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2,1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−1,</m:t>
                        </m:r>
                        <m:r>
                          <a:rPr lang="vi-VN" sz="4400" i="1">
                            <a:latin typeface="Cambria Math"/>
                          </a:rPr>
                          <m:t>𝑦</m:t>
                        </m:r>
                        <m:r>
                          <a:rPr lang="vi-VN" sz="44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8428235"/>
                <a:ext cx="11702242" cy="1446550"/>
              </a:xfrm>
              <a:prstGeom prst="rect">
                <a:avLst/>
              </a:prstGeom>
              <a:blipFill rotWithShape="1">
                <a:blip r:embed="rId11"/>
                <a:stretch>
                  <a:fillRect l="-2083" t="-9283" r="-114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3167" y="11889657"/>
                <a:ext cx="467589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𝐹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≤25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7" y="11889657"/>
                <a:ext cx="4675895" cy="784767"/>
              </a:xfrm>
              <a:prstGeom prst="rect">
                <a:avLst/>
              </a:prstGeom>
              <a:blipFill rotWithShape="1">
                <a:blip r:embed="rId12"/>
                <a:stretch>
                  <a:fillRect l="-521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55690" y="10769873"/>
                <a:ext cx="83370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10769873"/>
                <a:ext cx="8337026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20586" y="10784731"/>
                <a:ext cx="15308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≤25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6" y="10784731"/>
                <a:ext cx="1530804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47978" y="11898165"/>
                <a:ext cx="4924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⇔−5≤</m:t>
                      </m:r>
                      <m:r>
                        <a:rPr lang="vi-VN" sz="4400" i="1">
                          <a:latin typeface="Cambria Math"/>
                        </a:rPr>
                        <m:t>𝐹</m:t>
                      </m:r>
                      <m:r>
                        <a:rPr lang="vi-VN" sz="4400" i="1">
                          <a:latin typeface="Cambria Math"/>
                        </a:rPr>
                        <m:t>−4≤5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78" y="11898165"/>
                <a:ext cx="4924810" cy="7694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69062" y="12744899"/>
                <a:ext cx="39305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⇔−1≤</m:t>
                    </m:r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≤9</m:t>
                    </m:r>
                  </m:oMath>
                </a14:m>
                <a:r>
                  <a:rPr lang="vi-VN" sz="4400" smtClean="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62" y="12744899"/>
                <a:ext cx="3930563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7460" r="-542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1760746" y="4507210"/>
            <a:ext cx="0" cy="9210378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4762" y="4122490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“=” xảy ra khi và chỉ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88738" y="4897262"/>
                <a:ext cx="6298263" cy="342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vi-VN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vi-VN" i="1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38" y="4897262"/>
                <a:ext cx="6298263" cy="34278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1386" y="5274618"/>
                <a:ext cx="7022114" cy="2759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386" y="5274618"/>
                <a:ext cx="7022114" cy="27590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507691" y="8658994"/>
                <a:ext cx="4642361" cy="13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=−1;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=3;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691" y="8658994"/>
                <a:ext cx="4642361" cy="13560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94865" y="10459194"/>
                <a:ext cx="1060258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 dirty="0">
                    <a:latin typeface="+mj-lt"/>
                  </a:rPr>
                  <a:t> đạt giá trị nhỏ nhất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−1</m:t>
                    </m:r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:endParaRPr lang="en-US" sz="4400" dirty="0" smtClean="0">
                  <a:latin typeface="+mj-lt"/>
                </a:endParaRPr>
              </a:p>
              <a:p>
                <a:pPr algn="ctr"/>
                <a:r>
                  <a:rPr lang="vi-VN" sz="4400" dirty="0" smtClean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=−1,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865" y="10459194"/>
                <a:ext cx="10602582" cy="1446550"/>
              </a:xfrm>
              <a:prstGeom prst="rect">
                <a:avLst/>
              </a:prstGeom>
              <a:blipFill rotWithShape="1">
                <a:blip r:embed="rId20"/>
                <a:stretch>
                  <a:fillRect l="-2299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768858" y="12180996"/>
                <a:ext cx="899156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 đạt giá trị lớn nhất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9</m:t>
                    </m:r>
                  </m:oMath>
                </a14:m>
                <a:r>
                  <a:rPr lang="vi-VN" sz="4400">
                    <a:latin typeface="+mj-lt"/>
                  </a:rPr>
                  <a:t> </a:t>
                </a:r>
                <a:endParaRPr lang="en-US" sz="4400" smtClean="0">
                  <a:latin typeface="+mj-lt"/>
                </a:endParaRPr>
              </a:p>
              <a:p>
                <a:pPr algn="ctr"/>
                <a:r>
                  <a:rPr lang="vi-VN" sz="4400" smtClean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=3,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  <m:r>
                      <a:rPr lang="vi-VN" sz="4400" i="1">
                        <a:latin typeface="Cambria Math"/>
                      </a:rPr>
                      <m:t>=3</m:t>
                    </m:r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858" y="12180996"/>
                <a:ext cx="8991564" cy="1446550"/>
              </a:xfrm>
              <a:prstGeom prst="rect">
                <a:avLst/>
              </a:prstGeom>
              <a:blipFill rotWithShape="1">
                <a:blip r:embed="rId21"/>
                <a:stretch>
                  <a:fillRect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/>
          <p:cNvSpPr/>
          <p:nvPr/>
        </p:nvSpPr>
        <p:spPr>
          <a:xfrm>
            <a:off x="4847978" y="2135977"/>
            <a:ext cx="4752528" cy="94051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9150052" y="2197175"/>
            <a:ext cx="2979846" cy="846503"/>
          </a:xfrm>
          <a:prstGeom prst="roundRect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eparation 72"/>
          <p:cNvSpPr/>
          <p:nvPr/>
        </p:nvSpPr>
        <p:spPr>
          <a:xfrm>
            <a:off x="1625155" y="5778674"/>
            <a:ext cx="7770001" cy="1180703"/>
          </a:xfrm>
          <a:prstGeom prst="flowChartPreparation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Preparation 73"/>
          <p:cNvSpPr/>
          <p:nvPr/>
        </p:nvSpPr>
        <p:spPr>
          <a:xfrm>
            <a:off x="11618170" y="6182147"/>
            <a:ext cx="6551288" cy="892671"/>
          </a:xfrm>
          <a:prstGeom prst="flowChartPreparation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Alternate Process 74"/>
          <p:cNvSpPr/>
          <p:nvPr/>
        </p:nvSpPr>
        <p:spPr>
          <a:xfrm>
            <a:off x="2255690" y="9874785"/>
            <a:ext cx="8337026" cy="2014872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Alternate Process 75"/>
          <p:cNvSpPr/>
          <p:nvPr/>
        </p:nvSpPr>
        <p:spPr>
          <a:xfrm>
            <a:off x="12769774" y="4698554"/>
            <a:ext cx="4426382" cy="1504127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Bevel 76"/>
          <p:cNvSpPr/>
          <p:nvPr/>
        </p:nvSpPr>
        <p:spPr>
          <a:xfrm>
            <a:off x="5510155" y="12667606"/>
            <a:ext cx="2290151" cy="959940"/>
          </a:xfrm>
          <a:prstGeom prst="bevel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Bevel 77"/>
          <p:cNvSpPr/>
          <p:nvPr/>
        </p:nvSpPr>
        <p:spPr>
          <a:xfrm>
            <a:off x="13156284" y="6809433"/>
            <a:ext cx="3672587" cy="959940"/>
          </a:xfrm>
          <a:prstGeom prst="bevel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/>
          <p:cNvSpPr/>
          <p:nvPr/>
        </p:nvSpPr>
        <p:spPr>
          <a:xfrm>
            <a:off x="7152234" y="12674424"/>
            <a:ext cx="2016224" cy="953122"/>
          </a:xfrm>
          <a:prstGeom prst="fram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ame 79"/>
          <p:cNvSpPr/>
          <p:nvPr/>
        </p:nvSpPr>
        <p:spPr>
          <a:xfrm>
            <a:off x="13161691" y="7489848"/>
            <a:ext cx="3667179" cy="953122"/>
          </a:xfrm>
          <a:prstGeom prst="fram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18673514" y="5009233"/>
            <a:ext cx="5712074" cy="2334864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Alternate Process 81"/>
          <p:cNvSpPr/>
          <p:nvPr/>
        </p:nvSpPr>
        <p:spPr>
          <a:xfrm>
            <a:off x="18673514" y="5274618"/>
            <a:ext cx="5712074" cy="1489521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Alternate Process 82"/>
          <p:cNvSpPr/>
          <p:nvPr/>
        </p:nvSpPr>
        <p:spPr>
          <a:xfrm>
            <a:off x="19537609" y="7313488"/>
            <a:ext cx="3888433" cy="816769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Alternate Process 83"/>
          <p:cNvSpPr/>
          <p:nvPr/>
        </p:nvSpPr>
        <p:spPr>
          <a:xfrm>
            <a:off x="15493314" y="8536915"/>
            <a:ext cx="3656738" cy="800117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Alternate Process 84"/>
          <p:cNvSpPr/>
          <p:nvPr/>
        </p:nvSpPr>
        <p:spPr>
          <a:xfrm>
            <a:off x="15493314" y="9330612"/>
            <a:ext cx="3684257" cy="816769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Alternate Process 85"/>
          <p:cNvSpPr/>
          <p:nvPr/>
        </p:nvSpPr>
        <p:spPr>
          <a:xfrm>
            <a:off x="10320586" y="10784731"/>
            <a:ext cx="1530804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5" grpId="0"/>
      <p:bldP spid="4" grpId="0"/>
      <p:bldP spid="5" grpId="0"/>
      <p:bldP spid="6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68" grpId="0"/>
      <p:bldP spid="70" grpId="0"/>
      <p:bldP spid="69" grpId="0" animBg="1"/>
      <p:bldP spid="71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551773" y="6973782"/>
            <a:ext cx="16710681" cy="1224136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16986" y="7217393"/>
                <a:ext cx="701512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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≤−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86" y="7217393"/>
                <a:ext cx="7015126" cy="754053"/>
              </a:xfrm>
              <a:prstGeom prst="rect">
                <a:avLst/>
              </a:prstGeom>
              <a:blipFill rotWithShape="1">
                <a:blip r:embed="rId3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2265418" y="5749646"/>
            <a:ext cx="3286355" cy="2448272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260401" y="8210356"/>
            <a:ext cx="20002053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51773" y="5765039"/>
            <a:ext cx="167106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85056" y="3964839"/>
            <a:ext cx="20002053" cy="576064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Điều kiện                        Nội dung                                          Dấu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“=” xảy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71861" y="4540903"/>
            <a:ext cx="20002053" cy="1224136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5659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CHỨA DẤU GIÁ TRỊ TUYỆT ĐỐI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3" y="8755081"/>
              <a:ext cx="3076108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870438" y="9611937"/>
            <a:ext cx="410275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 minh:</a:t>
            </a:r>
            <a:endParaRPr lang="en-US" sz="4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89068"/>
              </p:ext>
            </p:extLst>
          </p:nvPr>
        </p:nvGraphicFramePr>
        <p:xfrm>
          <a:off x="3106700" y="6629135"/>
          <a:ext cx="1423775" cy="69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368140" imgH="177723" progId="Equation.DSMT4">
                  <p:embed/>
                </p:oleObj>
              </mc:Choice>
              <mc:Fallback>
                <p:oleObj name="Equation" r:id="rId4" imgW="368140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00" y="6629135"/>
                        <a:ext cx="1423775" cy="693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5551773" y="3964839"/>
            <a:ext cx="0" cy="5486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3632954" y="3964838"/>
            <a:ext cx="0" cy="5486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6090" y="4775944"/>
                <a:ext cx="62072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0,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90" y="4775944"/>
                <a:ext cx="6207212" cy="754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753522" y="4775943"/>
                <a:ext cx="822334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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≥0,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/>
                        </a:rPr>
                        <m:t>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522" y="4775943"/>
                <a:ext cx="8223341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871722" y="5944443"/>
                <a:ext cx="575497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/>
                        </a:rPr>
                        <m:t>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722" y="5944443"/>
                <a:ext cx="5754973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17759" y="8445397"/>
                <a:ext cx="735515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759" y="8445397"/>
                <a:ext cx="7355155" cy="75405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020031" y="8445396"/>
                <a:ext cx="695773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031" y="8445396"/>
                <a:ext cx="6957739" cy="754053"/>
              </a:xfrm>
              <a:prstGeom prst="rect">
                <a:avLst/>
              </a:prstGeom>
              <a:blipFill rotWithShape="1">
                <a:blip r:embed="rId24"/>
                <a:stretch>
                  <a:fillRect t="-18548" b="-34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2921815" y="10448743"/>
            <a:ext cx="14759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 có 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55446" y="10387186"/>
                <a:ext cx="47520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4400" b="0" i="0" smtClean="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46" y="10387186"/>
                <a:ext cx="4752070" cy="76944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11874" y="11187406"/>
                <a:ext cx="90436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sym typeface="Symbol"/>
                        </a:rPr>
                        <m:t>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+2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𝑎𝑏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𝑎𝑏</m:t>
                          </m:r>
                        </m:e>
                      </m:d>
                      <m:r>
                        <a:rPr lang="en-US" sz="4400" i="1">
                          <a:latin typeface="Cambria Math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187406"/>
                <a:ext cx="9043694" cy="76944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11874" y="12043370"/>
                <a:ext cx="33821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sym typeface="Symbol"/>
                        </a:rPr>
                        <m:t>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𝑎𝑏</m:t>
                      </m:r>
                      <m:r>
                        <a:rPr lang="en-US" sz="4400" i="1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2043370"/>
                <a:ext cx="3382143" cy="76944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198520" y="10417963"/>
                <a:ext cx="65727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ym typeface="Symbol"/>
                  </a:rPr>
                  <a:t>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endParaRPr lang="en-US" sz="440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520" y="10417963"/>
                <a:ext cx="6572761" cy="769441"/>
              </a:xfrm>
              <a:prstGeom prst="rect">
                <a:avLst/>
              </a:prstGeom>
              <a:blipFill rotWithShape="1">
                <a:blip r:embed="rId28"/>
                <a:stretch>
                  <a:fillRect l="-3803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774278" y="12043370"/>
            <a:ext cx="5232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(bất đẳng thức đúng).</a:t>
            </a:r>
            <a:r>
              <a:rPr lang="en-US" sz="4000">
                <a:sym typeface="Wingdings 2"/>
              </a:rPr>
              <a:t></a:t>
            </a:r>
            <a:endParaRPr lang="en-US" sz="4000"/>
          </a:p>
        </p:txBody>
      </p:sp>
      <p:sp>
        <p:nvSpPr>
          <p:cNvPr id="54" name="TextBox 53"/>
          <p:cNvSpPr txBox="1"/>
          <p:nvPr/>
        </p:nvSpPr>
        <p:spPr>
          <a:xfrm>
            <a:off x="4973192" y="2861710"/>
            <a:ext cx="667035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Một số bất đẳng thức cơ bản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3" grpId="0"/>
      <p:bldP spid="80" grpId="0" animBg="1"/>
      <p:bldP spid="75" grpId="0" animBg="1"/>
      <p:bldP spid="73" grpId="0" animBg="1"/>
      <p:bldP spid="76" grpId="0" animBg="1"/>
      <p:bldP spid="37" grpId="0" animBg="1"/>
      <p:bldP spid="61" grpId="0"/>
      <p:bldP spid="41" grpId="0"/>
      <p:bldP spid="83" grpId="0"/>
      <p:bldP spid="87" grpId="0"/>
      <p:bldP spid="44" grpId="0"/>
      <p:bldP spid="45" grpId="0"/>
      <p:bldP spid="6" grpId="0"/>
      <p:bldP spid="49" grpId="0"/>
      <p:bldP spid="9" grpId="0"/>
      <p:bldP spid="26" grpId="0"/>
      <p:bldP spid="27" grpId="0"/>
      <p:bldP spid="2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3983882" y="2781394"/>
                <a:ext cx="13222402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440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Chứng minh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5−</m:t>
                        </m:r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+10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≥15 </m:t>
                    </m:r>
                  </m:oMath>
                </a14:m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với mọi số thực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  <m:r>
                      <a:rPr kumimoji="0" 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882" y="2781394"/>
                <a:ext cx="1322240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830" t="-14286" b="-3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0" y="194132"/>
            <a:ext cx="2936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60346" y="3812960"/>
            <a:ext cx="200728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8582" y="4609997"/>
                <a:ext cx="832683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Áp dụng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bđt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có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82" y="4609997"/>
                <a:ext cx="8326831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2855" t="-16129" r="-1830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87738" y="5523454"/>
                <a:ext cx="11521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5−</m:t>
                          </m:r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4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5−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15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  <a:sym typeface="Wingdings 2"/>
                        </a:rPr>
                        <m:t>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8" y="5523454"/>
                <a:ext cx="1152128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31554" y="2610322"/>
            <a:ext cx="2952328" cy="940513"/>
            <a:chOff x="2067302" y="5922690"/>
            <a:chExt cx="2952328" cy="940513"/>
          </a:xfrm>
        </p:grpSpPr>
        <p:sp>
          <p:nvSpPr>
            <p:cNvPr id="50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3621" y="6002305"/>
              <a:ext cx="22260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6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2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1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10060533"/>
                <a:ext cx="2102633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4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2:</a:t>
                </a:r>
                <a:r>
                  <a:rPr lang="en-US" sz="44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(trắc nghiệm)</a:t>
                </a:r>
                <a:endParaRPr lang="en-US" sz="440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Lấy thử vài giá trị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≥2025,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thế vào biểu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ta sẽ loại trừ dần các đáp áp sai. Đáp án còn lại cuối cùng sẽ là đáp án đúng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0060533"/>
                <a:ext cx="21026336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89" t="-5444" r="-377" b="-1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2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Cho các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</a:rPr>
                      <m:t>,</m:t>
                    </m:r>
                    <m:r>
                      <a:rPr lang="en-US" sz="4400" b="0" i="1" smtClean="0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,</m:t>
                    </m:r>
                    <m:r>
                      <a:rPr lang="en-US" sz="4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thỏa mãn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≥2025</m:t>
                    </m:r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3696832"/>
                <a:ext cx="1807103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≥2019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=3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≤2019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3696832"/>
                <a:ext cx="18071035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383" t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10175139" y="4480519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249266" y="6387928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4400" i="1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66" y="6387928"/>
                <a:ext cx="12192000" cy="14465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039666" y="7673529"/>
                <a:ext cx="53285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Cộng theo vế ta được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 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7673529"/>
                <a:ext cx="532859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691" t="-15079" r="-45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362096" y="8380908"/>
                <a:ext cx="154554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pt-BR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−1+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−2+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−3    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96" y="8380908"/>
                <a:ext cx="1545543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3889225" y="9076809"/>
                <a:ext cx="149283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−6</m:t>
                    </m:r>
                    <m:r>
                      <a:rPr lang="en-US" sz="4400" i="1">
                        <a:latin typeface="Cambria Math"/>
                      </a:rPr>
                      <m:t>≥</m:t>
                    </m:r>
                    <m:r>
                      <a:rPr lang="en-US" sz="4400" i="1">
                        <a:latin typeface="Cambria Math"/>
                      </a:rPr>
                      <m:t>2025−6=2019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           Chọn B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25" y="9076809"/>
                <a:ext cx="14928303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39666" y="12138025"/>
                <a:ext cx="201622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=1,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=2,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=2024⇒</m:t>
                    </m:r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=2021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loại đáp án A,C,D. Vậy đáp án B đúng.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2138025"/>
                <a:ext cx="2016224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24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039666" y="5778674"/>
                <a:ext cx="6459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>
                    <a:latin typeface="Times New Roman" pitchFamily="18" charset="0"/>
                    <a:cs typeface="Times New Roman" pitchFamily="18" charset="0"/>
                  </a:rPr>
                  <a:t>Ta có  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4400" i="1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778674"/>
                <a:ext cx="645997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3872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85566" y="2921001"/>
                <a:ext cx="188483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66" y="2921001"/>
                <a:ext cx="18848388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209760" y="5172923"/>
                <a:ext cx="46503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760" y="5172923"/>
                <a:ext cx="4650376" cy="754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9902" y="3781188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7818" y="2275047"/>
                <a:ext cx="1994621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hai số thực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=1.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Tìm giá trị lớn nhất của biểu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.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18" y="2275047"/>
                <a:ext cx="19946216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222" t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74982" y="2135977"/>
            <a:ext cx="2726759" cy="940513"/>
            <a:chOff x="2067302" y="5922690"/>
            <a:chExt cx="2726759" cy="940513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5922" y="6002305"/>
              <a:ext cx="1938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3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51834" y="7458725"/>
                <a:ext cx="12192000" cy="9122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𝑃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+2</m:t>
                          </m:r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en-US" sz="4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34" y="7458725"/>
                <a:ext cx="12192000" cy="912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687738" y="8522315"/>
                <a:ext cx="8320868" cy="2653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𝑀𝑎𝑥𝑃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8" y="8522315"/>
                <a:ext cx="8320868" cy="2653034"/>
              </a:xfrm>
              <a:prstGeom prst="rect">
                <a:avLst/>
              </a:prstGeom>
              <a:blipFill rotWithShape="1">
                <a:blip r:embed="rId4"/>
                <a:stretch>
                  <a:fillRect l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687738" y="7673529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Ta có </a:t>
            </a:r>
            <a:endParaRPr 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0717356" y="8457882"/>
                <a:ext cx="3210174" cy="236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356" y="8457882"/>
                <a:ext cx="3210174" cy="23613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903762" y="6450613"/>
                <a:ext cx="11737304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sym typeface="Symbol"/>
                        </a:rPr>
                        <m:t> </m:t>
                      </m:r>
                      <m:r>
                        <a:rPr lang="en-US" sz="4400" b="0" i="1" smtClean="0"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</a:rPr>
                        <m:t>𝑐</m:t>
                      </m:r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</a:rPr>
                        <m:t>𝑏</m:t>
                      </m:r>
                      <m:r>
                        <a:rPr lang="en-US" sz="4400" b="0" i="1" smtClean="0">
                          <a:latin typeface="Cambria Math"/>
                        </a:rPr>
                        <m:t>𝑑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2" y="6450613"/>
                <a:ext cx="11737304" cy="912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479826" y="4842570"/>
                <a:ext cx="11737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/>
                            <m:t>(</m:t>
                          </m:r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𝑑</m:t>
                          </m:r>
                          <m:r>
                            <a:rPr lang="en-US" sz="4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6" y="4842570"/>
                <a:ext cx="11737304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903762" y="5612011"/>
                <a:ext cx="11737304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0" smtClean="0">
                    <a:ea typeface="Cambria Math"/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2" y="5612011"/>
                <a:ext cx="11737304" cy="912237"/>
              </a:xfrm>
              <a:prstGeom prst="rect">
                <a:avLst/>
              </a:prstGeom>
              <a:blipFill rotWithShape="1">
                <a:blip r:embed="rId8"/>
                <a:stretch>
                  <a:fillRect l="-2077" t="-671" b="-28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146846" y="4857999"/>
            <a:ext cx="2765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Nhận xét </a:t>
            </a:r>
            <a:endParaRPr lang="en-US" sz="4400"/>
          </a:p>
        </p:txBody>
      </p:sp>
      <p:sp>
        <p:nvSpPr>
          <p:cNvPr id="42" name="Flowchart: Alternate Process 41"/>
          <p:cNvSpPr/>
          <p:nvPr/>
        </p:nvSpPr>
        <p:spPr>
          <a:xfrm>
            <a:off x="4163903" y="7491796"/>
            <a:ext cx="3492387" cy="1026018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7602284" y="8357816"/>
            <a:ext cx="3492387" cy="1026018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/>
          <p:cNvSpPr/>
          <p:nvPr/>
        </p:nvSpPr>
        <p:spPr>
          <a:xfrm>
            <a:off x="5443098" y="7491796"/>
            <a:ext cx="7937827" cy="1030519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8304362" y="9096769"/>
            <a:ext cx="2412994" cy="1218410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3663576" y="6324843"/>
            <a:ext cx="806934" cy="176359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9456490" y="5510598"/>
            <a:ext cx="3925876" cy="3384376"/>
          </a:xfrm>
          <a:prstGeom prst="hexagon">
            <a:avLst/>
          </a:prstGeom>
          <a:gradFill flip="none" rotWithShape="1">
            <a:gsLst>
              <a:gs pos="0">
                <a:schemeClr val="bg1"/>
              </a:gs>
              <a:gs pos="76000">
                <a:srgbClr val="FFFF69"/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98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smtClean="0"/>
          </a:p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</a:p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TOÁN</a:t>
            </a:r>
          </a:p>
          <a:p>
            <a:pPr algn="ctr"/>
            <a:endParaRPr lang="en-US" sz="6000"/>
          </a:p>
        </p:txBody>
      </p:sp>
      <p:grpSp>
        <p:nvGrpSpPr>
          <p:cNvPr id="13" name="Group 12"/>
          <p:cNvGrpSpPr/>
          <p:nvPr/>
        </p:nvGrpSpPr>
        <p:grpSpPr>
          <a:xfrm>
            <a:off x="3983882" y="5346626"/>
            <a:ext cx="4195186" cy="3835834"/>
            <a:chOff x="3983882" y="5592911"/>
            <a:chExt cx="4195186" cy="3835834"/>
          </a:xfrm>
        </p:grpSpPr>
        <p:sp>
          <p:nvSpPr>
            <p:cNvPr id="4" name="Oval 3"/>
            <p:cNvSpPr/>
            <p:nvPr/>
          </p:nvSpPr>
          <p:spPr>
            <a:xfrm>
              <a:off x="4173263" y="5592911"/>
              <a:ext cx="3816424" cy="383583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9000">
                  <a:srgbClr val="B7FA8A"/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83882" y="6745039"/>
              <a:ext cx="41951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itchFamily="18" charset="0"/>
                  <a:cs typeface="Times New Roman" pitchFamily="18" charset="0"/>
                </a:rPr>
                <a:t>GTLN (Max) GTNN (Min) 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667073" y="5276411"/>
            <a:ext cx="3862425" cy="3852750"/>
            <a:chOff x="14569058" y="5526324"/>
            <a:chExt cx="3862425" cy="3852750"/>
          </a:xfrm>
        </p:grpSpPr>
        <p:sp>
          <p:nvSpPr>
            <p:cNvPr id="2" name="Oval 1"/>
            <p:cNvSpPr/>
            <p:nvPr/>
          </p:nvSpPr>
          <p:spPr>
            <a:xfrm>
              <a:off x="14569058" y="5526324"/>
              <a:ext cx="3862425" cy="3852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FF1D1D">
                    <a:tint val="44500"/>
                    <a:satMod val="160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13073" y="6611616"/>
              <a:ext cx="367240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Chứng </a:t>
              </a:r>
              <a:r>
                <a:rPr lang="en-US" sz="5400" smtClean="0">
                  <a:latin typeface="Times New Roman" pitchFamily="18" charset="0"/>
                  <a:cs typeface="Times New Roman" pitchFamily="18" charset="0"/>
                </a:rPr>
                <a:t>minh</a:t>
              </a:r>
            </a:p>
            <a:p>
              <a:pPr algn="ctr"/>
              <a:r>
                <a:rPr lang="en-US" sz="5400" smtClean="0">
                  <a:latin typeface="Times New Roman" pitchFamily="18" charset="0"/>
                  <a:cs typeface="Times New Roman" pitchFamily="18" charset="0"/>
                </a:rPr>
                <a:t>BĐT</a:t>
              </a:r>
              <a:endParaRPr lang="en-US" sz="5400">
                <a:latin typeface="Times New Roman" pitchFamily="18" charset="0"/>
                <a:cs typeface="Times New Roman" pitchFamily="18" charset="0"/>
              </a:endParaRPr>
            </a:p>
            <a:p>
              <a:endParaRPr lang="en-US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flipH="1" flipV="1">
            <a:off x="8448378" y="6324843"/>
            <a:ext cx="806934" cy="178988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542345">
            <a:off x="14549479" y="4498883"/>
            <a:ext cx="806934" cy="155505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521761">
            <a:off x="14731752" y="8485228"/>
            <a:ext cx="806934" cy="157586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822758" flipH="1" flipV="1">
            <a:off x="7534343" y="4568771"/>
            <a:ext cx="819672" cy="164770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3542345" flipH="1">
            <a:off x="7144590" y="8559549"/>
            <a:ext cx="820562" cy="154744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448378" y="2770634"/>
            <a:ext cx="5810770" cy="24482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000">
                <a:schemeClr val="bg1"/>
              </a:gs>
              <a:gs pos="100000">
                <a:srgbClr val="B3FFF1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đổi </a:t>
            </a: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đương</a:t>
            </a:r>
          </a:p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44179" y="9489201"/>
            <a:ext cx="6840760" cy="24482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000">
                <a:schemeClr val="bg1"/>
              </a:gs>
              <a:gs pos="100000">
                <a:srgbClr val="B3FFF1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Dùng BĐT phụ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(Côsi, Bunhiaxcopki, trị,…)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BUNHIACOPXKI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3" y="8755081"/>
              <a:ext cx="3076108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3768" y="8154938"/>
            <a:ext cx="410275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 minh:</a:t>
            </a:r>
            <a:endParaRPr lang="en-US" sz="4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4068356" y="8277936"/>
            <a:ext cx="1554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có 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9466" y="4441032"/>
            <a:ext cx="23910970" cy="3353866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9466" y="3834458"/>
            <a:ext cx="23910970" cy="576064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      Tên                                                    Nội dung                                                        Dấu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“=” xảy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1474" y="4754007"/>
            <a:ext cx="366580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>
                <a:latin typeface="Times New Roman" pitchFamily="18" charset="0"/>
                <a:cs typeface="Times New Roman" pitchFamily="18" charset="0"/>
              </a:rPr>
              <a:t>Bất đẳng thức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Bunhiacopxki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đối với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2 cặp 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thực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681626" y="5252968"/>
                <a:ext cx="4464496" cy="1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  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  <m:r>
                            <a:rPr lang="en-US" i="1">
                              <a:latin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626" y="5252968"/>
                <a:ext cx="4464496" cy="146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39466" y="7794899"/>
            <a:ext cx="23910970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3482" y="8296047"/>
            <a:ext cx="35937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Bunhiacopxki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681626" y="8604458"/>
                <a:ext cx="4464496" cy="199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=...=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Times New Roman" pitchFamily="18" charset="0"/>
                              <a:cs typeface="Times New Roman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≠0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626" y="8604458"/>
                <a:ext cx="4464496" cy="1998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7278" y="5230152"/>
                <a:ext cx="14192179" cy="220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Với hai cặp số thực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ta có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8" y="5230152"/>
                <a:ext cx="14192179" cy="2204706"/>
              </a:xfrm>
              <a:prstGeom prst="rect">
                <a:avLst/>
              </a:prstGeom>
              <a:blipFill rotWithShape="1">
                <a:blip r:embed="rId4"/>
                <a:stretch>
                  <a:fillRect t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3977278" y="8830552"/>
                <a:ext cx="15416315" cy="274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Với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 smtClean="0">
                    <a:latin typeface="Times New Roman" pitchFamily="18" charset="0"/>
                    <a:cs typeface="Times New Roman" pitchFamily="18" charset="0"/>
                  </a:rPr>
                  <a:t>bộ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8" y="8830552"/>
                <a:ext cx="15416315" cy="2746265"/>
              </a:xfrm>
              <a:prstGeom prst="rect">
                <a:avLst/>
              </a:prstGeom>
              <a:blipFill rotWithShape="1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911874" y="383445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465602" y="383445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062445" y="9451082"/>
                <a:ext cx="13458941" cy="302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</a:rPr>
                        <m:t>𝑎𝑥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𝑏𝑦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−2</m:t>
                      </m:r>
                      <m:r>
                        <a:rPr lang="en-US" i="1">
                          <a:latin typeface="Cambria Math"/>
                        </a:rPr>
                        <m:t>𝑎𝑦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𝑏𝑥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45" y="9451082"/>
                <a:ext cx="13458941" cy="3029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0386" y="11423641"/>
                <a:ext cx="689304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(luôn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86" y="11423641"/>
                <a:ext cx="6893041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3540" t="-16129" r="-327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295016" y="12469788"/>
                <a:ext cx="768191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Dấu bằng xảy ra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16" y="12469788"/>
                <a:ext cx="7681911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093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44522" y="12469788"/>
                <a:ext cx="295734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𝑎𝑦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𝑏𝑥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2" y="12469788"/>
                <a:ext cx="2957348" cy="754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2480826" y="12122071"/>
                <a:ext cx="2367443" cy="1461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826" y="12122071"/>
                <a:ext cx="2367443" cy="14618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4848269" y="12469787"/>
                <a:ext cx="2391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  <m:r>
                            <a:rPr lang="en-US" i="1">
                              <a:latin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269" y="12469787"/>
                <a:ext cx="2391424" cy="7540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3911874" y="3834458"/>
            <a:ext cx="0" cy="396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465602" y="3834458"/>
            <a:ext cx="0" cy="395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" grpId="0"/>
      <p:bldP spid="6" grpId="1"/>
      <p:bldP spid="30" grpId="0" animBg="1"/>
      <p:bldP spid="53" grpId="0" animBg="1"/>
      <p:bldP spid="35" grpId="0"/>
      <p:bldP spid="57" grpId="0" animBg="1"/>
      <p:bldP spid="40" grpId="0"/>
      <p:bldP spid="64" grpId="0" build="allAtOnce"/>
      <p:bldP spid="66" grpId="0"/>
      <p:bldP spid="66" grpId="1"/>
      <p:bldP spid="67" grpId="0" build="allAtOnce"/>
      <p:bldP spid="68" grpId="0" build="allAtOnce"/>
      <p:bldP spid="69" grpId="0" build="allAtOnce"/>
      <p:bldP spid="7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039666" y="5778674"/>
                <a:ext cx="17405406" cy="430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Ta sử dụng bất đẳng thức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Bunhiacopxki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2 bộ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ta được:</a:t>
                </a:r>
              </a:p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Dấu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bằng xảy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440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4400" i="1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778674"/>
                <a:ext cx="17405406" cy="4300473"/>
              </a:xfrm>
              <a:prstGeom prst="rect">
                <a:avLst/>
              </a:prstGeom>
              <a:blipFill rotWithShape="1">
                <a:blip r:embed="rId2"/>
                <a:stretch>
                  <a:fillRect l="-1436" t="-2695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9739114"/>
                <a:ext cx="2102633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4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2:</a:t>
                </a:r>
                <a:r>
                  <a:rPr lang="en-US" sz="44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(trắc nghiệm)</a:t>
                </a:r>
                <a:endParaRPr lang="en-US" sz="440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Lấy thử vài giá trị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thế vào biểu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thức các đáp án ta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sẽ loại trừ dần các đáp áp sai. Đáp án còn lại cuối cùng sẽ là đáp án đúng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9739114"/>
                <a:ext cx="2102633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189" t="-5460" r="-725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11474" y="2389889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3335810" y="2488953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0" y="2488953"/>
                <a:ext cx="1807103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9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121272" y="3135692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72" y="3135692"/>
                <a:ext cx="18071035" cy="1706878"/>
              </a:xfrm>
              <a:prstGeom prst="rect">
                <a:avLst/>
              </a:prstGeom>
              <a:blipFill rotWithShape="1">
                <a:blip r:embed="rId5"/>
                <a:stretch>
                  <a:fillRect l="-1350" t="-678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520386" y="8615561"/>
            <a:ext cx="2295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39666" y="11777985"/>
                <a:ext cx="4876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=−1,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=0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1777985"/>
                <a:ext cx="487666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512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8018" y="6510948"/>
                <a:ext cx="39832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1.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+2.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18" y="6510948"/>
                <a:ext cx="398327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0426" y="6483896"/>
                <a:ext cx="5498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426" y="6483896"/>
                <a:ext cx="549894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9358" y="8298954"/>
                <a:ext cx="2620589" cy="13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 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58" y="8298954"/>
                <a:ext cx="2620589" cy="1373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93577" y="6455321"/>
                <a:ext cx="35194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577" y="6455321"/>
                <a:ext cx="351949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11673" y="12619434"/>
                <a:ext cx="5087979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3" y="12619434"/>
                <a:ext cx="5087979" cy="1052660"/>
              </a:xfrm>
              <a:prstGeom prst="rect">
                <a:avLst/>
              </a:prstGeom>
              <a:blipFill rotWithShape="1">
                <a:blip r:embed="rId11"/>
                <a:stretch>
                  <a:fillRect l="-479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728609" y="11251282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Đáp án B: 1 &gt; 5</a:t>
            </a:r>
            <a:endParaRPr lang="en-US" sz="4400" b="1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9756364" y="11971362"/>
                <a:ext cx="45496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Đáp án C: 1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1D1D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en-US" sz="4400" b="1">
                  <a:solidFill>
                    <a:srgbClr val="FF1D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364" y="11971362"/>
                <a:ext cx="4549643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5496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814656" y="12663582"/>
                <a:ext cx="4001416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Đáp án 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1D1D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1D1D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>
                  <a:solidFill>
                    <a:srgbClr val="FF1D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656" y="12663582"/>
                <a:ext cx="4001416" cy="1070358"/>
              </a:xfrm>
              <a:prstGeom prst="rect">
                <a:avLst/>
              </a:prstGeom>
              <a:blipFill rotWithShape="1">
                <a:blip r:embed="rId13"/>
                <a:stretch>
                  <a:fillRect l="-6088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16327" y="11777985"/>
            <a:ext cx="3836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loại đáp án B,C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0159" y="12720017"/>
            <a:ext cx="3490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loại đáp án 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4562" y="12720017"/>
            <a:ext cx="4649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Vậy đáp án A đúng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  <p:bldP spid="70" grpId="0"/>
      <p:bldP spid="71" grpId="0"/>
      <p:bldP spid="3" grpId="0"/>
      <p:bldP spid="4" grpId="0"/>
      <p:bldP spid="5" grpId="0"/>
      <p:bldP spid="6" grpId="0"/>
      <p:bldP spid="74" grpId="0"/>
      <p:bldP spid="7" grpId="0"/>
      <p:bldP spid="75" grpId="0"/>
      <p:bldP spid="7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26350" y="5500588"/>
                <a:ext cx="40286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5500588"/>
                <a:ext cx="402866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051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26350" y="6582429"/>
                <a:ext cx="3974870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4≤5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6582429"/>
                <a:ext cx="3974870" cy="8996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6350" y="7724219"/>
                <a:ext cx="3908378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7724219"/>
                <a:ext cx="3908378" cy="13619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30990" y="925770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97856" y="10446249"/>
                <a:ext cx="3187989" cy="196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 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56" y="10446249"/>
                <a:ext cx="3187989" cy="19631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34129" y="10062170"/>
                <a:ext cx="2791918" cy="273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129" y="10062170"/>
                <a:ext cx="2791918" cy="2731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13059" y="12512290"/>
                <a:ext cx="9543318" cy="1068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nhỏ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4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059" y="12512290"/>
                <a:ext cx="9543318" cy="1068562"/>
              </a:xfrm>
              <a:prstGeom prst="rect">
                <a:avLst/>
              </a:prstGeom>
              <a:blipFill rotWithShape="1">
                <a:blip r:embed="rId10"/>
                <a:stretch>
                  <a:fillRect l="-2620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7726525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7726525"/>
                <a:ext cx="6692858" cy="2876685"/>
              </a:xfrm>
              <a:prstGeom prst="rect">
                <a:avLst/>
              </a:prstGeom>
              <a:blipFill rotWithShape="1">
                <a:blip r:embed="rId11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769522" y="5490641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>
            <a:off x="1031554" y="5490641"/>
            <a:ext cx="7594796" cy="1991393"/>
          </a:xfrm>
          <a:prstGeom prst="bentArrow">
            <a:avLst/>
          </a:prstGeom>
          <a:solidFill>
            <a:srgbClr val="B3FFF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211713" y="7032231"/>
            <a:ext cx="5414639" cy="2225474"/>
          </a:xfrm>
          <a:prstGeom prst="bentConnector3">
            <a:avLst>
              <a:gd name="adj1" fmla="val 87997"/>
            </a:avLst>
          </a:prstGeom>
          <a:ln w="76200">
            <a:solidFill>
              <a:srgbClr val="FF1D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/>
          </a:prstGeom>
          <a:ln w="762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8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26350" y="5500588"/>
                <a:ext cx="4094711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</a:t>
                </a:r>
                <a:r>
                  <a:rPr lang="en-US" sz="440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5500588"/>
                <a:ext cx="4094711" cy="845360"/>
              </a:xfrm>
              <a:prstGeom prst="rect">
                <a:avLst/>
              </a:prstGeom>
              <a:blipFill rotWithShape="1">
                <a:blip r:embed="rId5"/>
                <a:stretch>
                  <a:fillRect l="-5952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26350" y="6582429"/>
                <a:ext cx="369806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6582429"/>
                <a:ext cx="369806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6350" y="7578874"/>
                <a:ext cx="5930790" cy="86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≤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+2</m:t>
                      </m:r>
                      <m:r>
                        <a:rPr lang="en-US" sz="4400" i="1">
                          <a:latin typeface="Cambria Math"/>
                        </a:rPr>
                        <m:t>𝑏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7578874"/>
                <a:ext cx="5930790" cy="862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30990" y="8803010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4322" y="9595098"/>
                <a:ext cx="3721083" cy="2873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 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322" y="9595098"/>
                <a:ext cx="3721083" cy="2873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45661" y="9546927"/>
                <a:ext cx="3487493" cy="3144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661" y="9546927"/>
                <a:ext cx="3487493" cy="3144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56290" y="12614520"/>
                <a:ext cx="9982476" cy="1517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90" y="12614520"/>
                <a:ext cx="9982476" cy="1517082"/>
              </a:xfrm>
              <a:prstGeom prst="rect">
                <a:avLst/>
              </a:prstGeom>
              <a:blipFill rotWithShape="1">
                <a:blip r:embed="rId10"/>
                <a:stretch>
                  <a:fillRect l="-2505" t="-4016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blipFill rotWithShape="1">
                <a:blip r:embed="rId11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769522" y="5490641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>
            <a:off x="4631954" y="5490641"/>
            <a:ext cx="3994396" cy="1991393"/>
          </a:xfrm>
          <a:prstGeom prst="bentArrow">
            <a:avLst/>
          </a:prstGeom>
          <a:solidFill>
            <a:srgbClr val="B3FFF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211713" y="7032231"/>
            <a:ext cx="5414639" cy="2225474"/>
          </a:xfrm>
          <a:prstGeom prst="bentConnector3">
            <a:avLst>
              <a:gd name="adj1" fmla="val 87997"/>
            </a:avLst>
          </a:prstGeom>
          <a:ln w="76200">
            <a:solidFill>
              <a:srgbClr val="FF1D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/>
          </a:prstGeom>
          <a:ln w="762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blipFill rotWithShape="1">
                <a:blip r:embed="rId12"/>
                <a:stretch>
                  <a:fillRect l="-3543" t="-1944" r="-2746"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owchart: Alternate Process 68"/>
          <p:cNvSpPr/>
          <p:nvPr/>
        </p:nvSpPr>
        <p:spPr>
          <a:xfrm>
            <a:off x="8614709" y="5424054"/>
            <a:ext cx="4106352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Alternate Process 69"/>
          <p:cNvSpPr/>
          <p:nvPr/>
        </p:nvSpPr>
        <p:spPr>
          <a:xfrm>
            <a:off x="8376370" y="9536966"/>
            <a:ext cx="3024336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Alternate Process 70"/>
          <p:cNvSpPr/>
          <p:nvPr/>
        </p:nvSpPr>
        <p:spPr>
          <a:xfrm>
            <a:off x="11285609" y="7538051"/>
            <a:ext cx="3271531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Alternate Process 71"/>
          <p:cNvSpPr/>
          <p:nvPr/>
        </p:nvSpPr>
        <p:spPr>
          <a:xfrm>
            <a:off x="8252772" y="11677108"/>
            <a:ext cx="3271531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Alternate Process 72"/>
          <p:cNvSpPr/>
          <p:nvPr/>
        </p:nvSpPr>
        <p:spPr>
          <a:xfrm>
            <a:off x="8544523" y="10414099"/>
            <a:ext cx="2424135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Alternate Process 73"/>
          <p:cNvSpPr/>
          <p:nvPr/>
        </p:nvSpPr>
        <p:spPr>
          <a:xfrm>
            <a:off x="311474" y="7032231"/>
            <a:ext cx="5760639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1" grpId="0" animBg="1"/>
      <p:bldP spid="25" grpId="0" animBg="1"/>
      <p:bldP spid="66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7758" y="9307066"/>
                <a:ext cx="5278368" cy="287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19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8" y="9307066"/>
                <a:ext cx="5278368" cy="2878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4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blipFill rotWithShape="1">
                <a:blip r:embed="rId5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blipFill rotWithShape="1">
                <a:blip r:embed="rId6"/>
                <a:stretch>
                  <a:fillRect l="-3543" t="-1944" r="-2746"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377370" y="10036180"/>
                <a:ext cx="5654112" cy="3553793"/>
              </a:xfrm>
              <a:prstGeom prst="rect">
                <a:avLst/>
              </a:prstGeom>
              <a:noFill/>
              <a:ln w="57150" cmpd="dbl">
                <a:solidFill>
                  <a:srgbClr val="FF1D1D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3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</a:p>
              <a:p>
                <a:pPr lvl="0" algn="ctr"/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lớn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 b="1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pPr lvl="0"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10036180"/>
                <a:ext cx="5654112" cy="3553793"/>
              </a:xfrm>
              <a:prstGeom prst="rect">
                <a:avLst/>
              </a:prstGeom>
              <a:blipFill rotWithShape="1">
                <a:blip r:embed="rId7"/>
                <a:stretch>
                  <a:fillRect l="-3953" t="-2534" r="-3312"/>
                </a:stretch>
              </a:blipFill>
              <a:ln w="57150" cmpd="dbl"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663454" y="5500588"/>
            <a:ext cx="3759362" cy="76944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 bài tập 3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982" y="6858794"/>
                <a:ext cx="5086584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6858794"/>
                <a:ext cx="5086584" cy="8107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66577" y="6928983"/>
                <a:ext cx="778116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577" y="6928983"/>
                <a:ext cx="7781168" cy="754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72914" y="6919791"/>
                <a:ext cx="148399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914" y="6919791"/>
                <a:ext cx="1483996" cy="7540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91994" y="5500588"/>
                <a:ext cx="5196102" cy="845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94" y="5500588"/>
                <a:ext cx="5196102" cy="845360"/>
              </a:xfrm>
              <a:prstGeom prst="rect">
                <a:avLst/>
              </a:prstGeom>
              <a:blipFill rotWithShape="1">
                <a:blip r:embed="rId11"/>
                <a:stretch>
                  <a:fillRect l="-4812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7432" y="7827035"/>
                <a:ext cx="8518614" cy="97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19</m:t>
                          </m:r>
                        </m:e>
                      </m:rad>
                      <m:r>
                        <a:rPr lang="en-US" sz="4800" i="1">
                          <a:latin typeface="Cambria Math"/>
                        </a:rPr>
                        <m:t>≤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19</m:t>
                          </m:r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32" y="7827035"/>
                <a:ext cx="8518614" cy="9732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4982" y="10387186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80626" y="8580440"/>
                <a:ext cx="3408434" cy="438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26" y="8580440"/>
                <a:ext cx="3408434" cy="43829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454" y="12763450"/>
                <a:ext cx="11398698" cy="83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19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54" y="12763450"/>
                <a:ext cx="11398698" cy="833113"/>
              </a:xfrm>
              <a:prstGeom prst="rect">
                <a:avLst/>
              </a:prstGeom>
              <a:blipFill rotWithShape="1">
                <a:blip r:embed="rId14"/>
                <a:stretch>
                  <a:fillRect l="-2193" t="-8088" r="-1176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lowchart: Alternate Process 70"/>
          <p:cNvSpPr/>
          <p:nvPr/>
        </p:nvSpPr>
        <p:spPr>
          <a:xfrm>
            <a:off x="2060832" y="6559076"/>
            <a:ext cx="11212082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Alternate Process 71"/>
          <p:cNvSpPr/>
          <p:nvPr/>
        </p:nvSpPr>
        <p:spPr>
          <a:xfrm>
            <a:off x="6778802" y="10066821"/>
            <a:ext cx="2878359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Alternate Process 72"/>
          <p:cNvSpPr/>
          <p:nvPr/>
        </p:nvSpPr>
        <p:spPr>
          <a:xfrm>
            <a:off x="5766577" y="11476990"/>
            <a:ext cx="5283350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Alternate Process 73"/>
          <p:cNvSpPr/>
          <p:nvPr/>
        </p:nvSpPr>
        <p:spPr>
          <a:xfrm>
            <a:off x="7332696" y="7892414"/>
            <a:ext cx="5283350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Alternate Process 74"/>
          <p:cNvSpPr/>
          <p:nvPr/>
        </p:nvSpPr>
        <p:spPr>
          <a:xfrm>
            <a:off x="6000106" y="5500588"/>
            <a:ext cx="414754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Alternate Process 75"/>
          <p:cNvSpPr/>
          <p:nvPr/>
        </p:nvSpPr>
        <p:spPr>
          <a:xfrm>
            <a:off x="6198555" y="9273629"/>
            <a:ext cx="414754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9" grpId="0" animBg="1"/>
      <p:bldP spid="70" grpId="0" animBg="1"/>
      <p:bldP spid="2" grpId="0"/>
      <p:bldP spid="3" grpId="0"/>
      <p:bldP spid="4" grpId="0"/>
      <p:bldP spid="5" grpId="0"/>
      <p:bldP spid="6" grpId="0"/>
      <p:bldP spid="7" grpId="0"/>
      <p:bldP spid="18" grpId="0"/>
      <p:bldP spid="19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4982" y="5179963"/>
                <a:ext cx="15267065" cy="1522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r>
                  <a:rPr lang="en-US" sz="4400" i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5179963"/>
                <a:ext cx="15267065" cy="1522468"/>
              </a:xfrm>
              <a:prstGeom prst="rect">
                <a:avLst/>
              </a:prstGeom>
              <a:blipFill rotWithShape="1">
                <a:blip r:embed="rId4"/>
                <a:stretch>
                  <a:fillRect l="-1637" t="-3614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4982" y="6066706"/>
                <a:ext cx="15158060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6066706"/>
                <a:ext cx="15158060" cy="845360"/>
              </a:xfrm>
              <a:prstGeom prst="rect">
                <a:avLst/>
              </a:prstGeom>
              <a:blipFill rotWithShape="1">
                <a:blip r:embed="rId5"/>
                <a:stretch>
                  <a:fillRect l="-1649" t="-5036" r="-1609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1514" y="7064518"/>
                <a:ext cx="17714145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3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lớn nhất của </a:t>
                </a:r>
                <a:r>
                  <a:rPr lang="en-US" sz="4400" i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 smtClean="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7064518"/>
                <a:ext cx="17714145" cy="845360"/>
              </a:xfrm>
              <a:prstGeom prst="rect">
                <a:avLst/>
              </a:prstGeom>
              <a:blipFill rotWithShape="1">
                <a:blip r:embed="rId6"/>
                <a:stretch>
                  <a:fillRect l="-1376" t="-6475" r="-447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1514" y="8029658"/>
                <a:ext cx="20215021" cy="83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4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  <m:r>
                      <a:rPr lang="vi-VN" sz="4400" i="1">
                        <a:latin typeface="Cambria Math"/>
                      </a:rPr>
                      <m:t>=4</m:t>
                    </m:r>
                  </m:oMath>
                </a14:m>
                <a:r>
                  <a:rPr lang="vi-VN" sz="4400">
                    <a:latin typeface="+mj-lt"/>
                  </a:rPr>
                  <a:t>. Tìm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8029658"/>
                <a:ext cx="20215021" cy="834267"/>
              </a:xfrm>
              <a:prstGeom prst="rect">
                <a:avLst/>
              </a:prstGeom>
              <a:blipFill rotWithShape="1">
                <a:blip r:embed="rId7"/>
                <a:stretch>
                  <a:fillRect l="-1206" t="-8029" r="-241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43522" y="9163050"/>
            <a:ext cx="3759362" cy="76944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 bài tập 4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1461" y="10603210"/>
                <a:ext cx="8637044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61" y="10603210"/>
                <a:ext cx="8637044" cy="10678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08618" y="10901625"/>
                <a:ext cx="101187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618" y="10901625"/>
                <a:ext cx="10118796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473714" y="10913889"/>
                <a:ext cx="15292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2</m:t>
                      </m:r>
                      <m:r>
                        <a:rPr lang="vi-VN" sz="44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714" y="10913889"/>
                <a:ext cx="1529201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 animBg="1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9666" y="5922690"/>
                <a:ext cx="19663332" cy="325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smtClean="0">
                    <a:latin typeface="+mj-lt"/>
                  </a:rPr>
                  <a:t>Sử dụng bất đẳng thức </a:t>
                </a:r>
                <a:r>
                  <a:rPr lang="vi-VN" sz="4400" b="1" smtClean="0">
                    <a:latin typeface="+mj-lt"/>
                  </a:rPr>
                  <a:t>Bunhiacopxki</a:t>
                </a:r>
                <a:r>
                  <a:rPr lang="vi-VN" sz="4400" smtClean="0">
                    <a:latin typeface="+mj-lt"/>
                  </a:rPr>
                  <a:t> cho 2 bộ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1,1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  <m:r>
                          <a:rPr lang="vi-VN" sz="4400" i="1"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/>
                              </a:rPr>
                              <m:t>3−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400">
                    <a:latin typeface="+mj-lt"/>
                  </a:rPr>
                  <a:t>ta được</a:t>
                </a:r>
                <a:r>
                  <a:rPr lang="vi-VN" sz="4400" smtClean="0">
                    <a:latin typeface="+mj-lt"/>
                  </a:rPr>
                  <a:t>:</a:t>
                </a:r>
                <a:endParaRPr lang="en-US" sz="4400" smtClean="0">
                  <a:latin typeface="+mj-lt"/>
                </a:endParaRPr>
              </a:p>
              <a:p>
                <a:r>
                  <a:rPr lang="en-US" sz="440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1.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1.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4400" i="1">
                          <a:latin typeface="Cambria Math"/>
                        </a:rPr>
                        <m:t>⇔−</m:t>
                      </m:r>
                      <m:r>
                        <a:rPr lang="en-US" sz="4400" b="0" i="1" smtClean="0">
                          <a:latin typeface="Cambria Math"/>
                        </a:rPr>
                        <m:t>4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3−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≤4</m:t>
                      </m:r>
                    </m:oMath>
                  </m:oMathPara>
                </a14:m>
                <a:endParaRPr lang="en-US" sz="4400"/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922690"/>
                <a:ext cx="19663332" cy="3255122"/>
              </a:xfrm>
              <a:prstGeom prst="rect">
                <a:avLst/>
              </a:prstGeom>
              <a:blipFill rotWithShape="1">
                <a:blip r:embed="rId2"/>
                <a:stretch>
                  <a:fillRect l="-1271" t="-1498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111674" y="4050482"/>
                <a:ext cx="8033674" cy="1039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>
                    <a:latin typeface="+mj-lt"/>
                  </a:rPr>
                  <a:t>Nhận xét: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vi-VN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4050482"/>
                <a:ext cx="8033674" cy="1039644"/>
              </a:xfrm>
              <a:prstGeom prst="rect">
                <a:avLst/>
              </a:prstGeom>
              <a:blipFill rotWithShape="1">
                <a:blip r:embed="rId3"/>
                <a:stretch>
                  <a:fillRect l="-303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039666" y="11633969"/>
            <a:ext cx="21026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(trắc nghiệm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2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83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latin typeface="+mj-lt"/>
                  </a:rPr>
                  <a:t>Tìm giá trị lớn nhất của hàm số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+5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3−</m:t>
                        </m:r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−5;3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834396"/>
              </a:xfrm>
              <a:prstGeom prst="rect">
                <a:avLst/>
              </a:prstGeom>
              <a:blipFill rotWithShape="1">
                <a:blip r:embed="rId4"/>
                <a:stretch>
                  <a:fillRect l="-1349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30602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88538" y="4338514"/>
                <a:ext cx="416729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=</m:t>
                      </m:r>
                      <m:r>
                        <a:rPr lang="vi-VN" sz="4400" i="1">
                          <a:latin typeface="Cambria Math"/>
                        </a:rPr>
                        <m:t>𝑥</m:t>
                      </m:r>
                      <m:r>
                        <a:rPr lang="vi-VN" sz="4400" i="1">
                          <a:latin typeface="Cambria Math"/>
                        </a:rPr>
                        <m:t>+5+3−</m:t>
                      </m:r>
                      <m:r>
                        <a:rPr lang="vi-VN" sz="4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38" y="4338514"/>
                <a:ext cx="4167295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20986" y="4338514"/>
                <a:ext cx="120379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86" y="4338514"/>
                <a:ext cx="120379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04962" y="6952156"/>
                <a:ext cx="69404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+5+3−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6952156"/>
                <a:ext cx="694049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01706" y="6942432"/>
                <a:ext cx="15163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706" y="6942432"/>
                <a:ext cx="151637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06168" y="9187729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00994" y="8453939"/>
                <a:ext cx="5679183" cy="228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994" y="8453939"/>
                <a:ext cx="5679183" cy="2286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236241" y="8907683"/>
                <a:ext cx="6302238" cy="13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+5=3−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41" y="8907683"/>
                <a:ext cx="6302238" cy="1358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13474" y="9163050"/>
                <a:ext cx="28348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74" y="9163050"/>
                <a:ext cx="283487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674" y="10799573"/>
                <a:ext cx="12451550" cy="83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+5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3−</m:t>
                        </m:r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4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10799573"/>
                <a:ext cx="12451550" cy="834396"/>
              </a:xfrm>
              <a:prstGeom prst="rect">
                <a:avLst/>
              </a:prstGeom>
              <a:blipFill rotWithShape="1">
                <a:blip r:embed="rId12"/>
                <a:stretch>
                  <a:fillRect l="-1958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owchart: Alternate Process 17"/>
          <p:cNvSpPr/>
          <p:nvPr/>
        </p:nvSpPr>
        <p:spPr>
          <a:xfrm>
            <a:off x="8050857" y="6714778"/>
            <a:ext cx="12594595" cy="1080120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040551" y="7683298"/>
            <a:ext cx="561051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Alternate Process 66"/>
          <p:cNvSpPr/>
          <p:nvPr/>
        </p:nvSpPr>
        <p:spPr>
          <a:xfrm>
            <a:off x="7151698" y="9957170"/>
            <a:ext cx="561051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Alternate Process 67"/>
          <p:cNvSpPr/>
          <p:nvPr/>
        </p:nvSpPr>
        <p:spPr>
          <a:xfrm>
            <a:off x="7512274" y="8547000"/>
            <a:ext cx="4723968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0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" grpId="0"/>
      <p:bldP spid="63" grpId="0"/>
      <p:bldP spid="65" grpId="0"/>
      <p:bldP spid="6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12254</TotalTime>
  <Words>3496</Words>
  <Application>Microsoft Office PowerPoint</Application>
  <PresentationFormat>Custom</PresentationFormat>
  <Paragraphs>253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hoang hung</cp:lastModifiedBy>
  <cp:revision>810</cp:revision>
  <dcterms:created xsi:type="dcterms:W3CDTF">2013-08-07T06:38:09Z</dcterms:created>
  <dcterms:modified xsi:type="dcterms:W3CDTF">2020-03-12T12:45:04Z</dcterms:modified>
</cp:coreProperties>
</file>