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6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4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7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5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5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3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8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4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2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B47D3-62D4-4AE2-8092-70D2AB60BD48}" type="datetimeFigureOut">
              <a:rPr lang="en-US" smtClean="0"/>
              <a:t>30/03/21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C422-5928-4400-B50C-104C165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5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76213" y="1229023"/>
            <a:ext cx="632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1.Đường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57200" y="4867275"/>
            <a:ext cx="84582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200" b="1" i="1" dirty="0" err="1">
                <a:latin typeface="Times New Roman" pitchFamily="18" charset="0"/>
              </a:rPr>
              <a:t>Mỗi</a:t>
            </a:r>
            <a:r>
              <a:rPr lang="en-US" altLang="en-US" sz="2200" b="1" i="1" dirty="0">
                <a:latin typeface="Times New Roman" pitchFamily="18" charset="0"/>
              </a:rPr>
              <a:t> tam </a:t>
            </a:r>
            <a:r>
              <a:rPr lang="en-US" altLang="en-US" sz="2200" b="1" i="1" dirty="0" err="1">
                <a:latin typeface="Times New Roman" pitchFamily="18" charset="0"/>
              </a:rPr>
              <a:t>giác</a:t>
            </a:r>
            <a:r>
              <a:rPr lang="en-US" altLang="en-US" sz="2200" b="1" i="1" dirty="0">
                <a:latin typeface="Times New Roman" pitchFamily="18" charset="0"/>
              </a:rPr>
              <a:t> </a:t>
            </a:r>
            <a:r>
              <a:rPr lang="en-US" altLang="en-US" sz="2200" b="1" i="1" dirty="0" err="1">
                <a:latin typeface="Times New Roman" pitchFamily="18" charset="0"/>
              </a:rPr>
              <a:t>có</a:t>
            </a:r>
            <a:r>
              <a:rPr lang="en-US" altLang="en-US" sz="2200" b="1" i="1" dirty="0">
                <a:latin typeface="Times New Roman" pitchFamily="18" charset="0"/>
              </a:rPr>
              <a:t> </a:t>
            </a:r>
            <a:r>
              <a:rPr lang="en-US" altLang="en-US" sz="2200" b="1" i="1" dirty="0" err="1">
                <a:latin typeface="Times New Roman" pitchFamily="18" charset="0"/>
              </a:rPr>
              <a:t>ba</a:t>
            </a:r>
            <a:r>
              <a:rPr lang="en-US" altLang="en-US" sz="2200" b="1" i="1" dirty="0">
                <a:latin typeface="Times New Roman" pitchFamily="18" charset="0"/>
              </a:rPr>
              <a:t> </a:t>
            </a:r>
            <a:r>
              <a:rPr lang="en-US" altLang="en-US" sz="2200" b="1" i="1" dirty="0" err="1">
                <a:latin typeface="Times New Roman" pitchFamily="18" charset="0"/>
              </a:rPr>
              <a:t>đường</a:t>
            </a:r>
            <a:r>
              <a:rPr lang="en-US" altLang="en-US" sz="2200" b="1" i="1" dirty="0">
                <a:latin typeface="Times New Roman" pitchFamily="18" charset="0"/>
              </a:rPr>
              <a:t> </a:t>
            </a:r>
            <a:r>
              <a:rPr lang="en-US" altLang="en-US" sz="2200" b="1" i="1" dirty="0" err="1">
                <a:latin typeface="Times New Roman" pitchFamily="18" charset="0"/>
              </a:rPr>
              <a:t>trung</a:t>
            </a:r>
            <a:r>
              <a:rPr lang="en-US" altLang="en-US" sz="2200" b="1" i="1" dirty="0">
                <a:latin typeface="Times New Roman" pitchFamily="18" charset="0"/>
              </a:rPr>
              <a:t> </a:t>
            </a:r>
            <a:r>
              <a:rPr lang="en-US" altLang="en-US" sz="2200" b="1" i="1" dirty="0" err="1">
                <a:latin typeface="Times New Roman" pitchFamily="18" charset="0"/>
              </a:rPr>
              <a:t>tuyến</a:t>
            </a:r>
            <a:r>
              <a:rPr lang="en-US" altLang="en-US" sz="2200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02238" y="1666875"/>
            <a:ext cx="2717800" cy="1762125"/>
            <a:chOff x="2035" y="888"/>
            <a:chExt cx="1712" cy="1110"/>
          </a:xfrm>
        </p:grpSpPr>
        <p:sp>
          <p:nvSpPr>
            <p:cNvPr id="4112" name="Line 7"/>
            <p:cNvSpPr>
              <a:spLocks noChangeShapeType="1"/>
            </p:cNvSpPr>
            <p:nvPr/>
          </p:nvSpPr>
          <p:spPr bwMode="auto">
            <a:xfrm>
              <a:off x="2035" y="1997"/>
              <a:ext cx="1712" cy="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8"/>
            <p:cNvSpPr>
              <a:spLocks noChangeShapeType="1"/>
            </p:cNvSpPr>
            <p:nvPr/>
          </p:nvSpPr>
          <p:spPr bwMode="auto">
            <a:xfrm flipH="1">
              <a:off x="2035" y="888"/>
              <a:ext cx="597" cy="110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9"/>
            <p:cNvSpPr>
              <a:spLocks noChangeShapeType="1"/>
            </p:cNvSpPr>
            <p:nvPr/>
          </p:nvSpPr>
          <p:spPr bwMode="auto">
            <a:xfrm>
              <a:off x="2632" y="888"/>
              <a:ext cx="1115" cy="110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6149975" y="1666875"/>
            <a:ext cx="411163" cy="1760538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5864225" y="3340100"/>
            <a:ext cx="1588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7200900" y="3327400"/>
            <a:ext cx="1588" cy="185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446838" y="3440113"/>
            <a:ext cx="290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en-US" altLang="en-US" sz="2400" b="1">
              <a:latin typeface="Times New Roman" pitchFamily="18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7931150" y="3290888"/>
            <a:ext cx="222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altLang="en-US" sz="2400" b="1">
              <a:latin typeface="Times New Roman" pitchFamily="18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4951413" y="3314700"/>
            <a:ext cx="204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altLang="en-US" sz="2400" b="1">
              <a:latin typeface="Times New Roman" pitchFamily="18" charset="0"/>
            </a:endParaRPr>
          </a:p>
        </p:txBody>
      </p:sp>
      <p:sp>
        <p:nvSpPr>
          <p:cNvPr id="23" name="Rectangle 16"/>
          <p:cNvSpPr>
            <a:spLocks noChangeArrowheads="1"/>
          </p:cNvSpPr>
          <p:nvPr/>
        </p:nvSpPr>
        <p:spPr bwMode="auto">
          <a:xfrm>
            <a:off x="6057900" y="1320800"/>
            <a:ext cx="222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altLang="en-US" sz="2400" b="1">
              <a:latin typeface="Times New Roman" pitchFamily="18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6537325" y="3402013"/>
            <a:ext cx="57150" cy="61912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vi-VN" altLang="en-US" sz="2400">
              <a:latin typeface="Times New Roman" pitchFamily="18" charset="0"/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468313" y="4365625"/>
            <a:ext cx="8243887" cy="43180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2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 ΔABC.</a:t>
            </a: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03238" y="3802063"/>
            <a:ext cx="5670550" cy="430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ABC, M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228600" y="5472113"/>
            <a:ext cx="891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i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5933778"/>
            <a:ext cx="55463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BN, CP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ABC?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376" y="5954355"/>
            <a:ext cx="457200" cy="3897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2688" y="76200"/>
            <a:ext cx="68595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94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 animBg="1"/>
      <p:bldP spid="43" grpId="0" animBg="1"/>
      <p:bldP spid="44" grpId="0" animBg="1"/>
      <p:bldP spid="26" grpId="0"/>
      <p:bldP spid="3" grpId="0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28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67 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tam giác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cân tại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với đường trung tuyến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DI.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Chứng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minh 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DEI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DFI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và 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13cm,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10cm,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 hãy tính độ dài đường trung tuyến DI.</a:t>
            </a:r>
          </a:p>
          <a:p>
            <a:r>
              <a:rPr lang="vi-VN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latin typeface="Times New Roman" pitchFamily="18" charset="0"/>
                <a:cs typeface="Times New Roman" pitchFamily="18" charset="0"/>
              </a:rPr>
            </a:b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49382" y="1905000"/>
                <a:ext cx="7010400" cy="59445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a)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Xét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DEI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DFI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+)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cạnh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chung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+)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DE=DF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(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DEF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cân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D)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+)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IE=IF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(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tuyến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DEI=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DFI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(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c.c.c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DEI=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DFI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(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a)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DIE</m:t>
                        </m:r>
                      </m:e>
                    </m:acc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DIF</m:t>
                        </m:r>
                      </m:e>
                    </m:acc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Mà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DIE</m:t>
                        </m:r>
                      </m:e>
                    </m:acc>
                    <m:r>
                      <a:rPr lang="en-US" sz="2000" b="0" i="1" dirty="0" smtClean="0">
                        <a:latin typeface="Cambria Math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DIF</m:t>
                        </m:r>
                      </m:e>
                    </m:acc>
                    <m:r>
                      <a:rPr lang="en-US" sz="20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180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(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kề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bù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DIE</m:t>
                        </m:r>
                      </m:e>
                    </m:acc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sz="2000" dirty="0" smtClean="0">
                            <a:latin typeface="Times New Roman" pitchFamily="18" charset="0"/>
                            <a:cs typeface="Times New Roman" pitchFamily="18" charset="0"/>
                          </a:rPr>
                          <m:t>DIF</m:t>
                        </m:r>
                      </m:e>
                    </m:acc>
                    <m:r>
                      <a:rPr lang="en-US" sz="20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dirty="0" smtClean="0">
                                <a:latin typeface="Cambria Math"/>
                              </a:rPr>
                              <m:t>180</m:t>
                            </m:r>
                          </m:e>
                          <m:sup>
                            <m:r>
                              <a:rPr lang="en-US" sz="2000" b="0" i="1" dirty="0" smtClean="0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num>
                      <m:den>
                        <m:r>
                          <a:rPr lang="en-US" sz="20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b="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DIE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DIF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những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br>
                  <a:rPr lang="en-US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c)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 là trung điểm của 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EF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 nên 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𝐼𝐸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𝐼𝐹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𝐸𝐹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5</m:t>
                    </m:r>
                    <m:r>
                      <a:rPr lang="en-US" sz="2000" b="0" i="1" smtClean="0">
                        <a:latin typeface="Cambria Math"/>
                      </a:rPr>
                      <m:t>𝑐𝑚</m:t>
                    </m:r>
                  </m:oMath>
                </a14:m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Áp 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dụng định lí Pytago vào </a:t>
                </a:r>
                <a:r>
                  <a:rPr lang="el-GR" sz="20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DEI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 vuông tại 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 (do theo câu b góc 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DIE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 vuông) ta có: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𝐷𝐼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𝐼𝐹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𝐷𝐹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m:t>⇒</m:t>
                      </m:r>
                      <m:sSup>
                        <m:sSupPr>
                          <m:ctrlPr>
                            <a:rPr lang="vi-VN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𝐷𝐼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𝐷𝐹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𝐼𝐹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13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144</m:t>
                      </m:r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⇒DI = 12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vi-VN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vi-VN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2000" dirty="0">
                    <a:latin typeface="Times New Roman" pitchFamily="18" charset="0"/>
                    <a:cs typeface="Times New Roman" pitchFamily="18" charset="0"/>
                  </a:rPr>
                </a:b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2" y="1905000"/>
                <a:ext cx="7010400" cy="5944512"/>
              </a:xfrm>
              <a:prstGeom prst="rect">
                <a:avLst/>
              </a:prstGeom>
              <a:blipFill rotWithShape="1">
                <a:blip r:embed="rId2"/>
                <a:stretch>
                  <a:fillRect l="-957" t="-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6178852" y="1828800"/>
            <a:ext cx="2973288" cy="3346848"/>
            <a:chOff x="6516240" y="1244262"/>
            <a:chExt cx="2973288" cy="3346848"/>
          </a:xfrm>
        </p:grpSpPr>
        <p:sp>
          <p:nvSpPr>
            <p:cNvPr id="4" name="Isosceles Triangle 3"/>
            <p:cNvSpPr/>
            <p:nvPr/>
          </p:nvSpPr>
          <p:spPr>
            <a:xfrm>
              <a:off x="6858000" y="1676400"/>
              <a:ext cx="2286000" cy="2590800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7259782" y="2971800"/>
              <a:ext cx="284018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8458200" y="2971800"/>
              <a:ext cx="2286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325591" y="4114800"/>
              <a:ext cx="0" cy="274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391400" y="4114800"/>
              <a:ext cx="0" cy="274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534400" y="4145280"/>
              <a:ext cx="0" cy="274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600209" y="4145280"/>
              <a:ext cx="0" cy="27432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4" idx="0"/>
              <a:endCxn id="4" idx="3"/>
            </p:cNvCxnSpPr>
            <p:nvPr/>
          </p:nvCxnSpPr>
          <p:spPr>
            <a:xfrm>
              <a:off x="8001000" y="1676400"/>
              <a:ext cx="0" cy="25908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848600" y="1244262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16240" y="4082385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162194" y="4037007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848600" y="4191000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273366" y="1828800"/>
            <a:ext cx="82586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5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HƯỚNG DẪN TỰ HỌC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16002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25, 27, 29, 30 SGK</a:t>
            </a:r>
          </a:p>
        </p:txBody>
      </p:sp>
    </p:spTree>
    <p:extLst>
      <p:ext uri="{BB962C8B-B14F-4D97-AF65-F5344CB8AC3E}">
        <p14:creationId xmlns:p14="http://schemas.microsoft.com/office/powerpoint/2010/main" val="216050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6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ctrTitle" sz="quarter"/>
          </p:nvPr>
        </p:nvSpPr>
        <p:spPr>
          <a:xfrm>
            <a:off x="0" y="1828800"/>
            <a:ext cx="9144000" cy="2266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vi-VN" sz="5400" dirty="0" smtClean="0">
                <a:solidFill>
                  <a:schemeClr val="accent3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Cảm ơn các em!</a:t>
            </a:r>
            <a:endParaRPr lang="vi-VN" sz="5400" dirty="0">
              <a:solidFill>
                <a:schemeClr val="accent3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3" name="Picture 6" descr="C:\Users\dell\Desktop\Thank-You_zps18086cb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8" y="4719638"/>
            <a:ext cx="29146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4941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285750"/>
            <a:ext cx="853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</a:rPr>
              <a:t>B</a:t>
            </a:r>
            <a:r>
              <a:rPr lang="vi-VN" altLang="en-US" sz="2400" b="1" dirty="0">
                <a:latin typeface="Times New Roman" pitchFamily="18" charset="0"/>
              </a:rPr>
              <a:t>ài tập 1: </a:t>
            </a:r>
            <a:r>
              <a:rPr lang="vi-VN" altLang="en-US" sz="2400" dirty="0" smtClean="0">
                <a:latin typeface="Times New Roman" pitchFamily="18" charset="0"/>
              </a:rPr>
              <a:t>Hình </a:t>
            </a:r>
            <a:r>
              <a:rPr lang="vi-VN" altLang="en-US" sz="2400" dirty="0">
                <a:latin typeface="Times New Roman" pitchFamily="18" charset="0"/>
              </a:rPr>
              <a:t>vẽ nào sau đây </a:t>
            </a:r>
            <a:r>
              <a:rPr lang="vi-VN" altLang="en-US" sz="2400" dirty="0" smtClean="0">
                <a:latin typeface="Times New Roman" pitchFamily="18" charset="0"/>
              </a:rPr>
              <a:t>vẽ đường trung tuyến là </a:t>
            </a:r>
            <a:r>
              <a:rPr lang="vi-VN" altLang="en-US" sz="2400" dirty="0">
                <a:latin typeface="Times New Roman" pitchFamily="18" charset="0"/>
              </a:rPr>
              <a:t>đúng?</a:t>
            </a:r>
            <a:endParaRPr lang="en-US" altLang="en-US" sz="2400" dirty="0">
              <a:latin typeface="Times New Roman" pitchFamily="18" charset="0"/>
            </a:endParaRPr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228600" y="1276350"/>
            <a:ext cx="3581400" cy="2533650"/>
            <a:chOff x="144" y="768"/>
            <a:chExt cx="2256" cy="1596"/>
          </a:xfrm>
        </p:grpSpPr>
        <p:sp>
          <p:nvSpPr>
            <p:cNvPr id="5166" name="Line 4"/>
            <p:cNvSpPr>
              <a:spLocks noChangeShapeType="1"/>
            </p:cNvSpPr>
            <p:nvPr/>
          </p:nvSpPr>
          <p:spPr bwMode="auto">
            <a:xfrm>
              <a:off x="480" y="2064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5"/>
            <p:cNvSpPr>
              <a:spLocks noChangeShapeType="1"/>
            </p:cNvSpPr>
            <p:nvPr/>
          </p:nvSpPr>
          <p:spPr bwMode="auto">
            <a:xfrm flipV="1">
              <a:off x="480" y="960"/>
              <a:ext cx="62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6"/>
            <p:cNvSpPr>
              <a:spLocks noChangeShapeType="1"/>
            </p:cNvSpPr>
            <p:nvPr/>
          </p:nvSpPr>
          <p:spPr bwMode="auto">
            <a:xfrm flipH="1" flipV="1">
              <a:off x="1104" y="960"/>
              <a:ext cx="100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7"/>
            <p:cNvSpPr>
              <a:spLocks noChangeShapeType="1"/>
            </p:cNvSpPr>
            <p:nvPr/>
          </p:nvSpPr>
          <p:spPr bwMode="auto">
            <a:xfrm flipH="1">
              <a:off x="1056" y="953"/>
              <a:ext cx="4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Rectangle 8"/>
            <p:cNvSpPr>
              <a:spLocks noChangeArrowheads="1"/>
            </p:cNvSpPr>
            <p:nvPr/>
          </p:nvSpPr>
          <p:spPr bwMode="auto">
            <a:xfrm>
              <a:off x="1056" y="1975"/>
              <a:ext cx="96" cy="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171" name="Text Box 9"/>
            <p:cNvSpPr txBox="1">
              <a:spLocks noChangeArrowheads="1"/>
            </p:cNvSpPr>
            <p:nvPr/>
          </p:nvSpPr>
          <p:spPr bwMode="auto">
            <a:xfrm>
              <a:off x="1090" y="768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72" name="Text Box 10"/>
            <p:cNvSpPr txBox="1">
              <a:spLocks noChangeArrowheads="1"/>
            </p:cNvSpPr>
            <p:nvPr/>
          </p:nvSpPr>
          <p:spPr bwMode="auto">
            <a:xfrm>
              <a:off x="288" y="1881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73" name="Text Box 11"/>
            <p:cNvSpPr txBox="1">
              <a:spLocks noChangeArrowheads="1"/>
            </p:cNvSpPr>
            <p:nvPr/>
          </p:nvSpPr>
          <p:spPr bwMode="auto">
            <a:xfrm>
              <a:off x="2112" y="1881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174" name="Text Box 12"/>
            <p:cNvSpPr txBox="1">
              <a:spLocks noChangeArrowheads="1"/>
            </p:cNvSpPr>
            <p:nvPr/>
          </p:nvSpPr>
          <p:spPr bwMode="auto">
            <a:xfrm>
              <a:off x="912" y="207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5175" name="Text Box 13"/>
            <p:cNvSpPr txBox="1">
              <a:spLocks noChangeArrowheads="1"/>
            </p:cNvSpPr>
            <p:nvPr/>
          </p:nvSpPr>
          <p:spPr bwMode="auto">
            <a:xfrm>
              <a:off x="144" y="960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Hình 1</a:t>
              </a:r>
              <a:endParaRPr lang="en-US" altLang="en-US" sz="20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79886" name="Group 14"/>
          <p:cNvGrpSpPr>
            <a:grpSpLocks/>
          </p:cNvGrpSpPr>
          <p:nvPr/>
        </p:nvGrpSpPr>
        <p:grpSpPr bwMode="auto">
          <a:xfrm>
            <a:off x="4800600" y="1009650"/>
            <a:ext cx="3581400" cy="2571750"/>
            <a:chOff x="3024" y="600"/>
            <a:chExt cx="2256" cy="1620"/>
          </a:xfrm>
        </p:grpSpPr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3360" y="1920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16"/>
            <p:cNvSpPr>
              <a:spLocks noChangeShapeType="1"/>
            </p:cNvSpPr>
            <p:nvPr/>
          </p:nvSpPr>
          <p:spPr bwMode="auto">
            <a:xfrm flipV="1">
              <a:off x="3360" y="816"/>
              <a:ext cx="62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 flipH="1" flipV="1">
              <a:off x="3984" y="816"/>
              <a:ext cx="100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 flipH="1">
              <a:off x="4167" y="809"/>
              <a:ext cx="4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Rectangle 19"/>
            <p:cNvSpPr>
              <a:spLocks noChangeArrowheads="1"/>
            </p:cNvSpPr>
            <p:nvPr/>
          </p:nvSpPr>
          <p:spPr bwMode="auto">
            <a:xfrm>
              <a:off x="4169" y="1831"/>
              <a:ext cx="96" cy="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726" y="600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57" name="Text Box 21"/>
            <p:cNvSpPr txBox="1">
              <a:spLocks noChangeArrowheads="1"/>
            </p:cNvSpPr>
            <p:nvPr/>
          </p:nvSpPr>
          <p:spPr bwMode="auto">
            <a:xfrm>
              <a:off x="3168" y="1737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58" name="Text Box 22"/>
            <p:cNvSpPr txBox="1">
              <a:spLocks noChangeArrowheads="1"/>
            </p:cNvSpPr>
            <p:nvPr/>
          </p:nvSpPr>
          <p:spPr bwMode="auto">
            <a:xfrm>
              <a:off x="4992" y="1737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159" name="Text Box 23"/>
            <p:cNvSpPr txBox="1">
              <a:spLocks noChangeArrowheads="1"/>
            </p:cNvSpPr>
            <p:nvPr/>
          </p:nvSpPr>
          <p:spPr bwMode="auto">
            <a:xfrm>
              <a:off x="4058" y="1929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400">
                  <a:latin typeface="Times New Roman" pitchFamily="18" charset="0"/>
                </a:rPr>
                <a:t>D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5160" name="Text Box 24"/>
            <p:cNvSpPr txBox="1">
              <a:spLocks noChangeArrowheads="1"/>
            </p:cNvSpPr>
            <p:nvPr/>
          </p:nvSpPr>
          <p:spPr bwMode="auto">
            <a:xfrm>
              <a:off x="3024" y="816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000" b="1" dirty="0">
                  <a:solidFill>
                    <a:srgbClr val="0000FF"/>
                  </a:solidFill>
                  <a:latin typeface="Times New Roman" pitchFamily="18" charset="0"/>
                </a:rPr>
                <a:t>Hình 2</a:t>
              </a:r>
              <a:endParaRPr lang="en-US" altLang="en-US" sz="20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5161" name="Line 25"/>
            <p:cNvSpPr>
              <a:spLocks noChangeShapeType="1"/>
            </p:cNvSpPr>
            <p:nvPr/>
          </p:nvSpPr>
          <p:spPr bwMode="auto">
            <a:xfrm flipH="1">
              <a:off x="3744" y="18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26"/>
            <p:cNvSpPr>
              <a:spLocks noChangeShapeType="1"/>
            </p:cNvSpPr>
            <p:nvPr/>
          </p:nvSpPr>
          <p:spPr bwMode="auto">
            <a:xfrm flipH="1">
              <a:off x="4464" y="18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27"/>
            <p:cNvSpPr>
              <a:spLocks noChangeShapeType="1"/>
            </p:cNvSpPr>
            <p:nvPr/>
          </p:nvSpPr>
          <p:spPr bwMode="auto">
            <a:xfrm>
              <a:off x="3771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28"/>
            <p:cNvSpPr>
              <a:spLocks noChangeShapeType="1"/>
            </p:cNvSpPr>
            <p:nvPr/>
          </p:nvSpPr>
          <p:spPr bwMode="auto">
            <a:xfrm>
              <a:off x="4492" y="187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Text Box 29"/>
            <p:cNvSpPr txBox="1">
              <a:spLocks noChangeArrowheads="1"/>
            </p:cNvSpPr>
            <p:nvPr/>
          </p:nvSpPr>
          <p:spPr bwMode="auto">
            <a:xfrm>
              <a:off x="4176" y="720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400">
                  <a:latin typeface="Times New Roman" pitchFamily="18" charset="0"/>
                </a:rPr>
                <a:t>a</a:t>
              </a:r>
              <a:endParaRPr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5125" name="Group 30"/>
          <p:cNvGrpSpPr>
            <a:grpSpLocks/>
          </p:cNvGrpSpPr>
          <p:nvPr/>
        </p:nvGrpSpPr>
        <p:grpSpPr bwMode="auto">
          <a:xfrm>
            <a:off x="304800" y="4171950"/>
            <a:ext cx="3581400" cy="2457450"/>
            <a:chOff x="192" y="2592"/>
            <a:chExt cx="2256" cy="1548"/>
          </a:xfrm>
        </p:grpSpPr>
        <p:sp>
          <p:nvSpPr>
            <p:cNvPr id="5138" name="Line 31"/>
            <p:cNvSpPr>
              <a:spLocks noChangeShapeType="1"/>
            </p:cNvSpPr>
            <p:nvPr/>
          </p:nvSpPr>
          <p:spPr bwMode="auto">
            <a:xfrm>
              <a:off x="528" y="3840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32"/>
            <p:cNvSpPr>
              <a:spLocks noChangeShapeType="1"/>
            </p:cNvSpPr>
            <p:nvPr/>
          </p:nvSpPr>
          <p:spPr bwMode="auto">
            <a:xfrm flipV="1">
              <a:off x="528" y="2736"/>
              <a:ext cx="62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33"/>
            <p:cNvSpPr>
              <a:spLocks noChangeShapeType="1"/>
            </p:cNvSpPr>
            <p:nvPr/>
          </p:nvSpPr>
          <p:spPr bwMode="auto">
            <a:xfrm flipH="1" flipV="1">
              <a:off x="1152" y="2736"/>
              <a:ext cx="100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Text Box 34"/>
            <p:cNvSpPr txBox="1">
              <a:spLocks noChangeArrowheads="1"/>
            </p:cNvSpPr>
            <p:nvPr/>
          </p:nvSpPr>
          <p:spPr bwMode="auto">
            <a:xfrm>
              <a:off x="912" y="2592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42" name="Text Box 35"/>
            <p:cNvSpPr txBox="1">
              <a:spLocks noChangeArrowheads="1"/>
            </p:cNvSpPr>
            <p:nvPr/>
          </p:nvSpPr>
          <p:spPr bwMode="auto">
            <a:xfrm>
              <a:off x="336" y="3657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43" name="Text Box 36"/>
            <p:cNvSpPr txBox="1">
              <a:spLocks noChangeArrowheads="1"/>
            </p:cNvSpPr>
            <p:nvPr/>
          </p:nvSpPr>
          <p:spPr bwMode="auto">
            <a:xfrm>
              <a:off x="2160" y="3657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144" name="Text Box 37"/>
            <p:cNvSpPr txBox="1">
              <a:spLocks noChangeArrowheads="1"/>
            </p:cNvSpPr>
            <p:nvPr/>
          </p:nvSpPr>
          <p:spPr bwMode="auto">
            <a:xfrm>
              <a:off x="1226" y="3849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400">
                  <a:latin typeface="Times New Roman" pitchFamily="18" charset="0"/>
                </a:rPr>
                <a:t>M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5145" name="Text Box 38"/>
            <p:cNvSpPr txBox="1">
              <a:spLocks noChangeArrowheads="1"/>
            </p:cNvSpPr>
            <p:nvPr/>
          </p:nvSpPr>
          <p:spPr bwMode="auto">
            <a:xfrm>
              <a:off x="192" y="2736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000" b="1">
                  <a:solidFill>
                    <a:srgbClr val="0000FF"/>
                  </a:solidFill>
                  <a:latin typeface="Times New Roman" pitchFamily="18" charset="0"/>
                </a:rPr>
                <a:t>Hình 3</a:t>
              </a:r>
              <a:endParaRPr lang="en-US" altLang="en-US" sz="20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5146" name="Line 39"/>
            <p:cNvSpPr>
              <a:spLocks noChangeShapeType="1"/>
            </p:cNvSpPr>
            <p:nvPr/>
          </p:nvSpPr>
          <p:spPr bwMode="auto">
            <a:xfrm flipH="1">
              <a:off x="912" y="379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40"/>
            <p:cNvSpPr>
              <a:spLocks noChangeShapeType="1"/>
            </p:cNvSpPr>
            <p:nvPr/>
          </p:nvSpPr>
          <p:spPr bwMode="auto">
            <a:xfrm flipH="1">
              <a:off x="1632" y="379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41"/>
            <p:cNvSpPr>
              <a:spLocks noChangeShapeType="1"/>
            </p:cNvSpPr>
            <p:nvPr/>
          </p:nvSpPr>
          <p:spPr bwMode="auto">
            <a:xfrm>
              <a:off x="939" y="379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42"/>
            <p:cNvSpPr>
              <a:spLocks noChangeShapeType="1"/>
            </p:cNvSpPr>
            <p:nvPr/>
          </p:nvSpPr>
          <p:spPr bwMode="auto">
            <a:xfrm>
              <a:off x="1660" y="3792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43"/>
            <p:cNvSpPr>
              <a:spLocks noChangeShapeType="1"/>
            </p:cNvSpPr>
            <p:nvPr/>
          </p:nvSpPr>
          <p:spPr bwMode="auto">
            <a:xfrm>
              <a:off x="1152" y="2729"/>
              <a:ext cx="19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916" name="Group 44"/>
          <p:cNvGrpSpPr>
            <a:grpSpLocks/>
          </p:cNvGrpSpPr>
          <p:nvPr/>
        </p:nvGrpSpPr>
        <p:grpSpPr bwMode="auto">
          <a:xfrm>
            <a:off x="4953000" y="3867150"/>
            <a:ext cx="3581400" cy="2501900"/>
            <a:chOff x="3120" y="2420"/>
            <a:chExt cx="2256" cy="1576"/>
          </a:xfrm>
        </p:grpSpPr>
        <p:sp>
          <p:nvSpPr>
            <p:cNvPr id="5127" name="Line 45"/>
            <p:cNvSpPr>
              <a:spLocks noChangeShapeType="1"/>
            </p:cNvSpPr>
            <p:nvPr/>
          </p:nvSpPr>
          <p:spPr bwMode="auto">
            <a:xfrm>
              <a:off x="3456" y="369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46"/>
            <p:cNvSpPr>
              <a:spLocks noChangeShapeType="1"/>
            </p:cNvSpPr>
            <p:nvPr/>
          </p:nvSpPr>
          <p:spPr bwMode="auto">
            <a:xfrm flipV="1">
              <a:off x="3456" y="2592"/>
              <a:ext cx="624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Line 47"/>
            <p:cNvSpPr>
              <a:spLocks noChangeShapeType="1"/>
            </p:cNvSpPr>
            <p:nvPr/>
          </p:nvSpPr>
          <p:spPr bwMode="auto">
            <a:xfrm flipH="1" flipV="1">
              <a:off x="4080" y="2592"/>
              <a:ext cx="1008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Text Box 48"/>
            <p:cNvSpPr txBox="1">
              <a:spLocks noChangeArrowheads="1"/>
            </p:cNvSpPr>
            <p:nvPr/>
          </p:nvSpPr>
          <p:spPr bwMode="auto">
            <a:xfrm>
              <a:off x="4100" y="2420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5131" name="Text Box 49"/>
            <p:cNvSpPr txBox="1">
              <a:spLocks noChangeArrowheads="1"/>
            </p:cNvSpPr>
            <p:nvPr/>
          </p:nvSpPr>
          <p:spPr bwMode="auto">
            <a:xfrm>
              <a:off x="3264" y="351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5132" name="Text Box 50"/>
            <p:cNvSpPr txBox="1">
              <a:spLocks noChangeArrowheads="1"/>
            </p:cNvSpPr>
            <p:nvPr/>
          </p:nvSpPr>
          <p:spPr bwMode="auto">
            <a:xfrm>
              <a:off x="5088" y="351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5133" name="Text Box 51"/>
            <p:cNvSpPr txBox="1">
              <a:spLocks noChangeArrowheads="1"/>
            </p:cNvSpPr>
            <p:nvPr/>
          </p:nvSpPr>
          <p:spPr bwMode="auto">
            <a:xfrm>
              <a:off x="4154" y="3705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400">
                  <a:latin typeface="Times New Roman" pitchFamily="18" charset="0"/>
                </a:rPr>
                <a:t>I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5134" name="Text Box 52"/>
            <p:cNvSpPr txBox="1">
              <a:spLocks noChangeArrowheads="1"/>
            </p:cNvSpPr>
            <p:nvPr/>
          </p:nvSpPr>
          <p:spPr bwMode="auto">
            <a:xfrm>
              <a:off x="3120" y="2592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000" b="1">
                  <a:solidFill>
                    <a:srgbClr val="0000FF"/>
                  </a:solidFill>
                  <a:latin typeface="Times New Roman" pitchFamily="18" charset="0"/>
                </a:rPr>
                <a:t>Hình 4</a:t>
              </a:r>
              <a:endParaRPr lang="en-US" altLang="en-US" sz="20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5135" name="Line 53"/>
            <p:cNvSpPr>
              <a:spLocks noChangeShapeType="1"/>
            </p:cNvSpPr>
            <p:nvPr/>
          </p:nvSpPr>
          <p:spPr bwMode="auto">
            <a:xfrm>
              <a:off x="4080" y="2592"/>
              <a:ext cx="96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Arc 54"/>
            <p:cNvSpPr>
              <a:spLocks/>
            </p:cNvSpPr>
            <p:nvPr/>
          </p:nvSpPr>
          <p:spPr bwMode="auto">
            <a:xfrm flipV="1">
              <a:off x="4094" y="2756"/>
              <a:ext cx="144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Arc 55"/>
            <p:cNvSpPr>
              <a:spLocks/>
            </p:cNvSpPr>
            <p:nvPr/>
          </p:nvSpPr>
          <p:spPr bwMode="auto">
            <a:xfrm flipV="1">
              <a:off x="3956" y="2754"/>
              <a:ext cx="144" cy="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18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79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258763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altLang="en-US" sz="2800" b="1" dirty="0">
                <a:latin typeface="Times New Roman" pitchFamily="18" charset="0"/>
              </a:rPr>
              <a:t>Bài tập 2: </a:t>
            </a:r>
            <a:r>
              <a:rPr lang="vi-VN" altLang="en-US" sz="2800" dirty="0">
                <a:latin typeface="Times New Roman" pitchFamily="18" charset="0"/>
              </a:rPr>
              <a:t>Chọn phát biểu đúng về </a:t>
            </a:r>
            <a:r>
              <a:rPr lang="vi-VN" altLang="en-US" sz="2800" i="1" dirty="0">
                <a:latin typeface="Times New Roman" pitchFamily="18" charset="0"/>
              </a:rPr>
              <a:t>định nghĩa đường </a:t>
            </a:r>
          </a:p>
          <a:p>
            <a:r>
              <a:rPr lang="vi-VN" altLang="en-US" sz="2800" i="1" dirty="0">
                <a:latin typeface="Times New Roman" pitchFamily="18" charset="0"/>
              </a:rPr>
              <a:t>trung tuyến</a:t>
            </a:r>
            <a:r>
              <a:rPr lang="vi-VN" altLang="en-US" sz="2800" dirty="0">
                <a:latin typeface="Times New Roman" pitchFamily="18" charset="0"/>
              </a:rPr>
              <a:t> trong tam giác?</a:t>
            </a:r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5800" y="1412875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Tx/>
              <a:buAutoNum type="alphaUcPeriod"/>
            </a:pPr>
            <a:r>
              <a:rPr lang="vi-VN" altLang="en-US" sz="2400" dirty="0">
                <a:latin typeface="Times New Roman" pitchFamily="18" charset="0"/>
              </a:rPr>
              <a:t>Đường trung tuyến trong tam giác là đường thẳng </a:t>
            </a:r>
          </a:p>
          <a:p>
            <a:pPr marL="342900" indent="-342900"/>
            <a:r>
              <a:rPr lang="vi-VN" altLang="en-US" sz="2400" dirty="0">
                <a:latin typeface="Times New Roman" pitchFamily="18" charset="0"/>
              </a:rPr>
              <a:t>đi qua một đỉnh của tam giác.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/>
            <a:r>
              <a:rPr lang="vi-VN" altLang="en-US" sz="2400" dirty="0">
                <a:latin typeface="Times New Roman" pitchFamily="18" charset="0"/>
              </a:rPr>
              <a:t>B. Đường trung tuyến trong tam giác là đường thẳng </a:t>
            </a:r>
          </a:p>
          <a:p>
            <a:pPr marL="342900" indent="-342900"/>
            <a:r>
              <a:rPr lang="vi-VN" altLang="en-US" sz="2400" dirty="0">
                <a:latin typeface="Times New Roman" pitchFamily="18" charset="0"/>
              </a:rPr>
              <a:t>đi qua trung điểm một cạnh của tam giác.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3825875"/>
            <a:ext cx="815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/>
            <a:r>
              <a:rPr lang="vi-VN" altLang="en-US" sz="2400" dirty="0">
                <a:latin typeface="Times New Roman" pitchFamily="18" charset="0"/>
              </a:rPr>
              <a:t>C. Đường trung tuyến trong tam giác là đường thẳng </a:t>
            </a:r>
          </a:p>
          <a:p>
            <a:pPr marL="342900" indent="-342900"/>
            <a:r>
              <a:rPr lang="vi-VN" altLang="en-US" sz="2400" dirty="0">
                <a:latin typeface="Times New Roman" pitchFamily="18" charset="0"/>
              </a:rPr>
              <a:t>nối một đỉnh của tam giác với trung điểm của cạnh đối diện.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5029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/>
            <a:r>
              <a:rPr lang="vi-VN" altLang="en-US" sz="2400">
                <a:latin typeface="Times New Roman" pitchFamily="18" charset="0"/>
              </a:rPr>
              <a:t>D. Đáp án khác.</a:t>
            </a:r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80903" name="Oval 7"/>
          <p:cNvSpPr>
            <a:spLocks noChangeArrowheads="1"/>
          </p:cNvSpPr>
          <p:nvPr/>
        </p:nvSpPr>
        <p:spPr bwMode="auto">
          <a:xfrm>
            <a:off x="692150" y="3857625"/>
            <a:ext cx="422275" cy="42545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31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56730" y="1325901"/>
            <a:ext cx="1763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847671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217942"/>
              </p:ext>
            </p:extLst>
          </p:nvPr>
        </p:nvGraphicFramePr>
        <p:xfrm>
          <a:off x="3405909" y="2135799"/>
          <a:ext cx="480291" cy="76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909" y="2135799"/>
                        <a:ext cx="480291" cy="76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6172200" y="2778125"/>
            <a:ext cx="2828925" cy="3638550"/>
            <a:chOff x="5991225" y="2522538"/>
            <a:chExt cx="2828925" cy="3638550"/>
          </a:xfrm>
        </p:grpSpPr>
        <p:sp>
          <p:nvSpPr>
            <p:cNvPr id="24588" name="Text Box 11"/>
            <p:cNvSpPr txBox="1">
              <a:spLocks noChangeArrowheads="1"/>
            </p:cNvSpPr>
            <p:nvPr/>
          </p:nvSpPr>
          <p:spPr bwMode="auto">
            <a:xfrm>
              <a:off x="7124700" y="252253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5991225" y="570388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8362950" y="503713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 flipV="1">
              <a:off x="6196013" y="5230813"/>
              <a:ext cx="2209800" cy="53340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7318375" y="2928938"/>
              <a:ext cx="1066800" cy="228600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7810500" y="374173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E</a:t>
              </a:r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 flipH="1">
              <a:off x="6186488" y="4040188"/>
              <a:ext cx="1676400" cy="17526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6438900" y="404653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F</a:t>
              </a:r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>
              <a:off x="6769100" y="4368800"/>
              <a:ext cx="1600200" cy="838200"/>
            </a:xfrm>
            <a:prstGeom prst="line">
              <a:avLst/>
            </a:prstGeom>
            <a:noFill/>
            <a:ln w="28575">
              <a:solidFill>
                <a:srgbClr val="33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Text Box 22"/>
            <p:cNvSpPr txBox="1">
              <a:spLocks noChangeArrowheads="1"/>
            </p:cNvSpPr>
            <p:nvPr/>
          </p:nvSpPr>
          <p:spPr bwMode="auto">
            <a:xfrm>
              <a:off x="7319963" y="4379913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66"/>
                  </a:solidFill>
                  <a:latin typeface=".VnTime" pitchFamily="34" charset="0"/>
                </a:rPr>
                <a:t>G</a:t>
              </a:r>
            </a:p>
          </p:txBody>
        </p:sp>
        <p:sp>
          <p:nvSpPr>
            <p:cNvPr id="24598" name="Line 23"/>
            <p:cNvSpPr>
              <a:spLocks noChangeShapeType="1"/>
            </p:cNvSpPr>
            <p:nvPr/>
          </p:nvSpPr>
          <p:spPr bwMode="auto">
            <a:xfrm>
              <a:off x="7296150" y="2913063"/>
              <a:ext cx="0" cy="259080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Text Box 24"/>
            <p:cNvSpPr txBox="1">
              <a:spLocks noChangeArrowheads="1"/>
            </p:cNvSpPr>
            <p:nvPr/>
          </p:nvSpPr>
          <p:spPr bwMode="auto">
            <a:xfrm>
              <a:off x="7124700" y="5494338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0000FF"/>
                  </a:solidFill>
                  <a:latin typeface=".VnTime" pitchFamily="34" charset="0"/>
                </a:rPr>
                <a:t>D</a:t>
              </a:r>
            </a:p>
          </p:txBody>
        </p:sp>
        <p:sp>
          <p:nvSpPr>
            <p:cNvPr id="24600" name="Line 26"/>
            <p:cNvSpPr>
              <a:spLocks noChangeShapeType="1"/>
            </p:cNvSpPr>
            <p:nvPr/>
          </p:nvSpPr>
          <p:spPr bwMode="auto">
            <a:xfrm flipH="1">
              <a:off x="6216650" y="2903538"/>
              <a:ext cx="1077913" cy="284797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7338" y="3006725"/>
            <a:ext cx="50053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AD, BE, CF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G, ta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428625" y="4156075"/>
            <a:ext cx="3879850" cy="1001713"/>
            <a:chOff x="428625" y="4010025"/>
            <a:chExt cx="3880495" cy="1001713"/>
          </a:xfrm>
        </p:grpSpPr>
        <p:graphicFrame>
          <p:nvGraphicFramePr>
            <p:cNvPr id="24586" name="Object 23"/>
            <p:cNvGraphicFramePr>
              <a:graphicFrameLocks noChangeAspect="1"/>
            </p:cNvGraphicFramePr>
            <p:nvPr/>
          </p:nvGraphicFramePr>
          <p:xfrm>
            <a:off x="428625" y="4010025"/>
            <a:ext cx="3411538" cy="1001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5" imgW="1295400" imgH="393700" progId="Equation.DSMT4">
                    <p:embed/>
                  </p:oleObj>
                </mc:Choice>
                <mc:Fallback>
                  <p:oleObj name="Equation" r:id="rId5" imgW="1295400" imgH="393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25" y="4010025"/>
                          <a:ext cx="3411538" cy="1001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587" name="Object 24"/>
            <p:cNvGraphicFramePr>
              <a:graphicFrameLocks noChangeAspect="1"/>
            </p:cNvGraphicFramePr>
            <p:nvPr/>
          </p:nvGraphicFramePr>
          <p:xfrm>
            <a:off x="3851920" y="4019550"/>
            <a:ext cx="4572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7" imgW="152334" imgH="393529" progId="Equation.DSMT4">
                    <p:embed/>
                  </p:oleObj>
                </mc:Choice>
                <mc:Fallback>
                  <p:oleObj name="Equation" r:id="rId7" imgW="152334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1920" y="4019550"/>
                          <a:ext cx="4572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2875" y="5522913"/>
            <a:ext cx="5724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Điểm G gọi là trọng tâm của tam giác ABC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82688" y="76200"/>
            <a:ext cx="68595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020" y="914400"/>
            <a:ext cx="5084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66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8313" y="2960688"/>
            <a:ext cx="3810000" cy="3187700"/>
            <a:chOff x="624" y="2120"/>
            <a:chExt cx="2400" cy="2008"/>
          </a:xfrm>
        </p:grpSpPr>
        <p:sp>
          <p:nvSpPr>
            <p:cNvPr id="256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24" y="2120"/>
              <a:ext cx="2400" cy="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4"/>
            <p:cNvSpPr>
              <a:spLocks noChangeShapeType="1"/>
            </p:cNvSpPr>
            <p:nvPr/>
          </p:nvSpPr>
          <p:spPr bwMode="auto">
            <a:xfrm flipH="1">
              <a:off x="845" y="2468"/>
              <a:ext cx="568" cy="1312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5"/>
            <p:cNvSpPr>
              <a:spLocks noChangeShapeType="1"/>
            </p:cNvSpPr>
            <p:nvPr/>
          </p:nvSpPr>
          <p:spPr bwMode="auto">
            <a:xfrm>
              <a:off x="845" y="3780"/>
              <a:ext cx="1937" cy="1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Line 6"/>
            <p:cNvSpPr>
              <a:spLocks noChangeShapeType="1"/>
            </p:cNvSpPr>
            <p:nvPr/>
          </p:nvSpPr>
          <p:spPr bwMode="auto">
            <a:xfrm>
              <a:off x="1413" y="2468"/>
              <a:ext cx="1369" cy="1312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Line 7"/>
            <p:cNvSpPr>
              <a:spLocks noChangeShapeType="1"/>
            </p:cNvSpPr>
            <p:nvPr/>
          </p:nvSpPr>
          <p:spPr bwMode="auto">
            <a:xfrm flipH="1">
              <a:off x="845" y="3124"/>
              <a:ext cx="1253" cy="656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Line 8"/>
            <p:cNvSpPr>
              <a:spLocks noChangeShapeType="1"/>
            </p:cNvSpPr>
            <p:nvPr/>
          </p:nvSpPr>
          <p:spPr bwMode="auto">
            <a:xfrm>
              <a:off x="1129" y="3124"/>
              <a:ext cx="1653" cy="656"/>
            </a:xfrm>
            <a:prstGeom prst="line">
              <a:avLst/>
            </a:prstGeom>
            <a:noFill/>
            <a:ln w="333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Rectangle 9"/>
            <p:cNvSpPr>
              <a:spLocks noChangeArrowheads="1"/>
            </p:cNvSpPr>
            <p:nvPr/>
          </p:nvSpPr>
          <p:spPr bwMode="auto">
            <a:xfrm>
              <a:off x="1584" y="3101"/>
              <a:ext cx="16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45" name="Rectangle 10"/>
            <p:cNvSpPr>
              <a:spLocks noChangeArrowheads="1"/>
            </p:cNvSpPr>
            <p:nvPr/>
          </p:nvSpPr>
          <p:spPr bwMode="auto">
            <a:xfrm>
              <a:off x="719" y="3593"/>
              <a:ext cx="14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B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46" name="Rectangle 11"/>
            <p:cNvSpPr>
              <a:spLocks noChangeArrowheads="1"/>
            </p:cNvSpPr>
            <p:nvPr/>
          </p:nvSpPr>
          <p:spPr bwMode="auto">
            <a:xfrm>
              <a:off x="2803" y="3552"/>
              <a:ext cx="156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47" name="Rectangle 12"/>
            <p:cNvSpPr>
              <a:spLocks noChangeArrowheads="1"/>
            </p:cNvSpPr>
            <p:nvPr/>
          </p:nvSpPr>
          <p:spPr bwMode="auto">
            <a:xfrm>
              <a:off x="2119" y="2910"/>
              <a:ext cx="14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48" name="Rectangle 13"/>
            <p:cNvSpPr>
              <a:spLocks noChangeArrowheads="1"/>
            </p:cNvSpPr>
            <p:nvPr/>
          </p:nvSpPr>
          <p:spPr bwMode="auto">
            <a:xfrm>
              <a:off x="992" y="2950"/>
              <a:ext cx="132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F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49" name="Rectangle 14"/>
            <p:cNvSpPr>
              <a:spLocks noChangeArrowheads="1"/>
            </p:cNvSpPr>
            <p:nvPr/>
          </p:nvSpPr>
          <p:spPr bwMode="auto">
            <a:xfrm>
              <a:off x="1361" y="2227"/>
              <a:ext cx="14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70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5650" name="Oval 15"/>
            <p:cNvSpPr>
              <a:spLocks noChangeArrowheads="1"/>
            </p:cNvSpPr>
            <p:nvPr/>
          </p:nvSpPr>
          <p:spPr bwMode="auto">
            <a:xfrm>
              <a:off x="1119" y="3097"/>
              <a:ext cx="31" cy="5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/>
            </a:p>
          </p:txBody>
        </p:sp>
        <p:sp>
          <p:nvSpPr>
            <p:cNvPr id="25651" name="Oval 16"/>
            <p:cNvSpPr>
              <a:spLocks noChangeArrowheads="1"/>
            </p:cNvSpPr>
            <p:nvPr/>
          </p:nvSpPr>
          <p:spPr bwMode="auto">
            <a:xfrm>
              <a:off x="2087" y="3097"/>
              <a:ext cx="32" cy="5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/>
            </a:p>
          </p:txBody>
        </p:sp>
        <p:sp>
          <p:nvSpPr>
            <p:cNvPr id="25652" name="Oval 17"/>
            <p:cNvSpPr>
              <a:spLocks noChangeArrowheads="1"/>
            </p:cNvSpPr>
            <p:nvPr/>
          </p:nvSpPr>
          <p:spPr bwMode="auto">
            <a:xfrm>
              <a:off x="1403" y="2441"/>
              <a:ext cx="42" cy="4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/>
            </a:p>
          </p:txBody>
        </p:sp>
        <p:sp>
          <p:nvSpPr>
            <p:cNvPr id="25653" name="Oval 18"/>
            <p:cNvSpPr>
              <a:spLocks noChangeArrowheads="1"/>
            </p:cNvSpPr>
            <p:nvPr/>
          </p:nvSpPr>
          <p:spPr bwMode="auto">
            <a:xfrm>
              <a:off x="835" y="3753"/>
              <a:ext cx="31" cy="5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/>
            </a:p>
          </p:txBody>
        </p:sp>
        <p:sp>
          <p:nvSpPr>
            <p:cNvPr id="25654" name="Oval 19"/>
            <p:cNvSpPr>
              <a:spLocks noChangeArrowheads="1"/>
            </p:cNvSpPr>
            <p:nvPr/>
          </p:nvSpPr>
          <p:spPr bwMode="auto">
            <a:xfrm>
              <a:off x="2771" y="3753"/>
              <a:ext cx="32" cy="5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altLang="en-US"/>
            </a:p>
          </p:txBody>
        </p:sp>
      </p:grpSp>
      <p:sp>
        <p:nvSpPr>
          <p:cNvPr id="65556" name="AutoShape 20"/>
          <p:cNvSpPr>
            <a:spLocks/>
          </p:cNvSpPr>
          <p:nvPr/>
        </p:nvSpPr>
        <p:spPr bwMode="auto">
          <a:xfrm>
            <a:off x="2484438" y="1916113"/>
            <a:ext cx="1417637" cy="2208212"/>
          </a:xfrm>
          <a:prstGeom prst="callout3">
            <a:avLst>
              <a:gd name="adj1" fmla="val 5176"/>
              <a:gd name="adj2" fmla="val 105375"/>
              <a:gd name="adj3" fmla="val 5176"/>
              <a:gd name="adj4" fmla="val 144009"/>
              <a:gd name="adj5" fmla="val 134579"/>
              <a:gd name="adj6" fmla="val 144009"/>
              <a:gd name="adj7" fmla="val 136593"/>
              <a:gd name="adj8" fmla="val -16907"/>
            </a:avLst>
          </a:prstGeom>
          <a:solidFill>
            <a:schemeClr val="accent1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400" b="1" i="1" u="sng">
                <a:latin typeface="Times New Roman" pitchFamily="18" charset="0"/>
              </a:rPr>
              <a:t>Cách 1</a:t>
            </a:r>
            <a:r>
              <a:rPr lang="en-US" altLang="en-US" sz="2400">
                <a:latin typeface="Times New Roman" pitchFamily="18" charset="0"/>
              </a:rPr>
              <a:t>: Tìm giao điểm của hai đường trung tuyến</a:t>
            </a:r>
          </a:p>
        </p:txBody>
      </p:sp>
      <p:sp>
        <p:nvSpPr>
          <p:cNvPr id="65557" name="Rectangle 21"/>
          <p:cNvSpPr>
            <a:spLocks noGrp="1" noChangeArrowheads="1"/>
          </p:cNvSpPr>
          <p:nvPr>
            <p:ph type="title"/>
          </p:nvPr>
        </p:nvSpPr>
        <p:spPr>
          <a:xfrm>
            <a:off x="-73025" y="225425"/>
            <a:ext cx="10385425" cy="985838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Cách xác định trọng tâm G của tam giác ABC </a:t>
            </a:r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971550" y="4868863"/>
            <a:ext cx="182563" cy="119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77" name="Line 41"/>
          <p:cNvSpPr>
            <a:spLocks noChangeShapeType="1"/>
          </p:cNvSpPr>
          <p:nvPr/>
        </p:nvSpPr>
        <p:spPr bwMode="auto">
          <a:xfrm>
            <a:off x="1368425" y="3897313"/>
            <a:ext cx="182563" cy="119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78" name="Line 42"/>
          <p:cNvSpPr>
            <a:spLocks noChangeShapeType="1"/>
          </p:cNvSpPr>
          <p:nvPr/>
        </p:nvSpPr>
        <p:spPr bwMode="auto">
          <a:xfrm flipH="1">
            <a:off x="2122488" y="3946525"/>
            <a:ext cx="246062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79" name="Line 43"/>
          <p:cNvSpPr>
            <a:spLocks noChangeShapeType="1"/>
          </p:cNvSpPr>
          <p:nvPr/>
        </p:nvSpPr>
        <p:spPr bwMode="auto">
          <a:xfrm flipH="1">
            <a:off x="2122488" y="3984625"/>
            <a:ext cx="246062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80" name="Line 44"/>
          <p:cNvSpPr>
            <a:spLocks noChangeShapeType="1"/>
          </p:cNvSpPr>
          <p:nvPr/>
        </p:nvSpPr>
        <p:spPr bwMode="auto">
          <a:xfrm flipH="1">
            <a:off x="3136900" y="4953000"/>
            <a:ext cx="246063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81" name="Line 45"/>
          <p:cNvSpPr>
            <a:spLocks noChangeShapeType="1"/>
          </p:cNvSpPr>
          <p:nvPr/>
        </p:nvSpPr>
        <p:spPr bwMode="auto">
          <a:xfrm flipH="1">
            <a:off x="3136900" y="4991100"/>
            <a:ext cx="246063" cy="119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2" name="Rectangle 52"/>
          <p:cNvSpPr>
            <a:spLocks noChangeArrowheads="1"/>
          </p:cNvSpPr>
          <p:nvPr/>
        </p:nvSpPr>
        <p:spPr bwMode="auto">
          <a:xfrm>
            <a:off x="2484438" y="1952625"/>
            <a:ext cx="1403350" cy="2160588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4500563" y="1268413"/>
            <a:ext cx="4445000" cy="4879975"/>
            <a:chOff x="2835" y="799"/>
            <a:chExt cx="2800" cy="3074"/>
          </a:xfrm>
        </p:grpSpPr>
        <p:grpSp>
          <p:nvGrpSpPr>
            <p:cNvPr id="25613" name="Group 22"/>
            <p:cNvGrpSpPr>
              <a:grpSpLocks/>
            </p:cNvGrpSpPr>
            <p:nvPr/>
          </p:nvGrpSpPr>
          <p:grpSpPr bwMode="auto">
            <a:xfrm>
              <a:off x="2835" y="1865"/>
              <a:ext cx="2400" cy="2008"/>
              <a:chOff x="3168" y="2208"/>
              <a:chExt cx="2400" cy="2008"/>
            </a:xfrm>
          </p:grpSpPr>
          <p:sp>
            <p:nvSpPr>
              <p:cNvPr id="25622" name="AutoShape 23"/>
              <p:cNvSpPr>
                <a:spLocks noChangeAspect="1" noChangeArrowheads="1" noTextEdit="1"/>
              </p:cNvSpPr>
              <p:nvPr/>
            </p:nvSpPr>
            <p:spPr bwMode="auto">
              <a:xfrm>
                <a:off x="3168" y="2208"/>
                <a:ext cx="2400" cy="2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3" name="Line 24"/>
              <p:cNvSpPr>
                <a:spLocks noChangeShapeType="1"/>
              </p:cNvSpPr>
              <p:nvPr/>
            </p:nvSpPr>
            <p:spPr bwMode="auto">
              <a:xfrm flipH="1">
                <a:off x="3389" y="2556"/>
                <a:ext cx="568" cy="1312"/>
              </a:xfrm>
              <a:prstGeom prst="line">
                <a:avLst/>
              </a:prstGeom>
              <a:noFill/>
              <a:ln w="33338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Line 25"/>
              <p:cNvSpPr>
                <a:spLocks noChangeShapeType="1"/>
              </p:cNvSpPr>
              <p:nvPr/>
            </p:nvSpPr>
            <p:spPr bwMode="auto">
              <a:xfrm>
                <a:off x="3389" y="3868"/>
                <a:ext cx="1937" cy="1"/>
              </a:xfrm>
              <a:prstGeom prst="line">
                <a:avLst/>
              </a:prstGeom>
              <a:noFill/>
              <a:ln w="33338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5" name="Line 26"/>
              <p:cNvSpPr>
                <a:spLocks noChangeShapeType="1"/>
              </p:cNvSpPr>
              <p:nvPr/>
            </p:nvSpPr>
            <p:spPr bwMode="auto">
              <a:xfrm>
                <a:off x="3957" y="2556"/>
                <a:ext cx="1369" cy="1312"/>
              </a:xfrm>
              <a:prstGeom prst="line">
                <a:avLst/>
              </a:prstGeom>
              <a:noFill/>
              <a:ln w="33338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6" name="Line 27"/>
              <p:cNvSpPr>
                <a:spLocks noChangeShapeType="1"/>
              </p:cNvSpPr>
              <p:nvPr/>
            </p:nvSpPr>
            <p:spPr bwMode="auto">
              <a:xfrm>
                <a:off x="3957" y="2556"/>
                <a:ext cx="400" cy="1312"/>
              </a:xfrm>
              <a:prstGeom prst="line">
                <a:avLst/>
              </a:prstGeom>
              <a:noFill/>
              <a:ln w="33338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7" name="Rectangle 28"/>
              <p:cNvSpPr>
                <a:spLocks noChangeArrowheads="1"/>
              </p:cNvSpPr>
              <p:nvPr/>
            </p:nvSpPr>
            <p:spPr bwMode="auto">
              <a:xfrm>
                <a:off x="4296" y="3293"/>
                <a:ext cx="168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700">
                    <a:solidFill>
                      <a:srgbClr val="000000"/>
                    </a:solidFill>
                    <a:latin typeface="Arial" charset="0"/>
                  </a:rPr>
                  <a:t>G</a:t>
                </a: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628" name="Rectangle 29"/>
              <p:cNvSpPr>
                <a:spLocks noChangeArrowheads="1"/>
              </p:cNvSpPr>
              <p:nvPr/>
            </p:nvSpPr>
            <p:spPr bwMode="auto">
              <a:xfrm>
                <a:off x="3216" y="3681"/>
                <a:ext cx="144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7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629" name="Rectangle 30"/>
              <p:cNvSpPr>
                <a:spLocks noChangeArrowheads="1"/>
              </p:cNvSpPr>
              <p:nvPr/>
            </p:nvSpPr>
            <p:spPr bwMode="auto">
              <a:xfrm>
                <a:off x="5347" y="3640"/>
                <a:ext cx="15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700">
                    <a:solidFill>
                      <a:srgbClr val="000000"/>
                    </a:solidFill>
                    <a:latin typeface="Arial" charset="0"/>
                  </a:rPr>
                  <a:t>C</a:t>
                </a: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630" name="Rectangle 31"/>
              <p:cNvSpPr>
                <a:spLocks noChangeArrowheads="1"/>
              </p:cNvSpPr>
              <p:nvPr/>
            </p:nvSpPr>
            <p:spPr bwMode="auto">
              <a:xfrm>
                <a:off x="4326" y="3868"/>
                <a:ext cx="156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700">
                    <a:solidFill>
                      <a:srgbClr val="000000"/>
                    </a:solidFill>
                    <a:latin typeface="Arial" charset="0"/>
                  </a:rPr>
                  <a:t>D</a:t>
                </a: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631" name="Rectangle 32"/>
              <p:cNvSpPr>
                <a:spLocks noChangeArrowheads="1"/>
              </p:cNvSpPr>
              <p:nvPr/>
            </p:nvSpPr>
            <p:spPr bwMode="auto">
              <a:xfrm>
                <a:off x="3905" y="2315"/>
                <a:ext cx="144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7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5632" name="Oval 33"/>
              <p:cNvSpPr>
                <a:spLocks noChangeArrowheads="1"/>
              </p:cNvSpPr>
              <p:nvPr/>
            </p:nvSpPr>
            <p:spPr bwMode="auto">
              <a:xfrm>
                <a:off x="4347" y="3841"/>
                <a:ext cx="32" cy="5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/>
              </a:p>
            </p:txBody>
          </p:sp>
          <p:sp>
            <p:nvSpPr>
              <p:cNvPr id="25633" name="Oval 34"/>
              <p:cNvSpPr>
                <a:spLocks noChangeArrowheads="1"/>
              </p:cNvSpPr>
              <p:nvPr/>
            </p:nvSpPr>
            <p:spPr bwMode="auto">
              <a:xfrm>
                <a:off x="4224" y="3456"/>
                <a:ext cx="31" cy="5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 sz="2800">
                  <a:latin typeface="Times New Roman" pitchFamily="18" charset="0"/>
                </a:endParaRPr>
              </a:p>
            </p:txBody>
          </p:sp>
          <p:sp>
            <p:nvSpPr>
              <p:cNvPr id="25634" name="Oval 35"/>
              <p:cNvSpPr>
                <a:spLocks noChangeArrowheads="1"/>
              </p:cNvSpPr>
              <p:nvPr/>
            </p:nvSpPr>
            <p:spPr bwMode="auto">
              <a:xfrm>
                <a:off x="4096" y="3024"/>
                <a:ext cx="32" cy="5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/>
              </a:p>
            </p:txBody>
          </p:sp>
          <p:sp>
            <p:nvSpPr>
              <p:cNvPr id="25635" name="Oval 36"/>
              <p:cNvSpPr>
                <a:spLocks noChangeArrowheads="1"/>
              </p:cNvSpPr>
              <p:nvPr/>
            </p:nvSpPr>
            <p:spPr bwMode="auto">
              <a:xfrm>
                <a:off x="3947" y="2529"/>
                <a:ext cx="42" cy="4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/>
              </a:p>
            </p:txBody>
          </p:sp>
          <p:sp>
            <p:nvSpPr>
              <p:cNvPr id="25636" name="Oval 37"/>
              <p:cNvSpPr>
                <a:spLocks noChangeArrowheads="1"/>
              </p:cNvSpPr>
              <p:nvPr/>
            </p:nvSpPr>
            <p:spPr bwMode="auto">
              <a:xfrm>
                <a:off x="3379" y="3841"/>
                <a:ext cx="31" cy="5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/>
              </a:p>
            </p:txBody>
          </p:sp>
          <p:sp>
            <p:nvSpPr>
              <p:cNvPr id="25637" name="Oval 38"/>
              <p:cNvSpPr>
                <a:spLocks noChangeArrowheads="1"/>
              </p:cNvSpPr>
              <p:nvPr/>
            </p:nvSpPr>
            <p:spPr bwMode="auto">
              <a:xfrm>
                <a:off x="5315" y="3841"/>
                <a:ext cx="32" cy="54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altLang="en-US"/>
              </a:p>
            </p:txBody>
          </p:sp>
        </p:grpSp>
        <p:sp>
          <p:nvSpPr>
            <p:cNvPr id="25614" name="AutoShape 39"/>
            <p:cNvSpPr>
              <a:spLocks/>
            </p:cNvSpPr>
            <p:nvPr/>
          </p:nvSpPr>
          <p:spPr bwMode="auto">
            <a:xfrm>
              <a:off x="4241" y="799"/>
              <a:ext cx="1394" cy="1754"/>
            </a:xfrm>
            <a:prstGeom prst="borderCallout2">
              <a:avLst>
                <a:gd name="adj1" fmla="val 4569"/>
                <a:gd name="adj2" fmla="val -4366"/>
                <a:gd name="adj3" fmla="val 4569"/>
                <a:gd name="adj4" fmla="val -29481"/>
                <a:gd name="adj5" fmla="val 133602"/>
                <a:gd name="adj6" fmla="val -23583"/>
              </a:avLst>
            </a:prstGeom>
            <a:solidFill>
              <a:schemeClr val="accent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en-US" sz="2400" b="1" i="1" u="sng">
                  <a:solidFill>
                    <a:srgbClr val="000000"/>
                  </a:solidFill>
                  <a:latin typeface="Times New Roman" pitchFamily="18" charset="0"/>
                </a:rPr>
                <a:t>Cách 2</a:t>
              </a:r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:</a:t>
              </a:r>
            </a:p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Times New Roman" pitchFamily="18" charset="0"/>
                </a:rPr>
                <a:t>Vẽ một đường trung tuyến, vẽ G cách đỉnh bằng 2/3 độ dài đường trung tuyến đó</a:t>
              </a:r>
            </a:p>
          </p:txBody>
        </p:sp>
        <p:sp>
          <p:nvSpPr>
            <p:cNvPr id="25615" name="Line 40"/>
            <p:cNvSpPr>
              <a:spLocks noChangeShapeType="1"/>
            </p:cNvSpPr>
            <p:nvPr/>
          </p:nvSpPr>
          <p:spPr bwMode="auto">
            <a:xfrm>
              <a:off x="3765" y="2840"/>
              <a:ext cx="11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40"/>
            <p:cNvSpPr>
              <a:spLocks noChangeShapeType="1"/>
            </p:cNvSpPr>
            <p:nvPr/>
          </p:nvSpPr>
          <p:spPr bwMode="auto">
            <a:xfrm>
              <a:off x="3674" y="2478"/>
              <a:ext cx="11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40"/>
            <p:cNvSpPr>
              <a:spLocks noChangeShapeType="1"/>
            </p:cNvSpPr>
            <p:nvPr/>
          </p:nvSpPr>
          <p:spPr bwMode="auto">
            <a:xfrm>
              <a:off x="3923" y="3294"/>
              <a:ext cx="11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Line 53"/>
            <p:cNvSpPr>
              <a:spLocks noChangeShapeType="1"/>
            </p:cNvSpPr>
            <p:nvPr/>
          </p:nvSpPr>
          <p:spPr bwMode="auto">
            <a:xfrm flipH="1">
              <a:off x="3583" y="3475"/>
              <a:ext cx="23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Line 54"/>
            <p:cNvSpPr>
              <a:spLocks noChangeShapeType="1"/>
            </p:cNvSpPr>
            <p:nvPr/>
          </p:nvSpPr>
          <p:spPr bwMode="auto">
            <a:xfrm>
              <a:off x="3560" y="3475"/>
              <a:ext cx="91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Line 55"/>
            <p:cNvSpPr>
              <a:spLocks noChangeShapeType="1"/>
            </p:cNvSpPr>
            <p:nvPr/>
          </p:nvSpPr>
          <p:spPr bwMode="auto">
            <a:xfrm flipH="1">
              <a:off x="4490" y="3475"/>
              <a:ext cx="46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56"/>
            <p:cNvSpPr>
              <a:spLocks noChangeShapeType="1"/>
            </p:cNvSpPr>
            <p:nvPr/>
          </p:nvSpPr>
          <p:spPr bwMode="auto">
            <a:xfrm>
              <a:off x="4468" y="3475"/>
              <a:ext cx="68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718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6" grpId="0" animBg="1"/>
      <p:bldP spid="65557" grpId="0"/>
      <p:bldP spid="65576" grpId="0" animBg="1"/>
      <p:bldP spid="65577" grpId="0" animBg="1"/>
      <p:bldP spid="65578" grpId="0" animBg="1"/>
      <p:bldP spid="65579" grpId="0" animBg="1"/>
      <p:bldP spid="65580" grpId="0" animBg="1"/>
      <p:bldP spid="65581" grpId="0" animBg="1"/>
      <p:bldP spid="154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685800" y="730250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Hãy điền từ hoặc cụm từ thích hợp vào chỗ trống trong các câu sau: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28600" y="4249738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…..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………………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292080" y="2897210"/>
            <a:ext cx="3394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vi-VN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14300" y="2958803"/>
            <a:ext cx="8763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2. Ba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vi-VN" altLang="en-US" sz="24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……….......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…………………………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059832" y="3435387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172102"/>
              </p:ext>
            </p:extLst>
          </p:nvPr>
        </p:nvGraphicFramePr>
        <p:xfrm>
          <a:off x="623888" y="4757738"/>
          <a:ext cx="381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4757738"/>
                        <a:ext cx="381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16"/>
          <p:cNvSpPr txBox="1">
            <a:spLocks noChangeArrowheads="1"/>
          </p:cNvSpPr>
          <p:nvPr/>
        </p:nvSpPr>
        <p:spPr bwMode="auto">
          <a:xfrm>
            <a:off x="-28575" y="228600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sng">
                <a:latin typeface="Times New Roman" pitchFamily="18" charset="0"/>
                <a:cs typeface="Times New Roman" pitchFamily="18" charset="0"/>
              </a:rPr>
              <a:t>Bài tập 3:</a:t>
            </a:r>
          </a:p>
        </p:txBody>
      </p:sp>
      <p:sp>
        <p:nvSpPr>
          <p:cNvPr id="26633" name="Text Box 17"/>
          <p:cNvSpPr txBox="1">
            <a:spLocks noChangeArrowheads="1"/>
          </p:cNvSpPr>
          <p:nvPr/>
        </p:nvSpPr>
        <p:spPr bwMode="auto">
          <a:xfrm>
            <a:off x="152400" y="1931988"/>
            <a:ext cx="8382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   …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……………………………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4533900" y="4723255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33400" y="2438400"/>
            <a:ext cx="99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endParaRPr lang="en-US" alt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3567906" y="2435545"/>
            <a:ext cx="4052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916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10" grpId="0"/>
      <p:bldP spid="25621" grpId="0"/>
      <p:bldP spid="25622" grpId="0"/>
      <p:bldP spid="256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-28575" y="228601"/>
            <a:ext cx="34661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23 (SGK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23)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651" name="Group 32"/>
          <p:cNvGrpSpPr>
            <a:grpSpLocks/>
          </p:cNvGrpSpPr>
          <p:nvPr/>
        </p:nvGrpSpPr>
        <p:grpSpPr bwMode="auto">
          <a:xfrm>
            <a:off x="6029326" y="195264"/>
            <a:ext cx="2375222" cy="1977548"/>
            <a:chOff x="3798" y="123"/>
            <a:chExt cx="1923" cy="1604"/>
          </a:xfrm>
        </p:grpSpPr>
        <p:sp>
          <p:nvSpPr>
            <p:cNvPr id="27663" name="Text Box 7"/>
            <p:cNvSpPr txBox="1">
              <a:spLocks noChangeArrowheads="1"/>
            </p:cNvSpPr>
            <p:nvPr/>
          </p:nvSpPr>
          <p:spPr bwMode="auto">
            <a:xfrm>
              <a:off x="4209" y="123"/>
              <a:ext cx="816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7664" name="Text Box 8"/>
            <p:cNvSpPr txBox="1">
              <a:spLocks noChangeArrowheads="1"/>
            </p:cNvSpPr>
            <p:nvPr/>
          </p:nvSpPr>
          <p:spPr bwMode="auto">
            <a:xfrm>
              <a:off x="3798" y="1278"/>
              <a:ext cx="384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7665" name="Text Box 9"/>
            <p:cNvSpPr txBox="1">
              <a:spLocks noChangeArrowheads="1"/>
            </p:cNvSpPr>
            <p:nvPr/>
          </p:nvSpPr>
          <p:spPr bwMode="auto">
            <a:xfrm>
              <a:off x="4560" y="1353"/>
              <a:ext cx="384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27666" name="Text Box 10"/>
            <p:cNvSpPr txBox="1">
              <a:spLocks noChangeArrowheads="1"/>
            </p:cNvSpPr>
            <p:nvPr/>
          </p:nvSpPr>
          <p:spPr bwMode="auto">
            <a:xfrm>
              <a:off x="4656" y="873"/>
              <a:ext cx="816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G</a:t>
              </a:r>
            </a:p>
          </p:txBody>
        </p:sp>
        <p:sp>
          <p:nvSpPr>
            <p:cNvPr id="27667" name="Line 12"/>
            <p:cNvSpPr>
              <a:spLocks noChangeShapeType="1"/>
            </p:cNvSpPr>
            <p:nvPr/>
          </p:nvSpPr>
          <p:spPr bwMode="auto">
            <a:xfrm>
              <a:off x="4368" y="411"/>
              <a:ext cx="1056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8" name="Line 13"/>
            <p:cNvSpPr>
              <a:spLocks noChangeShapeType="1"/>
            </p:cNvSpPr>
            <p:nvPr/>
          </p:nvSpPr>
          <p:spPr bwMode="auto">
            <a:xfrm flipH="1">
              <a:off x="3984" y="411"/>
              <a:ext cx="384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69" name="Line 14"/>
            <p:cNvSpPr>
              <a:spLocks noChangeShapeType="1"/>
            </p:cNvSpPr>
            <p:nvPr/>
          </p:nvSpPr>
          <p:spPr bwMode="auto">
            <a:xfrm>
              <a:off x="3984" y="1323"/>
              <a:ext cx="144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70" name="Line 15"/>
            <p:cNvSpPr>
              <a:spLocks noChangeShapeType="1"/>
            </p:cNvSpPr>
            <p:nvPr/>
          </p:nvSpPr>
          <p:spPr bwMode="auto">
            <a:xfrm>
              <a:off x="4368" y="432"/>
              <a:ext cx="336" cy="91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71" name="Line 16"/>
            <p:cNvSpPr>
              <a:spLocks noChangeShapeType="1"/>
            </p:cNvSpPr>
            <p:nvPr/>
          </p:nvSpPr>
          <p:spPr bwMode="auto">
            <a:xfrm rot="19871353" flipH="1">
              <a:off x="4578" y="1023"/>
              <a:ext cx="39" cy="2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72" name="Line 17"/>
            <p:cNvSpPr>
              <a:spLocks noChangeShapeType="1"/>
            </p:cNvSpPr>
            <p:nvPr/>
          </p:nvSpPr>
          <p:spPr bwMode="auto">
            <a:xfrm>
              <a:off x="4320" y="1257"/>
              <a:ext cx="0" cy="14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73" name="Line 18"/>
            <p:cNvSpPr>
              <a:spLocks noChangeShapeType="1"/>
            </p:cNvSpPr>
            <p:nvPr/>
          </p:nvSpPr>
          <p:spPr bwMode="auto">
            <a:xfrm>
              <a:off x="5040" y="1248"/>
              <a:ext cx="0" cy="144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674" name="Text Box 19"/>
            <p:cNvSpPr txBox="1">
              <a:spLocks noChangeArrowheads="1"/>
            </p:cNvSpPr>
            <p:nvPr/>
          </p:nvSpPr>
          <p:spPr bwMode="auto">
            <a:xfrm>
              <a:off x="5385" y="1236"/>
              <a:ext cx="336" cy="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</p:grpSp>
      <p:sp>
        <p:nvSpPr>
          <p:cNvPr id="27652" name="Text Box 20"/>
          <p:cNvSpPr txBox="1">
            <a:spLocks noChangeArrowheads="1"/>
          </p:cNvSpPr>
          <p:nvPr/>
        </p:nvSpPr>
        <p:spPr bwMode="auto">
          <a:xfrm>
            <a:off x="152400" y="685800"/>
            <a:ext cx="468374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Cho G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DEF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DH.       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aphicFrame>
        <p:nvGraphicFramePr>
          <p:cNvPr id="2765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594072"/>
              </p:ext>
            </p:extLst>
          </p:nvPr>
        </p:nvGraphicFramePr>
        <p:xfrm>
          <a:off x="566738" y="3167063"/>
          <a:ext cx="1667019" cy="228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761669" imgH="1040948" progId="Equation.DSMT4">
                  <p:embed/>
                </p:oleObj>
              </mc:Choice>
              <mc:Fallback>
                <p:oleObj name="Equation" r:id="rId3" imgW="761669" imgH="104094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167063"/>
                        <a:ext cx="1667019" cy="22816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052609"/>
              </p:ext>
            </p:extLst>
          </p:nvPr>
        </p:nvGraphicFramePr>
        <p:xfrm>
          <a:off x="5278438" y="3189289"/>
          <a:ext cx="1645995" cy="2204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" imgW="825500" imgH="1041400" progId="Equation.DSMT4">
                  <p:embed/>
                </p:oleObj>
              </mc:Choice>
              <mc:Fallback>
                <p:oleObj name="Equation" r:id="rId5" imgW="825500" imgH="104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8" y="3189289"/>
                        <a:ext cx="1645995" cy="22049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24"/>
          <p:cNvSpPr>
            <a:spLocks noChangeArrowheads="1"/>
          </p:cNvSpPr>
          <p:nvPr/>
        </p:nvSpPr>
        <p:spPr bwMode="auto">
          <a:xfrm>
            <a:off x="3128963" y="3381376"/>
            <a:ext cx="474303" cy="473428"/>
          </a:xfrm>
          <a:prstGeom prst="rect">
            <a:avLst/>
          </a:prstGeom>
          <a:solidFill>
            <a:srgbClr val="E2FC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3167064" y="3429000"/>
            <a:ext cx="3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27657" name="Rectangle 26"/>
          <p:cNvSpPr>
            <a:spLocks noChangeArrowheads="1"/>
          </p:cNvSpPr>
          <p:nvPr/>
        </p:nvSpPr>
        <p:spPr bwMode="auto">
          <a:xfrm>
            <a:off x="3200400" y="4797152"/>
            <a:ext cx="474303" cy="473428"/>
          </a:xfrm>
          <a:prstGeom prst="rect">
            <a:avLst/>
          </a:prstGeom>
          <a:solidFill>
            <a:srgbClr val="E2FC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3243264" y="4811439"/>
            <a:ext cx="3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27659" name="Rectangle 28"/>
          <p:cNvSpPr>
            <a:spLocks noChangeArrowheads="1"/>
          </p:cNvSpPr>
          <p:nvPr/>
        </p:nvSpPr>
        <p:spPr bwMode="auto">
          <a:xfrm>
            <a:off x="7543800" y="3352801"/>
            <a:ext cx="474303" cy="473428"/>
          </a:xfrm>
          <a:prstGeom prst="rect">
            <a:avLst/>
          </a:prstGeom>
          <a:solidFill>
            <a:srgbClr val="E2FC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7586664" y="3367088"/>
            <a:ext cx="3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27661" name="Rectangle 30"/>
          <p:cNvSpPr>
            <a:spLocks noChangeArrowheads="1"/>
          </p:cNvSpPr>
          <p:nvPr/>
        </p:nvSpPr>
        <p:spPr bwMode="auto">
          <a:xfrm>
            <a:off x="7499122" y="4784373"/>
            <a:ext cx="474303" cy="473428"/>
          </a:xfrm>
          <a:prstGeom prst="rect">
            <a:avLst/>
          </a:prstGeom>
          <a:solidFill>
            <a:srgbClr val="E2FC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7563401" y="4816286"/>
            <a:ext cx="381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231003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9" grpId="0"/>
      <p:bldP spid="26651" grpId="0"/>
      <p:bldP spid="26653" grpId="0"/>
      <p:bldP spid="266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6"/>
          <p:cNvSpPr>
            <a:spLocks noChangeShapeType="1"/>
          </p:cNvSpPr>
          <p:nvPr/>
        </p:nvSpPr>
        <p:spPr bwMode="auto">
          <a:xfrm>
            <a:off x="0" y="657225"/>
            <a:ext cx="9144000" cy="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Text Box 27"/>
          <p:cNvSpPr txBox="1">
            <a:spLocks noChangeArrowheads="1"/>
          </p:cNvSpPr>
          <p:nvPr/>
        </p:nvSpPr>
        <p:spPr bwMode="auto">
          <a:xfrm>
            <a:off x="179388" y="728663"/>
            <a:ext cx="78978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24 (SGK </a:t>
            </a:r>
            <a:r>
              <a:rPr lang="en-US" alt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66)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MG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= ….MR;        GR = ….MR;      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           GR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…MG </a:t>
            </a:r>
          </a:p>
          <a:p>
            <a:pPr marL="457200" indent="-457200">
              <a:spcBef>
                <a:spcPct val="50000"/>
              </a:spcBef>
              <a:buAutoNum type="alphaLcParenR"/>
            </a:pPr>
            <a:endParaRPr lang="en-US" alt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NS = … NG;            NS = … GS; 	        NG = …GS </a:t>
            </a:r>
          </a:p>
          <a:p>
            <a:pPr>
              <a:spcBef>
                <a:spcPct val="50000"/>
              </a:spcBef>
            </a:pP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676" name="Group 60"/>
          <p:cNvGrpSpPr>
            <a:grpSpLocks/>
          </p:cNvGrpSpPr>
          <p:nvPr/>
        </p:nvGrpSpPr>
        <p:grpSpPr bwMode="auto">
          <a:xfrm>
            <a:off x="4859338" y="3752850"/>
            <a:ext cx="4089400" cy="2427288"/>
            <a:chOff x="1701" y="2559"/>
            <a:chExt cx="2576" cy="1529"/>
          </a:xfrm>
        </p:grpSpPr>
        <p:grpSp>
          <p:nvGrpSpPr>
            <p:cNvPr id="28681" name="Group 35"/>
            <p:cNvGrpSpPr>
              <a:grpSpLocks/>
            </p:cNvGrpSpPr>
            <p:nvPr/>
          </p:nvGrpSpPr>
          <p:grpSpPr bwMode="auto">
            <a:xfrm>
              <a:off x="2016" y="2767"/>
              <a:ext cx="1796" cy="1028"/>
              <a:chOff x="3168" y="2592"/>
              <a:chExt cx="1872" cy="1056"/>
            </a:xfrm>
          </p:grpSpPr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>
                <a:off x="3360" y="3648"/>
                <a:ext cx="16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 flipH="1" flipV="1">
                <a:off x="3168" y="2592"/>
                <a:ext cx="192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1872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 flipH="1">
                <a:off x="3360" y="3112"/>
                <a:ext cx="720" cy="52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 flipH="1" flipV="1">
                <a:off x="3168" y="2592"/>
                <a:ext cx="1008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82" name="Text Box 41"/>
            <p:cNvSpPr txBox="1">
              <a:spLocks noChangeArrowheads="1"/>
            </p:cNvSpPr>
            <p:nvPr/>
          </p:nvSpPr>
          <p:spPr bwMode="auto">
            <a:xfrm>
              <a:off x="1983" y="3761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N</a:t>
              </a:r>
            </a:p>
          </p:txBody>
        </p:sp>
        <p:sp>
          <p:nvSpPr>
            <p:cNvPr id="28683" name="Text Box 42"/>
            <p:cNvSpPr txBox="1">
              <a:spLocks noChangeArrowheads="1"/>
            </p:cNvSpPr>
            <p:nvPr/>
          </p:nvSpPr>
          <p:spPr bwMode="auto">
            <a:xfrm>
              <a:off x="2880" y="3761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R</a:t>
              </a:r>
            </a:p>
          </p:txBody>
        </p:sp>
        <p:sp>
          <p:nvSpPr>
            <p:cNvPr id="28684" name="Text Box 43"/>
            <p:cNvSpPr txBox="1">
              <a:spLocks noChangeArrowheads="1"/>
            </p:cNvSpPr>
            <p:nvPr/>
          </p:nvSpPr>
          <p:spPr bwMode="auto">
            <a:xfrm>
              <a:off x="3778" y="3761"/>
              <a:ext cx="49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P</a:t>
              </a:r>
            </a:p>
          </p:txBody>
        </p:sp>
        <p:sp>
          <p:nvSpPr>
            <p:cNvPr id="28685" name="Text Box 44"/>
            <p:cNvSpPr txBox="1">
              <a:spLocks noChangeArrowheads="1"/>
            </p:cNvSpPr>
            <p:nvPr/>
          </p:nvSpPr>
          <p:spPr bwMode="auto">
            <a:xfrm>
              <a:off x="2848" y="2999"/>
              <a:ext cx="49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S</a:t>
              </a:r>
            </a:p>
          </p:txBody>
        </p:sp>
        <p:sp>
          <p:nvSpPr>
            <p:cNvPr id="28686" name="Text Box 45"/>
            <p:cNvSpPr txBox="1">
              <a:spLocks noChangeArrowheads="1"/>
            </p:cNvSpPr>
            <p:nvPr/>
          </p:nvSpPr>
          <p:spPr bwMode="auto">
            <a:xfrm>
              <a:off x="2494" y="3430"/>
              <a:ext cx="50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G</a:t>
              </a:r>
            </a:p>
          </p:txBody>
        </p:sp>
        <p:sp>
          <p:nvSpPr>
            <p:cNvPr id="28687" name="Line 46"/>
            <p:cNvSpPr>
              <a:spLocks noChangeShapeType="1"/>
            </p:cNvSpPr>
            <p:nvPr/>
          </p:nvSpPr>
          <p:spPr bwMode="auto">
            <a:xfrm flipH="1">
              <a:off x="2581" y="3761"/>
              <a:ext cx="24" cy="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47"/>
            <p:cNvSpPr>
              <a:spLocks noChangeShapeType="1"/>
            </p:cNvSpPr>
            <p:nvPr/>
          </p:nvSpPr>
          <p:spPr bwMode="auto">
            <a:xfrm flipH="1">
              <a:off x="2548" y="3752"/>
              <a:ext cx="24" cy="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48"/>
            <p:cNvSpPr>
              <a:spLocks noChangeShapeType="1"/>
            </p:cNvSpPr>
            <p:nvPr/>
          </p:nvSpPr>
          <p:spPr bwMode="auto">
            <a:xfrm flipH="1">
              <a:off x="3313" y="3748"/>
              <a:ext cx="23" cy="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49"/>
            <p:cNvSpPr>
              <a:spLocks noChangeShapeType="1"/>
            </p:cNvSpPr>
            <p:nvPr/>
          </p:nvSpPr>
          <p:spPr bwMode="auto">
            <a:xfrm flipH="1">
              <a:off x="3280" y="3739"/>
              <a:ext cx="23" cy="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50"/>
            <p:cNvSpPr>
              <a:spLocks noChangeShapeType="1"/>
            </p:cNvSpPr>
            <p:nvPr/>
          </p:nvSpPr>
          <p:spPr bwMode="auto">
            <a:xfrm flipH="1">
              <a:off x="3313" y="3465"/>
              <a:ext cx="23" cy="9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Line 51"/>
            <p:cNvSpPr>
              <a:spLocks noChangeShapeType="1"/>
            </p:cNvSpPr>
            <p:nvPr/>
          </p:nvSpPr>
          <p:spPr bwMode="auto">
            <a:xfrm flipH="1">
              <a:off x="2448" y="2973"/>
              <a:ext cx="24" cy="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Text Box 52"/>
            <p:cNvSpPr txBox="1">
              <a:spLocks noChangeArrowheads="1"/>
            </p:cNvSpPr>
            <p:nvPr/>
          </p:nvSpPr>
          <p:spPr bwMode="auto">
            <a:xfrm>
              <a:off x="1701" y="2559"/>
              <a:ext cx="49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>
                  <a:latin typeface=".VnTime" pitchFamily="34" charset="0"/>
                </a:rPr>
                <a:t>M</a:t>
              </a:r>
            </a:p>
          </p:txBody>
        </p:sp>
      </p:grpSp>
      <p:graphicFrame>
        <p:nvGraphicFramePr>
          <p:cNvPr id="56374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777840"/>
              </p:ext>
            </p:extLst>
          </p:nvPr>
        </p:nvGraphicFramePr>
        <p:xfrm>
          <a:off x="1640428" y="1448780"/>
          <a:ext cx="280771" cy="75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3" imgW="164957" imgH="444114" progId="Equation.DSMT4">
                  <p:embed/>
                </p:oleObj>
              </mc:Choice>
              <mc:Fallback>
                <p:oleObj name="Equation" r:id="rId3" imgW="164957" imgH="4441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0428" y="1448780"/>
                        <a:ext cx="280771" cy="75608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75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6658"/>
              </p:ext>
            </p:extLst>
          </p:nvPr>
        </p:nvGraphicFramePr>
        <p:xfrm>
          <a:off x="3981317" y="1421250"/>
          <a:ext cx="293953" cy="830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317" y="1421250"/>
                        <a:ext cx="293953" cy="830907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79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529995"/>
              </p:ext>
            </p:extLst>
          </p:nvPr>
        </p:nvGraphicFramePr>
        <p:xfrm>
          <a:off x="7059823" y="1342892"/>
          <a:ext cx="342691" cy="920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7" imgW="164880" imgH="444240" progId="Equation.DSMT4">
                  <p:embed/>
                </p:oleObj>
              </mc:Choice>
              <mc:Fallback>
                <p:oleObj name="Equation" r:id="rId7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823" y="1342892"/>
                        <a:ext cx="342691" cy="920244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6732588" y="4868863"/>
            <a:ext cx="179387" cy="828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878369"/>
              </p:ext>
            </p:extLst>
          </p:nvPr>
        </p:nvGraphicFramePr>
        <p:xfrm>
          <a:off x="1439652" y="2600908"/>
          <a:ext cx="2809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9" imgW="164880" imgH="444240" progId="Equation.DSMT4">
                  <p:embed/>
                </p:oleObj>
              </mc:Choice>
              <mc:Fallback>
                <p:oleObj name="Equation" r:id="rId9" imgW="164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652" y="2600908"/>
                        <a:ext cx="280987" cy="7556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60955"/>
              </p:ext>
            </p:extLst>
          </p:nvPr>
        </p:nvGraphicFramePr>
        <p:xfrm>
          <a:off x="4045986" y="2732088"/>
          <a:ext cx="28416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11" imgW="126720" imgH="190440" progId="Equation.DSMT4">
                  <p:embed/>
                </p:oleObj>
              </mc:Choice>
              <mc:Fallback>
                <p:oleObj name="Equation" r:id="rId11" imgW="126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5986" y="2732088"/>
                        <a:ext cx="284162" cy="422275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869153"/>
              </p:ext>
            </p:extLst>
          </p:nvPr>
        </p:nvGraphicFramePr>
        <p:xfrm>
          <a:off x="7107238" y="2672916"/>
          <a:ext cx="3111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13" imgW="139579" imgH="177646" progId="Equation.3">
                  <p:embed/>
                </p:oleObj>
              </mc:Choice>
              <mc:Fallback>
                <p:oleObj name="Equation" r:id="rId13" imgW="139579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7238" y="2672916"/>
                        <a:ext cx="311150" cy="395288"/>
                      </a:xfrm>
                      <a:prstGeom prst="rect">
                        <a:avLst/>
                      </a:prstGeom>
                      <a:solidFill>
                        <a:srgbClr val="66FF33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50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428178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26 SGK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67 </a:t>
            </a: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Chứng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minh định lí: Trong một tam giác cân,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đường trung tuyến ứng với hai cạnh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bên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thì bằng nhau.</a:t>
            </a:r>
            <a:br>
              <a:rPr lang="vi-VN" sz="2400" dirty="0">
                <a:latin typeface="Times New Roman" pitchFamily="18" charset="0"/>
                <a:cs typeface="Times New Roman" pitchFamily="18" charset="0"/>
              </a:rPr>
            </a:b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2895600"/>
                <a:ext cx="8839200" cy="4330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400" dirty="0" smtClean="0">
                    <a:latin typeface="+mj-lt"/>
                  </a:rPr>
                  <a:t>Vì </a:t>
                </a:r>
                <a:r>
                  <a:rPr lang="el-GR" sz="2400" dirty="0">
                    <a:latin typeface="+mj-lt"/>
                  </a:rPr>
                  <a:t>Δ</a:t>
                </a:r>
                <a:r>
                  <a:rPr lang="vi-VN" sz="2400" dirty="0" smtClean="0">
                    <a:latin typeface="+mj-lt"/>
                  </a:rPr>
                  <a:t>ABC</a:t>
                </a:r>
                <a:r>
                  <a:rPr lang="vi-VN" sz="2400" dirty="0">
                    <a:latin typeface="+mj-lt"/>
                  </a:rPr>
                  <a:t> cân tại </a:t>
                </a:r>
                <a:r>
                  <a:rPr lang="vi-VN" sz="2400" dirty="0" smtClean="0">
                    <a:latin typeface="+mj-lt"/>
                  </a:rPr>
                  <a:t>A</a:t>
                </a:r>
                <a:r>
                  <a:rPr lang="vi-VN" sz="2400" dirty="0">
                    <a:latin typeface="+mj-lt"/>
                  </a:rPr>
                  <a:t> nên </a:t>
                </a:r>
                <a:r>
                  <a:rPr lang="vi-VN" sz="2400" dirty="0" smtClean="0">
                    <a:latin typeface="+mj-lt"/>
                  </a:rPr>
                  <a:t>AB=AC</a:t>
                </a:r>
                <a:endParaRPr lang="vi-VN" sz="2400" dirty="0">
                  <a:latin typeface="+mj-lt"/>
                </a:endParaRPr>
              </a:p>
              <a:p>
                <a:r>
                  <a:rPr lang="vi-VN" sz="2400" dirty="0">
                    <a:latin typeface="+mj-lt"/>
                  </a:rPr>
                  <a:t>Vì </a:t>
                </a:r>
                <a:r>
                  <a:rPr lang="vi-VN" sz="2400" dirty="0" smtClean="0">
                    <a:latin typeface="+mj-lt"/>
                  </a:rPr>
                  <a:t>M,N</a:t>
                </a:r>
                <a:r>
                  <a:rPr lang="vi-VN" sz="2400" dirty="0">
                    <a:latin typeface="+mj-lt"/>
                  </a:rPr>
                  <a:t> lần lượt là trung điểm của </a:t>
                </a:r>
                <a:r>
                  <a:rPr lang="vi-VN" sz="2400" dirty="0" smtClean="0">
                    <a:latin typeface="+mj-lt"/>
                  </a:rPr>
                  <a:t>2</a:t>
                </a:r>
                <a:r>
                  <a:rPr lang="vi-VN" sz="2400" dirty="0">
                    <a:latin typeface="+mj-lt"/>
                  </a:rPr>
                  <a:t> cạnh </a:t>
                </a:r>
                <a:r>
                  <a:rPr lang="vi-VN" sz="2400" dirty="0" smtClean="0">
                    <a:latin typeface="+mj-lt"/>
                  </a:rPr>
                  <a:t>AC</a:t>
                </a:r>
                <a:r>
                  <a:rPr lang="vi-VN" sz="2400" dirty="0">
                    <a:latin typeface="+mj-lt"/>
                  </a:rPr>
                  <a:t> và </a:t>
                </a:r>
                <a:r>
                  <a:rPr lang="vi-VN" sz="2400" dirty="0" smtClean="0">
                    <a:latin typeface="+mj-lt"/>
                  </a:rPr>
                  <a:t>AB, </a:t>
                </a:r>
                <a:r>
                  <a:rPr lang="vi-VN" sz="2400" dirty="0">
                    <a:latin typeface="+mj-lt"/>
                  </a:rPr>
                  <a:t>suy ra:</a:t>
                </a:r>
              </a:p>
              <a:p>
                <a:r>
                  <a:rPr lang="vi-VN" sz="2400" dirty="0" smtClean="0">
                    <a:latin typeface="+mj-lt"/>
                  </a:rPr>
                  <a:t>AN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BN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AM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CM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𝐴𝐶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400" b="0" dirty="0" smtClean="0">
                  <a:latin typeface="+mj-lt"/>
                </a:endParaRPr>
              </a:p>
              <a:p>
                <a:r>
                  <a:rPr lang="vi-VN" sz="2400" dirty="0">
                    <a:latin typeface="+mj-lt"/>
                  </a:rPr>
                  <a:t>Xét 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vi-VN" sz="2400" dirty="0" smtClean="0">
                    <a:latin typeface="+mj-lt"/>
                  </a:rPr>
                  <a:t>BCM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và</a:t>
                </a:r>
                <a:r>
                  <a:rPr lang="vi-VN" sz="2400" dirty="0">
                    <a:latin typeface="+mj-lt"/>
                  </a:rPr>
                  <a:t> 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 Δ</a:t>
                </a:r>
                <a:r>
                  <a:rPr lang="vi-VN" sz="2400" dirty="0" smtClean="0">
                    <a:latin typeface="+mj-lt"/>
                  </a:rPr>
                  <a:t>CBN</a:t>
                </a:r>
                <a:r>
                  <a:rPr lang="vi-VN" sz="2400" dirty="0">
                    <a:latin typeface="+mj-lt"/>
                  </a:rPr>
                  <a:t> có:</a:t>
                </a:r>
              </a:p>
              <a:p>
                <a:r>
                  <a:rPr lang="vi-VN" sz="2400" dirty="0">
                    <a:latin typeface="+mj-lt"/>
                  </a:rPr>
                  <a:t>+) Cạnh </a:t>
                </a:r>
                <a:r>
                  <a:rPr lang="vi-VN" sz="2400" dirty="0" smtClean="0">
                    <a:latin typeface="+mj-lt"/>
                  </a:rPr>
                  <a:t>BC</a:t>
                </a:r>
                <a:r>
                  <a:rPr lang="vi-VN" sz="2400" dirty="0">
                    <a:latin typeface="+mj-lt"/>
                  </a:rPr>
                  <a:t> chung</a:t>
                </a:r>
              </a:p>
              <a:p>
                <a:r>
                  <a:rPr lang="vi-VN" sz="2400" dirty="0">
                    <a:latin typeface="+mj-lt"/>
                  </a:rPr>
                  <a:t>+)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vi-VN" sz="2400" dirty="0">
                            <a:latin typeface="+mj-lt"/>
                          </a:rPr>
                          <m:t>BCM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vi-VN" sz="2400" dirty="0">
                            <a:latin typeface="+mj-lt"/>
                          </a:rPr>
                          <m:t>CBN</m:t>
                        </m:r>
                      </m:e>
                    </m:acc>
                  </m:oMath>
                </a14:m>
                <a:r>
                  <a:rPr lang="vi-VN" sz="2400" dirty="0">
                    <a:latin typeface="+mj-lt"/>
                  </a:rPr>
                  <a:t> (do </a:t>
                </a:r>
                <a:r>
                  <a:rPr lang="el-GR" sz="2400" dirty="0">
                    <a:latin typeface="+mj-lt"/>
                  </a:rPr>
                  <a:t>Δ</a:t>
                </a:r>
                <a:r>
                  <a:rPr lang="vi-VN" sz="2400" dirty="0" smtClean="0">
                    <a:latin typeface="+mj-lt"/>
                  </a:rPr>
                  <a:t>ABC</a:t>
                </a:r>
                <a:r>
                  <a:rPr lang="vi-VN" sz="2400" dirty="0">
                    <a:latin typeface="+mj-lt"/>
                  </a:rPr>
                  <a:t> cân)</a:t>
                </a:r>
              </a:p>
              <a:p>
                <a:r>
                  <a:rPr lang="vi-VN" sz="2400" dirty="0">
                    <a:latin typeface="+mj-lt"/>
                  </a:rPr>
                  <a:t>+) </a:t>
                </a:r>
                <a:r>
                  <a:rPr lang="vi-VN" sz="2400" dirty="0" smtClean="0">
                    <a:latin typeface="+mj-lt"/>
                  </a:rPr>
                  <a:t>CM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BN</a:t>
                </a:r>
                <a:r>
                  <a:rPr lang="vi-VN" sz="2400" dirty="0">
                    <a:latin typeface="+mj-lt"/>
                  </a:rPr>
                  <a:t> (chứng minh trên)</a:t>
                </a:r>
              </a:p>
              <a:p>
                <a:r>
                  <a:rPr lang="vi-VN" sz="2400" dirty="0">
                    <a:latin typeface="+mj-lt"/>
                  </a:rPr>
                  <a:t>Vậy 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 Δ</a:t>
                </a:r>
                <a:r>
                  <a:rPr lang="vi-VN" sz="2400" dirty="0" smtClean="0">
                    <a:latin typeface="+mj-lt"/>
                  </a:rPr>
                  <a:t>BCM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l-GR" sz="2400" dirty="0" smtClean="0">
                    <a:latin typeface="Times New Roman" pitchFamily="18" charset="0"/>
                    <a:cs typeface="Times New Roman" pitchFamily="18" charset="0"/>
                  </a:rPr>
                  <a:t> Δ</a:t>
                </a:r>
                <a:r>
                  <a:rPr lang="vi-VN" sz="2400" dirty="0" smtClean="0">
                    <a:latin typeface="+mj-lt"/>
                  </a:rPr>
                  <a:t>CBN</a:t>
                </a:r>
                <a:r>
                  <a:rPr lang="vi-VN" sz="2400" dirty="0">
                    <a:latin typeface="+mj-lt"/>
                  </a:rPr>
                  <a:t> (c.g.c)</a:t>
                </a:r>
              </a:p>
              <a:p>
                <a:r>
                  <a:rPr lang="vi-VN" sz="2400" dirty="0" smtClean="0">
                    <a:latin typeface="+mj-lt"/>
                  </a:rPr>
                  <a:t>⇒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BM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=</a:t>
                </a:r>
                <a:r>
                  <a:rPr lang="en-US" sz="2400" dirty="0" smtClean="0">
                    <a:latin typeface="+mj-lt"/>
                  </a:rPr>
                  <a:t> </a:t>
                </a:r>
                <a:r>
                  <a:rPr lang="vi-VN" sz="2400" dirty="0" smtClean="0">
                    <a:latin typeface="+mj-lt"/>
                  </a:rPr>
                  <a:t>CN</a:t>
                </a:r>
                <a:r>
                  <a:rPr lang="vi-VN" sz="2400" dirty="0">
                    <a:latin typeface="+mj-lt"/>
                  </a:rPr>
                  <a:t> (điều phải chứng minh).</a:t>
                </a:r>
              </a:p>
              <a:p>
                <a:r>
                  <a:rPr lang="vi-VN" sz="2400" dirty="0">
                    <a:latin typeface="+mj-lt"/>
                  </a:rPr>
                  <a:t/>
                </a:r>
                <a:br>
                  <a:rPr lang="vi-VN" sz="2400" dirty="0">
                    <a:latin typeface="+mj-lt"/>
                  </a:rPr>
                </a:br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95600"/>
                <a:ext cx="8839200" cy="4330609"/>
              </a:xfrm>
              <a:prstGeom prst="rect">
                <a:avLst/>
              </a:prstGeom>
              <a:blipFill rotWithShape="1">
                <a:blip r:embed="rId2"/>
                <a:stretch>
                  <a:fillRect l="-1034" t="-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19400" y="2057400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24030"/>
            <a:ext cx="2819400" cy="291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627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Cách xác định trọng tâm G của tam giác ABC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TỰ HỌC</vt:lpstr>
      <vt:lpstr>Cảm ơn các em!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14</cp:revision>
  <dcterms:created xsi:type="dcterms:W3CDTF">2020-04-24T14:09:57Z</dcterms:created>
  <dcterms:modified xsi:type="dcterms:W3CDTF">2021-03-30T03:59:57Z</dcterms:modified>
</cp:coreProperties>
</file>