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334" r:id="rId2"/>
    <p:sldId id="256" r:id="rId3"/>
    <p:sldId id="335" r:id="rId4"/>
    <p:sldId id="344" r:id="rId5"/>
    <p:sldId id="345" r:id="rId6"/>
    <p:sldId id="346" r:id="rId7"/>
    <p:sldId id="347" r:id="rId8"/>
    <p:sldId id="349" r:id="rId9"/>
    <p:sldId id="350" r:id="rId10"/>
    <p:sldId id="351" r:id="rId11"/>
    <p:sldId id="352" r:id="rId12"/>
    <p:sldId id="354" r:id="rId13"/>
    <p:sldId id="355" r:id="rId14"/>
    <p:sldId id="356" r:id="rId15"/>
    <p:sldId id="357" r:id="rId16"/>
    <p:sldId id="358" r:id="rId17"/>
    <p:sldId id="359" r:id="rId18"/>
    <p:sldId id="360" r:id="rId19"/>
    <p:sldId id="361" r:id="rId20"/>
    <p:sldId id="353" r:id="rId21"/>
    <p:sldId id="363" r:id="rId22"/>
    <p:sldId id="364"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CC"/>
    <a:srgbClr val="FFFFFF"/>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3267" autoAdjust="0"/>
    <p:restoredTop sz="94660"/>
  </p:normalViewPr>
  <p:slideViewPr>
    <p:cSldViewPr snapToGrid="0">
      <p:cViewPr varScale="1">
        <p:scale>
          <a:sx n="58" d="100"/>
          <a:sy n="58" d="100"/>
        </p:scale>
        <p:origin x="108" y="34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CDAB020-2209-463F-B77E-3C8447EAA8D0}" type="datetimeFigureOut">
              <a:rPr lang="en-US" smtClean="0"/>
              <a:t>31/7/2021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2C96810-8AC5-4EDE-B714-F0738894CB2D}" type="slidenum">
              <a:rPr lang="en-US" smtClean="0"/>
              <a:t>‹#›</a:t>
            </a:fld>
            <a:endParaRPr lang="en-US"/>
          </a:p>
        </p:txBody>
      </p:sp>
    </p:spTree>
    <p:extLst>
      <p:ext uri="{BB962C8B-B14F-4D97-AF65-F5344CB8AC3E}">
        <p14:creationId xmlns:p14="http://schemas.microsoft.com/office/powerpoint/2010/main" val="215438048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a:extLst>
              <a:ext uri="{FF2B5EF4-FFF2-40B4-BE49-F238E27FC236}">
                <a16:creationId xmlns:a16="http://schemas.microsoft.com/office/drawing/2014/main" id="{08E0FF87-64F0-4404-80E3-100412849691}"/>
              </a:ext>
            </a:extLst>
          </p:cNvPr>
          <p:cNvSpPr>
            <a:spLocks noGrp="1" noRot="1" noChangeAspect="1" noChangeArrowheads="1" noTextEdit="1"/>
          </p:cNvSpPr>
          <p:nvPr>
            <p:ph type="sldImg"/>
          </p:nvPr>
        </p:nvSpPr>
        <p:spPr>
          <a:ln/>
        </p:spPr>
      </p:sp>
      <p:sp>
        <p:nvSpPr>
          <p:cNvPr id="5123" name="Rectangle 3">
            <a:extLst>
              <a:ext uri="{FF2B5EF4-FFF2-40B4-BE49-F238E27FC236}">
                <a16:creationId xmlns:a16="http://schemas.microsoft.com/office/drawing/2014/main" id="{B4DC34C4-4C77-4ECB-85CD-3B28331BA8A6}"/>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a:latin typeface="Arial" panose="020B0604020202020204" pitchFamily="34" charset="0"/>
              <a:cs typeface="Arial" panose="020B0604020202020204" pitchFamily="34"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D7E7C0-9D64-4F05-8975-D1C1F2B2775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0D0E042-54C2-4D27-B7F1-12E5E59D840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E1AE2ADD-CD97-4902-BA43-224F999C9D45}"/>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DD502A15-00A7-4CFF-B530-C1CDD6FD694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1DE7701-F704-4DC1-807D-98DCE6AD2E9B}"/>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6438703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3E394-58CC-49FC-9519-F7C5B131D4C4}"/>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F232AA1D-92AB-4189-ACDF-A82672C1BD25}"/>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997C68D0-A503-4CA9-87EF-6E96CA01C4BE}"/>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0CA71C8B-69A3-435E-BFD2-6ABA101898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CF9D035-094C-4B69-99AE-B19D9AAA6F4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811500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D53B64-261B-4550-96AE-8E098A638B92}"/>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D3D98FEB-579F-4B03-BF3E-203E3AA5E506}"/>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0730D90-7A50-45C9-A455-96F11F27C8B7}"/>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78F244B7-7481-4F92-B1F8-5FEC8C898A8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84808C1-B8C1-4806-A437-7C8F31A0FD12}"/>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28840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99499B9-31B3-4B25-B336-29F69734583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05465FF6-F2B0-4354-88B0-7119C7A2197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3C1BB49-F726-4B01-91D9-8A06273C00CD}"/>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F9336759-17A6-45A6-995A-F0AE15B4040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5C6F55-26F1-4139-930F-50B7A691073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10664258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49AF98C-D6B0-484A-8827-19F4E7F5549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CE184360-D34B-4657-AEB6-483B6F3485CE}"/>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54B1EB07-70AF-411C-A837-CA77F738CD5A}"/>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D47C3605-7D05-4547-89AB-0C4CA7B4172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C8DA0C-7492-42FB-A63C-768D5684203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19231672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33455B-875D-4ECF-A216-E981D4F2CDC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9124A122-7284-4B85-954F-021CE45FC7DC}"/>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5F9ED070-2F15-4F06-B40A-66ED48517E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1DE8B19E-6984-4394-904B-B318A98466B7}"/>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D1B81F17-97CB-49D2-9560-F331B43A178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D564AE3-4DE5-4908-A7DC-E47E136C66B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403506909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70FAEE-CF75-403F-9151-592DE87DA03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79AE316-96C8-4ECB-B1EA-A386DCEB763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8F9D98-BEE9-4201-8CD4-701F7F85F8D1}"/>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625ADB3-7F7A-42D7-8A71-68D798539ED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9BB5F6C5-A6CD-4D29-A0D7-151E92743EB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56557CDB-896B-4B95-BB3D-86DEB86FED53}"/>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8" name="Footer Placeholder 7">
            <a:extLst>
              <a:ext uri="{FF2B5EF4-FFF2-40B4-BE49-F238E27FC236}">
                <a16:creationId xmlns:a16="http://schemas.microsoft.com/office/drawing/2014/main" id="{2D7104E2-0EA1-44BA-849A-970ACF44E71A}"/>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0A8047-4F3A-4C82-AFE4-3C286F9181F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943166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FB10B2-1A21-431D-9DA8-7B32C780A1B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C2765779-4D85-41D9-B062-D402D5C54244}"/>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4" name="Footer Placeholder 3">
            <a:extLst>
              <a:ext uri="{FF2B5EF4-FFF2-40B4-BE49-F238E27FC236}">
                <a16:creationId xmlns:a16="http://schemas.microsoft.com/office/drawing/2014/main" id="{A0607BAE-88B6-413A-9BBE-9437E6DBF1C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FBE311EE-3177-44DD-BF63-A22FD85BF290}"/>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70879816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8657D5A-8CF3-4004-A44B-409DA435AC5B}"/>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3" name="Footer Placeholder 2">
            <a:extLst>
              <a:ext uri="{FF2B5EF4-FFF2-40B4-BE49-F238E27FC236}">
                <a16:creationId xmlns:a16="http://schemas.microsoft.com/office/drawing/2014/main" id="{20115252-75FC-4AA6-8F85-5715330FFF49}"/>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A8C8D258-1C19-4C01-BDCB-4694F857C18E}"/>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173587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D5DA4DB-B503-4E29-8A40-721B3ECB6BAD}"/>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639C5CE7-91A3-4DB1-B8CE-1C0387A5E16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9409B3A-E49A-4B77-B7C0-8FB084FEE94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BC7799-57D4-472A-9A49-98669CFA6E16}"/>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C3FAB853-3ACD-4B7C-84D1-C54A1C614A2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0C517A3-F674-49B1-8D3C-74A56BA4FEF9}"/>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20052234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E55D83-427B-46D7-8C1A-A05C891F890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CFE8A610-FEED-4B4F-98BA-E9C339A1E28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D6B952B-74C1-415F-9645-179B30A24A57}"/>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B719AB20-7242-4949-A3B0-E35EC4206C8B}"/>
              </a:ext>
            </a:extLst>
          </p:cNvPr>
          <p:cNvSpPr>
            <a:spLocks noGrp="1"/>
          </p:cNvSpPr>
          <p:nvPr>
            <p:ph type="dt" sz="half" idx="10"/>
          </p:nvPr>
        </p:nvSpPr>
        <p:spPr/>
        <p:txBody>
          <a:bodyPr/>
          <a:lstStyle/>
          <a:p>
            <a:fld id="{53A32D64-340F-454E-9BD6-4D1968DCD484}" type="datetimeFigureOut">
              <a:rPr lang="en-US" smtClean="0"/>
              <a:t>31/7/2021</a:t>
            </a:fld>
            <a:endParaRPr lang="en-US"/>
          </a:p>
        </p:txBody>
      </p:sp>
      <p:sp>
        <p:nvSpPr>
          <p:cNvPr id="6" name="Footer Placeholder 5">
            <a:extLst>
              <a:ext uri="{FF2B5EF4-FFF2-40B4-BE49-F238E27FC236}">
                <a16:creationId xmlns:a16="http://schemas.microsoft.com/office/drawing/2014/main" id="{17F1AD20-EA21-4934-835A-192BE7C2EC1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C9BFF85-1CAE-45F7-8DA3-9148B95DE5D1}"/>
              </a:ext>
            </a:extLst>
          </p:cNvPr>
          <p:cNvSpPr>
            <a:spLocks noGrp="1"/>
          </p:cNvSpPr>
          <p:nvPr>
            <p:ph type="sldNum" sz="quarter" idx="12"/>
          </p:nvPr>
        </p:nvSpPr>
        <p:spPr/>
        <p:txBody>
          <a:bodyPr/>
          <a:lstStyle/>
          <a:p>
            <a:fld id="{3AB761FB-1157-49B2-A7A5-8FD8B286C9BF}" type="slidenum">
              <a:rPr lang="en-US" smtClean="0"/>
              <a:t>‹#›</a:t>
            </a:fld>
            <a:endParaRPr lang="en-US"/>
          </a:p>
        </p:txBody>
      </p:sp>
    </p:spTree>
    <p:extLst>
      <p:ext uri="{BB962C8B-B14F-4D97-AF65-F5344CB8AC3E}">
        <p14:creationId xmlns:p14="http://schemas.microsoft.com/office/powerpoint/2010/main" val="3387351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D9FF8E9-961C-4F0C-83E4-087F06C4825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55E77165-B5AB-494D-A8C9-1FBC92B1C47C}"/>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F248D51-F6F4-4F7C-BB11-42DAF696B8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3A32D64-340F-454E-9BD6-4D1968DCD484}" type="datetimeFigureOut">
              <a:rPr lang="en-US" smtClean="0"/>
              <a:t>31/7/2021</a:t>
            </a:fld>
            <a:endParaRPr lang="en-US"/>
          </a:p>
        </p:txBody>
      </p:sp>
      <p:sp>
        <p:nvSpPr>
          <p:cNvPr id="5" name="Footer Placeholder 4">
            <a:extLst>
              <a:ext uri="{FF2B5EF4-FFF2-40B4-BE49-F238E27FC236}">
                <a16:creationId xmlns:a16="http://schemas.microsoft.com/office/drawing/2014/main" id="{2A222A37-5E0D-428E-9E45-A8011C673939}"/>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7893EEA5-1ACA-4424-9043-9AF18A91F534}"/>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B761FB-1157-49B2-A7A5-8FD8B286C9BF}" type="slidenum">
              <a:rPr lang="en-US" smtClean="0"/>
              <a:t>‹#›</a:t>
            </a:fld>
            <a:endParaRPr lang="en-US"/>
          </a:p>
        </p:txBody>
      </p:sp>
    </p:spTree>
    <p:extLst>
      <p:ext uri="{BB962C8B-B14F-4D97-AF65-F5344CB8AC3E}">
        <p14:creationId xmlns:p14="http://schemas.microsoft.com/office/powerpoint/2010/main" val="10852644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7" Type="http://schemas.openxmlformats.org/officeDocument/2006/relationships/image" Target="../media/image5.jpe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5.png"/></Relationships>
</file>

<file path=ppt/slides/_rels/slide11.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2.xml.rels><?xml version="1.0" encoding="UTF-8" standalone="yes"?>
<Relationships xmlns="http://schemas.openxmlformats.org/package/2006/relationships"><Relationship Id="rId8" Type="http://schemas.openxmlformats.org/officeDocument/2006/relationships/image" Target="../media/image23.png"/><Relationship Id="rId3" Type="http://schemas.openxmlformats.org/officeDocument/2006/relationships/image" Target="../media/image18.png"/><Relationship Id="rId7" Type="http://schemas.openxmlformats.org/officeDocument/2006/relationships/image" Target="../media/image22.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21.png"/><Relationship Id="rId11" Type="http://schemas.openxmlformats.org/officeDocument/2006/relationships/image" Target="../media/image26.png"/><Relationship Id="rId5" Type="http://schemas.openxmlformats.org/officeDocument/2006/relationships/image" Target="../media/image20.png"/><Relationship Id="rId10" Type="http://schemas.openxmlformats.org/officeDocument/2006/relationships/image" Target="../media/image25.png"/><Relationship Id="rId4" Type="http://schemas.openxmlformats.org/officeDocument/2006/relationships/image" Target="../media/image19.png"/><Relationship Id="rId9" Type="http://schemas.openxmlformats.org/officeDocument/2006/relationships/image" Target="../media/image24.png"/></Relationships>
</file>

<file path=ppt/slides/_rels/slide13.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7.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30.png"/><Relationship Id="rId5" Type="http://schemas.openxmlformats.org/officeDocument/2006/relationships/image" Target="../media/image29.png"/><Relationship Id="rId4" Type="http://schemas.openxmlformats.org/officeDocument/2006/relationships/image" Target="../media/image28.png"/></Relationships>
</file>

<file path=ppt/slides/_rels/slide1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7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290.png"/><Relationship Id="rId4" Type="http://schemas.openxmlformats.org/officeDocument/2006/relationships/image" Target="../media/image280.png"/></Relationships>
</file>

<file path=ppt/slides/_rels/slide2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image" Target="../media/image300.png"/><Relationship Id="rId2" Type="http://schemas.openxmlformats.org/officeDocument/2006/relationships/image" Target="../media/image6.jpeg"/><Relationship Id="rId1" Type="http://schemas.openxmlformats.org/officeDocument/2006/relationships/slideLayout" Target="../slideLayouts/slideLayout2.xml"/><Relationship Id="rId5" Type="http://schemas.openxmlformats.org/officeDocument/2006/relationships/image" Target="../media/image32.png"/><Relationship Id="rId4" Type="http://schemas.openxmlformats.org/officeDocument/2006/relationships/image" Target="../media/image3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Layout" Target="../slideLayouts/slideLayout2.xml"/><Relationship Id="rId4" Type="http://schemas.openxmlformats.org/officeDocument/2006/relationships/image" Target="../media/image8.png"/></Relationships>
</file>

<file path=ppt/slides/_rels/slide5.xml.rels><?xml version="1.0" encoding="UTF-8" standalone="yes"?>
<Relationships xmlns="http://schemas.openxmlformats.org/package/2006/relationships"><Relationship Id="rId3" Type="http://schemas.openxmlformats.org/officeDocument/2006/relationships/image" Target="../media/image9.png"/><Relationship Id="rId7" Type="http://schemas.openxmlformats.org/officeDocument/2006/relationships/image" Target="../media/image13.png"/><Relationship Id="rId2" Type="http://schemas.openxmlformats.org/officeDocument/2006/relationships/image" Target="../media/image6.jpeg"/><Relationship Id="rId1" Type="http://schemas.openxmlformats.org/officeDocument/2006/relationships/slideLayout" Target="../slideLayouts/slideLayout2.xml"/><Relationship Id="rId6" Type="http://schemas.openxmlformats.org/officeDocument/2006/relationships/image" Target="../media/image12.png"/><Relationship Id="rId5" Type="http://schemas.openxmlformats.org/officeDocument/2006/relationships/image" Target="../media/image11.png"/><Relationship Id="rId4" Type="http://schemas.openxmlformats.org/officeDocument/2006/relationships/image" Target="../media/image10.png"/></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nen4">
            <a:extLst>
              <a:ext uri="{FF2B5EF4-FFF2-40B4-BE49-F238E27FC236}">
                <a16:creationId xmlns:a16="http://schemas.microsoft.com/office/drawing/2014/main" id="{A8D29323-2021-4F61-9680-5B1C123C0743}"/>
              </a:ext>
            </a:extLst>
          </p:cNvPr>
          <p:cNvPicPr>
            <a:picLocks noChangeAspect="1" noChangeArrowheads="1"/>
          </p:cNvPicPr>
          <p:nvPr/>
        </p:nvPicPr>
        <p:blipFill>
          <a:blip r:embed="rId3">
            <a:grayscl/>
            <a:extLst>
              <a:ext uri="{28A0092B-C50C-407E-A947-70E740481C1C}">
                <a14:useLocalDpi xmlns:a14="http://schemas.microsoft.com/office/drawing/2010/main" val="0"/>
              </a:ext>
            </a:extLst>
          </a:blip>
          <a:srcRect/>
          <a:stretch>
            <a:fillRect/>
          </a:stretch>
        </p:blipFill>
        <p:spPr bwMode="auto">
          <a:xfrm>
            <a:off x="1485900" y="0"/>
            <a:ext cx="9144000" cy="6858000"/>
          </a:xfrm>
          <a:prstGeom prst="rect">
            <a:avLst/>
          </a:prstGeom>
          <a:solidFill>
            <a:srgbClr val="00FF00"/>
          </a:solidFill>
          <a:ln w="9525">
            <a:solidFill>
              <a:srgbClr val="FF0000"/>
            </a:solidFill>
            <a:miter lim="800000"/>
            <a:headEnd/>
            <a:tailEnd/>
          </a:ln>
        </p:spPr>
      </p:pic>
      <p:pic>
        <p:nvPicPr>
          <p:cNvPr id="4099" name="Picture 3" descr="8">
            <a:extLst>
              <a:ext uri="{FF2B5EF4-FFF2-40B4-BE49-F238E27FC236}">
                <a16:creationId xmlns:a16="http://schemas.microsoft.com/office/drawing/2014/main" id="{BBB17328-D97A-4F50-AF99-C0303958CEE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t="6667" r="45732"/>
          <a:stretch>
            <a:fillRect/>
          </a:stretch>
        </p:blipFill>
        <p:spPr bwMode="auto">
          <a:xfrm>
            <a:off x="6972300" y="6019800"/>
            <a:ext cx="33909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0" name="Picture 4" descr="8">
            <a:extLst>
              <a:ext uri="{FF2B5EF4-FFF2-40B4-BE49-F238E27FC236}">
                <a16:creationId xmlns:a16="http://schemas.microsoft.com/office/drawing/2014/main" id="{3FE6095C-9C6B-40A7-9723-343FDB39BB9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r="13333" b="53659"/>
          <a:stretch>
            <a:fillRect/>
          </a:stretch>
        </p:blipFill>
        <p:spPr bwMode="auto">
          <a:xfrm>
            <a:off x="9906000" y="3429000"/>
            <a:ext cx="495300" cy="2895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01" name="Text Box 5">
            <a:extLst>
              <a:ext uri="{FF2B5EF4-FFF2-40B4-BE49-F238E27FC236}">
                <a16:creationId xmlns:a16="http://schemas.microsoft.com/office/drawing/2014/main" id="{9CF84FA5-1ACC-422A-BEDA-552C432227A1}"/>
              </a:ext>
            </a:extLst>
          </p:cNvPr>
          <p:cNvSpPr txBox="1">
            <a:spLocks noChangeArrowheads="1"/>
          </p:cNvSpPr>
          <p:nvPr/>
        </p:nvSpPr>
        <p:spPr bwMode="auto">
          <a:xfrm>
            <a:off x="4116388" y="466726"/>
            <a:ext cx="56388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endParaRPr lang="vi-VN" altLang="en-US" sz="2000">
              <a:latin typeface=".VnTime" panose="020B7200000000000000" pitchFamily="34" charset="0"/>
            </a:endParaRPr>
          </a:p>
        </p:txBody>
      </p:sp>
      <p:sp>
        <p:nvSpPr>
          <p:cNvPr id="4102" name="Line 6">
            <a:extLst>
              <a:ext uri="{FF2B5EF4-FFF2-40B4-BE49-F238E27FC236}">
                <a16:creationId xmlns:a16="http://schemas.microsoft.com/office/drawing/2014/main" id="{68DB47C3-D7B0-41AF-B74B-5066759553CE}"/>
              </a:ext>
            </a:extLst>
          </p:cNvPr>
          <p:cNvSpPr>
            <a:spLocks noChangeShapeType="1"/>
          </p:cNvSpPr>
          <p:nvPr/>
        </p:nvSpPr>
        <p:spPr bwMode="auto">
          <a:xfrm>
            <a:off x="1828800" y="381000"/>
            <a:ext cx="85344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3" name="Line 7">
            <a:extLst>
              <a:ext uri="{FF2B5EF4-FFF2-40B4-BE49-F238E27FC236}">
                <a16:creationId xmlns:a16="http://schemas.microsoft.com/office/drawing/2014/main" id="{3D0DB0C8-2AE5-450C-A827-9FE23F27DB2A}"/>
              </a:ext>
            </a:extLst>
          </p:cNvPr>
          <p:cNvSpPr>
            <a:spLocks noChangeShapeType="1"/>
          </p:cNvSpPr>
          <p:nvPr/>
        </p:nvSpPr>
        <p:spPr bwMode="auto">
          <a:xfrm>
            <a:off x="10401300" y="381000"/>
            <a:ext cx="0" cy="32004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4" name="Line 8">
            <a:extLst>
              <a:ext uri="{FF2B5EF4-FFF2-40B4-BE49-F238E27FC236}">
                <a16:creationId xmlns:a16="http://schemas.microsoft.com/office/drawing/2014/main" id="{E2B09CF0-1F75-4360-A635-59AD6BC9157A}"/>
              </a:ext>
            </a:extLst>
          </p:cNvPr>
          <p:cNvSpPr>
            <a:spLocks noChangeShapeType="1"/>
          </p:cNvSpPr>
          <p:nvPr/>
        </p:nvSpPr>
        <p:spPr bwMode="auto">
          <a:xfrm>
            <a:off x="1828800" y="381000"/>
            <a:ext cx="0" cy="609600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4105" name="Line 9">
            <a:extLst>
              <a:ext uri="{FF2B5EF4-FFF2-40B4-BE49-F238E27FC236}">
                <a16:creationId xmlns:a16="http://schemas.microsoft.com/office/drawing/2014/main" id="{E4601D55-C1B3-432B-8A10-235D37F99357}"/>
              </a:ext>
            </a:extLst>
          </p:cNvPr>
          <p:cNvSpPr>
            <a:spLocks noChangeShapeType="1"/>
          </p:cNvSpPr>
          <p:nvPr/>
        </p:nvSpPr>
        <p:spPr bwMode="auto">
          <a:xfrm>
            <a:off x="1828800" y="6477000"/>
            <a:ext cx="4572000" cy="0"/>
          </a:xfrm>
          <a:prstGeom prst="line">
            <a:avLst/>
          </a:prstGeom>
          <a:noFill/>
          <a:ln w="9525">
            <a:solidFill>
              <a:srgbClr val="FF0000"/>
            </a:solidFill>
            <a:round/>
            <a:headEnd/>
            <a:tailEnd/>
          </a:ln>
          <a:extLst>
            <a:ext uri="{909E8E84-426E-40DD-AFC4-6F175D3DCCD1}">
              <a14:hiddenFill xmlns:a14="http://schemas.microsoft.com/office/drawing/2010/main">
                <a:noFill/>
              </a14:hiddenFill>
            </a:ext>
          </a:extLst>
        </p:spPr>
        <p:txBody>
          <a:bodyPr/>
          <a:lstStyle/>
          <a:p>
            <a:endParaRPr lang="en-US"/>
          </a:p>
        </p:txBody>
      </p:sp>
      <p:pic>
        <p:nvPicPr>
          <p:cNvPr id="4106" name="Picture 10" descr="ngo%20dai">
            <a:extLst>
              <a:ext uri="{FF2B5EF4-FFF2-40B4-BE49-F238E27FC236}">
                <a16:creationId xmlns:a16="http://schemas.microsoft.com/office/drawing/2014/main" id="{CFE6AD58-35EB-443F-B273-CD3B5E2FED88}"/>
              </a:ext>
            </a:extLst>
          </p:cNvPr>
          <p:cNvPicPr>
            <a:picLocks noChangeAspect="1" noChangeArrowheads="1" noCrop="1"/>
          </p:cNvPicPr>
          <p:nvPr/>
        </p:nvPicPr>
        <p:blipFill>
          <a:blip r:embed="rId6">
            <a:extLst>
              <a:ext uri="{28A0092B-C50C-407E-A947-70E740481C1C}">
                <a14:useLocalDpi xmlns:a14="http://schemas.microsoft.com/office/drawing/2010/main" val="0"/>
              </a:ext>
            </a:extLst>
          </a:blip>
          <a:srcRect/>
          <a:stretch>
            <a:fillRect/>
          </a:stretch>
        </p:blipFill>
        <p:spPr bwMode="auto">
          <a:xfrm rot="2063132">
            <a:off x="1524000" y="5105400"/>
            <a:ext cx="1524000" cy="1524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07" name="Picture 13" descr="CHIP0102">
            <a:extLst>
              <a:ext uri="{FF2B5EF4-FFF2-40B4-BE49-F238E27FC236}">
                <a16:creationId xmlns:a16="http://schemas.microsoft.com/office/drawing/2014/main" id="{F9933BA5-6AC2-4037-8638-01978A2B4529}"/>
              </a:ext>
            </a:extLst>
          </p:cNvPr>
          <p:cNvPicPr>
            <a:picLocks noChangeAspect="1" noChangeArrowheads="1"/>
          </p:cNvPicPr>
          <p:nvPr/>
        </p:nvPicPr>
        <p:blipFill>
          <a:blip r:embed="rId7">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1866900" y="341313"/>
            <a:ext cx="2667000" cy="2965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2238" name="WordArt 14">
            <a:extLst>
              <a:ext uri="{FF2B5EF4-FFF2-40B4-BE49-F238E27FC236}">
                <a16:creationId xmlns:a16="http://schemas.microsoft.com/office/drawing/2014/main" id="{4C7F9B39-1C2D-4011-B938-06BF1B6D961B}"/>
              </a:ext>
            </a:extLst>
          </p:cNvPr>
          <p:cNvSpPr>
            <a:spLocks noChangeArrowheads="1" noChangeShapeType="1" noTextEdit="1"/>
          </p:cNvSpPr>
          <p:nvPr/>
        </p:nvSpPr>
        <p:spPr bwMode="auto">
          <a:xfrm>
            <a:off x="2368550" y="2884488"/>
            <a:ext cx="7696200" cy="1447800"/>
          </a:xfrm>
          <a:prstGeom prst="rect">
            <a:avLst/>
          </a:prstGeom>
        </p:spPr>
        <p:txBody>
          <a:bodyPr wrap="none" fromWordArt="1">
            <a:prstTxWarp prst="textPlain">
              <a:avLst>
                <a:gd name="adj" fmla="val 50000"/>
              </a:avLst>
            </a:prstTxWarp>
          </a:bodyPr>
          <a:lstStyle/>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KÍNH CHÀO QUÝ THẦY, CÔ GIÁO </a:t>
            </a:r>
          </a:p>
          <a:p>
            <a:pPr algn="ctr"/>
            <a:r>
              <a:rPr lang="en-US" sz="2800" kern="10">
                <a:ln w="9525" cap="sq">
                  <a:solidFill>
                    <a:srgbClr val="FF0000"/>
                  </a:solidFill>
                  <a:round/>
                  <a:headEnd type="none" w="sm" len="sm"/>
                  <a:tailEnd type="none" w="sm" len="sm"/>
                </a:ln>
                <a:solidFill>
                  <a:srgbClr val="FF0000"/>
                </a:solidFill>
                <a:effectLst>
                  <a:outerShdw dist="107763" dir="18900000" algn="ctr" rotWithShape="0">
                    <a:srgbClr val="C0C0C0">
                      <a:alpha val="50000"/>
                    </a:srgbClr>
                  </a:outerShdw>
                </a:effectLst>
                <a:latin typeface="Times New Roman" panose="02020603050405020304" pitchFamily="18" charset="0"/>
                <a:cs typeface="Times New Roman" panose="02020603050405020304" pitchFamily="18" charset="0"/>
              </a:rPr>
              <a:t>VÀ CÁC EM HỌC SINH</a:t>
            </a:r>
          </a:p>
        </p:txBody>
      </p:sp>
      <p:sp>
        <p:nvSpPr>
          <p:cNvPr id="4109" name="WordArt 15">
            <a:extLst>
              <a:ext uri="{FF2B5EF4-FFF2-40B4-BE49-F238E27FC236}">
                <a16:creationId xmlns:a16="http://schemas.microsoft.com/office/drawing/2014/main" id="{7125FCB7-E3AB-4043-9ECC-DC2B2ED8CD07}"/>
              </a:ext>
            </a:extLst>
          </p:cNvPr>
          <p:cNvSpPr>
            <a:spLocks noChangeArrowheads="1" noChangeShapeType="1" noTextEdit="1"/>
          </p:cNvSpPr>
          <p:nvPr/>
        </p:nvSpPr>
        <p:spPr bwMode="auto">
          <a:xfrm>
            <a:off x="3763963" y="4646613"/>
            <a:ext cx="5029200" cy="1219200"/>
          </a:xfrm>
          <a:prstGeom prst="rect">
            <a:avLst/>
          </a:prstGeom>
        </p:spPr>
        <p:txBody>
          <a:bodyPr wrap="none" fromWordArt="1">
            <a:prstTxWarp prst="textPlain">
              <a:avLst>
                <a:gd name="adj" fmla="val 49681"/>
              </a:avLst>
            </a:prstTxWarp>
          </a:bodyPr>
          <a:lstStyle/>
          <a:p>
            <a:pPr algn="ct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GV : Nguyễn Thị Hoài Thu</a:t>
            </a:r>
          </a:p>
          <a:p>
            <a:pPr algn="ctr"/>
            <a:r>
              <a:rPr lang="en-US" sz="3600" kern="10" dirty="0" err="1">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Lớp</a:t>
            </a:r>
            <a:r>
              <a:rPr lang="en-US" sz="3600" kern="10" dirty="0">
                <a:ln w="12700">
                  <a:solidFill>
                    <a:srgbClr val="3333CC"/>
                  </a:solidFill>
                  <a:round/>
                  <a:headEnd/>
                  <a:tailEnd/>
                </a:ln>
                <a:solidFill>
                  <a:srgbClr val="00206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6A</a:t>
            </a:r>
          </a:p>
        </p:txBody>
      </p:sp>
      <p:sp>
        <p:nvSpPr>
          <p:cNvPr id="4110" name="WordArt 15">
            <a:extLst>
              <a:ext uri="{FF2B5EF4-FFF2-40B4-BE49-F238E27FC236}">
                <a16:creationId xmlns:a16="http://schemas.microsoft.com/office/drawing/2014/main" id="{1898A9F6-7431-4346-8AA3-684BCC402CC7}"/>
              </a:ext>
            </a:extLst>
          </p:cNvPr>
          <p:cNvSpPr>
            <a:spLocks noChangeArrowheads="1" noChangeShapeType="1" noTextEdit="1"/>
          </p:cNvSpPr>
          <p:nvPr/>
        </p:nvSpPr>
        <p:spPr bwMode="auto">
          <a:xfrm>
            <a:off x="5434014" y="423864"/>
            <a:ext cx="4816475" cy="676275"/>
          </a:xfrm>
          <a:prstGeom prst="rect">
            <a:avLst/>
          </a:prstGeom>
        </p:spPr>
        <p:txBody>
          <a:bodyPr wrap="none" fromWordArt="1">
            <a:prstTxWarp prst="textPlain">
              <a:avLst>
                <a:gd name="adj" fmla="val 50000"/>
              </a:avLst>
            </a:prstTxWarp>
          </a:bodyPr>
          <a:lstStyle/>
          <a:p>
            <a:pPr algn="ctr"/>
            <a:r>
              <a:rPr lang="en-US" sz="3600" kern="10">
                <a:ln w="12700">
                  <a:solidFill>
                    <a:srgbClr val="3333CC"/>
                  </a:solidFill>
                  <a:round/>
                  <a:headEnd/>
                  <a:tailEnd/>
                </a:ln>
                <a:solidFill>
                  <a:srgbClr val="00B050"/>
                </a:solidFill>
                <a:effectLst>
                  <a:outerShdw dist="45791" dir="2021404" algn="ctr" rotWithShape="0">
                    <a:srgbClr val="9999FF"/>
                  </a:outerShdw>
                </a:effectLst>
                <a:latin typeface="Times New Roman" panose="02020603050405020304" pitchFamily="18" charset="0"/>
                <a:cs typeface="Times New Roman" panose="02020603050405020304" pitchFamily="18" charset="0"/>
              </a:rPr>
              <a:t>   Trường TH- THCS Thế Giới Trể Em</a:t>
            </a:r>
          </a:p>
        </p:txBody>
      </p:sp>
    </p:spTree>
  </p:cSld>
  <p:clrMapOvr>
    <a:masterClrMapping/>
  </p:clrMapOvr>
  <p:transition spd="med">
    <p:zoom/>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2" presetClass="emph" presetSubtype="0" repeatCount="5000" fill="hold" nodeType="afterEffect">
                                  <p:stCondLst>
                                    <p:cond delay="0"/>
                                  </p:stCondLst>
                                  <p:childTnLst>
                                    <p:animClr clrSpc="hsl" dir="cw">
                                      <p:cBhvr override="childStyle">
                                        <p:cTn id="6" dur="500" fill="hold"/>
                                        <p:tgtEl>
                                          <p:spTgt spid="52238"/>
                                        </p:tgtEl>
                                        <p:attrNameLst>
                                          <p:attrName>style.color</p:attrName>
                                        </p:attrNameLst>
                                      </p:cBhvr>
                                      <p:by>
                                        <p:hsl h="-7200000" s="0" l="0"/>
                                      </p:by>
                                    </p:animClr>
                                    <p:animClr clrSpc="hsl" dir="cw">
                                      <p:cBhvr>
                                        <p:cTn id="7" dur="500" fill="hold"/>
                                        <p:tgtEl>
                                          <p:spTgt spid="52238"/>
                                        </p:tgtEl>
                                        <p:attrNameLst>
                                          <p:attrName>fillcolor</p:attrName>
                                        </p:attrNameLst>
                                      </p:cBhvr>
                                      <p:by>
                                        <p:hsl h="-7200000" s="0" l="0"/>
                                      </p:by>
                                    </p:animClr>
                                    <p:animClr clrSpc="hsl" dir="cw">
                                      <p:cBhvr>
                                        <p:cTn id="8" dur="500" fill="hold"/>
                                        <p:tgtEl>
                                          <p:spTgt spid="52238"/>
                                        </p:tgtEl>
                                        <p:attrNameLst>
                                          <p:attrName>stroke.color</p:attrName>
                                        </p:attrNameLst>
                                      </p:cBhvr>
                                      <p:by>
                                        <p:hsl h="-7200000" s="0" l="0"/>
                                      </p:by>
                                    </p:animClr>
                                    <p:set>
                                      <p:cBhvr>
                                        <p:cTn id="9" dur="500" fill="hold"/>
                                        <p:tgtEl>
                                          <p:spTgt spid="52238"/>
                                        </p:tgtEl>
                                        <p:attrNameLst>
                                          <p:attrName>fill.type</p:attrName>
                                        </p:attrNameLst>
                                      </p:cBhvr>
                                      <p:to>
                                        <p:strVal val="solid"/>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17126" y="1679649"/>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1 :  </a:t>
            </a:r>
          </a:p>
        </p:txBody>
      </p:sp>
      <mc:AlternateContent xmlns:mc="http://schemas.openxmlformats.org/markup-compatibility/2006">
        <mc:Choice xmlns:a14="http://schemas.microsoft.com/office/drawing/2010/main"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446915" y="1702851"/>
                <a:ext cx="10564145" cy="2462213"/>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tram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a:spcBef>
                    <a:spcPct val="50000"/>
                  </a:spcBef>
                  <a:buNone/>
                </a:pPr>
                <a:r>
                  <a:rPr lang="en-US" altLang="en-US" sz="2800" dirty="0">
                    <a:latin typeface="Times New Roman" panose="02020603050405020304" pitchFamily="18" charset="0"/>
                  </a:rPr>
                  <a:t>966 = 900 + 60 + 6 = 9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+ 6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+ 6</a:t>
                </a:r>
              </a:p>
            </p:txBody>
          </p:sp>
        </mc:Choice>
        <mc:Fallback>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1446915" y="1702851"/>
                <a:ext cx="10564145" cy="2462213"/>
              </a:xfrm>
              <a:prstGeom prst="rect">
                <a:avLst/>
              </a:prstGeom>
              <a:blipFill>
                <a:blip r:embed="rId3"/>
                <a:stretch>
                  <a:fillRect l="-1154" t="-2475" b="-5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093181" y="4185044"/>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30" name="TextBox 29">
            <a:extLst>
              <a:ext uri="{FF2B5EF4-FFF2-40B4-BE49-F238E27FC236}">
                <a16:creationId xmlns:a16="http://schemas.microsoft.com/office/drawing/2014/main" id="{ED77E5C2-936B-47EE-971E-006EE0D72A78}"/>
              </a:ext>
            </a:extLst>
          </p:cNvPr>
          <p:cNvSpPr txBox="1"/>
          <p:nvPr/>
        </p:nvSpPr>
        <p:spPr>
          <a:xfrm>
            <a:off x="335007" y="456795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a)  </a:t>
            </a: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966 có chữ số hàng trăm là 9, chữ số hàng chục là 6 và chữ số hàng đơn vị là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31" name="TextBox 30">
            <a:extLst>
              <a:ext uri="{FF2B5EF4-FFF2-40B4-BE49-F238E27FC236}">
                <a16:creationId xmlns:a16="http://schemas.microsoft.com/office/drawing/2014/main" id="{149697F0-2C78-4AE4-BB28-36D8085C7893}"/>
              </a:ext>
            </a:extLst>
          </p:cNvPr>
          <p:cNvSpPr txBox="1"/>
          <p:nvPr/>
        </p:nvSpPr>
        <p:spPr>
          <a:xfrm>
            <a:off x="704042" y="5123449"/>
            <a:ext cx="11614186" cy="62061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+ 953 có chữ số hàng trăm là 9, chữ số hàng chục là 5 và chữ số hàng đơn vị là 3.</a:t>
            </a:r>
            <a:endParaRPr lang="en-US" sz="2600" dirty="0">
              <a:solidFill>
                <a:srgbClr val="000000"/>
              </a:solidFill>
              <a:effectLst/>
              <a:latin typeface="Times New Roman" panose="02020603050405020304" pitchFamily="18" charset="0"/>
              <a:ea typeface="Calibri" panose="020F0502020204030204" pitchFamily="34" charset="0"/>
            </a:endParaRPr>
          </a:p>
        </p:txBody>
      </p:sp>
      <mc:AlternateContent xmlns:mc="http://schemas.openxmlformats.org/markup-compatibility/2006">
        <mc:Choice xmlns:a14="http://schemas.microsoft.com/office/drawing/2010/main" Requires="a14">
          <p:sp>
            <p:nvSpPr>
              <p:cNvPr id="32" name="TextBox 31">
                <a:extLst>
                  <a:ext uri="{FF2B5EF4-FFF2-40B4-BE49-F238E27FC236}">
                    <a16:creationId xmlns:a16="http://schemas.microsoft.com/office/drawing/2014/main" id="{DEFC0FDE-8395-4A57-88F5-94C9339778AE}"/>
                  </a:ext>
                </a:extLst>
              </p:cNvPr>
              <p:cNvSpPr txBox="1"/>
              <p:nvPr/>
            </p:nvSpPr>
            <p:spPr>
              <a:xfrm>
                <a:off x="1446915" y="5613567"/>
                <a:ext cx="6493790"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953 = 900 + 50 + 3</a:t>
                </a:r>
                <a:r>
                  <a:rPr lang="en-US" sz="2600" dirty="0">
                    <a:solidFill>
                      <a:srgbClr val="000000"/>
                    </a:solidFill>
                    <a:effectLst/>
                    <a:latin typeface="Times New Roman" panose="02020603050405020304" pitchFamily="18" charset="0"/>
                    <a:ea typeface="Calibri" panose="020F0502020204030204" pitchFamily="34" charset="0"/>
                  </a:rPr>
                  <a:t> = 9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 100 + 5 </a:t>
                </a:r>
                <a14:m>
                  <m:oMath xmlns:m="http://schemas.openxmlformats.org/officeDocument/2006/math">
                    <m:r>
                      <a:rPr lang="en-US" sz="2600" i="1" dirty="0" smtClean="0">
                        <a:solidFill>
                          <a:srgbClr val="000000"/>
                        </a:solidFill>
                        <a:effectLst/>
                        <a:latin typeface="Cambria Math" panose="02040503050406030204" pitchFamily="18" charset="0"/>
                        <a:ea typeface="Cambria Math" panose="02040503050406030204" pitchFamily="18" charset="0"/>
                      </a:rPr>
                      <m:t>×</m:t>
                    </m:r>
                  </m:oMath>
                </a14:m>
                <a:r>
                  <a:rPr lang="en-US" sz="2600" dirty="0">
                    <a:solidFill>
                      <a:srgbClr val="000000"/>
                    </a:solidFill>
                    <a:effectLst/>
                    <a:latin typeface="Times New Roman" panose="02020603050405020304" pitchFamily="18" charset="0"/>
                    <a:ea typeface="Calibri" panose="020F0502020204030204" pitchFamily="34" charset="0"/>
                  </a:rPr>
                  <a:t>10 + 3.</a:t>
                </a:r>
              </a:p>
            </p:txBody>
          </p:sp>
        </mc:Choice>
        <mc:Fallback>
          <p:sp>
            <p:nvSpPr>
              <p:cNvPr id="32" name="TextBox 31">
                <a:extLst>
                  <a:ext uri="{FF2B5EF4-FFF2-40B4-BE49-F238E27FC236}">
                    <a16:creationId xmlns:a16="http://schemas.microsoft.com/office/drawing/2014/main" id="{DEFC0FDE-8395-4A57-88F5-94C9339778AE}"/>
                  </a:ext>
                </a:extLst>
              </p:cNvPr>
              <p:cNvSpPr txBox="1">
                <a:spLocks noRot="1" noChangeAspect="1" noMove="1" noResize="1" noEditPoints="1" noAdjustHandles="1" noChangeArrowheads="1" noChangeShapeType="1" noTextEdit="1"/>
              </p:cNvSpPr>
              <p:nvPr/>
            </p:nvSpPr>
            <p:spPr>
              <a:xfrm>
                <a:off x="1446915" y="5613567"/>
                <a:ext cx="6493790" cy="620619"/>
              </a:xfrm>
              <a:prstGeom prst="rect">
                <a:avLst/>
              </a:prstGeom>
              <a:blipFill>
                <a:blip r:embed="rId4"/>
                <a:stretch>
                  <a:fillRect l="-1689" b="-23529"/>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1EE66BAC-FA06-4F4C-B527-94518CEE260A}"/>
              </a:ext>
            </a:extLst>
          </p:cNvPr>
          <p:cNvSpPr txBox="1">
            <a:spLocks noChangeArrowheads="1"/>
          </p:cNvSpPr>
          <p:nvPr/>
        </p:nvSpPr>
        <p:spPr bwMode="auto">
          <a:xfrm>
            <a:off x="335007" y="6050979"/>
            <a:ext cx="10662707"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Từ</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chung ta </a:t>
            </a:r>
            <a:r>
              <a:rPr lang="en-US" altLang="en-US" sz="3000" dirty="0" err="1">
                <a:solidFill>
                  <a:srgbClr val="FF0000"/>
                </a:solidFill>
                <a:latin typeface="Times New Roman" panose="02020603050405020304" pitchFamily="18" charset="0"/>
              </a:rPr>
              <a:t>biết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được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một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Tree>
    <p:extLst>
      <p:ext uri="{BB962C8B-B14F-4D97-AF65-F5344CB8AC3E}">
        <p14:creationId xmlns:p14="http://schemas.microsoft.com/office/powerpoint/2010/main" val="37131246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9">
                                            <p:txEl>
                                              <p:pRg st="0" end="0"/>
                                            </p:txEl>
                                          </p:spTgt>
                                        </p:tgtEl>
                                        <p:attrNameLst>
                                          <p:attrName>style.visibility</p:attrName>
                                        </p:attrNameLst>
                                      </p:cBhvr>
                                      <p:to>
                                        <p:strVal val="visible"/>
                                      </p:to>
                                    </p:set>
                                    <p:animEffect transition="in" filter="wheel(4)">
                                      <p:cBhvr>
                                        <p:cTn id="7" dur="2000"/>
                                        <p:tgtEl>
                                          <p:spTgt spid="29">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30"/>
                                        </p:tgtEl>
                                        <p:attrNameLst>
                                          <p:attrName>style.visibility</p:attrName>
                                        </p:attrNameLst>
                                      </p:cBhvr>
                                      <p:to>
                                        <p:strVal val="visible"/>
                                      </p:to>
                                    </p:set>
                                    <p:anim calcmode="lin" valueType="num">
                                      <p:cBhvr additive="base">
                                        <p:cTn id="12" dur="500" fill="hold"/>
                                        <p:tgtEl>
                                          <p:spTgt spid="30"/>
                                        </p:tgtEl>
                                        <p:attrNameLst>
                                          <p:attrName>ppt_x</p:attrName>
                                        </p:attrNameLst>
                                      </p:cBhvr>
                                      <p:tavLst>
                                        <p:tav tm="0">
                                          <p:val>
                                            <p:strVal val="#ppt_x"/>
                                          </p:val>
                                        </p:tav>
                                        <p:tav tm="100000">
                                          <p:val>
                                            <p:strVal val="#ppt_x"/>
                                          </p:val>
                                        </p:tav>
                                      </p:tavLst>
                                    </p:anim>
                                    <p:anim calcmode="lin" valueType="num">
                                      <p:cBhvr additive="base">
                                        <p:cTn id="13" dur="500" fill="hold"/>
                                        <p:tgtEl>
                                          <p:spTgt spid="30"/>
                                        </p:tgtEl>
                                        <p:attrNameLst>
                                          <p:attrName>ppt_y</p:attrName>
                                        </p:attrNameLst>
                                      </p:cBhvr>
                                      <p:tavLst>
                                        <p:tav tm="0">
                                          <p:val>
                                            <p:strVal val="1+#ppt_h/2"/>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42" presetClass="entr" presetSubtype="0" fill="hold" grpId="0" nodeType="clickEffect">
                                  <p:stCondLst>
                                    <p:cond delay="0"/>
                                  </p:stCondLst>
                                  <p:childTnLst>
                                    <p:set>
                                      <p:cBhvr>
                                        <p:cTn id="17" dur="1" fill="hold">
                                          <p:stCondLst>
                                            <p:cond delay="0"/>
                                          </p:stCondLst>
                                        </p:cTn>
                                        <p:tgtEl>
                                          <p:spTgt spid="31"/>
                                        </p:tgtEl>
                                        <p:attrNameLst>
                                          <p:attrName>style.visibility</p:attrName>
                                        </p:attrNameLst>
                                      </p:cBhvr>
                                      <p:to>
                                        <p:strVal val="visible"/>
                                      </p:to>
                                    </p:set>
                                    <p:animEffect transition="in" filter="fade">
                                      <p:cBhvr>
                                        <p:cTn id="18" dur="1000"/>
                                        <p:tgtEl>
                                          <p:spTgt spid="31"/>
                                        </p:tgtEl>
                                      </p:cBhvr>
                                    </p:animEffect>
                                    <p:anim calcmode="lin" valueType="num">
                                      <p:cBhvr>
                                        <p:cTn id="19" dur="1000" fill="hold"/>
                                        <p:tgtEl>
                                          <p:spTgt spid="31"/>
                                        </p:tgtEl>
                                        <p:attrNameLst>
                                          <p:attrName>ppt_x</p:attrName>
                                        </p:attrNameLst>
                                      </p:cBhvr>
                                      <p:tavLst>
                                        <p:tav tm="0">
                                          <p:val>
                                            <p:strVal val="#ppt_x"/>
                                          </p:val>
                                        </p:tav>
                                        <p:tav tm="100000">
                                          <p:val>
                                            <p:strVal val="#ppt_x"/>
                                          </p:val>
                                        </p:tav>
                                      </p:tavLst>
                                    </p:anim>
                                    <p:anim calcmode="lin" valueType="num">
                                      <p:cBhvr>
                                        <p:cTn id="20"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16" presetClass="entr" presetSubtype="21" fill="hold" grpId="0" nodeType="clickEffect">
                                  <p:stCondLst>
                                    <p:cond delay="0"/>
                                  </p:stCondLst>
                                  <p:childTnLst>
                                    <p:set>
                                      <p:cBhvr>
                                        <p:cTn id="24" dur="1" fill="hold">
                                          <p:stCondLst>
                                            <p:cond delay="0"/>
                                          </p:stCondLst>
                                        </p:cTn>
                                        <p:tgtEl>
                                          <p:spTgt spid="32"/>
                                        </p:tgtEl>
                                        <p:attrNameLst>
                                          <p:attrName>style.visibility</p:attrName>
                                        </p:attrNameLst>
                                      </p:cBhvr>
                                      <p:to>
                                        <p:strVal val="visible"/>
                                      </p:to>
                                    </p:set>
                                    <p:animEffect transition="in" filter="barn(inVertical)">
                                      <p:cBhvr>
                                        <p:cTn id="25" dur="500"/>
                                        <p:tgtEl>
                                          <p:spTgt spid="32"/>
                                        </p:tgtEl>
                                      </p:cBhvr>
                                    </p:animEffect>
                                  </p:childTnLst>
                                </p:cTn>
                              </p:par>
                            </p:childTnLst>
                          </p:cTn>
                        </p:par>
                      </p:childTnLst>
                    </p:cTn>
                  </p:par>
                  <p:par>
                    <p:cTn id="26" fill="hold">
                      <p:stCondLst>
                        <p:cond delay="indefinite"/>
                      </p:stCondLst>
                      <p:childTnLst>
                        <p:par>
                          <p:cTn id="27" fill="hold">
                            <p:stCondLst>
                              <p:cond delay="0"/>
                            </p:stCondLst>
                            <p:childTnLst>
                              <p:par>
                                <p:cTn id="28" presetID="6" presetClass="entr" presetSubtype="16" fill="hold" grpId="0" nodeType="clickEffect">
                                  <p:stCondLst>
                                    <p:cond delay="0"/>
                                  </p:stCondLst>
                                  <p:childTnLst>
                                    <p:set>
                                      <p:cBhvr>
                                        <p:cTn id="29" dur="1" fill="hold">
                                          <p:stCondLst>
                                            <p:cond delay="0"/>
                                          </p:stCondLst>
                                        </p:cTn>
                                        <p:tgtEl>
                                          <p:spTgt spid="11"/>
                                        </p:tgtEl>
                                        <p:attrNameLst>
                                          <p:attrName>style.visibility</p:attrName>
                                        </p:attrNameLst>
                                      </p:cBhvr>
                                      <p:to>
                                        <p:strVal val="visible"/>
                                      </p:to>
                                    </p:set>
                                    <p:animEffect transition="in" filter="circle(in)">
                                      <p:cBhvr>
                                        <p:cTn id="30" dur="20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0" grpId="0"/>
      <p:bldP spid="31" grpId="0"/>
      <p:bldP spid="32" grpId="0"/>
      <p:bldP spid="11"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966"/>
            <a:ext cx="8854249" cy="615059"/>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50405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91170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451882"/>
            <a:ext cx="229970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Kết</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luận</a:t>
            </a:r>
            <a:r>
              <a:rPr lang="en-US" altLang="en-US" sz="2800" dirty="0">
                <a:solidFill>
                  <a:srgbClr val="0033CC"/>
                </a:solidFill>
                <a:latin typeface="Times New Roman" panose="02020603050405020304" pitchFamily="18" charset="0"/>
              </a:rPr>
              <a:t> :  </a:t>
            </a:r>
          </a:p>
        </p:txBody>
      </p:sp>
      <p:sp>
        <p:nvSpPr>
          <p:cNvPr id="12" name="TextBox 11">
            <a:extLst>
              <a:ext uri="{FF2B5EF4-FFF2-40B4-BE49-F238E27FC236}">
                <a16:creationId xmlns:a16="http://schemas.microsoft.com/office/drawing/2014/main" id="{96B07B74-2211-4F53-B35C-96D8B498C24D}"/>
              </a:ext>
            </a:extLst>
          </p:cNvPr>
          <p:cNvSpPr txBox="1"/>
          <p:nvPr/>
        </p:nvSpPr>
        <p:spPr>
          <a:xfrm>
            <a:off x="242242" y="1768293"/>
            <a:ext cx="11521986" cy="1820948"/>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Số tự nhiên được viết trong hệ thập phân bởi một, hai hay nhiều chữ số. Các chữ số được dùng là 0; 1; 2; 3; 4; 5; 6; 7; 8; 9. Khi một số gồm hai chữ số trở lên thì chữ số đầu tiên ( tính từ trái sáng phải) khác 0.</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0E5B293F-40AC-43C7-BABA-61034A0B3BCD}"/>
              </a:ext>
            </a:extLst>
          </p:cNvPr>
          <p:cNvSpPr txBox="1"/>
          <p:nvPr/>
        </p:nvSpPr>
        <p:spPr>
          <a:xfrm>
            <a:off x="242242" y="3363573"/>
            <a:ext cx="11521986" cy="1220783"/>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Trong cách viết một số tự nhiên có nhiều chữ số, mỗi chữ số ở những vị trí khác nhau có  giá trị khác nhau.</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 Box 3">
            <a:extLst>
              <a:ext uri="{FF2B5EF4-FFF2-40B4-BE49-F238E27FC236}">
                <a16:creationId xmlns:a16="http://schemas.microsoft.com/office/drawing/2014/main" id="{8700763A-BBDD-48B7-B323-45863919226E}"/>
              </a:ext>
            </a:extLst>
          </p:cNvPr>
          <p:cNvSpPr txBox="1">
            <a:spLocks noChangeArrowheads="1"/>
          </p:cNvSpPr>
          <p:nvPr/>
        </p:nvSpPr>
        <p:spPr bwMode="auto">
          <a:xfrm>
            <a:off x="136839" y="4561226"/>
            <a:ext cx="134802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Kí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hiệu</a:t>
            </a:r>
            <a:r>
              <a:rPr lang="en-US" altLang="en-US" sz="28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4A64DEB9-C408-4E22-94D5-D7681B723740}"/>
                  </a:ext>
                </a:extLst>
              </p:cNvPr>
              <p:cNvSpPr txBox="1"/>
              <p:nvPr/>
            </p:nvSpPr>
            <p:spPr>
              <a:xfrm>
                <a:off x="1484859" y="4560271"/>
                <a:ext cx="10384772"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m:t>
                        </m:r>
                      </m:e>
                    </m:acc>
                  </m:oMath>
                </a14:m>
                <a:r>
                  <a:rPr lang="vi-VN" sz="2600" dirty="0">
                    <a:solidFill>
                      <a:srgbClr val="000000"/>
                    </a:solidFill>
                    <a:effectLst/>
                    <a:latin typeface="Times New Roman" panose="02020603050405020304" pitchFamily="18" charset="0"/>
                    <a:ea typeface="Calibri" panose="020F0502020204030204" pitchFamily="34" charset="0"/>
                  </a:rPr>
                  <a:t> (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hai chữ số, chữ số hàng chục là a, chữ số hàng đơn vị là b.</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7" name="TextBox 16">
                <a:extLst>
                  <a:ext uri="{FF2B5EF4-FFF2-40B4-BE49-F238E27FC236}">
                    <a16:creationId xmlns:a16="http://schemas.microsoft.com/office/drawing/2014/main" id="{4A64DEB9-C408-4E22-94D5-D7681B723740}"/>
                  </a:ext>
                </a:extLst>
              </p:cNvPr>
              <p:cNvSpPr txBox="1">
                <a:spLocks noRot="1" noChangeAspect="1" noMove="1" noResize="1" noEditPoints="1" noAdjustHandles="1" noChangeArrowheads="1" noChangeShapeType="1" noTextEdit="1"/>
              </p:cNvSpPr>
              <p:nvPr/>
            </p:nvSpPr>
            <p:spPr>
              <a:xfrm>
                <a:off x="1484859" y="4560271"/>
                <a:ext cx="10384772" cy="1234249"/>
              </a:xfrm>
              <a:prstGeom prst="rect">
                <a:avLst/>
              </a:prstGeom>
              <a:blipFill>
                <a:blip r:embed="rId3"/>
                <a:stretch>
                  <a:fillRect l="-1057" r="-1057" b="-1182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D0B04AE4-7BD5-4062-95B5-A945EAB0ECD8}"/>
                  </a:ext>
                </a:extLst>
              </p:cNvPr>
              <p:cNvSpPr txBox="1"/>
              <p:nvPr/>
            </p:nvSpPr>
            <p:spPr>
              <a:xfrm>
                <a:off x="1484859" y="5664974"/>
                <a:ext cx="9805993" cy="1234249"/>
              </a:xfrm>
              <a:prstGeom prst="rect">
                <a:avLst/>
              </a:prstGeom>
              <a:noFill/>
            </p:spPr>
            <p:txBody>
              <a:bodyPr wrap="square">
                <a:spAutoFit/>
              </a:bodyPr>
              <a:lstStyle/>
              <a:p>
                <a:pPr algn="just">
                  <a:lnSpc>
                    <a:spcPct val="150000"/>
                  </a:lnSpc>
                  <a:spcBef>
                    <a:spcPts val="600"/>
                  </a:spcBef>
                  <a:spcAft>
                    <a:spcPts val="600"/>
                  </a:spcAft>
                </a:pPr>
                <a:r>
                  <a:rPr lang="vi-VN" sz="2600" dirty="0">
                    <a:solidFill>
                      <a:srgbClr val="000000"/>
                    </a:solidFill>
                    <a:effectLst/>
                    <a:latin typeface="Times New Roman" panose="02020603050405020304" pitchFamily="18" charset="0"/>
                    <a:ea typeface="Calibri" panose="020F0502020204030204" pitchFamily="34" charset="0"/>
                  </a:rPr>
                  <a:t>+ Kí hiệu </a:t>
                </a:r>
                <a14:m>
                  <m:oMath xmlns:m="http://schemas.openxmlformats.org/officeDocument/2006/math">
                    <m:acc>
                      <m:accPr>
                        <m:chr m:val="̅"/>
                        <m:ctrlPr>
                          <a:rPr lang="en-US" sz="2600" i="1">
                            <a:solidFill>
                              <a:srgbClr val="000000"/>
                            </a:solidFill>
                            <a:effectLst/>
                            <a:latin typeface="Cambria Math" panose="02040503050406030204" pitchFamily="18" charset="0"/>
                            <a:ea typeface="Calibri" panose="020F0502020204030204" pitchFamily="34" charset="0"/>
                          </a:rPr>
                        </m:ctrlPr>
                      </m:accPr>
                      <m:e>
                        <m:r>
                          <m:rPr>
                            <m:sty m:val="p"/>
                          </m:rPr>
                          <a:rPr lang="vi-VN" sz="2600" b="0" i="0">
                            <a:solidFill>
                              <a:srgbClr val="000000"/>
                            </a:solidFill>
                            <a:effectLst/>
                            <a:latin typeface="Cambria Math" panose="02040503050406030204" pitchFamily="18" charset="0"/>
                            <a:ea typeface="Calibri" panose="020F0502020204030204" pitchFamily="34" charset="0"/>
                          </a:rPr>
                          <m:t>abc</m:t>
                        </m:r>
                      </m:e>
                    </m:acc>
                  </m:oMath>
                </a14:m>
                <a:r>
                  <a:rPr lang="vi-VN" sz="2600" dirty="0">
                    <a:solidFill>
                      <a:srgbClr val="000000"/>
                    </a:solidFill>
                    <a:effectLst/>
                    <a:latin typeface="Times New Roman" panose="02020603050405020304" pitchFamily="18" charset="0"/>
                    <a:ea typeface="Calibri" panose="020F0502020204030204" pitchFamily="34" charset="0"/>
                  </a:rPr>
                  <a:t> (a </a:t>
                </a:r>
                <a14:m>
                  <m:oMath xmlns:m="http://schemas.openxmlformats.org/officeDocument/2006/math">
                    <m:r>
                      <a:rPr lang="vi-VN" sz="2600" b="0" i="0">
                        <a:solidFill>
                          <a:srgbClr val="000000"/>
                        </a:solidFill>
                        <a:effectLst/>
                        <a:latin typeface="Cambria Math" panose="02040503050406030204" pitchFamily="18" charset="0"/>
                        <a:ea typeface="Calibri" panose="020F0502020204030204" pitchFamily="34" charset="0"/>
                      </a:rPr>
                      <m:t>≠</m:t>
                    </m:r>
                  </m:oMath>
                </a14:m>
                <a:r>
                  <a:rPr lang="vi-VN" sz="2600" dirty="0">
                    <a:solidFill>
                      <a:srgbClr val="000000"/>
                    </a:solidFill>
                    <a:effectLst/>
                    <a:latin typeface="Times New Roman" panose="02020603050405020304" pitchFamily="18" charset="0"/>
                    <a:ea typeface="Calibri" panose="020F0502020204030204" pitchFamily="34" charset="0"/>
                  </a:rPr>
                  <a:t> 0) chỉ số tự nhiên có ba chữ số,chữ số hàng trăm là a, chữ số hàng chục là b, chữ số hàng đơn vị là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19" name="TextBox 18">
                <a:extLst>
                  <a:ext uri="{FF2B5EF4-FFF2-40B4-BE49-F238E27FC236}">
                    <a16:creationId xmlns:a16="http://schemas.microsoft.com/office/drawing/2014/main" id="{D0B04AE4-7BD5-4062-95B5-A945EAB0ECD8}"/>
                  </a:ext>
                </a:extLst>
              </p:cNvPr>
              <p:cNvSpPr txBox="1">
                <a:spLocks noRot="1" noChangeAspect="1" noMove="1" noResize="1" noEditPoints="1" noAdjustHandles="1" noChangeArrowheads="1" noChangeShapeType="1" noTextEdit="1"/>
              </p:cNvSpPr>
              <p:nvPr/>
            </p:nvSpPr>
            <p:spPr>
              <a:xfrm>
                <a:off x="1484859" y="5664974"/>
                <a:ext cx="9805993" cy="1234249"/>
              </a:xfrm>
              <a:prstGeom prst="rect">
                <a:avLst/>
              </a:prstGeom>
              <a:blipFill>
                <a:blip r:embed="rId4"/>
                <a:stretch>
                  <a:fillRect l="-1119" r="-1119" b="-11823"/>
                </a:stretch>
              </a:blipFill>
            </p:spPr>
            <p:txBody>
              <a:bodyPr/>
              <a:lstStyle/>
              <a:p>
                <a:r>
                  <a:rPr lang="en-US">
                    <a:noFill/>
                  </a:rPr>
                  <a:t> </a:t>
                </a:r>
              </a:p>
            </p:txBody>
          </p:sp>
        </mc:Fallback>
      </mc:AlternateContent>
    </p:spTree>
    <p:extLst>
      <p:ext uri="{BB962C8B-B14F-4D97-AF65-F5344CB8AC3E}">
        <p14:creationId xmlns:p14="http://schemas.microsoft.com/office/powerpoint/2010/main" val="14322449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wipe(down)">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wipe(down)">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15">
                                            <p:txEl>
                                              <p:pRg st="0" end="0"/>
                                            </p:txEl>
                                          </p:spTgt>
                                        </p:tgtEl>
                                        <p:attrNameLst>
                                          <p:attrName>style.visibility</p:attrName>
                                        </p:attrNameLst>
                                      </p:cBhvr>
                                      <p:to>
                                        <p:strVal val="visible"/>
                                      </p:to>
                                    </p:set>
                                    <p:animEffect transition="in" filter="wheel(4)">
                                      <p:cBhvr>
                                        <p:cTn id="22" dur="2000"/>
                                        <p:tgtEl>
                                          <p:spTgt spid="15">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7"/>
                                        </p:tgtEl>
                                        <p:attrNameLst>
                                          <p:attrName>style.visibility</p:attrName>
                                        </p:attrNameLst>
                                      </p:cBhvr>
                                      <p:to>
                                        <p:strVal val="visible"/>
                                      </p:to>
                                    </p:set>
                                    <p:animEffect transition="in" filter="barn(inVertical)">
                                      <p:cBhvr>
                                        <p:cTn id="27" dur="500"/>
                                        <p:tgtEl>
                                          <p:spTgt spid="17"/>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9"/>
                                        </p:tgtEl>
                                        <p:attrNameLst>
                                          <p:attrName>style.visibility</p:attrName>
                                        </p:attrNameLst>
                                      </p:cBhvr>
                                      <p:to>
                                        <p:strVal val="visible"/>
                                      </p:to>
                                    </p:set>
                                    <p:animEffect transition="in" filter="barn(inVertical)">
                                      <p:cBhvr>
                                        <p:cTn id="32"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2:  </a:t>
            </a:r>
          </a:p>
        </p:txBody>
      </p:sp>
      <mc:AlternateContent xmlns:mc="http://schemas.openxmlformats.org/markup-compatibility/2006" xmlns:a14="http://schemas.microsoft.com/office/drawing/2010/main">
        <mc:Choice Requires="a14">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2237456" y="1777438"/>
                <a:ext cx="9144000" cy="1179234"/>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55, 575;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800" i="1">
                            <a:solidFill>
                              <a:srgbClr val="000000"/>
                            </a:solidFill>
                            <a:latin typeface="Cambria Math" panose="02040503050406030204" pitchFamily="18" charset="0"/>
                            <a:ea typeface="Calibri" panose="020F0502020204030204" pitchFamily="34" charset="0"/>
                          </a:rPr>
                        </m:ctrlPr>
                      </m:accPr>
                      <m:e>
                        <m:r>
                          <m:rPr>
                            <m:sty m:val="p"/>
                          </m:rPr>
                          <a:rPr lang="vi-VN" sz="2800">
                            <a:solidFill>
                              <a:srgbClr val="000000"/>
                            </a:solidFill>
                            <a:latin typeface="Cambria Math" panose="02040503050406030204" pitchFamily="18" charset="0"/>
                            <a:ea typeface="Calibri" panose="020F0502020204030204" pitchFamily="34" charset="0"/>
                          </a:rPr>
                          <m:t>abc</m:t>
                        </m:r>
                      </m:e>
                    </m:acc>
                  </m:oMath>
                </a14:m>
                <a:r>
                  <a:rPr lang="vi-VN" sz="2800" dirty="0">
                    <a:solidFill>
                      <a:srgbClr val="000000"/>
                    </a:solidFill>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latin typeface="Times New Roman" panose="02020603050405020304" pitchFamily="18" charset="0"/>
                    <a:ea typeface="Calibri" panose="020F0502020204030204" pitchFamily="34" charset="0"/>
                  </a:rPr>
                  <a:t>a </a:t>
                </a:r>
                <a14:m>
                  <m:oMath xmlns:m="http://schemas.openxmlformats.org/officeDocument/2006/math">
                    <m:r>
                      <a:rPr lang="vi-VN" sz="2800">
                        <a:solidFill>
                          <a:srgbClr val="000000"/>
                        </a:solidFill>
                        <a:latin typeface="Cambria Math" panose="02040503050406030204" pitchFamily="18" charset="0"/>
                        <a:ea typeface="Calibri" panose="020F0502020204030204" pitchFamily="34" charset="0"/>
                      </a:rPr>
                      <m:t>≠</m:t>
                    </m:r>
                  </m:oMath>
                </a14:m>
                <a:r>
                  <a:rPr lang="vi-VN" sz="2800" dirty="0">
                    <a:solidFill>
                      <a:srgbClr val="000000"/>
                    </a:solidFill>
                    <a:latin typeface="Times New Roman" panose="02020603050405020304" pitchFamily="18" charset="0"/>
                    <a:ea typeface="Calibri" panose="020F0502020204030204" pitchFamily="34" charset="0"/>
                  </a:rPr>
                  <a:t> 0) </a:t>
                </a:r>
                <a:r>
                  <a:rPr lang="en-US" sz="2800" dirty="0" err="1">
                    <a:solidFill>
                      <a:srgbClr val="000000"/>
                    </a:solidFill>
                    <a:latin typeface="Times New Roman" panose="02020603050405020304" pitchFamily="18" charset="0"/>
                    <a:ea typeface="Calibri" panose="020F0502020204030204" pitchFamily="34" charset="0"/>
                  </a:rPr>
                  <a:t>thành</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tổng</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theo</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mẫu</a:t>
                </a:r>
                <a:r>
                  <a:rPr lang="en-US" sz="2800" dirty="0">
                    <a:solidFill>
                      <a:srgbClr val="000000"/>
                    </a:solidFill>
                    <a:latin typeface="Times New Roman" panose="02020603050405020304" pitchFamily="18" charset="0"/>
                    <a:ea typeface="Calibri" panose="020F0502020204030204" pitchFamily="34" charset="0"/>
                  </a:rPr>
                  <a:t>:</a:t>
                </a:r>
                <a:endParaRPr lang="en-US" altLang="en-US" sz="2800" dirty="0">
                  <a:latin typeface="Times New Roman" panose="02020603050405020304" pitchFamily="18" charset="0"/>
                </a:endParaRPr>
              </a:p>
              <a:p>
                <a:pPr>
                  <a:spcBef>
                    <a:spcPct val="50000"/>
                  </a:spcBef>
                  <a:buNone/>
                </a:pPr>
                <a:r>
                  <a:rPr lang="en-US" altLang="en-US" sz="2800" dirty="0">
                    <a:latin typeface="Times New Roman" panose="02020603050405020304" pitchFamily="18" charset="0"/>
                  </a:rPr>
                  <a:t>222 = 200 + 20 + 2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100 + 2 </a:t>
                </a:r>
                <a14:m>
                  <m:oMath xmlns:m="http://schemas.openxmlformats.org/officeDocument/2006/math">
                    <m:r>
                      <a:rPr lang="en-US" sz="2800" i="1" dirty="0">
                        <a:solidFill>
                          <a:srgbClr val="000000"/>
                        </a:solidFill>
                        <a:latin typeface="Cambria Math" panose="02040503050406030204" pitchFamily="18" charset="0"/>
                        <a:ea typeface="Cambria Math" panose="02040503050406030204" pitchFamily="18" charset="0"/>
                      </a:rPr>
                      <m:t>×</m:t>
                    </m:r>
                  </m:oMath>
                </a14:m>
                <a:r>
                  <a:rPr lang="en-US" altLang="en-US" sz="2800" dirty="0">
                    <a:latin typeface="Times New Roman" panose="02020603050405020304" pitchFamily="18" charset="0"/>
                  </a:rPr>
                  <a:t> 10 + 2</a:t>
                </a:r>
              </a:p>
            </p:txBody>
          </p:sp>
        </mc:Choice>
        <mc:Fallback xmlns="">
          <p:sp>
            <p:nvSpPr>
              <p:cNvPr id="28" name="Text Box 3">
                <a:extLst>
                  <a:ext uri="{FF2B5EF4-FFF2-40B4-BE49-F238E27FC236}">
                    <a16:creationId xmlns:a16="http://schemas.microsoft.com/office/drawing/2014/main" id="{6220FD85-8A5D-4031-8772-B57597010326}"/>
                  </a:ext>
                </a:extLst>
              </p:cNvPr>
              <p:cNvSpPr txBox="1">
                <a:spLocks noRot="1" noChangeAspect="1" noMove="1" noResize="1" noEditPoints="1" noAdjustHandles="1" noChangeArrowheads="1" noChangeShapeType="1" noTextEdit="1"/>
              </p:cNvSpPr>
              <p:nvPr/>
            </p:nvSpPr>
            <p:spPr bwMode="auto">
              <a:xfrm>
                <a:off x="2237456" y="1777438"/>
                <a:ext cx="9144000" cy="1179234"/>
              </a:xfrm>
              <a:prstGeom prst="rect">
                <a:avLst/>
              </a:prstGeom>
              <a:blipFill>
                <a:blip r:embed="rId3"/>
                <a:stretch>
                  <a:fillRect l="-1333" t="-4663" b="-13990"/>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410160" y="2838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31" name="TextBox 30">
                <a:extLst>
                  <a:ext uri="{FF2B5EF4-FFF2-40B4-BE49-F238E27FC236}">
                    <a16:creationId xmlns:a16="http://schemas.microsoft.com/office/drawing/2014/main" id="{149697F0-2C78-4AE4-BB28-36D8085C7893}"/>
                  </a:ext>
                </a:extLst>
              </p:cNvPr>
              <p:cNvSpPr txBox="1"/>
              <p:nvPr/>
            </p:nvSpPr>
            <p:spPr>
              <a:xfrm>
                <a:off x="2034078" y="4325254"/>
                <a:ext cx="11614186" cy="620619"/>
              </a:xfrm>
              <a:prstGeom prst="rect">
                <a:avLst/>
              </a:prstGeom>
              <a:noFill/>
            </p:spPr>
            <p:txBody>
              <a:bodyPr wrap="square">
                <a:spAutoFit/>
              </a:bodyPr>
              <a:lstStyle/>
              <a:p>
                <a:pPr algn="just">
                  <a:lnSpc>
                    <a:spcPct val="150000"/>
                  </a:lnSpc>
                  <a:spcBef>
                    <a:spcPts val="600"/>
                  </a:spcBef>
                  <a:spcAft>
                    <a:spcPts val="600"/>
                  </a:spcAft>
                </a:pPr>
                <a:r>
                  <a:rPr lang="en-US" sz="2600" dirty="0">
                    <a:solidFill>
                      <a:srgbClr val="000000"/>
                    </a:solidFill>
                    <a:effectLst/>
                    <a:latin typeface="Times New Roman" panose="02020603050405020304" pitchFamily="18" charset="0"/>
                    <a:ea typeface="Calibri" panose="020F0502020204030204" pitchFamily="34" charset="0"/>
                  </a:rPr>
                  <a:t>Viết </a:t>
                </a:r>
                <a:r>
                  <a:rPr lang="en-US" sz="2600" dirty="0" err="1">
                    <a:solidFill>
                      <a:srgbClr val="000000"/>
                    </a:solidFill>
                    <a:effectLst/>
                    <a:latin typeface="Times New Roman" panose="02020603050405020304" pitchFamily="18" charset="0"/>
                    <a:ea typeface="Calibri" panose="020F0502020204030204" pitchFamily="34" charset="0"/>
                  </a:rPr>
                  <a:t>mỗi</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số</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sau</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thành</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tổng</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theo</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mẫu</a:t>
                </a:r>
                <a:r>
                  <a:rPr lang="en-US" sz="2600" dirty="0">
                    <a:solidFill>
                      <a:srgbClr val="000000"/>
                    </a:solidFill>
                    <a:effectLst/>
                    <a:latin typeface="Times New Roman" panose="02020603050405020304" pitchFamily="18" charset="0"/>
                    <a:ea typeface="Calibri" panose="020F0502020204030204" pitchFamily="34" charset="0"/>
                  </a:rPr>
                  <a:t> ở </a:t>
                </a:r>
                <a:r>
                  <a:rPr lang="en-US" sz="2600" dirty="0" err="1">
                    <a:solidFill>
                      <a:srgbClr val="000000"/>
                    </a:solidFill>
                    <a:effectLst/>
                    <a:latin typeface="Times New Roman" panose="02020603050405020304" pitchFamily="18" charset="0"/>
                    <a:ea typeface="Calibri" panose="020F0502020204030204" pitchFamily="34" charset="0"/>
                  </a:rPr>
                  <a:t>ví</a:t>
                </a:r>
                <a:r>
                  <a:rPr lang="en-US" sz="2600" dirty="0">
                    <a:solidFill>
                      <a:srgbClr val="000000"/>
                    </a:solidFill>
                    <a:effectLst/>
                    <a:latin typeface="Times New Roman" panose="02020603050405020304" pitchFamily="18" charset="0"/>
                    <a:ea typeface="Calibri" panose="020F0502020204030204" pitchFamily="34" charset="0"/>
                  </a:rPr>
                  <a:t> </a:t>
                </a:r>
                <a:r>
                  <a:rPr lang="en-US" sz="2600" dirty="0" err="1">
                    <a:solidFill>
                      <a:srgbClr val="000000"/>
                    </a:solidFill>
                    <a:effectLst/>
                    <a:latin typeface="Times New Roman" panose="02020603050405020304" pitchFamily="18" charset="0"/>
                    <a:ea typeface="Calibri" panose="020F0502020204030204" pitchFamily="34" charset="0"/>
                  </a:rPr>
                  <a:t>dụ</a:t>
                </a:r>
                <a:r>
                  <a:rPr lang="en-US" sz="2600" dirty="0">
                    <a:solidFill>
                      <a:srgbClr val="000000"/>
                    </a:solidFill>
                    <a:effectLst/>
                    <a:latin typeface="Times New Roman" panose="02020603050405020304" pitchFamily="18" charset="0"/>
                    <a:ea typeface="Calibri" panose="020F0502020204030204" pitchFamily="34" charset="0"/>
                  </a:rPr>
                  <a:t> 2 </a:t>
                </a:r>
                <a:r>
                  <a:rPr lang="en-US" sz="2600" dirty="0" err="1">
                    <a:solidFill>
                      <a:srgbClr val="000000"/>
                    </a:solidFill>
                    <a:effectLst/>
                    <a:latin typeface="Times New Roman" panose="02020603050405020304" pitchFamily="18" charset="0"/>
                    <a:ea typeface="Calibri" panose="020F0502020204030204" pitchFamily="34" charset="0"/>
                  </a:rPr>
                  <a:t>trên</a:t>
                </a:r>
                <a:r>
                  <a:rPr lang="en-US" sz="26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ab</m:t>
                        </m:r>
                        <m:r>
                          <a:rPr lang="en-US" sz="2400" b="0" i="1" smtClean="0">
                            <a:solidFill>
                              <a:srgbClr val="000000"/>
                            </a:solidFill>
                            <a:latin typeface="Cambria Math" panose="02040503050406030204" pitchFamily="18" charset="0"/>
                            <a:ea typeface="Calibri" panose="020F0502020204030204" pitchFamily="34" charset="0"/>
                          </a:rPr>
                          <m:t>0</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0" smtClean="0">
                            <a:solidFill>
                              <a:srgbClr val="000000"/>
                            </a:solidFill>
                            <a:latin typeface="Cambria Math" panose="02040503050406030204" pitchFamily="18" charset="0"/>
                            <a:ea typeface="Calibri" panose="020F0502020204030204" pitchFamily="34" charset="0"/>
                          </a:rPr>
                          <m:t>0</m:t>
                        </m:r>
                        <m:r>
                          <m:rPr>
                            <m:sty m:val="p"/>
                          </m:rPr>
                          <a:rPr lang="vi-VN" sz="2400">
                            <a:solidFill>
                              <a:srgbClr val="000000"/>
                            </a:solidFill>
                            <a:latin typeface="Cambria Math" panose="02040503050406030204" pitchFamily="18" charset="0"/>
                            <a:ea typeface="Calibri" panose="020F0502020204030204" pitchFamily="34" charset="0"/>
                          </a:rPr>
                          <m:t>c</m:t>
                        </m:r>
                        <m:r>
                          <a:rPr lang="en-US" sz="2400" b="0" i="0" smtClean="0">
                            <a:solidFill>
                              <a:srgbClr val="000000"/>
                            </a:solidFill>
                            <a:latin typeface="Cambria Math" panose="02040503050406030204" pitchFamily="18" charset="0"/>
                            <a:ea typeface="Calibri" panose="020F0502020204030204" pitchFamily="34" charset="0"/>
                          </a:rPr>
                          <m:t> </m:t>
                        </m:r>
                      </m:e>
                    </m:acc>
                    <m:r>
                      <a:rPr lang="en-US" sz="2400" b="0" i="1" smtClean="0">
                        <a:solidFill>
                          <a:srgbClr val="000000"/>
                        </a:solidFill>
                        <a:latin typeface="Cambria Math" panose="02040503050406030204" pitchFamily="18" charset="0"/>
                        <a:ea typeface="Calibri" panose="020F0502020204030204" pitchFamily="34" charset="0"/>
                      </a:rPr>
                      <m:t> ;</m:t>
                    </m:r>
                    <m:acc>
                      <m:accPr>
                        <m:chr m:val="̅"/>
                        <m:ctrlPr>
                          <a:rPr lang="en-US" sz="2400" i="1">
                            <a:solidFill>
                              <a:srgbClr val="000000"/>
                            </a:solidFill>
                            <a:latin typeface="Cambria Math" panose="02040503050406030204" pitchFamily="18" charset="0"/>
                            <a:ea typeface="Calibri" panose="020F0502020204030204" pitchFamily="34" charset="0"/>
                          </a:rPr>
                        </m:ctrlPr>
                      </m:accPr>
                      <m:e>
                        <m:r>
                          <m:rPr>
                            <m:sty m:val="p"/>
                          </m:rPr>
                          <a:rPr lang="vi-VN" sz="2400">
                            <a:solidFill>
                              <a:srgbClr val="000000"/>
                            </a:solidFill>
                            <a:latin typeface="Cambria Math" panose="02040503050406030204" pitchFamily="18" charset="0"/>
                            <a:ea typeface="Calibri" panose="020F0502020204030204" pitchFamily="34" charset="0"/>
                          </a:rPr>
                          <m:t>a</m:t>
                        </m:r>
                        <m:r>
                          <a:rPr lang="en-US" sz="2400" b="0" i="1" smtClean="0">
                            <a:solidFill>
                              <a:srgbClr val="000000"/>
                            </a:solidFill>
                            <a:latin typeface="Cambria Math" panose="02040503050406030204" pitchFamily="18" charset="0"/>
                            <a:ea typeface="Calibri" panose="020F0502020204030204" pitchFamily="34" charset="0"/>
                          </a:rPr>
                          <m:t>001</m:t>
                        </m:r>
                      </m:e>
                    </m:acc>
                  </m:oMath>
                </a14:m>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31" name="TextBox 30">
                <a:extLst>
                  <a:ext uri="{FF2B5EF4-FFF2-40B4-BE49-F238E27FC236}">
                    <a16:creationId xmlns:a16="http://schemas.microsoft.com/office/drawing/2014/main" id="{149697F0-2C78-4AE4-BB28-36D8085C7893}"/>
                  </a:ext>
                </a:extLst>
              </p:cNvPr>
              <p:cNvSpPr txBox="1">
                <a:spLocks noRot="1" noChangeAspect="1" noMove="1" noResize="1" noEditPoints="1" noAdjustHandles="1" noChangeArrowheads="1" noChangeShapeType="1" noTextEdit="1"/>
              </p:cNvSpPr>
              <p:nvPr/>
            </p:nvSpPr>
            <p:spPr>
              <a:xfrm>
                <a:off x="2034078" y="4325254"/>
                <a:ext cx="11614186" cy="620619"/>
              </a:xfrm>
              <a:prstGeom prst="rect">
                <a:avLst/>
              </a:prstGeom>
              <a:blipFill>
                <a:blip r:embed="rId4"/>
                <a:stretch>
                  <a:fillRect l="-945" b="-24752"/>
                </a:stretch>
              </a:blipFill>
            </p:spPr>
            <p:txBody>
              <a:bodyPr/>
              <a:lstStyle/>
              <a:p>
                <a:r>
                  <a:rPr lang="en-US">
                    <a:noFill/>
                  </a:rPr>
                  <a:t> </a:t>
                </a:r>
              </a:p>
            </p:txBody>
          </p:sp>
        </mc:Fallback>
      </mc:AlternateContent>
      <p:sp>
        <p:nvSpPr>
          <p:cNvPr id="11" name="Text Box 3">
            <a:extLst>
              <a:ext uri="{FF2B5EF4-FFF2-40B4-BE49-F238E27FC236}">
                <a16:creationId xmlns:a16="http://schemas.microsoft.com/office/drawing/2014/main" id="{DC7C18AB-4251-4BC6-8762-B908EC9A504C}"/>
              </a:ext>
            </a:extLst>
          </p:cNvPr>
          <p:cNvSpPr txBox="1">
            <a:spLocks noChangeArrowheads="1"/>
          </p:cNvSpPr>
          <p:nvPr/>
        </p:nvSpPr>
        <p:spPr bwMode="auto">
          <a:xfrm>
            <a:off x="6791" y="4435428"/>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c)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dung :  </a:t>
            </a:r>
          </a:p>
        </p:txBody>
      </p:sp>
      <mc:AlternateContent xmlns:mc="http://schemas.openxmlformats.org/markup-compatibility/2006">
        <mc:Choice xmlns:a14="http://schemas.microsoft.com/office/drawing/2010/main" Requires="a14">
          <p:sp>
            <p:nvSpPr>
              <p:cNvPr id="13" name="TextBox 12">
                <a:extLst>
                  <a:ext uri="{FF2B5EF4-FFF2-40B4-BE49-F238E27FC236}">
                    <a16:creationId xmlns:a16="http://schemas.microsoft.com/office/drawing/2014/main" id="{2FC0903D-133A-491A-8F40-8B153FB080E6}"/>
                  </a:ext>
                </a:extLst>
              </p:cNvPr>
              <p:cNvSpPr txBox="1"/>
              <p:nvPr/>
            </p:nvSpPr>
            <p:spPr>
              <a:xfrm>
                <a:off x="255289" y="3351409"/>
                <a:ext cx="4859152"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55 = 50  + 5 =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p:sp>
            <p:nvSpPr>
              <p:cNvPr id="13" name="TextBox 12">
                <a:extLst>
                  <a:ext uri="{FF2B5EF4-FFF2-40B4-BE49-F238E27FC236}">
                    <a16:creationId xmlns:a16="http://schemas.microsoft.com/office/drawing/2014/main" id="{2FC0903D-133A-491A-8F40-8B153FB080E6}"/>
                  </a:ext>
                </a:extLst>
              </p:cNvPr>
              <p:cNvSpPr txBox="1">
                <a:spLocks noRot="1" noChangeAspect="1" noMove="1" noResize="1" noEditPoints="1" noAdjustHandles="1" noChangeArrowheads="1" noChangeShapeType="1" noTextEdit="1"/>
              </p:cNvSpPr>
              <p:nvPr/>
            </p:nvSpPr>
            <p:spPr>
              <a:xfrm>
                <a:off x="255289" y="3351409"/>
                <a:ext cx="4859152" cy="492443"/>
              </a:xfrm>
              <a:prstGeom prst="rect">
                <a:avLst/>
              </a:prstGeom>
              <a:blipFill>
                <a:blip r:embed="rId5"/>
                <a:stretch>
                  <a:fillRect l="-2258"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6" name="TextBox 15">
                <a:extLst>
                  <a:ext uri="{FF2B5EF4-FFF2-40B4-BE49-F238E27FC236}">
                    <a16:creationId xmlns:a16="http://schemas.microsoft.com/office/drawing/2014/main" id="{DD3C54A6-B6A4-44D2-BF0E-A4971BCBB3AA}"/>
                  </a:ext>
                </a:extLst>
              </p:cNvPr>
              <p:cNvSpPr txBox="1"/>
              <p:nvPr/>
            </p:nvSpPr>
            <p:spPr>
              <a:xfrm>
                <a:off x="4410160" y="3321845"/>
                <a:ext cx="6268278" cy="492443"/>
              </a:xfrm>
              <a:prstGeom prst="rect">
                <a:avLst/>
              </a:prstGeom>
              <a:noFill/>
            </p:spPr>
            <p:txBody>
              <a:bodyPr wrap="square">
                <a:spAutoFit/>
              </a:bodyPr>
              <a:lstStyle/>
              <a:p>
                <a:pPr>
                  <a:spcBef>
                    <a:spcPct val="50000"/>
                  </a:spcBef>
                  <a:buNone/>
                </a:pPr>
                <a:r>
                  <a:rPr lang="en-US" altLang="en-US" sz="2600" dirty="0">
                    <a:latin typeface="Times New Roman" panose="02020603050405020304" pitchFamily="18" charset="0"/>
                  </a:rPr>
                  <a:t>575 = 500 + 70 + 5= 5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+ 7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+ 5.</a:t>
                </a:r>
              </a:p>
            </p:txBody>
          </p:sp>
        </mc:Choice>
        <mc:Fallback>
          <p:sp>
            <p:nvSpPr>
              <p:cNvPr id="16" name="TextBox 15">
                <a:extLst>
                  <a:ext uri="{FF2B5EF4-FFF2-40B4-BE49-F238E27FC236}">
                    <a16:creationId xmlns:a16="http://schemas.microsoft.com/office/drawing/2014/main" id="{DD3C54A6-B6A4-44D2-BF0E-A4971BCBB3AA}"/>
                  </a:ext>
                </a:extLst>
              </p:cNvPr>
              <p:cNvSpPr txBox="1">
                <a:spLocks noRot="1" noChangeAspect="1" noMove="1" noResize="1" noEditPoints="1" noAdjustHandles="1" noChangeArrowheads="1" noChangeShapeType="1" noTextEdit="1"/>
              </p:cNvSpPr>
              <p:nvPr/>
            </p:nvSpPr>
            <p:spPr>
              <a:xfrm>
                <a:off x="4410160" y="3321845"/>
                <a:ext cx="6268278" cy="492443"/>
              </a:xfrm>
              <a:prstGeom prst="rect">
                <a:avLst/>
              </a:prstGeom>
              <a:blipFill>
                <a:blip r:embed="rId6"/>
                <a:stretch>
                  <a:fillRect l="-1749" t="-11111" b="-2963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8" name="TextBox 17">
                <a:extLst>
                  <a:ext uri="{FF2B5EF4-FFF2-40B4-BE49-F238E27FC236}">
                    <a16:creationId xmlns:a16="http://schemas.microsoft.com/office/drawing/2014/main" id="{827A91C4-3870-48F1-8284-3D276AFC04E1}"/>
                  </a:ext>
                </a:extLst>
              </p:cNvPr>
              <p:cNvSpPr txBox="1"/>
              <p:nvPr/>
            </p:nvSpPr>
            <p:spPr>
              <a:xfrm>
                <a:off x="642071" y="3878922"/>
                <a:ext cx="2605133"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m:t>
                        </m:r>
                      </m:e>
                    </m:acc>
                  </m:oMath>
                </a14:m>
                <a:r>
                  <a:rPr lang="vi-VN" sz="2600" dirty="0">
                    <a:solidFill>
                      <a:srgbClr val="000000"/>
                    </a:solidFill>
                    <a:latin typeface="Times New Roman" panose="02020603050405020304" pitchFamily="18" charset="0"/>
                    <a:ea typeface="Calibri" panose="020F0502020204030204" pitchFamily="34" charset="0"/>
                  </a:rPr>
                  <a:t> </a:t>
                </a:r>
                <a:r>
                  <a:rPr lang="en-US" sz="2600" dirty="0">
                    <a:solidFill>
                      <a:srgbClr val="000000"/>
                    </a:solidFill>
                    <a:latin typeface="Times New Roman" panose="02020603050405020304" pitchFamily="18" charset="0"/>
                    <a:ea typeface="Calibri" panose="020F0502020204030204" pitchFamily="34" charset="0"/>
                  </a:rPr>
                  <a:t> = </a:t>
                </a:r>
                <a:r>
                  <a:rPr lang="en-US" sz="2600" dirty="0">
                    <a:latin typeface="Times New Roman" panose="02020603050405020304" pitchFamily="18" charset="0"/>
                  </a:rPr>
                  <a:t>a</a:t>
                </a:r>
                <a:r>
                  <a:rPr lang="en-US" altLang="en-US" sz="2600" dirty="0">
                    <a:latin typeface="Times New Roman" panose="02020603050405020304" pitchFamily="18" charset="0"/>
                  </a:rPr>
                  <a:t>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b.</a:t>
                </a:r>
                <a:endParaRPr lang="en-US" sz="2600" dirty="0"/>
              </a:p>
            </p:txBody>
          </p:sp>
        </mc:Choice>
        <mc:Fallback>
          <p:sp>
            <p:nvSpPr>
              <p:cNvPr id="18" name="TextBox 17">
                <a:extLst>
                  <a:ext uri="{FF2B5EF4-FFF2-40B4-BE49-F238E27FC236}">
                    <a16:creationId xmlns:a16="http://schemas.microsoft.com/office/drawing/2014/main" id="{827A91C4-3870-48F1-8284-3D276AFC04E1}"/>
                  </a:ext>
                </a:extLst>
              </p:cNvPr>
              <p:cNvSpPr txBox="1">
                <a:spLocks noRot="1" noChangeAspect="1" noMove="1" noResize="1" noEditPoints="1" noAdjustHandles="1" noChangeArrowheads="1" noChangeShapeType="1" noTextEdit="1"/>
              </p:cNvSpPr>
              <p:nvPr/>
            </p:nvSpPr>
            <p:spPr>
              <a:xfrm>
                <a:off x="642071" y="3878922"/>
                <a:ext cx="2605133" cy="501419"/>
              </a:xfrm>
              <a:prstGeom prst="rect">
                <a:avLst/>
              </a:prstGeom>
              <a:blipFill>
                <a:blip r:embed="rId7"/>
                <a:stretch>
                  <a:fillRect t="-9639" b="-2891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0" name="TextBox 19">
                <a:extLst>
                  <a:ext uri="{FF2B5EF4-FFF2-40B4-BE49-F238E27FC236}">
                    <a16:creationId xmlns:a16="http://schemas.microsoft.com/office/drawing/2014/main" id="{80BBC4E7-B786-4A37-A5D6-38A3D6C33037}"/>
                  </a:ext>
                </a:extLst>
              </p:cNvPr>
              <p:cNvSpPr txBox="1"/>
              <p:nvPr/>
            </p:nvSpPr>
            <p:spPr>
              <a:xfrm>
                <a:off x="4410160" y="3946263"/>
                <a:ext cx="4588068" cy="501419"/>
              </a:xfrm>
              <a:prstGeom prst="rect">
                <a:avLst/>
              </a:prstGeom>
              <a:noFill/>
            </p:spPr>
            <p:txBody>
              <a:bodyPr wrap="square">
                <a:spAutoFit/>
              </a:bodyPr>
              <a:lstStyle/>
              <a:p>
                <a14:m>
                  <m:oMath xmlns:m="http://schemas.openxmlformats.org/officeDocument/2006/math">
                    <m:acc>
                      <m:accPr>
                        <m:chr m:val="̅"/>
                        <m:ctrlPr>
                          <a:rPr lang="en-US" sz="2600" i="1">
                            <a:solidFill>
                              <a:srgbClr val="000000"/>
                            </a:solidFill>
                            <a:latin typeface="Cambria Math" panose="02040503050406030204" pitchFamily="18" charset="0"/>
                            <a:ea typeface="Calibri" panose="020F0502020204030204" pitchFamily="34" charset="0"/>
                          </a:rPr>
                        </m:ctrlPr>
                      </m:accPr>
                      <m:e>
                        <m:r>
                          <m:rPr>
                            <m:sty m:val="p"/>
                          </m:rPr>
                          <a:rPr lang="vi-VN" sz="2600">
                            <a:solidFill>
                              <a:srgbClr val="000000"/>
                            </a:solidFill>
                            <a:latin typeface="Cambria Math" panose="02040503050406030204" pitchFamily="18" charset="0"/>
                            <a:ea typeface="Calibri" panose="020F0502020204030204" pitchFamily="34" charset="0"/>
                          </a:rPr>
                          <m:t>abc</m:t>
                        </m:r>
                      </m:e>
                    </m:acc>
                    <m:r>
                      <a:rPr lang="vi-VN" sz="2600" i="1">
                        <a:solidFill>
                          <a:srgbClr val="000000"/>
                        </a:solidFill>
                        <a:latin typeface="Cambria Math" panose="02040503050406030204" pitchFamily="18" charset="0"/>
                        <a:ea typeface="Calibri" panose="020F0502020204030204" pitchFamily="34" charset="0"/>
                      </a:rPr>
                      <m:t> </m:t>
                    </m:r>
                  </m:oMath>
                </a14:m>
                <a:r>
                  <a:rPr lang="en-US" altLang="en-US" sz="2600" dirty="0">
                    <a:latin typeface="Times New Roman" panose="02020603050405020304" pitchFamily="18" charset="0"/>
                  </a:rPr>
                  <a:t> = a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100 + b </a:t>
                </a:r>
                <a14:m>
                  <m:oMath xmlns:m="http://schemas.openxmlformats.org/officeDocument/2006/math">
                    <m:r>
                      <a:rPr lang="en-US" sz="2600" i="1" dirty="0">
                        <a:solidFill>
                          <a:srgbClr val="000000"/>
                        </a:solidFill>
                        <a:latin typeface="Cambria Math" panose="02040503050406030204" pitchFamily="18" charset="0"/>
                        <a:ea typeface="Cambria Math" panose="02040503050406030204" pitchFamily="18" charset="0"/>
                      </a:rPr>
                      <m:t>×</m:t>
                    </m:r>
                  </m:oMath>
                </a14:m>
                <a:r>
                  <a:rPr lang="en-US" altLang="en-US" sz="2600" dirty="0">
                    <a:latin typeface="Times New Roman" panose="02020603050405020304" pitchFamily="18" charset="0"/>
                  </a:rPr>
                  <a:t> 10 + c.</a:t>
                </a:r>
                <a:endParaRPr lang="en-US" sz="2600" dirty="0"/>
              </a:p>
            </p:txBody>
          </p:sp>
        </mc:Choice>
        <mc:Fallback xmlns="">
          <p:sp>
            <p:nvSpPr>
              <p:cNvPr id="20" name="TextBox 19">
                <a:extLst>
                  <a:ext uri="{FF2B5EF4-FFF2-40B4-BE49-F238E27FC236}">
                    <a16:creationId xmlns:a16="http://schemas.microsoft.com/office/drawing/2014/main" id="{80BBC4E7-B786-4A37-A5D6-38A3D6C33037}"/>
                  </a:ext>
                </a:extLst>
              </p:cNvPr>
              <p:cNvSpPr txBox="1">
                <a:spLocks noRot="1" noChangeAspect="1" noMove="1" noResize="1" noEditPoints="1" noAdjustHandles="1" noChangeArrowheads="1" noChangeShapeType="1" noTextEdit="1"/>
              </p:cNvSpPr>
              <p:nvPr/>
            </p:nvSpPr>
            <p:spPr>
              <a:xfrm>
                <a:off x="4410160" y="3946263"/>
                <a:ext cx="4588068" cy="501419"/>
              </a:xfrm>
              <a:prstGeom prst="rect">
                <a:avLst/>
              </a:prstGeom>
              <a:blipFill>
                <a:blip r:embed="rId8"/>
                <a:stretch>
                  <a:fillRect t="-9639" b="-28916"/>
                </a:stretch>
              </a:blipFill>
            </p:spPr>
            <p:txBody>
              <a:bodyPr/>
              <a:lstStyle/>
              <a:p>
                <a:r>
                  <a:rPr lang="en-US">
                    <a:noFill/>
                  </a:rPr>
                  <a:t> </a:t>
                </a:r>
              </a:p>
            </p:txBody>
          </p:sp>
        </mc:Fallback>
      </mc:AlternateContent>
      <p:sp>
        <p:nvSpPr>
          <p:cNvPr id="21" name="Text Box 3">
            <a:extLst>
              <a:ext uri="{FF2B5EF4-FFF2-40B4-BE49-F238E27FC236}">
                <a16:creationId xmlns:a16="http://schemas.microsoft.com/office/drawing/2014/main" id="{0254E55C-6184-4A60-AC3A-C28CB636B74D}"/>
              </a:ext>
            </a:extLst>
          </p:cNvPr>
          <p:cNvSpPr txBox="1">
            <a:spLocks noChangeArrowheads="1"/>
          </p:cNvSpPr>
          <p:nvPr/>
        </p:nvSpPr>
        <p:spPr bwMode="auto">
          <a:xfrm>
            <a:off x="4378315" y="4800849"/>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23" name="TextBox 22">
                <a:extLst>
                  <a:ext uri="{FF2B5EF4-FFF2-40B4-BE49-F238E27FC236}">
                    <a16:creationId xmlns:a16="http://schemas.microsoft.com/office/drawing/2014/main" id="{EE8DFDF4-B87F-42A6-A60B-42703BACC8CE}"/>
                  </a:ext>
                </a:extLst>
              </p:cNvPr>
              <p:cNvSpPr txBox="1"/>
              <p:nvPr/>
            </p:nvSpPr>
            <p:spPr>
              <a:xfrm>
                <a:off x="1309001" y="5291867"/>
                <a:ext cx="3584016" cy="629852"/>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𝑎𝑏</m:t>
                        </m:r>
                        <m:r>
                          <a:rPr lang="vi-VN" sz="2600" i="1">
                            <a:solidFill>
                              <a:srgbClr val="000000"/>
                            </a:solidFill>
                            <a:effectLst/>
                            <a:latin typeface="Cambria Math" panose="02040503050406030204" pitchFamily="18" charset="0"/>
                            <a:ea typeface="Calibri" panose="020F0502020204030204" pitchFamily="34" charset="0"/>
                          </a:rPr>
                          <m:t>0</m:t>
                        </m:r>
                      </m:e>
                    </m:acc>
                  </m:oMath>
                </a14:m>
                <a:r>
                  <a:rPr lang="vi-VN" sz="2600" dirty="0">
                    <a:solidFill>
                      <a:srgbClr val="000000"/>
                    </a:solidFill>
                    <a:effectLst/>
                    <a:latin typeface="Times New Roman" panose="02020603050405020304" pitchFamily="18" charset="0"/>
                    <a:ea typeface="Calibri" panose="020F0502020204030204" pitchFamily="34" charset="0"/>
                  </a:rPr>
                  <a:t> = a x 100 + b x 10</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3" name="TextBox 22">
                <a:extLst>
                  <a:ext uri="{FF2B5EF4-FFF2-40B4-BE49-F238E27FC236}">
                    <a16:creationId xmlns:a16="http://schemas.microsoft.com/office/drawing/2014/main" id="{EE8DFDF4-B87F-42A6-A60B-42703BACC8CE}"/>
                  </a:ext>
                </a:extLst>
              </p:cNvPr>
              <p:cNvSpPr txBox="1">
                <a:spLocks noRot="1" noChangeAspect="1" noMove="1" noResize="1" noEditPoints="1" noAdjustHandles="1" noChangeArrowheads="1" noChangeShapeType="1" noTextEdit="1"/>
              </p:cNvSpPr>
              <p:nvPr/>
            </p:nvSpPr>
            <p:spPr>
              <a:xfrm>
                <a:off x="1309001" y="5291867"/>
                <a:ext cx="3584016" cy="629852"/>
              </a:xfrm>
              <a:prstGeom prst="rect">
                <a:avLst/>
              </a:prstGeom>
              <a:blipFill>
                <a:blip r:embed="rId9"/>
                <a:stretch>
                  <a:fillRect b="-25243"/>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25" name="TextBox 24">
                <a:extLst>
                  <a:ext uri="{FF2B5EF4-FFF2-40B4-BE49-F238E27FC236}">
                    <a16:creationId xmlns:a16="http://schemas.microsoft.com/office/drawing/2014/main" id="{9ADF0C6A-F6BF-460C-9CB3-7B9AD2095172}"/>
                  </a:ext>
                </a:extLst>
              </p:cNvPr>
              <p:cNvSpPr txBox="1"/>
              <p:nvPr/>
            </p:nvSpPr>
            <p:spPr>
              <a:xfrm>
                <a:off x="5643996" y="5306655"/>
                <a:ext cx="2728010" cy="620811"/>
              </a:xfrm>
              <a:prstGeom prst="rect">
                <a:avLst/>
              </a:prstGeom>
              <a:noFill/>
            </p:spPr>
            <p:txBody>
              <a:bodyPr wrap="square">
                <a:spAutoFit/>
              </a:bodyPr>
              <a:lstStyle/>
              <a:p>
                <a:pPr algn="just">
                  <a:lnSpc>
                    <a:spcPct val="150000"/>
                  </a:lnSpc>
                </a:pPr>
                <a14:m>
                  <m:oMath xmlns:m="http://schemas.openxmlformats.org/officeDocument/2006/math">
                    <m:acc>
                      <m:accPr>
                        <m:chr m:val="̅"/>
                        <m:ctrlPr>
                          <a:rPr lang="en-US" sz="2600" i="1" smtClean="0">
                            <a:solidFill>
                              <a:srgbClr val="000000"/>
                            </a:solidFill>
                            <a:effectLst/>
                            <a:latin typeface="Cambria Math" panose="02040503050406030204" pitchFamily="18" charset="0"/>
                            <a:ea typeface="Calibri" panose="020F0502020204030204" pitchFamily="34" charset="0"/>
                          </a:rPr>
                        </m:ctrlPr>
                      </m:accPr>
                      <m:e>
                        <m:r>
                          <a:rPr lang="vi-VN" sz="2600" i="1">
                            <a:solidFill>
                              <a:srgbClr val="000000"/>
                            </a:solidFill>
                            <a:effectLst/>
                            <a:latin typeface="Cambria Math" panose="02040503050406030204" pitchFamily="18" charset="0"/>
                            <a:ea typeface="Calibri" panose="020F0502020204030204" pitchFamily="34" charset="0"/>
                          </a:rPr>
                          <m:t>𝑎</m:t>
                        </m:r>
                        <m:r>
                          <a:rPr lang="vi-VN" sz="2600" i="1">
                            <a:solidFill>
                              <a:srgbClr val="000000"/>
                            </a:solidFill>
                            <a:effectLst/>
                            <a:latin typeface="Cambria Math" panose="02040503050406030204" pitchFamily="18" charset="0"/>
                            <a:ea typeface="Calibri" panose="020F0502020204030204" pitchFamily="34" charset="0"/>
                          </a:rPr>
                          <m:t>0</m:t>
                        </m:r>
                        <m:r>
                          <a:rPr lang="vi-VN" sz="2600" i="1">
                            <a:solidFill>
                              <a:srgbClr val="000000"/>
                            </a:solidFill>
                            <a:effectLst/>
                            <a:latin typeface="Cambria Math" panose="02040503050406030204" pitchFamily="18" charset="0"/>
                            <a:ea typeface="Calibri" panose="020F0502020204030204" pitchFamily="34" charset="0"/>
                          </a:rPr>
                          <m:t>𝑐</m:t>
                        </m:r>
                      </m:e>
                    </m:acc>
                  </m:oMath>
                </a14:m>
                <a:r>
                  <a:rPr lang="vi-VN" sz="2600" dirty="0">
                    <a:solidFill>
                      <a:srgbClr val="000000"/>
                    </a:solidFill>
                    <a:effectLst/>
                    <a:latin typeface="Times New Roman" panose="02020603050405020304" pitchFamily="18" charset="0"/>
                    <a:ea typeface="Calibri" panose="020F0502020204030204" pitchFamily="34" charset="0"/>
                  </a:rPr>
                  <a:t> = a x 100 + c</a:t>
                </a:r>
                <a:endParaRPr lang="en-US" sz="2600" dirty="0">
                  <a:solidFill>
                    <a:srgbClr val="000000"/>
                  </a:solidFill>
                  <a:effectLst/>
                  <a:latin typeface="Times New Roman" panose="02020603050405020304" pitchFamily="18" charset="0"/>
                  <a:ea typeface="Calibri" panose="020F0502020204030204" pitchFamily="34" charset="0"/>
                </a:endParaRPr>
              </a:p>
            </p:txBody>
          </p:sp>
        </mc:Choice>
        <mc:Fallback xmlns="">
          <p:sp>
            <p:nvSpPr>
              <p:cNvPr id="25" name="TextBox 24">
                <a:extLst>
                  <a:ext uri="{FF2B5EF4-FFF2-40B4-BE49-F238E27FC236}">
                    <a16:creationId xmlns:a16="http://schemas.microsoft.com/office/drawing/2014/main" id="{9ADF0C6A-F6BF-460C-9CB3-7B9AD2095172}"/>
                  </a:ext>
                </a:extLst>
              </p:cNvPr>
              <p:cNvSpPr txBox="1">
                <a:spLocks noRot="1" noChangeAspect="1" noMove="1" noResize="1" noEditPoints="1" noAdjustHandles="1" noChangeArrowheads="1" noChangeShapeType="1" noTextEdit="1"/>
              </p:cNvSpPr>
              <p:nvPr/>
            </p:nvSpPr>
            <p:spPr>
              <a:xfrm>
                <a:off x="5643996" y="5306655"/>
                <a:ext cx="2728010" cy="620811"/>
              </a:xfrm>
              <a:prstGeom prst="rect">
                <a:avLst/>
              </a:prstGeom>
              <a:blipFill>
                <a:blip r:embed="rId10"/>
                <a:stretch>
                  <a:fillRect b="-24752"/>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33" name="TextBox 32">
                <a:extLst>
                  <a:ext uri="{FF2B5EF4-FFF2-40B4-BE49-F238E27FC236}">
                    <a16:creationId xmlns:a16="http://schemas.microsoft.com/office/drawing/2014/main" id="{171B01C5-6C0C-4AB2-A7CF-275AFB9D63CF}"/>
                  </a:ext>
                </a:extLst>
              </p:cNvPr>
              <p:cNvSpPr txBox="1"/>
              <p:nvPr/>
            </p:nvSpPr>
            <p:spPr>
              <a:xfrm>
                <a:off x="3302483" y="6021074"/>
                <a:ext cx="4708795" cy="493277"/>
              </a:xfrm>
              <a:prstGeom prst="rect">
                <a:avLst/>
              </a:prstGeom>
              <a:noFill/>
            </p:spPr>
            <p:txBody>
              <a:bodyPr wrap="square">
                <a:spAutoFit/>
              </a:bodyPr>
              <a:lstStyle/>
              <a:p>
                <a14:m>
                  <m:oMath xmlns:m="http://schemas.openxmlformats.org/officeDocument/2006/math">
                    <m:acc>
                      <m:accPr>
                        <m:chr m:val="̅"/>
                        <m:ctrlPr>
                          <a:rPr lang="en-US" sz="2600" i="1" smtClean="0">
                            <a:solidFill>
                              <a:srgbClr val="000000"/>
                            </a:solidFill>
                            <a:effectLst/>
                            <a:latin typeface="Cambria Math" panose="02040503050406030204" pitchFamily="18" charset="0"/>
                          </a:rPr>
                        </m:ctrlPr>
                      </m:accPr>
                      <m:e>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𝑎</m:t>
                        </m:r>
                        <m:r>
                          <a:rPr lang="vi-VN" sz="2600" i="1">
                            <a:solidFill>
                              <a:srgbClr val="000000"/>
                            </a:solidFill>
                            <a:effectLst/>
                            <a:latin typeface="Cambria Math" panose="02040503050406030204" pitchFamily="18" charset="0"/>
                            <a:ea typeface="Calibri" panose="020F0502020204030204" pitchFamily="34" charset="0"/>
                            <a:cs typeface="Times New Roman" panose="02020603050405020304" pitchFamily="18" charset="0"/>
                          </a:rPr>
                          <m:t>001</m:t>
                        </m:r>
                      </m:e>
                    </m:acc>
                  </m:oMath>
                </a14:m>
                <a:r>
                  <a:rPr lang="vi-VN" sz="2600" dirty="0">
                    <a:solidFill>
                      <a:srgbClr val="000000"/>
                    </a:solidFill>
                    <a:effectLst/>
                    <a:latin typeface="Times New Roman" panose="02020603050405020304" pitchFamily="18" charset="0"/>
                    <a:ea typeface="Calibri" panose="020F0502020204030204" pitchFamily="34" charset="0"/>
                  </a:rPr>
                  <a:t>= a x 1000 + 1</a:t>
                </a:r>
                <a:endParaRPr lang="en-US" sz="2600" dirty="0"/>
              </a:p>
            </p:txBody>
          </p:sp>
        </mc:Choice>
        <mc:Fallback xmlns="">
          <p:sp>
            <p:nvSpPr>
              <p:cNvPr id="33" name="TextBox 32">
                <a:extLst>
                  <a:ext uri="{FF2B5EF4-FFF2-40B4-BE49-F238E27FC236}">
                    <a16:creationId xmlns:a16="http://schemas.microsoft.com/office/drawing/2014/main" id="{171B01C5-6C0C-4AB2-A7CF-275AFB9D63CF}"/>
                  </a:ext>
                </a:extLst>
              </p:cNvPr>
              <p:cNvSpPr txBox="1">
                <a:spLocks noRot="1" noChangeAspect="1" noMove="1" noResize="1" noEditPoints="1" noAdjustHandles="1" noChangeArrowheads="1" noChangeShapeType="1" noTextEdit="1"/>
              </p:cNvSpPr>
              <p:nvPr/>
            </p:nvSpPr>
            <p:spPr>
              <a:xfrm>
                <a:off x="3302483" y="6021074"/>
                <a:ext cx="4708795" cy="493277"/>
              </a:xfrm>
              <a:prstGeom prst="rect">
                <a:avLst/>
              </a:prstGeom>
              <a:blipFill>
                <a:blip r:embed="rId11"/>
                <a:stretch>
                  <a:fillRect t="-13580" b="-28395"/>
                </a:stretch>
              </a:blipFill>
            </p:spPr>
            <p:txBody>
              <a:bodyPr/>
              <a:lstStyle/>
              <a:p>
                <a:r>
                  <a:rPr lang="en-US">
                    <a:noFill/>
                  </a:rPr>
                  <a:t> </a:t>
                </a:r>
              </a:p>
            </p:txBody>
          </p:sp>
        </mc:Fallback>
      </mc:AlternateContent>
    </p:spTree>
    <p:extLst>
      <p:ext uri="{BB962C8B-B14F-4D97-AF65-F5344CB8AC3E}">
        <p14:creationId xmlns:p14="http://schemas.microsoft.com/office/powerpoint/2010/main" val="3417394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28"/>
                                        </p:tgtEl>
                                        <p:attrNameLst>
                                          <p:attrName>style.visibility</p:attrName>
                                        </p:attrNameLst>
                                      </p:cBhvr>
                                      <p:to>
                                        <p:strVal val="visible"/>
                                      </p:to>
                                    </p:set>
                                    <p:animEffect transition="in" filter="wipe(down)">
                                      <p:cBhvr>
                                        <p:cTn id="12" dur="500"/>
                                        <p:tgtEl>
                                          <p:spTgt spid="28"/>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9">
                                            <p:txEl>
                                              <p:pRg st="0" end="0"/>
                                            </p:txEl>
                                          </p:spTgt>
                                        </p:tgtEl>
                                        <p:attrNameLst>
                                          <p:attrName>style.visibility</p:attrName>
                                        </p:attrNameLst>
                                      </p:cBhvr>
                                      <p:to>
                                        <p:strVal val="visible"/>
                                      </p:to>
                                    </p:set>
                                    <p:animEffect transition="in" filter="wheel(4)">
                                      <p:cBhvr>
                                        <p:cTn id="17" dur="2000"/>
                                        <p:tgtEl>
                                          <p:spTgt spid="29">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1" fill="hold" grpId="0" nodeType="click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heel(1)">
                                      <p:cBhvr>
                                        <p:cTn id="22" dur="2000"/>
                                        <p:tgtEl>
                                          <p:spTgt spid="13"/>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circle(in)">
                                      <p:cBhvr>
                                        <p:cTn id="27" dur="20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8"/>
                                        </p:tgtEl>
                                        <p:attrNameLst>
                                          <p:attrName>style.visibility</p:attrName>
                                        </p:attrNameLst>
                                      </p:cBhvr>
                                      <p:to>
                                        <p:strVal val="visible"/>
                                      </p:to>
                                    </p:set>
                                    <p:animEffect transition="in" filter="barn(inVertical)">
                                      <p:cBhvr>
                                        <p:cTn id="32" dur="500"/>
                                        <p:tgtEl>
                                          <p:spTgt spid="18"/>
                                        </p:tgtEl>
                                      </p:cBhvr>
                                    </p:animEffect>
                                  </p:childTnLst>
                                </p:cTn>
                              </p:par>
                            </p:childTnLst>
                          </p:cTn>
                        </p:par>
                      </p:childTnLst>
                    </p:cTn>
                  </p:par>
                  <p:par>
                    <p:cTn id="33" fill="hold">
                      <p:stCondLst>
                        <p:cond delay="indefinite"/>
                      </p:stCondLst>
                      <p:childTnLst>
                        <p:par>
                          <p:cTn id="34" fill="hold">
                            <p:stCondLst>
                              <p:cond delay="0"/>
                            </p:stCondLst>
                            <p:childTnLst>
                              <p:par>
                                <p:cTn id="35" presetID="16" presetClass="entr" presetSubtype="21"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barn(inVertical)">
                                      <p:cBhvr>
                                        <p:cTn id="37" dur="500"/>
                                        <p:tgtEl>
                                          <p:spTgt spid="20"/>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1">
                                            <p:txEl>
                                              <p:pRg st="0" end="0"/>
                                            </p:txEl>
                                          </p:spTgt>
                                        </p:tgtEl>
                                        <p:attrNameLst>
                                          <p:attrName>style.visibility</p:attrName>
                                        </p:attrNameLst>
                                      </p:cBhvr>
                                      <p:to>
                                        <p:strVal val="visible"/>
                                      </p:to>
                                    </p:set>
                                    <p:animEffect transition="in" filter="wheel(4)">
                                      <p:cBhvr>
                                        <p:cTn id="42" dur="2000"/>
                                        <p:tgtEl>
                                          <p:spTgt spid="11">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grpId="0" nodeType="clickEffect">
                                  <p:stCondLst>
                                    <p:cond delay="0"/>
                                  </p:stCondLst>
                                  <p:childTnLst>
                                    <p:set>
                                      <p:cBhvr>
                                        <p:cTn id="46" dur="1" fill="hold">
                                          <p:stCondLst>
                                            <p:cond delay="0"/>
                                          </p:stCondLst>
                                        </p:cTn>
                                        <p:tgtEl>
                                          <p:spTgt spid="31"/>
                                        </p:tgtEl>
                                        <p:attrNameLst>
                                          <p:attrName>style.visibility</p:attrName>
                                        </p:attrNameLst>
                                      </p:cBhvr>
                                      <p:to>
                                        <p:strVal val="visible"/>
                                      </p:to>
                                    </p:set>
                                    <p:animEffect transition="in" filter="fade">
                                      <p:cBhvr>
                                        <p:cTn id="47" dur="1000"/>
                                        <p:tgtEl>
                                          <p:spTgt spid="31"/>
                                        </p:tgtEl>
                                      </p:cBhvr>
                                    </p:animEffect>
                                    <p:anim calcmode="lin" valueType="num">
                                      <p:cBhvr>
                                        <p:cTn id="48" dur="1000" fill="hold"/>
                                        <p:tgtEl>
                                          <p:spTgt spid="31"/>
                                        </p:tgtEl>
                                        <p:attrNameLst>
                                          <p:attrName>ppt_x</p:attrName>
                                        </p:attrNameLst>
                                      </p:cBhvr>
                                      <p:tavLst>
                                        <p:tav tm="0">
                                          <p:val>
                                            <p:strVal val="#ppt_x"/>
                                          </p:val>
                                        </p:tav>
                                        <p:tav tm="100000">
                                          <p:val>
                                            <p:strVal val="#ppt_x"/>
                                          </p:val>
                                        </p:tav>
                                      </p:tavLst>
                                    </p:anim>
                                    <p:anim calcmode="lin" valueType="num">
                                      <p:cBhvr>
                                        <p:cTn id="49" dur="1000" fill="hold"/>
                                        <p:tgtEl>
                                          <p:spTgt spid="31"/>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21" presetClass="entr" presetSubtype="4" fill="hold" nodeType="clickEffect">
                                  <p:stCondLst>
                                    <p:cond delay="0"/>
                                  </p:stCondLst>
                                  <p:childTnLst>
                                    <p:set>
                                      <p:cBhvr>
                                        <p:cTn id="53" dur="1" fill="hold">
                                          <p:stCondLst>
                                            <p:cond delay="0"/>
                                          </p:stCondLst>
                                        </p:cTn>
                                        <p:tgtEl>
                                          <p:spTgt spid="21">
                                            <p:txEl>
                                              <p:pRg st="0" end="0"/>
                                            </p:txEl>
                                          </p:spTgt>
                                        </p:tgtEl>
                                        <p:attrNameLst>
                                          <p:attrName>style.visibility</p:attrName>
                                        </p:attrNameLst>
                                      </p:cBhvr>
                                      <p:to>
                                        <p:strVal val="visible"/>
                                      </p:to>
                                    </p:set>
                                    <p:animEffect transition="in" filter="wheel(4)">
                                      <p:cBhvr>
                                        <p:cTn id="54" dur="2000"/>
                                        <p:tgtEl>
                                          <p:spTgt spid="21">
                                            <p:txEl>
                                              <p:pRg st="0" end="0"/>
                                            </p:txEl>
                                          </p:spTgt>
                                        </p:tgtEl>
                                      </p:cBhvr>
                                    </p:animEffect>
                                  </p:childTnLst>
                                </p:cTn>
                              </p:par>
                            </p:childTnLst>
                          </p:cTn>
                        </p:par>
                      </p:childTnLst>
                    </p:cTn>
                  </p:par>
                  <p:par>
                    <p:cTn id="55" fill="hold">
                      <p:stCondLst>
                        <p:cond delay="indefinite"/>
                      </p:stCondLst>
                      <p:childTnLst>
                        <p:par>
                          <p:cTn id="56" fill="hold">
                            <p:stCondLst>
                              <p:cond delay="0"/>
                            </p:stCondLst>
                            <p:childTnLst>
                              <p:par>
                                <p:cTn id="57" presetID="16" presetClass="entr" presetSubtype="21" fill="hold" grpId="0" nodeType="clickEffect">
                                  <p:stCondLst>
                                    <p:cond delay="0"/>
                                  </p:stCondLst>
                                  <p:childTnLst>
                                    <p:set>
                                      <p:cBhvr>
                                        <p:cTn id="58" dur="1" fill="hold">
                                          <p:stCondLst>
                                            <p:cond delay="0"/>
                                          </p:stCondLst>
                                        </p:cTn>
                                        <p:tgtEl>
                                          <p:spTgt spid="23"/>
                                        </p:tgtEl>
                                        <p:attrNameLst>
                                          <p:attrName>style.visibility</p:attrName>
                                        </p:attrNameLst>
                                      </p:cBhvr>
                                      <p:to>
                                        <p:strVal val="visible"/>
                                      </p:to>
                                    </p:set>
                                    <p:animEffect transition="in" filter="barn(inVertical)">
                                      <p:cBhvr>
                                        <p:cTn id="59" dur="500"/>
                                        <p:tgtEl>
                                          <p:spTgt spid="23"/>
                                        </p:tgtEl>
                                      </p:cBhvr>
                                    </p:animEffect>
                                  </p:childTnLst>
                                </p:cTn>
                              </p:par>
                            </p:childTnLst>
                          </p:cTn>
                        </p:par>
                      </p:childTnLst>
                    </p:cTn>
                  </p:par>
                  <p:par>
                    <p:cTn id="60" fill="hold">
                      <p:stCondLst>
                        <p:cond delay="indefinite"/>
                      </p:stCondLst>
                      <p:childTnLst>
                        <p:par>
                          <p:cTn id="61" fill="hold">
                            <p:stCondLst>
                              <p:cond delay="0"/>
                            </p:stCondLst>
                            <p:childTnLst>
                              <p:par>
                                <p:cTn id="62" presetID="6" presetClass="entr" presetSubtype="16" fill="hold" grpId="0" nodeType="clickEffect">
                                  <p:stCondLst>
                                    <p:cond delay="0"/>
                                  </p:stCondLst>
                                  <p:childTnLst>
                                    <p:set>
                                      <p:cBhvr>
                                        <p:cTn id="63" dur="1" fill="hold">
                                          <p:stCondLst>
                                            <p:cond delay="0"/>
                                          </p:stCondLst>
                                        </p:cTn>
                                        <p:tgtEl>
                                          <p:spTgt spid="25"/>
                                        </p:tgtEl>
                                        <p:attrNameLst>
                                          <p:attrName>style.visibility</p:attrName>
                                        </p:attrNameLst>
                                      </p:cBhvr>
                                      <p:to>
                                        <p:strVal val="visible"/>
                                      </p:to>
                                    </p:set>
                                    <p:animEffect transition="in" filter="circle(in)">
                                      <p:cBhvr>
                                        <p:cTn id="64" dur="2000"/>
                                        <p:tgtEl>
                                          <p:spTgt spid="25"/>
                                        </p:tgtEl>
                                      </p:cBhvr>
                                    </p:animEffect>
                                  </p:childTnLst>
                                </p:cTn>
                              </p:par>
                            </p:childTnLst>
                          </p:cTn>
                        </p:par>
                      </p:childTnLst>
                    </p:cTn>
                  </p:par>
                  <p:par>
                    <p:cTn id="65" fill="hold">
                      <p:stCondLst>
                        <p:cond delay="indefinite"/>
                      </p:stCondLst>
                      <p:childTnLst>
                        <p:par>
                          <p:cTn id="66" fill="hold">
                            <p:stCondLst>
                              <p:cond delay="0"/>
                            </p:stCondLst>
                            <p:childTnLst>
                              <p:par>
                                <p:cTn id="67" presetID="42" presetClass="entr" presetSubtype="0" fill="hold" grpId="0" nodeType="clickEffect">
                                  <p:stCondLst>
                                    <p:cond delay="0"/>
                                  </p:stCondLst>
                                  <p:childTnLst>
                                    <p:set>
                                      <p:cBhvr>
                                        <p:cTn id="68" dur="1" fill="hold">
                                          <p:stCondLst>
                                            <p:cond delay="0"/>
                                          </p:stCondLst>
                                        </p:cTn>
                                        <p:tgtEl>
                                          <p:spTgt spid="33"/>
                                        </p:tgtEl>
                                        <p:attrNameLst>
                                          <p:attrName>style.visibility</p:attrName>
                                        </p:attrNameLst>
                                      </p:cBhvr>
                                      <p:to>
                                        <p:strVal val="visible"/>
                                      </p:to>
                                    </p:set>
                                    <p:animEffect transition="in" filter="fade">
                                      <p:cBhvr>
                                        <p:cTn id="69" dur="1000"/>
                                        <p:tgtEl>
                                          <p:spTgt spid="33"/>
                                        </p:tgtEl>
                                      </p:cBhvr>
                                    </p:animEffect>
                                    <p:anim calcmode="lin" valueType="num">
                                      <p:cBhvr>
                                        <p:cTn id="70" dur="1000" fill="hold"/>
                                        <p:tgtEl>
                                          <p:spTgt spid="33"/>
                                        </p:tgtEl>
                                        <p:attrNameLst>
                                          <p:attrName>ppt_x</p:attrName>
                                        </p:attrNameLst>
                                      </p:cBhvr>
                                      <p:tavLst>
                                        <p:tav tm="0">
                                          <p:val>
                                            <p:strVal val="#ppt_x"/>
                                          </p:val>
                                        </p:tav>
                                        <p:tav tm="100000">
                                          <p:val>
                                            <p:strVal val="#ppt_x"/>
                                          </p:val>
                                        </p:tav>
                                      </p:tavLst>
                                    </p:anim>
                                    <p:anim calcmode="lin" valueType="num">
                                      <p:cBhvr>
                                        <p:cTn id="71" dur="1000" fill="hold"/>
                                        <p:tgtEl>
                                          <p:spTgt spid="3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8" grpId="0"/>
      <p:bldP spid="31" grpId="0"/>
      <p:bldP spid="13" grpId="0"/>
      <p:bldP spid="16" grpId="0"/>
      <p:bldP spid="18" grpId="0"/>
      <p:bldP spid="20" grpId="0"/>
      <p:bldP spid="23" grpId="0"/>
      <p:bldP spid="25" grpId="0"/>
      <p:bldP spid="3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a:t>
            </a:r>
            <a:r>
              <a:rPr lang="en-US" altLang="en-US" sz="2800" dirty="0">
                <a:solidFill>
                  <a:srgbClr val="0033CC"/>
                </a:solidFill>
                <a:latin typeface="Times New Roman" panose="02020603050405020304" pitchFamily="18" charset="0"/>
              </a:rPr>
              <a:t> 1: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648035" y="1656443"/>
            <a:ext cx="5773822"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latin typeface="Times New Roman" panose="02020603050405020304" pitchFamily="18" charset="0"/>
              </a:rPr>
              <a:t>Quan </a:t>
            </a:r>
            <a:r>
              <a:rPr lang="en-US" altLang="en-US" sz="2800" dirty="0" err="1">
                <a:latin typeface="Times New Roman" panose="02020603050405020304" pitchFamily="18" charset="0"/>
              </a:rPr>
              <a:t>sát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hình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mặt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a:t>
            </a:r>
          </a:p>
          <a:p>
            <a:pPr marL="514350" indent="-514350">
              <a:spcBef>
                <a:spcPct val="50000"/>
              </a:spcBef>
              <a:buAutoNum type="alphaLcParenR"/>
            </a:pPr>
            <a:r>
              <a:rPr lang="en-US" altLang="en-US" sz="2800" dirty="0">
                <a:latin typeface="Times New Roman" panose="02020603050405020304" pitchFamily="18" charset="0"/>
              </a:rPr>
              <a:t>Cho </a:t>
            </a:r>
            <a:r>
              <a:rPr lang="en-US" altLang="en-US" sz="2800" dirty="0" err="1">
                <a:latin typeface="Times New Roman" panose="02020603050405020304" pitchFamily="18" charset="0"/>
              </a:rPr>
              <a:t>biết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đồng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hồ</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mấy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giờ</a:t>
            </a:r>
            <a:r>
              <a:rPr lang="en-US" altLang="en-US" sz="2800" dirty="0">
                <a:latin typeface="Times New Roman" panose="02020603050405020304" pitchFamily="18" charset="0"/>
              </a:rPr>
              <a:t>?</a:t>
            </a:r>
          </a:p>
        </p:txBody>
      </p:sp>
      <p:sp>
        <p:nvSpPr>
          <p:cNvPr id="29" name="Text Box 3">
            <a:extLst>
              <a:ext uri="{FF2B5EF4-FFF2-40B4-BE49-F238E27FC236}">
                <a16:creationId xmlns:a16="http://schemas.microsoft.com/office/drawing/2014/main" id="{B22E19F2-157C-4CBF-8C66-D35EA5DD150D}"/>
              </a:ext>
            </a:extLst>
          </p:cNvPr>
          <p:cNvSpPr txBox="1">
            <a:spLocks noChangeArrowheads="1"/>
          </p:cNvSpPr>
          <p:nvPr/>
        </p:nvSpPr>
        <p:spPr bwMode="auto">
          <a:xfrm>
            <a:off x="4350830" y="3309887"/>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48901FA4-2680-48E6-AACF-EDF226A6198D}"/>
              </a:ext>
            </a:extLst>
          </p:cNvPr>
          <p:cNvSpPr txBox="1"/>
          <p:nvPr/>
        </p:nvSpPr>
        <p:spPr>
          <a:xfrm>
            <a:off x="1035574" y="3698394"/>
            <a:ext cx="8157734"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Các số trên đồng hồ: 1; 2; 3; 4; 5; 6; 7; 8; 9; 10; 11; 12.</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B4FBDE56-A5A4-4F48-A067-AEAA10CB75C2}"/>
              </a:ext>
            </a:extLst>
          </p:cNvPr>
          <p:cNvSpPr txBox="1"/>
          <p:nvPr/>
        </p:nvSpPr>
        <p:spPr>
          <a:xfrm>
            <a:off x="1740848" y="5017456"/>
            <a:ext cx="9421914" cy="892552"/>
          </a:xfrm>
          <a:prstGeom prst="rect">
            <a:avLst/>
          </a:prstGeom>
          <a:noFill/>
        </p:spPr>
        <p:txBody>
          <a:bodyPr wrap="square">
            <a:spAutoFit/>
          </a:bodyPr>
          <a:lstStyle/>
          <a:p>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nhìn</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đồng</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hồ</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hãy</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cho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cô</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biết</a:t>
            </a:r>
            <a:r>
              <a:rPr lang="en-US" sz="2600" dirty="0">
                <a:solidFill>
                  <a:srgbClr val="FF0000"/>
                </a:solidFill>
                <a:latin typeface="Times New Roman" panose="02020603050405020304" pitchFamily="18" charset="0"/>
                <a:ea typeface="Calibri" panose="020F0502020204030204" pitchFamily="34" charset="0"/>
              </a:rPr>
              <a:t> </a:t>
            </a:r>
            <a:r>
              <a:rPr lang="vi-VN" sz="2600" dirty="0">
                <a:solidFill>
                  <a:srgbClr val="FF0000"/>
                </a:solidFill>
                <a:effectLst/>
                <a:latin typeface="Times New Roman" panose="02020603050405020304" pitchFamily="18" charset="0"/>
                <a:ea typeface="Calibri" panose="020F0502020204030204" pitchFamily="34" charset="0"/>
              </a:rPr>
              <a:t> “Kim </a:t>
            </a:r>
            <a:r>
              <a:rPr lang="en-US" sz="2600" dirty="0" err="1">
                <a:solidFill>
                  <a:srgbClr val="FF0000"/>
                </a:solidFill>
                <a:latin typeface="Times New Roman" panose="02020603050405020304" pitchFamily="18" charset="0"/>
                <a:ea typeface="Calibri" panose="020F0502020204030204" pitchFamily="34" charset="0"/>
              </a:rPr>
              <a:t>giờ</a:t>
            </a:r>
            <a:r>
              <a:rPr lang="vi-VN" sz="2600" dirty="0">
                <a:solidFill>
                  <a:srgbClr val="FF0000"/>
                </a:solidFill>
                <a:effectLst/>
                <a:latin typeface="Times New Roman" panose="02020603050405020304" pitchFamily="18" charset="0"/>
                <a:ea typeface="Calibri" panose="020F0502020204030204" pitchFamily="34" charset="0"/>
              </a:rPr>
              <a:t> đang chỉ số nào?”, </a:t>
            </a:r>
            <a:r>
              <a:rPr lang="vi-VN" sz="2600" dirty="0">
                <a:solidFill>
                  <a:srgbClr val="FF0000"/>
                </a:solidFill>
                <a:latin typeface="Times New Roman" panose="02020603050405020304" pitchFamily="18" charset="0"/>
                <a:ea typeface="Calibri" panose="020F0502020204030204" pitchFamily="34" charset="0"/>
              </a:rPr>
              <a:t>“Kim </a:t>
            </a:r>
            <a:r>
              <a:rPr lang="en-US" sz="2600" dirty="0" err="1">
                <a:solidFill>
                  <a:srgbClr val="FF0000"/>
                </a:solidFill>
                <a:latin typeface="Times New Roman" panose="02020603050405020304" pitchFamily="18" charset="0"/>
                <a:ea typeface="Calibri" panose="020F0502020204030204" pitchFamily="34" charset="0"/>
              </a:rPr>
              <a:t>Phút</a:t>
            </a:r>
            <a:r>
              <a:rPr lang="vi-VN" sz="2600" dirty="0">
                <a:solidFill>
                  <a:srgbClr val="FF0000"/>
                </a:solidFill>
                <a:latin typeface="Times New Roman" panose="02020603050405020304" pitchFamily="18" charset="0"/>
                <a:ea typeface="Calibri" panose="020F0502020204030204" pitchFamily="34" charset="0"/>
              </a:rPr>
              <a:t> đang chỉ số nào?</a:t>
            </a:r>
            <a:r>
              <a:rPr lang="en-US" sz="2600" dirty="0">
                <a:solidFill>
                  <a:srgbClr val="FF0000"/>
                </a:solidFill>
                <a:latin typeface="Times New Roman" panose="02020603050405020304" pitchFamily="18" charset="0"/>
                <a:ea typeface="Calibri" panose="020F0502020204030204" pitchFamily="34" charset="0"/>
              </a:rPr>
              <a:t>. </a:t>
            </a:r>
            <a:r>
              <a:rPr lang="en-US" sz="2600" dirty="0" err="1">
                <a:solidFill>
                  <a:srgbClr val="FF0000"/>
                </a:solidFill>
                <a:latin typeface="Times New Roman" panose="02020603050405020304" pitchFamily="18" charset="0"/>
                <a:ea typeface="Calibri" panose="020F0502020204030204" pitchFamily="34" charset="0"/>
              </a:rPr>
              <a:t>Vậy</a:t>
            </a:r>
            <a:r>
              <a:rPr lang="en-US" sz="2600" dirty="0">
                <a:solidFill>
                  <a:srgbClr val="FF0000"/>
                </a:solidFill>
                <a:latin typeface="Times New Roman" panose="02020603050405020304" pitchFamily="18" charset="0"/>
                <a:ea typeface="Calibri" panose="020F0502020204030204" pitchFamily="34" charset="0"/>
              </a:rPr>
              <a:t> đ</a:t>
            </a:r>
            <a:r>
              <a:rPr lang="vi-VN" sz="2600" dirty="0">
                <a:solidFill>
                  <a:srgbClr val="FF0000"/>
                </a:solidFill>
                <a:effectLst/>
                <a:latin typeface="Times New Roman" panose="02020603050405020304" pitchFamily="18" charset="0"/>
                <a:ea typeface="Calibri" panose="020F0502020204030204" pitchFamily="34" charset="0"/>
              </a:rPr>
              <a:t>ồng hồ chỉ mấy giờ?” </a:t>
            </a:r>
            <a:endParaRPr lang="en-US" sz="2600" dirty="0">
              <a:solidFill>
                <a:srgbClr val="FF0000"/>
              </a:solidFill>
            </a:endParaRPr>
          </a:p>
        </p:txBody>
      </p:sp>
      <p:sp>
        <p:nvSpPr>
          <p:cNvPr id="30" name="TextBox 29">
            <a:extLst>
              <a:ext uri="{FF2B5EF4-FFF2-40B4-BE49-F238E27FC236}">
                <a16:creationId xmlns:a16="http://schemas.microsoft.com/office/drawing/2014/main" id="{18CDCE2D-9A47-4D37-8C4A-5759B4D240E7}"/>
              </a:ext>
            </a:extLst>
          </p:cNvPr>
          <p:cNvSpPr txBox="1"/>
          <p:nvPr/>
        </p:nvSpPr>
        <p:spPr>
          <a:xfrm>
            <a:off x="1145594" y="4244056"/>
            <a:ext cx="6196082" cy="620619"/>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Đồng hồ chỉ </a:t>
            </a:r>
            <a:r>
              <a:rPr lang="en-US" sz="2600" dirty="0">
                <a:solidFill>
                  <a:srgbClr val="000000"/>
                </a:solidFill>
                <a:effectLst/>
                <a:latin typeface="Times New Roman" panose="02020603050405020304" pitchFamily="18" charset="0"/>
                <a:ea typeface="Calibri" panose="020F0502020204030204" pitchFamily="34" charset="0"/>
              </a:rPr>
              <a:t>10</a:t>
            </a:r>
            <a:r>
              <a:rPr lang="vi-VN" sz="2600" dirty="0">
                <a:solidFill>
                  <a:srgbClr val="000000"/>
                </a:solidFill>
                <a:effectLst/>
                <a:latin typeface="Times New Roman" panose="02020603050405020304" pitchFamily="18" charset="0"/>
                <a:ea typeface="Calibri" panose="020F0502020204030204" pitchFamily="34" charset="0"/>
              </a:rPr>
              <a:t> giờ</a:t>
            </a:r>
            <a:r>
              <a:rPr lang="en-US" sz="2600" dirty="0">
                <a:solidFill>
                  <a:srgbClr val="000000"/>
                </a:solidFill>
                <a:effectLst/>
                <a:latin typeface="Times New Roman" panose="02020603050405020304" pitchFamily="18" charset="0"/>
                <a:ea typeface="Calibri" panose="020F0502020204030204" pitchFamily="34" charset="0"/>
              </a:rPr>
              <a:t> 10 </a:t>
            </a:r>
            <a:r>
              <a:rPr lang="en-US" sz="2600" dirty="0" err="1">
                <a:solidFill>
                  <a:srgbClr val="000000"/>
                </a:solidFill>
                <a:effectLst/>
                <a:latin typeface="Times New Roman" panose="02020603050405020304" pitchFamily="18" charset="0"/>
                <a:ea typeface="Calibri" panose="020F0502020204030204" pitchFamily="34" charset="0"/>
              </a:rPr>
              <a:t>phút</a:t>
            </a:r>
            <a:r>
              <a:rPr lang="en-US" sz="2600" dirty="0">
                <a:solidFill>
                  <a:srgbClr val="000000"/>
                </a:solidFill>
                <a:effectLst/>
                <a:latin typeface="Times New Roman" panose="02020603050405020304" pitchFamily="18" charset="0"/>
                <a:ea typeface="Calibri" panose="020F0502020204030204" pitchFamily="34" charset="0"/>
              </a:rPr>
              <a:t>. </a:t>
            </a:r>
          </a:p>
        </p:txBody>
      </p:sp>
      <p:pic>
        <p:nvPicPr>
          <p:cNvPr id="1030" name="Picture 6" descr="Câu Chuyện Về Số 4 La Mã Trên Mặt Đồng Hồ">
            <a:extLst>
              <a:ext uri="{FF2B5EF4-FFF2-40B4-BE49-F238E27FC236}">
                <a16:creationId xmlns:a16="http://schemas.microsoft.com/office/drawing/2014/main" id="{6F1FB16B-8D5B-4FD0-B089-154B0BEBD4F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323653" y="883807"/>
            <a:ext cx="4276714" cy="29493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13191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26"/>
                                        </p:tgtEl>
                                        <p:attrNameLst>
                                          <p:attrName>style.visibility</p:attrName>
                                        </p:attrNameLst>
                                      </p:cBhvr>
                                      <p:to>
                                        <p:strVal val="visible"/>
                                      </p:to>
                                    </p:set>
                                    <p:animEffect transition="in" filter="barn(inVertical)">
                                      <p:cBhvr>
                                        <p:cTn id="12" dur="500"/>
                                        <p:tgtEl>
                                          <p:spTgt spid="2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27">
                                            <p:txEl>
                                              <p:pRg st="0" end="0"/>
                                            </p:txEl>
                                          </p:spTgt>
                                        </p:tgtEl>
                                        <p:attrNameLst>
                                          <p:attrName>style.visibility</p:attrName>
                                        </p:attrNameLst>
                                      </p:cBhvr>
                                      <p:to>
                                        <p:strVal val="visible"/>
                                      </p:to>
                                    </p:set>
                                    <p:animEffect transition="in" filter="wheel(4)">
                                      <p:cBhvr>
                                        <p:cTn id="17" dur="2000"/>
                                        <p:tgtEl>
                                          <p:spTgt spid="27">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28"/>
                                        </p:tgtEl>
                                        <p:attrNameLst>
                                          <p:attrName>style.visibility</p:attrName>
                                        </p:attrNameLst>
                                      </p:cBhvr>
                                      <p:to>
                                        <p:strVal val="visible"/>
                                      </p:to>
                                    </p:set>
                                    <p:animEffect transition="in" filter="barn(inVertical)">
                                      <p:cBhvr>
                                        <p:cTn id="22" dur="500"/>
                                        <p:tgtEl>
                                          <p:spTgt spid="28"/>
                                        </p:tgtEl>
                                      </p:cBhvr>
                                    </p:animEffect>
                                  </p:childTnLst>
                                </p:cTn>
                              </p:par>
                              <p:par>
                                <p:cTn id="23" presetID="16" presetClass="entr" presetSubtype="21" fill="hold" nodeType="withEffect">
                                  <p:stCondLst>
                                    <p:cond delay="0"/>
                                  </p:stCondLst>
                                  <p:childTnLst>
                                    <p:set>
                                      <p:cBhvr>
                                        <p:cTn id="24" dur="1" fill="hold">
                                          <p:stCondLst>
                                            <p:cond delay="0"/>
                                          </p:stCondLst>
                                        </p:cTn>
                                        <p:tgtEl>
                                          <p:spTgt spid="1030"/>
                                        </p:tgtEl>
                                        <p:attrNameLst>
                                          <p:attrName>style.visibility</p:attrName>
                                        </p:attrNameLst>
                                      </p:cBhvr>
                                      <p:to>
                                        <p:strVal val="visible"/>
                                      </p:to>
                                    </p:set>
                                    <p:animEffect transition="in" filter="barn(inVertical)">
                                      <p:cBhvr>
                                        <p:cTn id="25" dur="500"/>
                                        <p:tgtEl>
                                          <p:spTgt spid="1030"/>
                                        </p:tgtEl>
                                      </p:cBhvr>
                                    </p:animEffect>
                                  </p:childTnLst>
                                </p:cTn>
                              </p:par>
                            </p:childTnLst>
                          </p:cTn>
                        </p:par>
                      </p:childTnLst>
                    </p:cTn>
                  </p:par>
                  <p:par>
                    <p:cTn id="26" fill="hold">
                      <p:stCondLst>
                        <p:cond delay="indefinite"/>
                      </p:stCondLst>
                      <p:childTnLst>
                        <p:par>
                          <p:cTn id="27" fill="hold">
                            <p:stCondLst>
                              <p:cond delay="0"/>
                            </p:stCondLst>
                            <p:childTnLst>
                              <p:par>
                                <p:cTn id="28" presetID="21" presetClass="entr" presetSubtype="4" fill="hold" nodeType="clickEffect">
                                  <p:stCondLst>
                                    <p:cond delay="0"/>
                                  </p:stCondLst>
                                  <p:childTnLst>
                                    <p:set>
                                      <p:cBhvr>
                                        <p:cTn id="29" dur="1" fill="hold">
                                          <p:stCondLst>
                                            <p:cond delay="0"/>
                                          </p:stCondLst>
                                        </p:cTn>
                                        <p:tgtEl>
                                          <p:spTgt spid="29">
                                            <p:txEl>
                                              <p:pRg st="0" end="0"/>
                                            </p:txEl>
                                          </p:spTgt>
                                        </p:tgtEl>
                                        <p:attrNameLst>
                                          <p:attrName>style.visibility</p:attrName>
                                        </p:attrNameLst>
                                      </p:cBhvr>
                                      <p:to>
                                        <p:strVal val="visible"/>
                                      </p:to>
                                    </p:set>
                                    <p:animEffect transition="in" filter="wheel(4)">
                                      <p:cBhvr>
                                        <p:cTn id="30" dur="2000"/>
                                        <p:tgtEl>
                                          <p:spTgt spid="29">
                                            <p:txEl>
                                              <p:pRg st="0" end="0"/>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6" presetClass="entr" presetSubtype="21" fill="hold" grpId="0" nodeType="clickEffect">
                                  <p:stCondLst>
                                    <p:cond delay="0"/>
                                  </p:stCondLst>
                                  <p:childTnLst>
                                    <p:set>
                                      <p:cBhvr>
                                        <p:cTn id="34" dur="1" fill="hold">
                                          <p:stCondLst>
                                            <p:cond delay="0"/>
                                          </p:stCondLst>
                                        </p:cTn>
                                        <p:tgtEl>
                                          <p:spTgt spid="22"/>
                                        </p:tgtEl>
                                        <p:attrNameLst>
                                          <p:attrName>style.visibility</p:attrName>
                                        </p:attrNameLst>
                                      </p:cBhvr>
                                      <p:to>
                                        <p:strVal val="visible"/>
                                      </p:to>
                                    </p:set>
                                    <p:animEffect transition="in" filter="barn(inVertical)">
                                      <p:cBhvr>
                                        <p:cTn id="35" dur="500"/>
                                        <p:tgtEl>
                                          <p:spTgt spid="22"/>
                                        </p:tgtEl>
                                      </p:cBhvr>
                                    </p:animEffect>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grpId="0" nodeType="clickEffect">
                                  <p:stCondLst>
                                    <p:cond delay="0"/>
                                  </p:stCondLst>
                                  <p:childTnLst>
                                    <p:set>
                                      <p:cBhvr>
                                        <p:cTn id="39" dur="1" fill="hold">
                                          <p:stCondLst>
                                            <p:cond delay="0"/>
                                          </p:stCondLst>
                                        </p:cTn>
                                        <p:tgtEl>
                                          <p:spTgt spid="24"/>
                                        </p:tgtEl>
                                        <p:attrNameLst>
                                          <p:attrName>style.visibility</p:attrName>
                                        </p:attrNameLst>
                                      </p:cBhvr>
                                      <p:to>
                                        <p:strVal val="visible"/>
                                      </p:to>
                                    </p:set>
                                    <p:animEffect transition="in" filter="barn(inVertical)">
                                      <p:cBhvr>
                                        <p:cTn id="40" dur="500"/>
                                        <p:tgtEl>
                                          <p:spTgt spid="24"/>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24"/>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16" presetClass="entr" presetSubtype="21" fill="hold" grpId="0" nodeType="clickEffect">
                                  <p:stCondLst>
                                    <p:cond delay="0"/>
                                  </p:stCondLst>
                                  <p:childTnLst>
                                    <p:set>
                                      <p:cBhvr>
                                        <p:cTn id="48" dur="1" fill="hold">
                                          <p:stCondLst>
                                            <p:cond delay="0"/>
                                          </p:stCondLst>
                                        </p:cTn>
                                        <p:tgtEl>
                                          <p:spTgt spid="30"/>
                                        </p:tgtEl>
                                        <p:attrNameLst>
                                          <p:attrName>style.visibility</p:attrName>
                                        </p:attrNameLst>
                                      </p:cBhvr>
                                      <p:to>
                                        <p:strVal val="visible"/>
                                      </p:to>
                                    </p:set>
                                    <p:animEffect transition="in" filter="barn(inVertical)">
                                      <p:cBhvr>
                                        <p:cTn id="49"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6" grpId="0"/>
      <p:bldP spid="28" grpId="0"/>
      <p:bldP spid="22" grpId="0"/>
      <p:bldP spid="24" grpId="0"/>
      <p:bldP spid="24" grpId="1"/>
      <p:bldP spid="30"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6" y="1648014"/>
            <a:ext cx="118569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10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ghi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tương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ứng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như</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p:txBody>
      </p:sp>
      <p:graphicFrame>
        <p:nvGraphicFramePr>
          <p:cNvPr id="2" name="Table 2">
            <a:extLst>
              <a:ext uri="{FF2B5EF4-FFF2-40B4-BE49-F238E27FC236}">
                <a16:creationId xmlns:a16="http://schemas.microsoft.com/office/drawing/2014/main" id="{25312F0F-0215-4001-8D75-D7E5D30A19DA}"/>
              </a:ext>
            </a:extLst>
          </p:cNvPr>
          <p:cNvGraphicFramePr>
            <a:graphicFrameLocks noGrp="1"/>
          </p:cNvGraphicFramePr>
          <p:nvPr>
            <p:extLst>
              <p:ext uri="{D42A27DB-BD31-4B8C-83A1-F6EECF244321}">
                <p14:modId xmlns:p14="http://schemas.microsoft.com/office/powerpoint/2010/main" val="3705775539"/>
              </p:ext>
            </p:extLst>
          </p:nvPr>
        </p:nvGraphicFramePr>
        <p:xfrm>
          <a:off x="734906" y="2156576"/>
          <a:ext cx="8128000" cy="944880"/>
        </p:xfrm>
        <a:graphic>
          <a:graphicData uri="http://schemas.openxmlformats.org/drawingml/2006/table">
            <a:tbl>
              <a:tblPr firstRow="1" bandRow="1">
                <a:tableStyleId>{F5AB1C69-6EDB-4FF4-983F-18BD219EF322}</a:tableStyleId>
              </a:tblPr>
              <a:tblGrid>
                <a:gridCol w="812800">
                  <a:extLst>
                    <a:ext uri="{9D8B030D-6E8A-4147-A177-3AD203B41FA5}">
                      <a16:colId xmlns:a16="http://schemas.microsoft.com/office/drawing/2014/main" val="3393745351"/>
                    </a:ext>
                  </a:extLst>
                </a:gridCol>
                <a:gridCol w="812800">
                  <a:extLst>
                    <a:ext uri="{9D8B030D-6E8A-4147-A177-3AD203B41FA5}">
                      <a16:colId xmlns:a16="http://schemas.microsoft.com/office/drawing/2014/main" val="2432503165"/>
                    </a:ext>
                  </a:extLst>
                </a:gridCol>
                <a:gridCol w="812800">
                  <a:extLst>
                    <a:ext uri="{9D8B030D-6E8A-4147-A177-3AD203B41FA5}">
                      <a16:colId xmlns:a16="http://schemas.microsoft.com/office/drawing/2014/main" val="340311702"/>
                    </a:ext>
                  </a:extLst>
                </a:gridCol>
                <a:gridCol w="812800">
                  <a:extLst>
                    <a:ext uri="{9D8B030D-6E8A-4147-A177-3AD203B41FA5}">
                      <a16:colId xmlns:a16="http://schemas.microsoft.com/office/drawing/2014/main" val="1964797005"/>
                    </a:ext>
                  </a:extLst>
                </a:gridCol>
                <a:gridCol w="812800">
                  <a:extLst>
                    <a:ext uri="{9D8B030D-6E8A-4147-A177-3AD203B41FA5}">
                      <a16:colId xmlns:a16="http://schemas.microsoft.com/office/drawing/2014/main" val="1632007293"/>
                    </a:ext>
                  </a:extLst>
                </a:gridCol>
                <a:gridCol w="812800">
                  <a:extLst>
                    <a:ext uri="{9D8B030D-6E8A-4147-A177-3AD203B41FA5}">
                      <a16:colId xmlns:a16="http://schemas.microsoft.com/office/drawing/2014/main" val="3487112114"/>
                    </a:ext>
                  </a:extLst>
                </a:gridCol>
                <a:gridCol w="812800">
                  <a:extLst>
                    <a:ext uri="{9D8B030D-6E8A-4147-A177-3AD203B41FA5}">
                      <a16:colId xmlns:a16="http://schemas.microsoft.com/office/drawing/2014/main" val="4277914944"/>
                    </a:ext>
                  </a:extLst>
                </a:gridCol>
                <a:gridCol w="812800">
                  <a:extLst>
                    <a:ext uri="{9D8B030D-6E8A-4147-A177-3AD203B41FA5}">
                      <a16:colId xmlns:a16="http://schemas.microsoft.com/office/drawing/2014/main" val="1408521100"/>
                    </a:ext>
                  </a:extLst>
                </a:gridCol>
                <a:gridCol w="812800">
                  <a:extLst>
                    <a:ext uri="{9D8B030D-6E8A-4147-A177-3AD203B41FA5}">
                      <a16:colId xmlns:a16="http://schemas.microsoft.com/office/drawing/2014/main" val="1796230002"/>
                    </a:ext>
                  </a:extLst>
                </a:gridCol>
                <a:gridCol w="812800">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10</a:t>
                      </a:r>
                    </a:p>
                  </a:txBody>
                  <a:tcPr/>
                </a:tc>
                <a:extLst>
                  <a:ext uri="{0D108BD9-81ED-4DB2-BD59-A6C34878D82A}">
                    <a16:rowId xmlns:a16="http://schemas.microsoft.com/office/drawing/2014/main" val="3966339251"/>
                  </a:ext>
                </a:extLst>
              </a:tr>
            </a:tbl>
          </a:graphicData>
        </a:graphic>
      </p:graphicFrame>
      <p:sp>
        <p:nvSpPr>
          <p:cNvPr id="14" name="TextBox 13">
            <a:extLst>
              <a:ext uri="{FF2B5EF4-FFF2-40B4-BE49-F238E27FC236}">
                <a16:creationId xmlns:a16="http://schemas.microsoft.com/office/drawing/2014/main" id="{FB7C7FEC-3076-4B25-ADF6-513B0F52B032}"/>
              </a:ext>
            </a:extLst>
          </p:cNvPr>
          <p:cNvSpPr txBox="1"/>
          <p:nvPr/>
        </p:nvSpPr>
        <p:spPr>
          <a:xfrm>
            <a:off x="825843" y="3195545"/>
            <a:ext cx="6635131"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Các số La Mã này được ghi bởi ba chữ số: I, V, X. </a:t>
            </a:r>
          </a:p>
        </p:txBody>
      </p:sp>
      <p:sp>
        <p:nvSpPr>
          <p:cNvPr id="15" name="Text Box 3">
            <a:extLst>
              <a:ext uri="{FF2B5EF4-FFF2-40B4-BE49-F238E27FC236}">
                <a16:creationId xmlns:a16="http://schemas.microsoft.com/office/drawing/2014/main" id="{1B2DF8A9-78A5-4D2A-A3DE-4B85807D0660}"/>
              </a:ext>
            </a:extLst>
          </p:cNvPr>
          <p:cNvSpPr txBox="1">
            <a:spLocks noChangeArrowheads="1"/>
          </p:cNvSpPr>
          <p:nvPr/>
        </p:nvSpPr>
        <p:spPr bwMode="auto">
          <a:xfrm>
            <a:off x="0" y="3610018"/>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11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20: </a:t>
            </a:r>
          </a:p>
        </p:txBody>
      </p:sp>
      <p:sp>
        <p:nvSpPr>
          <p:cNvPr id="16" name="TextBox 15">
            <a:extLst>
              <a:ext uri="{FF2B5EF4-FFF2-40B4-BE49-F238E27FC236}">
                <a16:creationId xmlns:a16="http://schemas.microsoft.com/office/drawing/2014/main" id="{73220C83-6E5B-4D55-AC01-23BAA2D17BA5}"/>
              </a:ext>
            </a:extLst>
          </p:cNvPr>
          <p:cNvSpPr txBox="1"/>
          <p:nvPr/>
        </p:nvSpPr>
        <p:spPr>
          <a:xfrm>
            <a:off x="8862906" y="2498079"/>
            <a:ext cx="613602" cy="438582"/>
          </a:xfrm>
          <a:prstGeom prst="rect">
            <a:avLst/>
          </a:prstGeom>
          <a:noFill/>
        </p:spPr>
        <p:txBody>
          <a:bodyPr wrap="square">
            <a:spAutoFit/>
          </a:bodyPr>
          <a:lstStyle/>
          <a:p>
            <a:pPr marL="609600" indent="-609600" algn="l" eaLnBrk="1" hangingPunct="1">
              <a:lnSpc>
                <a:spcPct val="90000"/>
              </a:lnSpc>
              <a:defRPr/>
            </a:pPr>
            <a:r>
              <a:rPr lang="nl-NL" sz="2500" dirty="0">
                <a:latin typeface="Times New Roman" panose="02020603050405020304" pitchFamily="18" charset="0"/>
                <a:cs typeface="Times New Roman" panose="02020603050405020304" pitchFamily="18" charset="0"/>
              </a:rPr>
              <a:t>(1)</a:t>
            </a:r>
          </a:p>
        </p:txBody>
      </p:sp>
      <p:graphicFrame>
        <p:nvGraphicFramePr>
          <p:cNvPr id="17" name="Table 2">
            <a:extLst>
              <a:ext uri="{FF2B5EF4-FFF2-40B4-BE49-F238E27FC236}">
                <a16:creationId xmlns:a16="http://schemas.microsoft.com/office/drawing/2014/main" id="{41DD39C4-C628-45E4-8337-0256998D5DDC}"/>
              </a:ext>
            </a:extLst>
          </p:cNvPr>
          <p:cNvGraphicFramePr>
            <a:graphicFrameLocks noGrp="1"/>
          </p:cNvGraphicFramePr>
          <p:nvPr>
            <p:extLst>
              <p:ext uri="{D42A27DB-BD31-4B8C-83A1-F6EECF244321}">
                <p14:modId xmlns:p14="http://schemas.microsoft.com/office/powerpoint/2010/main" val="3216217245"/>
              </p:ext>
            </p:extLst>
          </p:nvPr>
        </p:nvGraphicFramePr>
        <p:xfrm>
          <a:off x="3141968" y="4091685"/>
          <a:ext cx="8891004" cy="944880"/>
        </p:xfrm>
        <a:graphic>
          <a:graphicData uri="http://schemas.openxmlformats.org/drawingml/2006/table">
            <a:tbl>
              <a:tblPr firstRow="1" bandRow="1">
                <a:tableStyleId>{F5AB1C69-6EDB-4FF4-983F-18BD219EF322}</a:tableStyleId>
              </a:tblPr>
              <a:tblGrid>
                <a:gridCol w="889100">
                  <a:extLst>
                    <a:ext uri="{9D8B030D-6E8A-4147-A177-3AD203B41FA5}">
                      <a16:colId xmlns:a16="http://schemas.microsoft.com/office/drawing/2014/main" val="3393745351"/>
                    </a:ext>
                  </a:extLst>
                </a:gridCol>
                <a:gridCol w="889100">
                  <a:extLst>
                    <a:ext uri="{9D8B030D-6E8A-4147-A177-3AD203B41FA5}">
                      <a16:colId xmlns:a16="http://schemas.microsoft.com/office/drawing/2014/main" val="2432503165"/>
                    </a:ext>
                  </a:extLst>
                </a:gridCol>
                <a:gridCol w="889100">
                  <a:extLst>
                    <a:ext uri="{9D8B030D-6E8A-4147-A177-3AD203B41FA5}">
                      <a16:colId xmlns:a16="http://schemas.microsoft.com/office/drawing/2014/main" val="340311702"/>
                    </a:ext>
                  </a:extLst>
                </a:gridCol>
                <a:gridCol w="889100">
                  <a:extLst>
                    <a:ext uri="{9D8B030D-6E8A-4147-A177-3AD203B41FA5}">
                      <a16:colId xmlns:a16="http://schemas.microsoft.com/office/drawing/2014/main" val="1964797005"/>
                    </a:ext>
                  </a:extLst>
                </a:gridCol>
                <a:gridCol w="642423">
                  <a:extLst>
                    <a:ext uri="{9D8B030D-6E8A-4147-A177-3AD203B41FA5}">
                      <a16:colId xmlns:a16="http://schemas.microsoft.com/office/drawing/2014/main" val="1632007293"/>
                    </a:ext>
                  </a:extLst>
                </a:gridCol>
                <a:gridCol w="861370">
                  <a:extLst>
                    <a:ext uri="{9D8B030D-6E8A-4147-A177-3AD203B41FA5}">
                      <a16:colId xmlns:a16="http://schemas.microsoft.com/office/drawing/2014/main" val="3487112114"/>
                    </a:ext>
                  </a:extLst>
                </a:gridCol>
                <a:gridCol w="1008100">
                  <a:extLst>
                    <a:ext uri="{9D8B030D-6E8A-4147-A177-3AD203B41FA5}">
                      <a16:colId xmlns:a16="http://schemas.microsoft.com/office/drawing/2014/main" val="4277914944"/>
                    </a:ext>
                  </a:extLst>
                </a:gridCol>
                <a:gridCol w="1060174">
                  <a:extLst>
                    <a:ext uri="{9D8B030D-6E8A-4147-A177-3AD203B41FA5}">
                      <a16:colId xmlns:a16="http://schemas.microsoft.com/office/drawing/2014/main" val="1408521100"/>
                    </a:ext>
                  </a:extLst>
                </a:gridCol>
                <a:gridCol w="808383">
                  <a:extLst>
                    <a:ext uri="{9D8B030D-6E8A-4147-A177-3AD203B41FA5}">
                      <a16:colId xmlns:a16="http://schemas.microsoft.com/office/drawing/2014/main" val="1796230002"/>
                    </a:ext>
                  </a:extLst>
                </a:gridCol>
                <a:gridCol w="954154">
                  <a:extLst>
                    <a:ext uri="{9D8B030D-6E8A-4147-A177-3AD203B41FA5}">
                      <a16:colId xmlns:a16="http://schemas.microsoft.com/office/drawing/2014/main" val="3870963682"/>
                    </a:ext>
                  </a:extLst>
                </a:gridCol>
              </a:tblGrid>
              <a:tr h="465194">
                <a:tc>
                  <a:txBody>
                    <a:bodyPr/>
                    <a:lstStyle/>
                    <a:p>
                      <a:r>
                        <a:rPr lang="en-US" sz="2500" b="0" dirty="0">
                          <a:solidFill>
                            <a:schemeClr val="tx1"/>
                          </a:solidFill>
                          <a:latin typeface="Times New Roman" panose="02020603050405020304" pitchFamily="18" charset="0"/>
                          <a:cs typeface="Times New Roman" panose="02020603050405020304" pitchFamily="18" charset="0"/>
                        </a:rPr>
                        <a:t>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a:t>
                      </a:r>
                    </a:p>
                  </a:txBody>
                  <a:tcPr/>
                </a:tc>
                <a:extLst>
                  <a:ext uri="{0D108BD9-81ED-4DB2-BD59-A6C34878D82A}">
                    <a16:rowId xmlns:a16="http://schemas.microsoft.com/office/drawing/2014/main" val="3250633320"/>
                  </a:ext>
                </a:extLst>
              </a:tr>
              <a:tr h="465194">
                <a:tc>
                  <a:txBody>
                    <a:bodyPr/>
                    <a:lstStyle/>
                    <a:p>
                      <a:r>
                        <a:rPr lang="en-US" sz="2500" dirty="0">
                          <a:solidFill>
                            <a:schemeClr val="tx1"/>
                          </a:solidFill>
                          <a:latin typeface="Times New Roman" panose="02020603050405020304" pitchFamily="18" charset="0"/>
                          <a:cs typeface="Times New Roman" panose="02020603050405020304" pitchFamily="18" charset="0"/>
                        </a:rPr>
                        <a:t>11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19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20</a:t>
                      </a:r>
                    </a:p>
                  </a:txBody>
                  <a:tcPr/>
                </a:tc>
                <a:extLst>
                  <a:ext uri="{0D108BD9-81ED-4DB2-BD59-A6C34878D82A}">
                    <a16:rowId xmlns:a16="http://schemas.microsoft.com/office/drawing/2014/main" val="3966339251"/>
                  </a:ext>
                </a:extLst>
              </a:tr>
            </a:tbl>
          </a:graphicData>
        </a:graphic>
      </p:graphicFrame>
      <p:sp>
        <p:nvSpPr>
          <p:cNvPr id="18" name="Text Box 3">
            <a:extLst>
              <a:ext uri="{FF2B5EF4-FFF2-40B4-BE49-F238E27FC236}">
                <a16:creationId xmlns:a16="http://schemas.microsoft.com/office/drawing/2014/main" id="{BCE6F1B9-9EE2-40B8-9FF1-2F1495CEA731}"/>
              </a:ext>
            </a:extLst>
          </p:cNvPr>
          <p:cNvSpPr txBox="1">
            <a:spLocks noChangeArrowheads="1"/>
          </p:cNvSpPr>
          <p:nvPr/>
        </p:nvSpPr>
        <p:spPr bwMode="auto">
          <a:xfrm>
            <a:off x="0" y="4935046"/>
            <a:ext cx="11856994"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marL="457200" indent="-457200" eaLnBrk="1" hangingPunct="1">
              <a:spcBef>
                <a:spcPct val="50000"/>
              </a:spcBef>
              <a:buFont typeface="Wingdings" panose="05000000000000000000" pitchFamily="2" charset="2"/>
              <a:buChar char="v"/>
            </a:pP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thêm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ở </a:t>
            </a:r>
            <a:r>
              <a:rPr lang="en-US" altLang="en-US" sz="2800" dirty="0" err="1">
                <a:latin typeface="Times New Roman" panose="02020603050405020304" pitchFamily="18" charset="0"/>
              </a:rPr>
              <a:t>dòng</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một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XX </a:t>
            </a:r>
            <a:r>
              <a:rPr lang="en-US" altLang="en-US" sz="2800" dirty="0" err="1">
                <a:latin typeface="Times New Roman" panose="02020603050405020304" pitchFamily="18" charset="0"/>
              </a:rPr>
              <a:t>thì</a:t>
            </a:r>
            <a:r>
              <a:rPr lang="en-US" altLang="en-US" sz="2800" dirty="0">
                <a:latin typeface="Times New Roman" panose="02020603050405020304" pitchFamily="18" charset="0"/>
              </a:rPr>
              <a:t> ta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từ</a:t>
            </a:r>
            <a:r>
              <a:rPr lang="en-US" altLang="en-US" sz="2800" dirty="0">
                <a:latin typeface="Times New Roman" panose="02020603050405020304" pitchFamily="18" charset="0"/>
              </a:rPr>
              <a:t> 21 </a:t>
            </a:r>
            <a:r>
              <a:rPr lang="en-US" altLang="en-US" sz="2800" dirty="0" err="1">
                <a:latin typeface="Times New Roman" panose="02020603050405020304" pitchFamily="18" charset="0"/>
              </a:rPr>
              <a:t>đến</a:t>
            </a:r>
            <a:r>
              <a:rPr lang="en-US" altLang="en-US" sz="2800" dirty="0">
                <a:latin typeface="Times New Roman" panose="02020603050405020304" pitchFamily="18" charset="0"/>
              </a:rPr>
              <a:t> 30: </a:t>
            </a:r>
          </a:p>
        </p:txBody>
      </p:sp>
      <p:graphicFrame>
        <p:nvGraphicFramePr>
          <p:cNvPr id="19" name="Table 2">
            <a:extLst>
              <a:ext uri="{FF2B5EF4-FFF2-40B4-BE49-F238E27FC236}">
                <a16:creationId xmlns:a16="http://schemas.microsoft.com/office/drawing/2014/main" id="{4E01E251-C92A-43CF-BDDC-825A2EF881D9}"/>
              </a:ext>
            </a:extLst>
          </p:cNvPr>
          <p:cNvGraphicFramePr>
            <a:graphicFrameLocks noGrp="1"/>
          </p:cNvGraphicFramePr>
          <p:nvPr>
            <p:extLst>
              <p:ext uri="{D42A27DB-BD31-4B8C-83A1-F6EECF244321}">
                <p14:modId xmlns:p14="http://schemas.microsoft.com/office/powerpoint/2010/main" val="3122222961"/>
              </p:ext>
            </p:extLst>
          </p:nvPr>
        </p:nvGraphicFramePr>
        <p:xfrm>
          <a:off x="589844" y="5862828"/>
          <a:ext cx="11184839" cy="944880"/>
        </p:xfrm>
        <a:graphic>
          <a:graphicData uri="http://schemas.openxmlformats.org/drawingml/2006/table">
            <a:tbl>
              <a:tblPr firstRow="1" bandRow="1">
                <a:tableStyleId>{F5AB1C69-6EDB-4FF4-983F-18BD219EF322}</a:tableStyleId>
              </a:tblPr>
              <a:tblGrid>
                <a:gridCol w="881147">
                  <a:extLst>
                    <a:ext uri="{9D8B030D-6E8A-4147-A177-3AD203B41FA5}">
                      <a16:colId xmlns:a16="http://schemas.microsoft.com/office/drawing/2014/main" val="3393745351"/>
                    </a:ext>
                  </a:extLst>
                </a:gridCol>
                <a:gridCol w="954157">
                  <a:extLst>
                    <a:ext uri="{9D8B030D-6E8A-4147-A177-3AD203B41FA5}">
                      <a16:colId xmlns:a16="http://schemas.microsoft.com/office/drawing/2014/main" val="2432503165"/>
                    </a:ext>
                  </a:extLst>
                </a:gridCol>
                <a:gridCol w="1020417">
                  <a:extLst>
                    <a:ext uri="{9D8B030D-6E8A-4147-A177-3AD203B41FA5}">
                      <a16:colId xmlns:a16="http://schemas.microsoft.com/office/drawing/2014/main" val="340311702"/>
                    </a:ext>
                  </a:extLst>
                </a:gridCol>
                <a:gridCol w="1073426">
                  <a:extLst>
                    <a:ext uri="{9D8B030D-6E8A-4147-A177-3AD203B41FA5}">
                      <a16:colId xmlns:a16="http://schemas.microsoft.com/office/drawing/2014/main" val="1964797005"/>
                    </a:ext>
                  </a:extLst>
                </a:gridCol>
                <a:gridCol w="954157">
                  <a:extLst>
                    <a:ext uri="{9D8B030D-6E8A-4147-A177-3AD203B41FA5}">
                      <a16:colId xmlns:a16="http://schemas.microsoft.com/office/drawing/2014/main" val="1632007293"/>
                    </a:ext>
                  </a:extLst>
                </a:gridCol>
                <a:gridCol w="1166191">
                  <a:extLst>
                    <a:ext uri="{9D8B030D-6E8A-4147-A177-3AD203B41FA5}">
                      <a16:colId xmlns:a16="http://schemas.microsoft.com/office/drawing/2014/main" val="3487112114"/>
                    </a:ext>
                  </a:extLst>
                </a:gridCol>
                <a:gridCol w="1364974">
                  <a:extLst>
                    <a:ext uri="{9D8B030D-6E8A-4147-A177-3AD203B41FA5}">
                      <a16:colId xmlns:a16="http://schemas.microsoft.com/office/drawing/2014/main" val="4277914944"/>
                    </a:ext>
                  </a:extLst>
                </a:gridCol>
                <a:gridCol w="1490992">
                  <a:extLst>
                    <a:ext uri="{9D8B030D-6E8A-4147-A177-3AD203B41FA5}">
                      <a16:colId xmlns:a16="http://schemas.microsoft.com/office/drawing/2014/main" val="1408521100"/>
                    </a:ext>
                  </a:extLst>
                </a:gridCol>
                <a:gridCol w="1192696">
                  <a:extLst>
                    <a:ext uri="{9D8B030D-6E8A-4147-A177-3AD203B41FA5}">
                      <a16:colId xmlns:a16="http://schemas.microsoft.com/office/drawing/2014/main" val="1796230002"/>
                    </a:ext>
                  </a:extLst>
                </a:gridCol>
                <a:gridCol w="1086682">
                  <a:extLst>
                    <a:ext uri="{9D8B030D-6E8A-4147-A177-3AD203B41FA5}">
                      <a16:colId xmlns:a16="http://schemas.microsoft.com/office/drawing/2014/main" val="3870963682"/>
                    </a:ext>
                  </a:extLst>
                </a:gridCol>
              </a:tblGrid>
              <a:tr h="370840">
                <a:tc>
                  <a:txBody>
                    <a:bodyPr/>
                    <a:lstStyle/>
                    <a:p>
                      <a:r>
                        <a:rPr lang="en-US" sz="2500" b="0" dirty="0">
                          <a:solidFill>
                            <a:schemeClr val="tx1"/>
                          </a:solidFill>
                          <a:latin typeface="Times New Roman" panose="02020603050405020304" pitchFamily="18" charset="0"/>
                          <a:cs typeface="Times New Roman" panose="02020603050405020304" pitchFamily="18" charset="0"/>
                        </a:rPr>
                        <a:t>XXI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XXVIII</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XXIX</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XXX</a:t>
                      </a:r>
                    </a:p>
                  </a:txBody>
                  <a:tcPr/>
                </a:tc>
                <a:extLst>
                  <a:ext uri="{0D108BD9-81ED-4DB2-BD59-A6C34878D82A}">
                    <a16:rowId xmlns:a16="http://schemas.microsoft.com/office/drawing/2014/main" val="3250633320"/>
                  </a:ext>
                </a:extLst>
              </a:tr>
              <a:tr h="370840">
                <a:tc>
                  <a:txBody>
                    <a:bodyPr/>
                    <a:lstStyle/>
                    <a:p>
                      <a:r>
                        <a:rPr lang="en-US" sz="2500" dirty="0">
                          <a:solidFill>
                            <a:schemeClr val="tx1"/>
                          </a:solidFill>
                          <a:latin typeface="Times New Roman" panose="02020603050405020304" pitchFamily="18" charset="0"/>
                          <a:cs typeface="Times New Roman" panose="02020603050405020304" pitchFamily="18" charset="0"/>
                        </a:rPr>
                        <a:t>21</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22</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23</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24</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25</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26</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27</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28</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29</a:t>
                      </a:r>
                    </a:p>
                  </a:txBody>
                  <a:tcPr/>
                </a:tc>
                <a:tc>
                  <a:txBody>
                    <a:bodyPr/>
                    <a:lstStyle/>
                    <a:p>
                      <a:r>
                        <a:rPr lang="en-US" sz="2500" dirty="0">
                          <a:solidFill>
                            <a:schemeClr val="tx1"/>
                          </a:solidFill>
                          <a:latin typeface="Times New Roman" panose="02020603050405020304" pitchFamily="18" charset="0"/>
                          <a:cs typeface="Times New Roman" panose="02020603050405020304" pitchFamily="18" charset="0"/>
                        </a:rPr>
                        <a:t>30</a:t>
                      </a:r>
                    </a:p>
                  </a:txBody>
                  <a:tcPr/>
                </a:tc>
                <a:extLst>
                  <a:ext uri="{0D108BD9-81ED-4DB2-BD59-A6C34878D82A}">
                    <a16:rowId xmlns:a16="http://schemas.microsoft.com/office/drawing/2014/main" val="3966339251"/>
                  </a:ext>
                </a:extLst>
              </a:tr>
            </a:tbl>
          </a:graphicData>
        </a:graphic>
      </p:graphicFrame>
    </p:spTree>
    <p:extLst>
      <p:ext uri="{BB962C8B-B14F-4D97-AF65-F5344CB8AC3E}">
        <p14:creationId xmlns:p14="http://schemas.microsoft.com/office/powerpoint/2010/main" val="223135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27">
                                            <p:txEl>
                                              <p:pRg st="0" end="0"/>
                                            </p:txEl>
                                          </p:spTgt>
                                        </p:tgtEl>
                                        <p:attrNameLst>
                                          <p:attrName>style.visibility</p:attrName>
                                        </p:attrNameLst>
                                      </p:cBhvr>
                                      <p:to>
                                        <p:strVal val="visible"/>
                                      </p:to>
                                    </p:set>
                                    <p:animEffect transition="in" filter="wheel(4)">
                                      <p:cBhvr>
                                        <p:cTn id="7" dur="2000"/>
                                        <p:tgtEl>
                                          <p:spTgt spid="27">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1000"/>
                                        <p:tgtEl>
                                          <p:spTgt spid="2"/>
                                        </p:tgtEl>
                                      </p:cBhvr>
                                    </p:animEffect>
                                    <p:anim calcmode="lin" valueType="num">
                                      <p:cBhvr>
                                        <p:cTn id="13" dur="1000" fill="hold"/>
                                        <p:tgtEl>
                                          <p:spTgt spid="2"/>
                                        </p:tgtEl>
                                        <p:attrNameLst>
                                          <p:attrName>ppt_x</p:attrName>
                                        </p:attrNameLst>
                                      </p:cBhvr>
                                      <p:tavLst>
                                        <p:tav tm="0">
                                          <p:val>
                                            <p:strVal val="#ppt_x"/>
                                          </p:val>
                                        </p:tav>
                                        <p:tav tm="100000">
                                          <p:val>
                                            <p:strVal val="#ppt_x"/>
                                          </p:val>
                                        </p:tav>
                                      </p:tavLst>
                                    </p:anim>
                                    <p:anim calcmode="lin" valueType="num">
                                      <p:cBhvr>
                                        <p:cTn id="14"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Effect transition="in" filter="fade">
                                      <p:cBhvr>
                                        <p:cTn id="19" dur="1000"/>
                                        <p:tgtEl>
                                          <p:spTgt spid="16"/>
                                        </p:tgtEl>
                                      </p:cBhvr>
                                    </p:animEffect>
                                    <p:anim calcmode="lin" valueType="num">
                                      <p:cBhvr>
                                        <p:cTn id="20" dur="1000" fill="hold"/>
                                        <p:tgtEl>
                                          <p:spTgt spid="16"/>
                                        </p:tgtEl>
                                        <p:attrNameLst>
                                          <p:attrName>ppt_x</p:attrName>
                                        </p:attrNameLst>
                                      </p:cBhvr>
                                      <p:tavLst>
                                        <p:tav tm="0">
                                          <p:val>
                                            <p:strVal val="#ppt_x"/>
                                          </p:val>
                                        </p:tav>
                                        <p:tav tm="100000">
                                          <p:val>
                                            <p:strVal val="#ppt_x"/>
                                          </p:val>
                                        </p:tav>
                                      </p:tavLst>
                                    </p:anim>
                                    <p:anim calcmode="lin" valueType="num">
                                      <p:cBhvr>
                                        <p:cTn id="21"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21" presetClass="entr" presetSubtype="4" fill="hold" nodeType="clickEffect">
                                  <p:stCondLst>
                                    <p:cond delay="0"/>
                                  </p:stCondLst>
                                  <p:childTnLst>
                                    <p:set>
                                      <p:cBhvr>
                                        <p:cTn id="32" dur="1" fill="hold">
                                          <p:stCondLst>
                                            <p:cond delay="0"/>
                                          </p:stCondLst>
                                        </p:cTn>
                                        <p:tgtEl>
                                          <p:spTgt spid="15">
                                            <p:txEl>
                                              <p:pRg st="0" end="0"/>
                                            </p:txEl>
                                          </p:spTgt>
                                        </p:tgtEl>
                                        <p:attrNameLst>
                                          <p:attrName>style.visibility</p:attrName>
                                        </p:attrNameLst>
                                      </p:cBhvr>
                                      <p:to>
                                        <p:strVal val="visible"/>
                                      </p:to>
                                    </p:set>
                                    <p:animEffect transition="in" filter="wheel(4)">
                                      <p:cBhvr>
                                        <p:cTn id="33" dur="2000"/>
                                        <p:tgtEl>
                                          <p:spTgt spid="15">
                                            <p:txEl>
                                              <p:pRg st="0" end="0"/>
                                            </p:txEl>
                                          </p:spTgt>
                                        </p:tgtEl>
                                      </p:cBhvr>
                                    </p:animEffect>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fade">
                                      <p:cBhvr>
                                        <p:cTn id="38" dur="1000"/>
                                        <p:tgtEl>
                                          <p:spTgt spid="17"/>
                                        </p:tgtEl>
                                      </p:cBhvr>
                                    </p:animEffect>
                                    <p:anim calcmode="lin" valueType="num">
                                      <p:cBhvr>
                                        <p:cTn id="39" dur="1000" fill="hold"/>
                                        <p:tgtEl>
                                          <p:spTgt spid="17"/>
                                        </p:tgtEl>
                                        <p:attrNameLst>
                                          <p:attrName>ppt_x</p:attrName>
                                        </p:attrNameLst>
                                      </p:cBhvr>
                                      <p:tavLst>
                                        <p:tav tm="0">
                                          <p:val>
                                            <p:strVal val="#ppt_x"/>
                                          </p:val>
                                        </p:tav>
                                        <p:tav tm="100000">
                                          <p:val>
                                            <p:strVal val="#ppt_x"/>
                                          </p:val>
                                        </p:tav>
                                      </p:tavLst>
                                    </p:anim>
                                    <p:anim calcmode="lin" valueType="num">
                                      <p:cBhvr>
                                        <p:cTn id="40"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21" presetClass="entr" presetSubtype="4" fill="hold" nodeType="clickEffect">
                                  <p:stCondLst>
                                    <p:cond delay="0"/>
                                  </p:stCondLst>
                                  <p:childTnLst>
                                    <p:set>
                                      <p:cBhvr>
                                        <p:cTn id="44" dur="1" fill="hold">
                                          <p:stCondLst>
                                            <p:cond delay="0"/>
                                          </p:stCondLst>
                                        </p:cTn>
                                        <p:tgtEl>
                                          <p:spTgt spid="18">
                                            <p:txEl>
                                              <p:pRg st="0" end="0"/>
                                            </p:txEl>
                                          </p:spTgt>
                                        </p:tgtEl>
                                        <p:attrNameLst>
                                          <p:attrName>style.visibility</p:attrName>
                                        </p:attrNameLst>
                                      </p:cBhvr>
                                      <p:to>
                                        <p:strVal val="visible"/>
                                      </p:to>
                                    </p:set>
                                    <p:animEffect transition="in" filter="wheel(4)">
                                      <p:cBhvr>
                                        <p:cTn id="45" dur="2000"/>
                                        <p:tgtEl>
                                          <p:spTgt spid="18">
                                            <p:txEl>
                                              <p:pRg st="0" end="0"/>
                                            </p:txEl>
                                          </p:spTgt>
                                        </p:tgtEl>
                                      </p:cBhvr>
                                    </p:animEffect>
                                  </p:childTnLst>
                                </p:cTn>
                              </p:par>
                            </p:childTnLst>
                          </p:cTn>
                        </p:par>
                      </p:childTnLst>
                    </p:cTn>
                  </p:par>
                  <p:par>
                    <p:cTn id="46" fill="hold">
                      <p:stCondLst>
                        <p:cond delay="indefinite"/>
                      </p:stCondLst>
                      <p:childTnLst>
                        <p:par>
                          <p:cTn id="47" fill="hold">
                            <p:stCondLst>
                              <p:cond delay="0"/>
                            </p:stCondLst>
                            <p:childTnLst>
                              <p:par>
                                <p:cTn id="48" presetID="42" presetClass="entr" presetSubtype="0" fill="hold" nodeType="clickEffect">
                                  <p:stCondLst>
                                    <p:cond delay="0"/>
                                  </p:stCondLst>
                                  <p:childTnLst>
                                    <p:set>
                                      <p:cBhvr>
                                        <p:cTn id="49" dur="1" fill="hold">
                                          <p:stCondLst>
                                            <p:cond delay="0"/>
                                          </p:stCondLst>
                                        </p:cTn>
                                        <p:tgtEl>
                                          <p:spTgt spid="19"/>
                                        </p:tgtEl>
                                        <p:attrNameLst>
                                          <p:attrName>style.visibility</p:attrName>
                                        </p:attrNameLst>
                                      </p:cBhvr>
                                      <p:to>
                                        <p:strVal val="visible"/>
                                      </p:to>
                                    </p:set>
                                    <p:animEffect transition="in" filter="fade">
                                      <p:cBhvr>
                                        <p:cTn id="50" dur="1000"/>
                                        <p:tgtEl>
                                          <p:spTgt spid="19"/>
                                        </p:tgtEl>
                                      </p:cBhvr>
                                    </p:animEffect>
                                    <p:anim calcmode="lin" valueType="num">
                                      <p:cBhvr>
                                        <p:cTn id="51" dur="1000" fill="hold"/>
                                        <p:tgtEl>
                                          <p:spTgt spid="19"/>
                                        </p:tgtEl>
                                        <p:attrNameLst>
                                          <p:attrName>ppt_x</p:attrName>
                                        </p:attrNameLst>
                                      </p:cBhvr>
                                      <p:tavLst>
                                        <p:tav tm="0">
                                          <p:val>
                                            <p:strVal val="#ppt_x"/>
                                          </p:val>
                                        </p:tav>
                                        <p:tav tm="100000">
                                          <p:val>
                                            <p:strVal val="#ppt_x"/>
                                          </p:val>
                                        </p:tav>
                                      </p:tavLst>
                                    </p:anim>
                                    <p:anim calcmode="lin" valueType="num">
                                      <p:cBhvr>
                                        <p:cTn id="52" dur="1000" fill="hold"/>
                                        <p:tgtEl>
                                          <p:spTgt spid="19"/>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P spid="16"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0" y="112415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3.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La </a:t>
            </a:r>
            <a:r>
              <a:rPr lang="en-US" altLang="en-US" sz="3000" dirty="0" err="1">
                <a:solidFill>
                  <a:srgbClr val="FF0000"/>
                </a:solidFill>
                <a:latin typeface="Times New Roman" panose="02020603050405020304" pitchFamily="18" charset="0"/>
              </a:rPr>
              <a:t>Mã</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335007" y="2115799"/>
            <a:ext cx="11856994"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XVI, XVIII, XXII, XXVI, XXVIII.</a:t>
            </a:r>
          </a:p>
          <a:p>
            <a:pPr eaLnBrk="1" hangingPunct="1">
              <a:spcBef>
                <a:spcPct val="50000"/>
              </a:spcBef>
              <a:buNone/>
            </a:pPr>
            <a:r>
              <a:rPr lang="en-US" altLang="en-US" sz="2800" dirty="0">
                <a:latin typeface="Times New Roman" panose="02020603050405020304" pitchFamily="18" charset="0"/>
              </a:rPr>
              <a:t>           b)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bằng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La </a:t>
            </a:r>
            <a:r>
              <a:rPr lang="en-US" altLang="en-US" sz="2800" dirty="0" err="1">
                <a:latin typeface="Times New Roman" panose="02020603050405020304" pitchFamily="18" charset="0"/>
              </a:rPr>
              <a:t>Mã</a:t>
            </a:r>
            <a:r>
              <a:rPr lang="en-US" altLang="en-US" sz="2800" dirty="0">
                <a:latin typeface="Times New Roman" panose="02020603050405020304" pitchFamily="18" charset="0"/>
              </a:rPr>
              <a:t>: 12, 15, 17, 24, 25, 29.</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335007" y="1679649"/>
            <a:ext cx="27660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4606393" y="316283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1" name="TextBox 20">
            <a:extLst>
              <a:ext uri="{FF2B5EF4-FFF2-40B4-BE49-F238E27FC236}">
                <a16:creationId xmlns:a16="http://schemas.microsoft.com/office/drawing/2014/main" id="{985D501E-7FA6-46E3-82F9-AA234090626E}"/>
              </a:ext>
            </a:extLst>
          </p:cNvPr>
          <p:cNvSpPr txBox="1"/>
          <p:nvPr/>
        </p:nvSpPr>
        <p:spPr>
          <a:xfrm>
            <a:off x="873530" y="3506852"/>
            <a:ext cx="8481822" cy="661207"/>
          </a:xfrm>
          <a:prstGeom prst="rect">
            <a:avLst/>
          </a:prstGeom>
          <a:noFill/>
        </p:spPr>
        <p:txBody>
          <a:bodyPr wrap="square">
            <a:spAutoFit/>
          </a:bodyPr>
          <a:lstStyle/>
          <a:p>
            <a:pPr algn="just">
              <a:lnSpc>
                <a:spcPct val="150000"/>
              </a:lnSpc>
              <a:spcBef>
                <a:spcPts val="600"/>
              </a:spcBef>
              <a:spcAft>
                <a:spcPts val="600"/>
              </a:spcAft>
            </a:pPr>
            <a:r>
              <a:rPr lang="vi-VN" sz="2800" dirty="0">
                <a:solidFill>
                  <a:srgbClr val="000000"/>
                </a:solidFill>
                <a:effectLst/>
                <a:latin typeface="Times New Roman" panose="02020603050405020304" pitchFamily="18" charset="0"/>
                <a:ea typeface="Calibri" panose="020F0502020204030204" pitchFamily="34" charset="0"/>
              </a:rPr>
              <a:t>a) Đọc các số La Mã sau</a:t>
            </a:r>
            <a:r>
              <a:rPr lang="en-US" sz="2800" dirty="0">
                <a:solidFill>
                  <a:srgbClr val="000000"/>
                </a:solidFill>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XVI</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mười sáu</a:t>
            </a:r>
            <a:r>
              <a:rPr lang="en-US" sz="2800"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 </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2" name="TextBox 21">
            <a:extLst>
              <a:ext uri="{FF2B5EF4-FFF2-40B4-BE49-F238E27FC236}">
                <a16:creationId xmlns:a16="http://schemas.microsoft.com/office/drawing/2014/main" id="{D1220D50-B621-426C-A369-8C14996499E2}"/>
              </a:ext>
            </a:extLst>
          </p:cNvPr>
          <p:cNvSpPr txBox="1"/>
          <p:nvPr/>
        </p:nvSpPr>
        <p:spPr>
          <a:xfrm>
            <a:off x="1302831" y="4047042"/>
            <a:ext cx="9857109" cy="1331262"/>
          </a:xfrm>
          <a:prstGeom prst="rect">
            <a:avLst/>
          </a:prstGeom>
          <a:noFill/>
        </p:spPr>
        <p:txBody>
          <a:bodyPr wrap="square">
            <a:spAutoFit/>
          </a:bodyPr>
          <a:lstStyle/>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Mười tám; </a:t>
            </a:r>
            <a:r>
              <a:rPr lang="en-US" sz="2500" dirty="0">
                <a:solidFill>
                  <a:srgbClr val="000000"/>
                </a:solidFill>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hai; </a:t>
            </a:r>
            <a:endParaRPr lang="en-US" sz="2500" dirty="0">
              <a:solidFill>
                <a:srgbClr val="000000"/>
              </a:solidFill>
              <a:effectLst/>
              <a:latin typeface="Times New Roman" panose="02020603050405020304" pitchFamily="18" charset="0"/>
              <a:ea typeface="Calibri" panose="020F0502020204030204" pitchFamily="34" charset="0"/>
            </a:endParaRPr>
          </a:p>
          <a:p>
            <a:pPr algn="just">
              <a:lnSpc>
                <a:spcPct val="150000"/>
              </a:lnSpc>
              <a:spcBef>
                <a:spcPts val="600"/>
              </a:spcBef>
              <a:spcAft>
                <a:spcPts val="600"/>
              </a:spcAft>
            </a:pPr>
            <a:r>
              <a:rPr lang="vi-VN" sz="2500" dirty="0">
                <a:solidFill>
                  <a:srgbClr val="000000"/>
                </a:solidFill>
                <a:effectLst/>
                <a:latin typeface="Times New Roman" panose="02020603050405020304" pitchFamily="18" charset="0"/>
                <a:ea typeface="Calibri" panose="020F0502020204030204" pitchFamily="34" charset="0"/>
              </a:rPr>
              <a:t>XXVI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sáu; </a:t>
            </a: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XXVIII</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đọc</a:t>
            </a:r>
            <a:r>
              <a:rPr lang="en-US" sz="2500" dirty="0">
                <a:solidFill>
                  <a:srgbClr val="000000"/>
                </a:solidFill>
                <a:effectLst/>
                <a:latin typeface="Times New Roman" panose="02020603050405020304" pitchFamily="18" charset="0"/>
                <a:ea typeface="Calibri" panose="020F0502020204030204" pitchFamily="34" charset="0"/>
              </a:rPr>
              <a:t> </a:t>
            </a:r>
            <a:r>
              <a:rPr lang="en-US" sz="2500" dirty="0" err="1">
                <a:solidFill>
                  <a:srgbClr val="000000"/>
                </a:solidFill>
                <a:effectLst/>
                <a:latin typeface="Times New Roman" panose="02020603050405020304" pitchFamily="18" charset="0"/>
                <a:ea typeface="Calibri" panose="020F0502020204030204" pitchFamily="34" charset="0"/>
              </a:rPr>
              <a:t>là</a:t>
            </a:r>
            <a:r>
              <a:rPr lang="vi-VN" sz="2500" dirty="0">
                <a:solidFill>
                  <a:srgbClr val="000000"/>
                </a:solidFill>
                <a:effectLst/>
                <a:latin typeface="Times New Roman" panose="02020603050405020304" pitchFamily="18" charset="0"/>
                <a:ea typeface="Calibri" panose="020F0502020204030204" pitchFamily="34" charset="0"/>
              </a:rPr>
              <a:t>: </a:t>
            </a:r>
            <a:r>
              <a:rPr lang="en-US" sz="2500" dirty="0">
                <a:solidFill>
                  <a:srgbClr val="000000"/>
                </a:solidFill>
                <a:effectLst/>
                <a:latin typeface="Times New Roman" panose="02020603050405020304" pitchFamily="18" charset="0"/>
                <a:ea typeface="Calibri" panose="020F0502020204030204" pitchFamily="34" charset="0"/>
              </a:rPr>
              <a:t>H</a:t>
            </a:r>
            <a:r>
              <a:rPr lang="vi-VN" sz="2500" dirty="0">
                <a:solidFill>
                  <a:srgbClr val="000000"/>
                </a:solidFill>
                <a:effectLst/>
                <a:latin typeface="Times New Roman" panose="02020603050405020304" pitchFamily="18" charset="0"/>
                <a:ea typeface="Calibri" panose="020F0502020204030204" pitchFamily="34" charset="0"/>
              </a:rPr>
              <a:t>ai mươi tám.</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A2056544-AB0F-4640-9C5B-421E1308DEE2}"/>
              </a:ext>
            </a:extLst>
          </p:cNvPr>
          <p:cNvSpPr txBox="1"/>
          <p:nvPr/>
        </p:nvSpPr>
        <p:spPr>
          <a:xfrm>
            <a:off x="1139660" y="5271959"/>
            <a:ext cx="10283714" cy="1600438"/>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Viết số La Mã:</a:t>
            </a:r>
            <a:endParaRPr lang="en-US" sz="2800" dirty="0">
              <a:solidFill>
                <a:srgbClr val="000000"/>
              </a:solidFill>
              <a:effectLst/>
              <a:latin typeface="Times New Roman" panose="02020603050405020304" pitchFamily="18" charset="0"/>
              <a:ea typeface="Calibri" panose="020F0502020204030204" pitchFamily="34" charset="0"/>
            </a:endParaRPr>
          </a:p>
          <a:p>
            <a:r>
              <a:rPr lang="vi-VN" sz="2800" dirty="0">
                <a:solidFill>
                  <a:srgbClr val="000000"/>
                </a:solidFill>
                <a:effectLst/>
                <a:latin typeface="Times New Roman" panose="02020603050405020304" pitchFamily="18" charset="0"/>
                <a:ea typeface="Calibri" panose="020F0502020204030204" pitchFamily="34" charset="0"/>
              </a:rPr>
              <a:t>12</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XII;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15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XV</a:t>
            </a:r>
            <a:r>
              <a:rPr lang="en-US" sz="2800" dirty="0">
                <a:solidFill>
                  <a:srgbClr val="000000"/>
                </a:solidFill>
                <a:effectLst/>
                <a:latin typeface="Times New Roman" panose="02020603050405020304" pitchFamily="18" charset="0"/>
                <a:ea typeface="Calibri" panose="020F0502020204030204" pitchFamily="34" charset="0"/>
              </a:rPr>
              <a:t>.</a:t>
            </a:r>
          </a:p>
          <a:p>
            <a:r>
              <a:rPr lang="vi-VN" sz="2800" dirty="0">
                <a:solidFill>
                  <a:srgbClr val="000000"/>
                </a:solidFill>
                <a:effectLst/>
                <a:latin typeface="Times New Roman" panose="02020603050405020304" pitchFamily="18" charset="0"/>
                <a:ea typeface="Calibri" panose="020F0502020204030204" pitchFamily="34" charset="0"/>
              </a:rPr>
              <a:t>24</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XXIV;</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25</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 </a:t>
            </a:r>
            <a:r>
              <a:rPr lang="en-US" sz="2800" dirty="0">
                <a:solidFill>
                  <a:srgbClr val="000000"/>
                </a:solidFill>
                <a:effectLst/>
                <a:latin typeface="Times New Roman" panose="02020603050405020304" pitchFamily="18" charset="0"/>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29</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là</a:t>
            </a:r>
            <a:r>
              <a:rPr lang="vi-VN" sz="2800" dirty="0">
                <a:solidFill>
                  <a:srgbClr val="000000"/>
                </a:solidFill>
                <a:effectLst/>
                <a:latin typeface="Times New Roman" panose="02020603050405020304" pitchFamily="18" charset="0"/>
                <a:ea typeface="Calibri" panose="020F0502020204030204" pitchFamily="34" charset="0"/>
              </a:rPr>
              <a:t>: XXIX.</a:t>
            </a:r>
            <a:endParaRPr lang="en-US" sz="2800" dirty="0"/>
          </a:p>
        </p:txBody>
      </p:sp>
    </p:spTree>
    <p:extLst>
      <p:ext uri="{BB962C8B-B14F-4D97-AF65-F5344CB8AC3E}">
        <p14:creationId xmlns:p14="http://schemas.microsoft.com/office/powerpoint/2010/main" val="26819831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3">
                                            <p:txEl>
                                              <p:pRg st="0" end="0"/>
                                            </p:txEl>
                                          </p:spTgt>
                                        </p:tgtEl>
                                        <p:attrNameLst>
                                          <p:attrName>style.visibility</p:attrName>
                                        </p:attrNameLst>
                                      </p:cBhvr>
                                      <p:to>
                                        <p:strVal val="visible"/>
                                      </p:to>
                                    </p:set>
                                    <p:animEffect transition="in" filter="wheel(4)">
                                      <p:cBhvr>
                                        <p:cTn id="7" dur="2000"/>
                                        <p:tgtEl>
                                          <p:spTgt spid="1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grpId="0" nodeType="clickEffect">
                                  <p:stCondLst>
                                    <p:cond delay="0"/>
                                  </p:stCondLst>
                                  <p:childTnLst>
                                    <p:set>
                                      <p:cBhvr>
                                        <p:cTn id="11" dur="1" fill="hold">
                                          <p:stCondLst>
                                            <p:cond delay="0"/>
                                          </p:stCondLst>
                                        </p:cTn>
                                        <p:tgtEl>
                                          <p:spTgt spid="27"/>
                                        </p:tgtEl>
                                        <p:attrNameLst>
                                          <p:attrName>style.visibility</p:attrName>
                                        </p:attrNameLst>
                                      </p:cBhvr>
                                      <p:to>
                                        <p:strVal val="visible"/>
                                      </p:to>
                                    </p:set>
                                    <p:animEffect transition="in" filter="fade">
                                      <p:cBhvr>
                                        <p:cTn id="12" dur="1000"/>
                                        <p:tgtEl>
                                          <p:spTgt spid="27"/>
                                        </p:tgtEl>
                                      </p:cBhvr>
                                    </p:animEffect>
                                    <p:anim calcmode="lin" valueType="num">
                                      <p:cBhvr>
                                        <p:cTn id="13" dur="1000" fill="hold"/>
                                        <p:tgtEl>
                                          <p:spTgt spid="27"/>
                                        </p:tgtEl>
                                        <p:attrNameLst>
                                          <p:attrName>ppt_x</p:attrName>
                                        </p:attrNameLst>
                                      </p:cBhvr>
                                      <p:tavLst>
                                        <p:tav tm="0">
                                          <p:val>
                                            <p:strVal val="#ppt_x"/>
                                          </p:val>
                                        </p:tav>
                                        <p:tav tm="100000">
                                          <p:val>
                                            <p:strVal val="#ppt_x"/>
                                          </p:val>
                                        </p:tav>
                                      </p:tavLst>
                                    </p:anim>
                                    <p:anim calcmode="lin" valueType="num">
                                      <p:cBhvr>
                                        <p:cTn id="14" dur="1000" fill="hold"/>
                                        <p:tgtEl>
                                          <p:spTgt spid="27"/>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nodeType="clickEffect">
                                  <p:stCondLst>
                                    <p:cond delay="0"/>
                                  </p:stCondLst>
                                  <p:childTnLst>
                                    <p:set>
                                      <p:cBhvr>
                                        <p:cTn id="18" dur="1" fill="hold">
                                          <p:stCondLst>
                                            <p:cond delay="0"/>
                                          </p:stCondLst>
                                        </p:cTn>
                                        <p:tgtEl>
                                          <p:spTgt spid="20">
                                            <p:txEl>
                                              <p:pRg st="0" end="0"/>
                                            </p:txEl>
                                          </p:spTgt>
                                        </p:tgtEl>
                                        <p:attrNameLst>
                                          <p:attrName>style.visibility</p:attrName>
                                        </p:attrNameLst>
                                      </p:cBhvr>
                                      <p:to>
                                        <p:strVal val="visible"/>
                                      </p:to>
                                    </p:set>
                                    <p:animEffect transition="in" filter="wheel(4)">
                                      <p:cBhvr>
                                        <p:cTn id="19" dur="2000"/>
                                        <p:tgtEl>
                                          <p:spTgt spid="20">
                                            <p:txEl>
                                              <p:pRg st="0" end="0"/>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22" presetClass="entr" presetSubtype="4" fill="hold" grpId="0" nodeType="clickEffect">
                                  <p:stCondLst>
                                    <p:cond delay="0"/>
                                  </p:stCondLst>
                                  <p:childTnLst>
                                    <p:set>
                                      <p:cBhvr>
                                        <p:cTn id="23" dur="1" fill="hold">
                                          <p:stCondLst>
                                            <p:cond delay="0"/>
                                          </p:stCondLst>
                                        </p:cTn>
                                        <p:tgtEl>
                                          <p:spTgt spid="21"/>
                                        </p:tgtEl>
                                        <p:attrNameLst>
                                          <p:attrName>style.visibility</p:attrName>
                                        </p:attrNameLst>
                                      </p:cBhvr>
                                      <p:to>
                                        <p:strVal val="visible"/>
                                      </p:to>
                                    </p:set>
                                    <p:animEffect transition="in" filter="wipe(down)">
                                      <p:cBhvr>
                                        <p:cTn id="24" dur="500"/>
                                        <p:tgtEl>
                                          <p:spTgt spid="21"/>
                                        </p:tgtEl>
                                      </p:cBhvr>
                                    </p:animEffect>
                                  </p:childTnLst>
                                </p:cTn>
                              </p:par>
                            </p:childTnLst>
                          </p:cTn>
                        </p:par>
                      </p:childTnLst>
                    </p:cTn>
                  </p:par>
                  <p:par>
                    <p:cTn id="25" fill="hold">
                      <p:stCondLst>
                        <p:cond delay="indefinite"/>
                      </p:stCondLst>
                      <p:childTnLst>
                        <p:par>
                          <p:cTn id="26" fill="hold">
                            <p:stCondLst>
                              <p:cond delay="0"/>
                            </p:stCondLst>
                            <p:childTnLst>
                              <p:par>
                                <p:cTn id="27" presetID="16" presetClass="entr" presetSubtype="21" fill="hold" grpId="0" nodeType="clickEffect">
                                  <p:stCondLst>
                                    <p:cond delay="0"/>
                                  </p:stCondLst>
                                  <p:childTnLst>
                                    <p:set>
                                      <p:cBhvr>
                                        <p:cTn id="28" dur="1" fill="hold">
                                          <p:stCondLst>
                                            <p:cond delay="0"/>
                                          </p:stCondLst>
                                        </p:cTn>
                                        <p:tgtEl>
                                          <p:spTgt spid="22"/>
                                        </p:tgtEl>
                                        <p:attrNameLst>
                                          <p:attrName>style.visibility</p:attrName>
                                        </p:attrNameLst>
                                      </p:cBhvr>
                                      <p:to>
                                        <p:strVal val="visible"/>
                                      </p:to>
                                    </p:set>
                                    <p:animEffect transition="in" filter="barn(inVertical)">
                                      <p:cBhvr>
                                        <p:cTn id="29" dur="500"/>
                                        <p:tgtEl>
                                          <p:spTgt spid="22"/>
                                        </p:tgtEl>
                                      </p:cBhvr>
                                    </p:animEffect>
                                  </p:childTnLst>
                                </p:cTn>
                              </p:par>
                            </p:childTnLst>
                          </p:cTn>
                        </p:par>
                      </p:childTnLst>
                    </p:cTn>
                  </p:par>
                  <p:par>
                    <p:cTn id="30" fill="hold">
                      <p:stCondLst>
                        <p:cond delay="indefinite"/>
                      </p:stCondLst>
                      <p:childTnLst>
                        <p:par>
                          <p:cTn id="31" fill="hold">
                            <p:stCondLst>
                              <p:cond delay="0"/>
                            </p:stCondLst>
                            <p:childTnLst>
                              <p:par>
                                <p:cTn id="32" presetID="16" presetClass="entr" presetSubtype="21" fill="hold" grpId="0" nodeType="clickEffect">
                                  <p:stCondLst>
                                    <p:cond delay="0"/>
                                  </p:stCondLst>
                                  <p:childTnLst>
                                    <p:set>
                                      <p:cBhvr>
                                        <p:cTn id="33" dur="1" fill="hold">
                                          <p:stCondLst>
                                            <p:cond delay="0"/>
                                          </p:stCondLst>
                                        </p:cTn>
                                        <p:tgtEl>
                                          <p:spTgt spid="23"/>
                                        </p:tgtEl>
                                        <p:attrNameLst>
                                          <p:attrName>style.visibility</p:attrName>
                                        </p:attrNameLst>
                                      </p:cBhvr>
                                      <p:to>
                                        <p:strVal val="visible"/>
                                      </p:to>
                                    </p:set>
                                    <p:animEffect transition="in" filter="barn(inVertical)">
                                      <p:cBhvr>
                                        <p:cTn id="34"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p:bldP spid="21" grpId="0"/>
      <p:bldP spid="22" grpId="0"/>
      <p:bldP spid="23"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61843" y="650744"/>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III</a:t>
            </a:r>
            <a:r>
              <a:rPr lang="en-US" altLang="en-US" sz="3000" dirty="0">
                <a:solidFill>
                  <a:srgbClr val="FF0000"/>
                </a:solidFill>
                <a:latin typeface="Times New Roman" panose="02020603050405020304" pitchFamily="18" charset="0"/>
              </a:rPr>
              <a:t>.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3" name="Text Box 3">
            <a:extLst>
              <a:ext uri="{FF2B5EF4-FFF2-40B4-BE49-F238E27FC236}">
                <a16:creationId xmlns:a16="http://schemas.microsoft.com/office/drawing/2014/main" id="{C68C1D0F-1E3E-4EFC-98C3-2930E956486B}"/>
              </a:ext>
            </a:extLst>
          </p:cNvPr>
          <p:cNvSpPr txBox="1">
            <a:spLocks noChangeArrowheads="1"/>
          </p:cNvSpPr>
          <p:nvPr/>
        </p:nvSpPr>
        <p:spPr bwMode="auto">
          <a:xfrm>
            <a:off x="458694" y="3598180"/>
            <a:ext cx="12640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20" name="Text Box 3">
            <a:extLst>
              <a:ext uri="{FF2B5EF4-FFF2-40B4-BE49-F238E27FC236}">
                <a16:creationId xmlns:a16="http://schemas.microsoft.com/office/drawing/2014/main" id="{CF50F617-E670-4343-9964-0580ADF85CF8}"/>
              </a:ext>
            </a:extLst>
          </p:cNvPr>
          <p:cNvSpPr txBox="1">
            <a:spLocks noChangeArrowheads="1"/>
          </p:cNvSpPr>
          <p:nvPr/>
        </p:nvSpPr>
        <p:spPr bwMode="auto">
          <a:xfrm>
            <a:off x="92766" y="1780851"/>
            <a:ext cx="100433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vi-VN" sz="2800" dirty="0">
                <a:latin typeface="+mj-lt"/>
              </a:rPr>
              <a:t>Trong hai số tự nhiên khác nhau, có một số nhỏ hơn số kia</a:t>
            </a:r>
            <a:r>
              <a:rPr lang="en-US" sz="2800" dirty="0">
                <a:latin typeface="+mj-lt"/>
              </a:rPr>
              <a:t>.</a:t>
            </a:r>
          </a:p>
          <a:p>
            <a:pPr>
              <a:spcBef>
                <a:spcPct val="50000"/>
              </a:spcBef>
              <a:buNone/>
            </a:pPr>
            <a:r>
              <a:rPr lang="en-US" sz="2800" dirty="0" err="1">
                <a:latin typeface="Times New Roman" panose="02020603050405020304" pitchFamily="18" charset="0"/>
                <a:cs typeface="Times New Roman" panose="02020603050405020304" pitchFamily="18" charset="0"/>
              </a:rPr>
              <a:t>Nếu</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a </a:t>
            </a:r>
            <a:r>
              <a:rPr lang="en-US" sz="2800" dirty="0" err="1">
                <a:latin typeface="Times New Roman" panose="02020603050405020304" pitchFamily="18" charset="0"/>
                <a:cs typeface="Times New Roman" panose="02020603050405020304" pitchFamily="18" charset="0"/>
              </a:rPr>
              <a:t>nhỏ</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hơn</a:t>
            </a:r>
            <a:r>
              <a:rPr lang="en-US" sz="2800" dirty="0">
                <a:latin typeface="Times New Roman" panose="02020603050405020304" pitchFamily="18" charset="0"/>
                <a:cs typeface="Times New Roman" panose="02020603050405020304" pitchFamily="18" charset="0"/>
              </a:rPr>
              <a:t> </a:t>
            </a:r>
            <a:r>
              <a:rPr lang="en-US" sz="2800" dirty="0" err="1">
                <a:latin typeface="Times New Roman" panose="02020603050405020304" pitchFamily="18" charset="0"/>
                <a:cs typeface="Times New Roman" panose="02020603050405020304" pitchFamily="18" charset="0"/>
              </a:rPr>
              <a:t>số</a:t>
            </a:r>
            <a:r>
              <a:rPr lang="en-US" sz="2800" dirty="0">
                <a:latin typeface="Times New Roman" panose="02020603050405020304" pitchFamily="18" charset="0"/>
                <a:cs typeface="Times New Roman" panose="02020603050405020304" pitchFamily="18" charset="0"/>
              </a:rPr>
              <a:t> b </a:t>
            </a:r>
            <a:r>
              <a:rPr lang="en-US" sz="2800" dirty="0" err="1">
                <a:latin typeface="Times New Roman" panose="02020603050405020304" pitchFamily="18" charset="0"/>
                <a:cs typeface="Times New Roman" panose="02020603050405020304" pitchFamily="18" charset="0"/>
              </a:rPr>
              <a:t>thì</a:t>
            </a:r>
            <a:r>
              <a:rPr lang="en-US" sz="2800" dirty="0">
                <a:latin typeface="Times New Roman" panose="02020603050405020304" pitchFamily="18" charset="0"/>
                <a:cs typeface="Times New Roman" panose="02020603050405020304" pitchFamily="18" charset="0"/>
              </a:rPr>
              <a:t> ta </a:t>
            </a:r>
            <a:r>
              <a:rPr lang="en-US" sz="2800" dirty="0" err="1">
                <a:latin typeface="Times New Roman" panose="02020603050405020304" pitchFamily="18" charset="0"/>
                <a:cs typeface="Times New Roman" panose="02020603050405020304" pitchFamily="18" charset="0"/>
              </a:rPr>
              <a:t>viết</a:t>
            </a:r>
            <a:r>
              <a:rPr lang="en-US" sz="2800" dirty="0">
                <a:latin typeface="Times New Roman" panose="02020603050405020304" pitchFamily="18" charset="0"/>
                <a:cs typeface="Times New Roman" panose="02020603050405020304" pitchFamily="18" charset="0"/>
              </a:rPr>
              <a:t> a &lt; b </a:t>
            </a:r>
            <a:r>
              <a:rPr lang="en-US" sz="2800" dirty="0" err="1">
                <a:latin typeface="Times New Roman" panose="02020603050405020304" pitchFamily="18" charset="0"/>
                <a:cs typeface="Times New Roman" panose="02020603050405020304" pitchFamily="18" charset="0"/>
              </a:rPr>
              <a:t>hoặc</a:t>
            </a:r>
            <a:r>
              <a:rPr lang="en-US" sz="2800" dirty="0">
                <a:latin typeface="Times New Roman" panose="02020603050405020304" pitchFamily="18" charset="0"/>
                <a:cs typeface="Times New Roman" panose="02020603050405020304" pitchFamily="18" charset="0"/>
              </a:rPr>
              <a:t> b &gt; a.</a:t>
            </a:r>
            <a:r>
              <a:rPr lang="vi-VN" sz="2800" dirty="0">
                <a:latin typeface="Times New Roman" panose="02020603050405020304" pitchFamily="18" charset="0"/>
                <a:cs typeface="Times New Roman" panose="02020603050405020304" pitchFamily="18" charset="0"/>
              </a:rPr>
              <a:t> </a:t>
            </a:r>
            <a:endParaRPr lang="en-US" sz="2800" dirty="0">
              <a:latin typeface="Times New Roman" panose="02020603050405020304" pitchFamily="18" charset="0"/>
              <a:cs typeface="Times New Roman" panose="02020603050405020304" pitchFamily="18" charset="0"/>
            </a:endParaRPr>
          </a:p>
          <a:p>
            <a:pPr>
              <a:spcBef>
                <a:spcPct val="50000"/>
              </a:spcBef>
              <a:buNone/>
            </a:pPr>
            <a:r>
              <a:rPr lang="vi-VN" sz="2800" dirty="0">
                <a:latin typeface="+mj-lt"/>
              </a:rPr>
              <a:t>kí hiệu lớn hơn “ &gt; ”, nhỏ hơn “ &lt; ” </a:t>
            </a:r>
            <a:endParaRPr lang="en-US" altLang="en-US" sz="2800" dirty="0">
              <a:latin typeface="+mj-lt"/>
              <a:cs typeface="Times New Roman" panose="02020603050405020304" pitchFamily="18" charset="0"/>
            </a:endParaRPr>
          </a:p>
        </p:txBody>
      </p:sp>
      <p:sp>
        <p:nvSpPr>
          <p:cNvPr id="11" name="AutoShape 25">
            <a:extLst>
              <a:ext uri="{FF2B5EF4-FFF2-40B4-BE49-F238E27FC236}">
                <a16:creationId xmlns:a16="http://schemas.microsoft.com/office/drawing/2014/main" id="{76221233-0EB8-41F7-B669-73B961E3592D}"/>
              </a:ext>
            </a:extLst>
          </p:cNvPr>
          <p:cNvSpPr>
            <a:spLocks noChangeArrowheads="1"/>
          </p:cNvSpPr>
          <p:nvPr/>
        </p:nvSpPr>
        <p:spPr bwMode="auto">
          <a:xfrm>
            <a:off x="3224696" y="1533007"/>
            <a:ext cx="6369878" cy="1276454"/>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T</a:t>
            </a:r>
            <a:r>
              <a:rPr lang="vi-VN" sz="2500" dirty="0">
                <a:solidFill>
                  <a:srgbClr val="FF0000"/>
                </a:solidFill>
                <a:latin typeface="Times New Roman" panose="02020603050405020304" pitchFamily="18" charset="0"/>
                <a:cs typeface="Times New Roman" panose="02020603050405020304" pitchFamily="18" charset="0"/>
              </a:rPr>
              <a:t>rong hai </a:t>
            </a:r>
            <a:r>
              <a:rPr lang="vi-VN" sz="2500" dirty="0">
                <a:solidFill>
                  <a:srgbClr val="FF0000"/>
                </a:solidFill>
                <a:latin typeface="+mj-lt"/>
              </a:rPr>
              <a:t>số 3 và 5</a:t>
            </a:r>
            <a:r>
              <a:rPr lang="en-US" sz="2500" dirty="0">
                <a:solidFill>
                  <a:srgbClr val="FF0000"/>
                </a:solidFill>
                <a:latin typeface="+mj-lt"/>
              </a:rPr>
              <a:t> </a:t>
            </a:r>
            <a:r>
              <a:rPr lang="en-US" sz="2500" dirty="0" err="1">
                <a:solidFill>
                  <a:srgbClr val="FF0000"/>
                </a:solidFill>
                <a:latin typeface="+mj-lt"/>
              </a:rPr>
              <a:t>s</a:t>
            </a:r>
            <a:r>
              <a:rPr lang="en-US" sz="2500" dirty="0" err="1">
                <a:solidFill>
                  <a:srgbClr val="FF0000"/>
                </a:solidFill>
                <a:latin typeface="Times New Roman" panose="02020603050405020304" pitchFamily="18" charset="0"/>
                <a:cs typeface="Times New Roman" panose="02020603050405020304" pitchFamily="18" charset="0"/>
              </a:rPr>
              <a:t>ố</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nào</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nhỏ</a:t>
            </a:r>
            <a:r>
              <a:rPr lang="en-US" sz="2500" dirty="0">
                <a:solidFill>
                  <a:srgbClr val="FF0000"/>
                </a:solidFill>
                <a:latin typeface="Times New Roman" panose="02020603050405020304" pitchFamily="18" charset="0"/>
                <a:cs typeface="Times New Roman" panose="02020603050405020304" pitchFamily="18" charset="0"/>
              </a:rPr>
              <a:t> </a:t>
            </a:r>
            <a:r>
              <a:rPr lang="en-US" sz="2500" dirty="0" err="1">
                <a:solidFill>
                  <a:srgbClr val="FF0000"/>
                </a:solidFill>
                <a:latin typeface="Times New Roman" panose="02020603050405020304" pitchFamily="18" charset="0"/>
                <a:cs typeface="Times New Roman" panose="02020603050405020304" pitchFamily="18" charset="0"/>
              </a:rPr>
              <a:t>hơn</a:t>
            </a:r>
            <a:r>
              <a:rPr lang="en-US" sz="2500" dirty="0">
                <a:solidFill>
                  <a:srgbClr val="FF0000"/>
                </a:solidFill>
                <a:latin typeface="Times New Roman" panose="02020603050405020304" pitchFamily="18" charset="0"/>
                <a:cs typeface="Times New Roman" panose="02020603050405020304" pitchFamily="18" charset="0"/>
              </a:rPr>
              <a:t>?</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14" name="TextBox 13">
            <a:extLst>
              <a:ext uri="{FF2B5EF4-FFF2-40B4-BE49-F238E27FC236}">
                <a16:creationId xmlns:a16="http://schemas.microsoft.com/office/drawing/2014/main" id="{862DDD94-D7C8-4422-A17E-EC5298846276}"/>
              </a:ext>
            </a:extLst>
          </p:cNvPr>
          <p:cNvSpPr txBox="1"/>
          <p:nvPr/>
        </p:nvSpPr>
        <p:spPr>
          <a:xfrm>
            <a:off x="1594088"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 </a:t>
            </a:r>
            <a:r>
              <a:rPr lang="vi-VN" sz="2500" dirty="0">
                <a:solidFill>
                  <a:srgbClr val="000000"/>
                </a:solidFill>
                <a:effectLst/>
                <a:latin typeface="Times New Roman" panose="02020603050405020304" pitchFamily="18" charset="0"/>
                <a:ea typeface="Calibri" panose="020F0502020204030204" pitchFamily="34" charset="0"/>
              </a:rPr>
              <a:t>Nếu a &lt;  b và b &lt; c thì a &lt; c.</a:t>
            </a:r>
            <a:endParaRPr lang="en-US" sz="25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0368A2E4-53FB-4782-A224-648D1DD66CD5}"/>
              </a:ext>
            </a:extLst>
          </p:cNvPr>
          <p:cNvSpPr txBox="1"/>
          <p:nvPr/>
        </p:nvSpPr>
        <p:spPr>
          <a:xfrm>
            <a:off x="5656881" y="3544430"/>
            <a:ext cx="6202016" cy="600293"/>
          </a:xfrm>
          <a:prstGeom prst="rect">
            <a:avLst/>
          </a:prstGeom>
          <a:noFill/>
        </p:spPr>
        <p:txBody>
          <a:bodyPr wrap="square">
            <a:spAutoFit/>
          </a:bodyPr>
          <a:lstStyle/>
          <a:p>
            <a:pPr algn="just">
              <a:lnSpc>
                <a:spcPct val="150000"/>
              </a:lnSpc>
              <a:spcAft>
                <a:spcPts val="1000"/>
              </a:spcAft>
            </a:pPr>
            <a:r>
              <a:rPr lang="en-US" sz="2500" dirty="0">
                <a:solidFill>
                  <a:srgbClr val="000000"/>
                </a:solidFill>
                <a:effectLst/>
                <a:latin typeface="Times New Roman" panose="02020603050405020304" pitchFamily="18" charset="0"/>
                <a:ea typeface="Calibri" panose="020F0502020204030204" pitchFamily="34" charset="0"/>
              </a:rPr>
              <a:t>VD:  </a:t>
            </a:r>
            <a:r>
              <a:rPr lang="en-US" sz="2500" dirty="0" err="1">
                <a:solidFill>
                  <a:srgbClr val="000000"/>
                </a:solidFill>
                <a:effectLst/>
                <a:latin typeface="Times New Roman" panose="02020603050405020304" pitchFamily="18" charset="0"/>
                <a:ea typeface="Calibri" panose="020F0502020204030204" pitchFamily="34" charset="0"/>
              </a:rPr>
              <a:t>Nếu</a:t>
            </a:r>
            <a:r>
              <a:rPr lang="en-US" sz="2500" dirty="0">
                <a:solidFill>
                  <a:srgbClr val="000000"/>
                </a:solidFill>
                <a:effectLst/>
                <a:latin typeface="Times New Roman" panose="02020603050405020304" pitchFamily="18" charset="0"/>
                <a:ea typeface="Calibri" panose="020F0502020204030204" pitchFamily="34" charset="0"/>
              </a:rPr>
              <a:t> 3 &lt; 5 </a:t>
            </a:r>
            <a:r>
              <a:rPr lang="en-US" sz="2500" dirty="0" err="1">
                <a:solidFill>
                  <a:srgbClr val="000000"/>
                </a:solidFill>
                <a:effectLst/>
                <a:latin typeface="Times New Roman" panose="02020603050405020304" pitchFamily="18" charset="0"/>
                <a:ea typeface="Calibri" panose="020F0502020204030204" pitchFamily="34" charset="0"/>
              </a:rPr>
              <a:t>và</a:t>
            </a:r>
            <a:r>
              <a:rPr lang="en-US" sz="2500" dirty="0">
                <a:solidFill>
                  <a:srgbClr val="000000"/>
                </a:solidFill>
                <a:effectLst/>
                <a:latin typeface="Times New Roman" panose="02020603050405020304" pitchFamily="18" charset="0"/>
                <a:ea typeface="Calibri" panose="020F0502020204030204" pitchFamily="34" charset="0"/>
              </a:rPr>
              <a:t> 5 &lt; 8 </a:t>
            </a:r>
            <a:r>
              <a:rPr lang="en-US" sz="2500" dirty="0" err="1">
                <a:solidFill>
                  <a:srgbClr val="000000"/>
                </a:solidFill>
                <a:effectLst/>
                <a:latin typeface="Times New Roman" panose="02020603050405020304" pitchFamily="18" charset="0"/>
                <a:ea typeface="Calibri" panose="020F0502020204030204" pitchFamily="34" charset="0"/>
              </a:rPr>
              <a:t>thì</a:t>
            </a:r>
            <a:r>
              <a:rPr lang="en-US" sz="2500" dirty="0">
                <a:solidFill>
                  <a:srgbClr val="000000"/>
                </a:solidFill>
                <a:effectLst/>
                <a:latin typeface="Times New Roman" panose="02020603050405020304" pitchFamily="18" charset="0"/>
                <a:ea typeface="Calibri" panose="020F0502020204030204" pitchFamily="34" charset="0"/>
              </a:rPr>
              <a:t> 3 &lt; 8.</a:t>
            </a:r>
          </a:p>
        </p:txBody>
      </p:sp>
      <p:sp>
        <p:nvSpPr>
          <p:cNvPr id="19" name="AutoShape 25">
            <a:extLst>
              <a:ext uri="{FF2B5EF4-FFF2-40B4-BE49-F238E27FC236}">
                <a16:creationId xmlns:a16="http://schemas.microsoft.com/office/drawing/2014/main" id="{3E616DDE-2AA6-4496-B39B-F806C6E8D33F}"/>
              </a:ext>
            </a:extLst>
          </p:cNvPr>
          <p:cNvSpPr>
            <a:spLocks noChangeArrowheads="1"/>
          </p:cNvSpPr>
          <p:nvPr/>
        </p:nvSpPr>
        <p:spPr bwMode="auto">
          <a:xfrm>
            <a:off x="6844134" y="2171234"/>
            <a:ext cx="3562753" cy="710088"/>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500" dirty="0">
                <a:solidFill>
                  <a:srgbClr val="FF0000"/>
                </a:solidFill>
                <a:latin typeface="Times New Roman" panose="02020603050405020304" pitchFamily="18" charset="0"/>
                <a:cs typeface="Times New Roman" panose="02020603050405020304" pitchFamily="18" charset="0"/>
              </a:rPr>
              <a:t>3 &lt; 5</a:t>
            </a:r>
          </a:p>
          <a:p>
            <a:pPr algn="ctr">
              <a:spcBef>
                <a:spcPct val="0"/>
              </a:spcBef>
            </a:pPr>
            <a:endParaRPr lang="en-US" altLang="en-US" sz="2800" dirty="0">
              <a:solidFill>
                <a:srgbClr val="FF0000"/>
              </a:solidFill>
              <a:latin typeface="Times New Roman" panose="02020603050405020304" pitchFamily="18" charset="0"/>
              <a:cs typeface="Times New Roman" panose="02020603050405020304" pitchFamily="18" charset="0"/>
            </a:endParaRPr>
          </a:p>
        </p:txBody>
      </p:sp>
      <p:sp>
        <p:nvSpPr>
          <p:cNvPr id="21" name="Text Box 3">
            <a:extLst>
              <a:ext uri="{FF2B5EF4-FFF2-40B4-BE49-F238E27FC236}">
                <a16:creationId xmlns:a16="http://schemas.microsoft.com/office/drawing/2014/main" id="{89C39F03-1681-4378-B9C5-64505BA7ADE3}"/>
              </a:ext>
            </a:extLst>
          </p:cNvPr>
          <p:cNvSpPr txBox="1">
            <a:spLocks noChangeArrowheads="1"/>
          </p:cNvSpPr>
          <p:nvPr/>
        </p:nvSpPr>
        <p:spPr bwMode="auto">
          <a:xfrm>
            <a:off x="-61844" y="1259094"/>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a:t>
            </a:r>
            <a:r>
              <a:rPr lang="en-US" altLang="en-US" sz="2800" i="1" dirty="0">
                <a:solidFill>
                  <a:srgbClr val="0033CC"/>
                </a:solidFill>
                <a:latin typeface="Times New Roman" panose="02020603050405020304" pitchFamily="18" charset="0"/>
                <a:cs typeface="Times New Roman" panose="02020603050405020304" pitchFamily="18" charset="0"/>
              </a:rPr>
              <a:t>a) </a:t>
            </a:r>
            <a:r>
              <a:rPr lang="en-US" altLang="en-US" i="1" u="sng" dirty="0" err="1">
                <a:solidFill>
                  <a:srgbClr val="0033CC"/>
                </a:solidFill>
                <a:latin typeface="Times New Roman" panose="02020603050405020304" pitchFamily="18" charset="0"/>
                <a:cs typeface="Times New Roman" panose="02020603050405020304" pitchFamily="18" charset="0"/>
              </a:rPr>
              <a:t>Ghi</a:t>
            </a:r>
            <a:r>
              <a:rPr lang="en-US" altLang="en-US" i="1" u="sng" dirty="0">
                <a:solidFill>
                  <a:srgbClr val="0033CC"/>
                </a:solidFill>
                <a:latin typeface="Times New Roman" panose="02020603050405020304" pitchFamily="18" charset="0"/>
                <a:cs typeface="Times New Roman" panose="02020603050405020304" pitchFamily="18" charset="0"/>
              </a:rPr>
              <a:t> </a:t>
            </a:r>
            <a:r>
              <a:rPr lang="en-US" altLang="en-US" i="1" u="sng" dirty="0" err="1">
                <a:solidFill>
                  <a:srgbClr val="0033CC"/>
                </a:solidFill>
                <a:latin typeface="Times New Roman" panose="02020603050405020304" pitchFamily="18" charset="0"/>
                <a:cs typeface="Times New Roman" panose="02020603050405020304" pitchFamily="18" charset="0"/>
              </a:rPr>
              <a:t>nhớ</a:t>
            </a:r>
            <a:r>
              <a:rPr lang="en-US" altLang="en-US" i="1" u="sng" dirty="0">
                <a:solidFill>
                  <a:srgbClr val="0033CC"/>
                </a:solidFill>
                <a:latin typeface="Times New Roman" panose="02020603050405020304" pitchFamily="18" charset="0"/>
                <a:cs typeface="Times New Roman" panose="02020603050405020304" pitchFamily="18" charset="0"/>
              </a:rPr>
              <a:t>:</a:t>
            </a:r>
            <a:endParaRPr lang="en-US" i="1" dirty="0">
              <a:solidFill>
                <a:srgbClr val="0033CC"/>
              </a:solidFill>
              <a:latin typeface="Times New Roman" panose="02020603050405020304" pitchFamily="18" charset="0"/>
              <a:cs typeface="Times New Roman" panose="02020603050405020304" pitchFamily="18" charset="0"/>
            </a:endParaRPr>
          </a:p>
        </p:txBody>
      </p:sp>
      <p:sp>
        <p:nvSpPr>
          <p:cNvPr id="22" name="Text Box 3">
            <a:extLst>
              <a:ext uri="{FF2B5EF4-FFF2-40B4-BE49-F238E27FC236}">
                <a16:creationId xmlns:a16="http://schemas.microsoft.com/office/drawing/2014/main" id="{2C508037-6271-4C28-83FF-7FA6053C5B8F}"/>
              </a:ext>
            </a:extLst>
          </p:cNvPr>
          <p:cNvSpPr txBox="1">
            <a:spLocks noChangeArrowheads="1"/>
          </p:cNvSpPr>
          <p:nvPr/>
        </p:nvSpPr>
        <p:spPr bwMode="auto">
          <a:xfrm>
            <a:off x="1722783" y="4061409"/>
            <a:ext cx="6551394"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FF0000"/>
                </a:solidFill>
                <a:latin typeface="Times New Roman" panose="02020603050405020304" pitchFamily="18" charset="0"/>
              </a:rPr>
              <a:t> </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Với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 </a:t>
            </a:r>
            <a:r>
              <a:rPr lang="en-US" altLang="en-US" sz="2800" dirty="0" err="1">
                <a:latin typeface="Times New Roman" panose="02020603050405020304" pitchFamily="18" charset="0"/>
              </a:rPr>
              <a:t>cho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trước</a:t>
            </a:r>
            <a:r>
              <a:rPr lang="en-US" altLang="en-US" sz="2800" dirty="0">
                <a:latin typeface="Times New Roman" panose="02020603050405020304" pitchFamily="18" charset="0"/>
              </a:rPr>
              <a:t>: </a:t>
            </a:r>
          </a:p>
        </p:txBody>
      </p:sp>
      <mc:AlternateContent xmlns:mc="http://schemas.openxmlformats.org/markup-compatibility/2006">
        <mc:Choice xmlns:a14="http://schemas.microsoft.com/office/drawing/2010/main" Requires="a14">
          <p:sp>
            <p:nvSpPr>
              <p:cNvPr id="23" name="TextBox 22">
                <a:extLst>
                  <a:ext uri="{FF2B5EF4-FFF2-40B4-BE49-F238E27FC236}">
                    <a16:creationId xmlns:a16="http://schemas.microsoft.com/office/drawing/2014/main" id="{A63D030C-563A-4AB4-AD51-AEF04A7B01D3}"/>
                  </a:ext>
                </a:extLst>
              </p:cNvPr>
              <p:cNvSpPr txBox="1"/>
              <p:nvPr/>
            </p:nvSpPr>
            <p:spPr>
              <a:xfrm>
                <a:off x="1757721" y="4951454"/>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m:t>
                    </m:r>
                  </m:oMath>
                </a14:m>
                <a:r>
                  <a:rPr lang="en-US" sz="2600" dirty="0">
                    <a:solidFill>
                      <a:srgbClr val="000000"/>
                    </a:solidFill>
                    <a:effectLst/>
                    <a:latin typeface="Times New Roman" panose="02020603050405020304" pitchFamily="18" charset="0"/>
                    <a:ea typeface="Calibri" panose="020F0502020204030204" pitchFamily="34" charset="0"/>
                  </a:rPr>
                  <a:t> 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0; 2; 3; 4; 5}</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p:sp>
            <p:nvSpPr>
              <p:cNvPr id="23" name="TextBox 22">
                <a:extLst>
                  <a:ext uri="{FF2B5EF4-FFF2-40B4-BE49-F238E27FC236}">
                    <a16:creationId xmlns:a16="http://schemas.microsoft.com/office/drawing/2014/main" id="{A63D030C-563A-4AB4-AD51-AEF04A7B01D3}"/>
                  </a:ext>
                </a:extLst>
              </p:cNvPr>
              <p:cNvSpPr txBox="1">
                <a:spLocks noRot="1" noChangeAspect="1" noMove="1" noResize="1" noEditPoints="1" noAdjustHandles="1" noChangeArrowheads="1" noChangeShapeType="1" noTextEdit="1"/>
              </p:cNvSpPr>
              <p:nvPr/>
            </p:nvSpPr>
            <p:spPr>
              <a:xfrm>
                <a:off x="1757721" y="4951454"/>
                <a:ext cx="6202016" cy="620619"/>
              </a:xfrm>
              <a:prstGeom prst="rect">
                <a:avLst/>
              </a:prstGeom>
              <a:blipFill>
                <a:blip r:embed="rId3"/>
                <a:stretch>
                  <a:fillRect l="-1768" b="-2451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7" name="TextBox 26">
                <a:extLst>
                  <a:ext uri="{FF2B5EF4-FFF2-40B4-BE49-F238E27FC236}">
                    <a16:creationId xmlns:a16="http://schemas.microsoft.com/office/drawing/2014/main" id="{41EAE23B-257B-45AB-ACAA-01361EE07BAD}"/>
                  </a:ext>
                </a:extLst>
              </p:cNvPr>
              <p:cNvSpPr txBox="1"/>
              <p:nvPr/>
            </p:nvSpPr>
            <p:spPr>
              <a:xfrm>
                <a:off x="1313323" y="5648735"/>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altLang="en-US" sz="2600" b="0" i="1" smtClean="0">
                        <a:solidFill>
                          <a:srgbClr val="FF0000"/>
                        </a:solidFill>
                        <a:latin typeface="Cambria Math" panose="02040503050406030204" pitchFamily="18" charset="0"/>
                      </a:rPr>
                      <m:t>𝑥</m:t>
                    </m:r>
                    <m:r>
                      <a:rPr lang="en-US" altLang="en-US" sz="2600" b="0" i="1" smtClean="0">
                        <a:solidFill>
                          <a:srgbClr val="FF0000"/>
                        </a:solidFill>
                        <a:latin typeface="Cambria Math" panose="02040503050406030204" pitchFamily="18" charset="0"/>
                      </a:rPr>
                      <m:t> ≥</m:t>
                    </m:r>
                    <m:r>
                      <a:rPr lang="en-US" altLang="en-US" sz="2600" b="0" i="1" smtClean="0">
                        <a:solidFill>
                          <a:srgbClr val="FF0000"/>
                        </a:solidFill>
                        <a:latin typeface="Cambria Math" panose="02040503050406030204" pitchFamily="18" charset="0"/>
                        <a:ea typeface="Cambria Math" panose="02040503050406030204" pitchFamily="18" charset="0"/>
                      </a:rPr>
                      <m:t>𝑎</m:t>
                    </m:r>
                    <m:r>
                      <a:rPr lang="en-US" altLang="en-US" sz="2600" b="0" i="1" smtClean="0">
                        <a:solidFill>
                          <a:srgbClr val="FF0000"/>
                        </a:solidFill>
                        <a:latin typeface="Cambria Math" panose="02040503050406030204" pitchFamily="18" charset="0"/>
                        <a:ea typeface="Cambria Math" panose="02040503050406030204" pitchFamily="18" charset="0"/>
                      </a:rPr>
                      <m:t> </m:t>
                    </m:r>
                    <m:r>
                      <a:rPr lang="en-US" altLang="en-US" sz="2600" b="0" i="0" smtClean="0">
                        <a:solidFill>
                          <a:srgbClr val="FF0000"/>
                        </a:solidFill>
                        <a:latin typeface="Cambria Math" panose="02040503050406030204" pitchFamily="18" charset="0"/>
                        <a:ea typeface="Cambria Math" panose="02040503050406030204" pitchFamily="18" charset="0"/>
                      </a:rPr>
                      <m:t>để </m:t>
                    </m:r>
                    <m:r>
                      <m:rPr>
                        <m:sty m:val="p"/>
                      </m:rPr>
                      <a:rPr lang="en-US" altLang="en-US" sz="2600" b="0" i="0" smtClean="0">
                        <a:solidFill>
                          <a:srgbClr val="FF0000"/>
                        </a:solidFill>
                        <a:latin typeface="Cambria Math" panose="02040503050406030204" pitchFamily="18" charset="0"/>
                        <a:ea typeface="Cambria Math" panose="02040503050406030204" pitchFamily="18" charset="0"/>
                      </a:rPr>
                      <m:t>ch</m:t>
                    </m:r>
                    <m:r>
                      <a:rPr lang="en-US" altLang="en-US" sz="2600" b="0" i="0" smtClean="0">
                        <a:solidFill>
                          <a:srgbClr val="FF0000"/>
                        </a:solidFill>
                        <a:latin typeface="Cambria Math" panose="02040503050406030204" pitchFamily="18" charset="0"/>
                        <a:ea typeface="Cambria Math" panose="02040503050406030204" pitchFamily="18" charset="0"/>
                      </a:rPr>
                      <m:t>ỉ  </m:t>
                    </m:r>
                  </m:oMath>
                </a14:m>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&gt;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p:sp>
            <p:nvSpPr>
              <p:cNvPr id="27" name="TextBox 26">
                <a:extLst>
                  <a:ext uri="{FF2B5EF4-FFF2-40B4-BE49-F238E27FC236}">
                    <a16:creationId xmlns:a16="http://schemas.microsoft.com/office/drawing/2014/main" id="{41EAE23B-257B-45AB-ACAA-01361EE07BAD}"/>
                  </a:ext>
                </a:extLst>
              </p:cNvPr>
              <p:cNvSpPr txBox="1">
                <a:spLocks noRot="1" noChangeAspect="1" noMove="1" noResize="1" noEditPoints="1" noAdjustHandles="1" noChangeArrowheads="1" noChangeShapeType="1" noTextEdit="1"/>
              </p:cNvSpPr>
              <p:nvPr/>
            </p:nvSpPr>
            <p:spPr>
              <a:xfrm>
                <a:off x="1313323" y="5648735"/>
                <a:ext cx="7040880" cy="492443"/>
              </a:xfrm>
              <a:prstGeom prst="rect">
                <a:avLst/>
              </a:prstGeom>
              <a:blipFill>
                <a:blip r:embed="rId4"/>
                <a:stretch>
                  <a:fillRect l="-1299" t="-12500" b="-31250"/>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8" name="TextBox 27">
                <a:extLst>
                  <a:ext uri="{FF2B5EF4-FFF2-40B4-BE49-F238E27FC236}">
                    <a16:creationId xmlns:a16="http://schemas.microsoft.com/office/drawing/2014/main" id="{2CEA8B7C-6DA6-46B6-A415-291E14678B2A}"/>
                  </a:ext>
                </a:extLst>
              </p:cNvPr>
              <p:cNvSpPr txBox="1"/>
              <p:nvPr/>
            </p:nvSpPr>
            <p:spPr>
              <a:xfrm>
                <a:off x="1313323" y="4525853"/>
                <a:ext cx="7040880" cy="492443"/>
              </a:xfrm>
              <a:prstGeom prst="rect">
                <a:avLst/>
              </a:prstGeom>
              <a:noFill/>
            </p:spPr>
            <p:txBody>
              <a:bodyPr wrap="square">
                <a:spAutoFit/>
              </a:bodyPr>
              <a:lstStyle/>
              <a:p>
                <a:pPr marL="457200" indent="-457200">
                  <a:spcBef>
                    <a:spcPct val="50000"/>
                  </a:spcBef>
                  <a:buFont typeface="Arial" panose="020B0604020202020204" pitchFamily="34" charset="0"/>
                  <a:buChar char="•"/>
                </a:pPr>
                <a:r>
                  <a:rPr lang="en-US" altLang="en-US" sz="2600" dirty="0">
                    <a:solidFill>
                      <a:srgbClr val="FF0000"/>
                    </a:solidFill>
                    <a:latin typeface="Times New Roman" panose="02020603050405020304" pitchFamily="18" charset="0"/>
                  </a:rPr>
                  <a:t>Ta </a:t>
                </a:r>
                <a:r>
                  <a:rPr lang="en-US" altLang="en-US" sz="2600" dirty="0" err="1">
                    <a:solidFill>
                      <a:srgbClr val="FF0000"/>
                    </a:solidFill>
                    <a:latin typeface="Times New Roman" panose="02020603050405020304" pitchFamily="18" charset="0"/>
                  </a:rPr>
                  <a:t>viết</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i="1">
                        <a:solidFill>
                          <a:srgbClr val="000000"/>
                        </a:solidFill>
                        <a:latin typeface="Cambria Math" panose="02040503050406030204" pitchFamily="18" charset="0"/>
                        <a:ea typeface="Calibri" panose="020F0502020204030204" pitchFamily="34" charset="0"/>
                      </a:rPr>
                      <m:t> ≤</m:t>
                    </m:r>
                    <m:r>
                      <a:rPr lang="en-US" sz="2600" b="0" i="1" smtClean="0">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để</a:t>
                </a:r>
                <a:r>
                  <a:rPr lang="en-US" altLang="en-US" sz="2600" dirty="0">
                    <a:solidFill>
                      <a:srgbClr val="FF0000"/>
                    </a:solidFill>
                    <a:latin typeface="Times New Roman" panose="02020603050405020304" pitchFamily="18" charset="0"/>
                  </a:rPr>
                  <a:t> </a:t>
                </a:r>
                <a:r>
                  <a:rPr lang="en-US" altLang="en-US" sz="2600" dirty="0" err="1">
                    <a:solidFill>
                      <a:srgbClr val="FF0000"/>
                    </a:solidFill>
                    <a:latin typeface="Times New Roman" panose="02020603050405020304" pitchFamily="18" charset="0"/>
                  </a:rPr>
                  <a:t>chỉ</a:t>
                </a:r>
                <a:r>
                  <a:rPr lang="en-US" altLang="en-US" sz="2600" dirty="0">
                    <a:solidFill>
                      <a:srgbClr val="FF0000"/>
                    </a:solidFill>
                    <a:latin typeface="Times New Roman" panose="02020603050405020304" pitchFamily="18" charset="0"/>
                  </a:rPr>
                  <a:t>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&lt;</m:t>
                    </m:r>
                    <m:r>
                      <a:rPr lang="en-US" sz="2600" i="1">
                        <a:solidFill>
                          <a:srgbClr val="000000"/>
                        </a:solidFill>
                        <a:latin typeface="Cambria Math" panose="02040503050406030204" pitchFamily="18" charset="0"/>
                        <a:ea typeface="Calibri" panose="020F0502020204030204" pitchFamily="34" charset="0"/>
                      </a:rPr>
                      <m:t>𝑎</m:t>
                    </m:r>
                  </m:oMath>
                </a14:m>
                <a:r>
                  <a:rPr lang="en-US" altLang="en-US" sz="2600" dirty="0">
                    <a:solidFill>
                      <a:srgbClr val="FF0000"/>
                    </a:solidFill>
                    <a:latin typeface="Times New Roman" panose="02020603050405020304" pitchFamily="18" charset="0"/>
                  </a:rPr>
                  <a:t> hoặc </a:t>
                </a:r>
                <a14:m>
                  <m:oMath xmlns:m="http://schemas.openxmlformats.org/officeDocument/2006/math">
                    <m:r>
                      <a:rPr lang="en-US" sz="2600" i="1">
                        <a:solidFill>
                          <a:srgbClr val="000000"/>
                        </a:solidFill>
                        <a:latin typeface="Cambria Math" panose="02040503050406030204" pitchFamily="18" charset="0"/>
                        <a:ea typeface="Calibri" panose="020F0502020204030204" pitchFamily="34" charset="0"/>
                      </a:rPr>
                      <m:t>𝑥</m:t>
                    </m:r>
                    <m:r>
                      <a:rPr lang="en-US" sz="2600" b="0" i="1" smtClean="0">
                        <a:solidFill>
                          <a:srgbClr val="000000"/>
                        </a:solidFill>
                        <a:latin typeface="Cambria Math" panose="02040503050406030204" pitchFamily="18" charset="0"/>
                        <a:ea typeface="Calibri" panose="020F0502020204030204" pitchFamily="34" charset="0"/>
                      </a:rPr>
                      <m:t>=</m:t>
                    </m:r>
                    <m:r>
                      <a:rPr lang="en-US" sz="2600" i="1">
                        <a:solidFill>
                          <a:srgbClr val="000000"/>
                        </a:solidFill>
                        <a:latin typeface="Cambria Math" panose="02040503050406030204" pitchFamily="18" charset="0"/>
                        <a:ea typeface="Calibri" panose="020F0502020204030204" pitchFamily="34" charset="0"/>
                      </a:rPr>
                      <m:t>𝑎</m:t>
                    </m:r>
                  </m:oMath>
                </a14:m>
                <a:endParaRPr lang="en-US" sz="2600" dirty="0">
                  <a:solidFill>
                    <a:srgbClr val="000000"/>
                  </a:solidFill>
                  <a:latin typeface="Times New Roman" panose="02020603050405020304" pitchFamily="18" charset="0"/>
                  <a:ea typeface="Calibri" panose="020F0502020204030204" pitchFamily="34" charset="0"/>
                </a:endParaRPr>
              </a:p>
            </p:txBody>
          </p:sp>
        </mc:Choice>
        <mc:Fallback>
          <p:sp>
            <p:nvSpPr>
              <p:cNvPr id="28" name="TextBox 27">
                <a:extLst>
                  <a:ext uri="{FF2B5EF4-FFF2-40B4-BE49-F238E27FC236}">
                    <a16:creationId xmlns:a16="http://schemas.microsoft.com/office/drawing/2014/main" id="{2CEA8B7C-6DA6-46B6-A415-291E14678B2A}"/>
                  </a:ext>
                </a:extLst>
              </p:cNvPr>
              <p:cNvSpPr txBox="1">
                <a:spLocks noRot="1" noChangeAspect="1" noMove="1" noResize="1" noEditPoints="1" noAdjustHandles="1" noChangeArrowheads="1" noChangeShapeType="1" noTextEdit="1"/>
              </p:cNvSpPr>
              <p:nvPr/>
            </p:nvSpPr>
            <p:spPr>
              <a:xfrm>
                <a:off x="1313323" y="4525853"/>
                <a:ext cx="7040880" cy="492443"/>
              </a:xfrm>
              <a:prstGeom prst="rect">
                <a:avLst/>
              </a:prstGeom>
              <a:blipFill>
                <a:blip r:embed="rId5"/>
                <a:stretch>
                  <a:fillRect l="-1299" t="-11111" b="-30864"/>
                </a:stretch>
              </a:blipFill>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29" name="TextBox 28">
                <a:extLst>
                  <a:ext uri="{FF2B5EF4-FFF2-40B4-BE49-F238E27FC236}">
                    <a16:creationId xmlns:a16="http://schemas.microsoft.com/office/drawing/2014/main" id="{82021B63-D559-4953-BE93-AB7FD0E1F56F}"/>
                  </a:ext>
                </a:extLst>
              </p:cNvPr>
              <p:cNvSpPr txBox="1"/>
              <p:nvPr/>
            </p:nvSpPr>
            <p:spPr>
              <a:xfrm>
                <a:off x="1632843" y="6119836"/>
                <a:ext cx="6202016" cy="620619"/>
              </a:xfrm>
              <a:prstGeom prst="rect">
                <a:avLst/>
              </a:prstGeom>
              <a:noFill/>
            </p:spPr>
            <p:txBody>
              <a:bodyPr wrap="square">
                <a:spAutoFit/>
              </a:bodyPr>
              <a:lstStyle/>
              <a:p>
                <a:pPr algn="just">
                  <a:lnSpc>
                    <a:spcPct val="150000"/>
                  </a:lnSpc>
                  <a:spcAft>
                    <a:spcPts val="1000"/>
                  </a:spcAft>
                </a:pPr>
                <a:r>
                  <a:rPr lang="en-US" sz="2600" dirty="0">
                    <a:solidFill>
                      <a:srgbClr val="000000"/>
                    </a:solidFill>
                    <a:effectLst/>
                    <a:latin typeface="Times New Roman" panose="02020603050405020304" pitchFamily="18" charset="0"/>
                    <a:ea typeface="Calibri" panose="020F0502020204030204" pitchFamily="34" charset="0"/>
                  </a:rPr>
                  <a:t>VD:  </a:t>
                </a:r>
                <a:r>
                  <a:rPr lang="en-US" sz="2600" dirty="0" err="1">
                    <a:solidFill>
                      <a:srgbClr val="000000"/>
                    </a:solidFill>
                    <a:effectLst/>
                    <a:latin typeface="Times New Roman" panose="02020603050405020304" pitchFamily="18" charset="0"/>
                    <a:ea typeface="Calibri" panose="020F0502020204030204" pitchFamily="34" charset="0"/>
                  </a:rPr>
                  <a:t>Nếu</a:t>
                </a:r>
                <a:r>
                  <a:rPr lang="en-US" sz="2600" dirty="0">
                    <a:solidFill>
                      <a:srgbClr val="000000"/>
                    </a:solidFill>
                    <a:effectLst/>
                    <a:latin typeface="Times New Roman" panose="02020603050405020304" pitchFamily="18" charset="0"/>
                    <a:ea typeface="Calibri" panose="020F0502020204030204" pitchFamily="34" charset="0"/>
                  </a:rPr>
                  <a:t> x</a:t>
                </a:r>
                <a14:m>
                  <m:oMath xmlns:m="http://schemas.openxmlformats.org/officeDocument/2006/math">
                    <m:r>
                      <a:rPr lang="en-US" altLang="en-US" sz="2600" b="0" i="0" smtClean="0">
                        <a:solidFill>
                          <a:srgbClr val="FF0000"/>
                        </a:solidFill>
                        <a:latin typeface="Cambria Math" panose="02040503050406030204" pitchFamily="18" charset="0"/>
                      </a:rPr>
                      <m:t> </m:t>
                    </m:r>
                    <m:r>
                      <a:rPr lang="en-US" altLang="en-US" sz="2600" i="1">
                        <a:solidFill>
                          <a:srgbClr val="FF0000"/>
                        </a:solidFill>
                        <a:latin typeface="Cambria Math" panose="02040503050406030204" pitchFamily="18" charset="0"/>
                      </a:rPr>
                      <m:t>≥</m:t>
                    </m:r>
                    <m:r>
                      <a:rPr lang="en-US" altLang="en-US" sz="2600" b="0" i="1" smtClean="0">
                        <a:solidFill>
                          <a:srgbClr val="FF0000"/>
                        </a:solidFill>
                        <a:latin typeface="Cambria Math" panose="02040503050406030204" pitchFamily="18" charset="0"/>
                      </a:rPr>
                      <m:t> </m:t>
                    </m:r>
                  </m:oMath>
                </a14:m>
                <a:r>
                  <a:rPr lang="en-US" sz="2600" dirty="0">
                    <a:solidFill>
                      <a:srgbClr val="000000"/>
                    </a:solidFill>
                    <a:effectLst/>
                    <a:latin typeface="Times New Roman" panose="02020603050405020304" pitchFamily="18" charset="0"/>
                    <a:ea typeface="Calibri" panose="020F0502020204030204" pitchFamily="34" charset="0"/>
                  </a:rPr>
                  <a:t>5 </a:t>
                </a:r>
                <a:r>
                  <a:rPr lang="en-US" sz="2600" dirty="0" err="1">
                    <a:solidFill>
                      <a:srgbClr val="000000"/>
                    </a:solidFill>
                    <a:latin typeface="Times New Roman" panose="02020603050405020304" pitchFamily="18" charset="0"/>
                    <a:ea typeface="Calibri" panose="020F0502020204030204" pitchFamily="34" charset="0"/>
                  </a:rPr>
                  <a:t>thì</a:t>
                </a:r>
                <a:r>
                  <a:rPr lang="en-US" sz="2600" dirty="0">
                    <a:solidFill>
                      <a:srgbClr val="000000"/>
                    </a:solidFill>
                    <a:latin typeface="Times New Roman" panose="02020603050405020304" pitchFamily="18" charset="0"/>
                    <a:ea typeface="Calibri" panose="020F0502020204030204" pitchFamily="34" charset="0"/>
                  </a:rPr>
                  <a:t>  x = { 5 ; 6; 7; 8; …}</a:t>
                </a:r>
                <a:r>
                  <a:rPr lang="en-US" sz="2600" dirty="0">
                    <a:solidFill>
                      <a:srgbClr val="000000"/>
                    </a:solidFill>
                    <a:effectLst/>
                    <a:latin typeface="Times New Roman" panose="02020603050405020304" pitchFamily="18" charset="0"/>
                    <a:ea typeface="Calibri" panose="020F0502020204030204" pitchFamily="34" charset="0"/>
                  </a:rPr>
                  <a:t>.</a:t>
                </a:r>
              </a:p>
            </p:txBody>
          </p:sp>
        </mc:Choice>
        <mc:Fallback>
          <p:sp>
            <p:nvSpPr>
              <p:cNvPr id="29" name="TextBox 28">
                <a:extLst>
                  <a:ext uri="{FF2B5EF4-FFF2-40B4-BE49-F238E27FC236}">
                    <a16:creationId xmlns:a16="http://schemas.microsoft.com/office/drawing/2014/main" id="{82021B63-D559-4953-BE93-AB7FD0E1F56F}"/>
                  </a:ext>
                </a:extLst>
              </p:cNvPr>
              <p:cNvSpPr txBox="1">
                <a:spLocks noRot="1" noChangeAspect="1" noMove="1" noResize="1" noEditPoints="1" noAdjustHandles="1" noChangeArrowheads="1" noChangeShapeType="1" noTextEdit="1"/>
              </p:cNvSpPr>
              <p:nvPr/>
            </p:nvSpPr>
            <p:spPr>
              <a:xfrm>
                <a:off x="1632843" y="6119836"/>
                <a:ext cx="6202016" cy="620619"/>
              </a:xfrm>
              <a:prstGeom prst="rect">
                <a:avLst/>
              </a:prstGeom>
              <a:blipFill>
                <a:blip r:embed="rId6"/>
                <a:stretch>
                  <a:fillRect l="-1770" b="-23529"/>
                </a:stretch>
              </a:blipFill>
            </p:spPr>
            <p:txBody>
              <a:bodyPr/>
              <a:lstStyle/>
              <a:p>
                <a:r>
                  <a:rPr lang="en-US">
                    <a:noFill/>
                  </a:rPr>
                  <a:t> </a:t>
                </a:r>
              </a:p>
            </p:txBody>
          </p:sp>
        </mc:Fallback>
      </mc:AlternateContent>
    </p:spTree>
    <p:extLst>
      <p:ext uri="{BB962C8B-B14F-4D97-AF65-F5344CB8AC3E}">
        <p14:creationId xmlns:p14="http://schemas.microsoft.com/office/powerpoint/2010/main" val="33454143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barn(inVertical)">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wheel(4)">
                                      <p:cBhvr>
                                        <p:cTn id="12" dur="20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Effect transition="in" filter="wheel(4)">
                                      <p:cBhvr>
                                        <p:cTn id="17" dur="2000"/>
                                        <p:tgtEl>
                                          <p:spTgt spid="19"/>
                                        </p:tgtEl>
                                      </p:cBhvr>
                                    </p:animEffect>
                                  </p:childTnLst>
                                </p:cTn>
                              </p:par>
                            </p:childTnLst>
                          </p:cTn>
                        </p:par>
                      </p:childTnLst>
                    </p:cTn>
                  </p:par>
                  <p:par>
                    <p:cTn id="18" fill="hold">
                      <p:stCondLst>
                        <p:cond delay="indefinite"/>
                      </p:stCondLst>
                      <p:childTnLst>
                        <p:par>
                          <p:cTn id="19" fill="hold">
                            <p:stCondLst>
                              <p:cond delay="0"/>
                            </p:stCondLst>
                            <p:childTnLst>
                              <p:par>
                                <p:cTn id="20" presetID="1" presetClass="exit" presetSubtype="0" fill="hold" grpId="1" nodeType="clickEffect">
                                  <p:stCondLst>
                                    <p:cond delay="0"/>
                                  </p:stCondLst>
                                  <p:childTnLst>
                                    <p:set>
                                      <p:cBhvr>
                                        <p:cTn id="21" dur="1" fill="hold">
                                          <p:stCondLst>
                                            <p:cond delay="0"/>
                                          </p:stCondLst>
                                        </p:cTn>
                                        <p:tgtEl>
                                          <p:spTgt spid="11"/>
                                        </p:tgtEl>
                                        <p:attrNameLst>
                                          <p:attrName>style.visibility</p:attrName>
                                        </p:attrNameLst>
                                      </p:cBhvr>
                                      <p:to>
                                        <p:strVal val="hidden"/>
                                      </p:to>
                                    </p:set>
                                  </p:childTnLst>
                                </p:cTn>
                              </p:par>
                            </p:childTnLst>
                          </p:cTn>
                        </p:par>
                      </p:childTnLst>
                    </p:cTn>
                  </p:par>
                  <p:par>
                    <p:cTn id="22" fill="hold">
                      <p:stCondLst>
                        <p:cond delay="indefinite"/>
                      </p:stCondLst>
                      <p:childTnLst>
                        <p:par>
                          <p:cTn id="23" fill="hold">
                            <p:stCondLst>
                              <p:cond delay="0"/>
                            </p:stCondLst>
                            <p:childTnLst>
                              <p:par>
                                <p:cTn id="24" presetID="1" presetClass="exit" presetSubtype="0" fill="hold" grpId="1" nodeType="clickEffect">
                                  <p:stCondLst>
                                    <p:cond delay="0"/>
                                  </p:stCondLst>
                                  <p:childTnLst>
                                    <p:set>
                                      <p:cBhvr>
                                        <p:cTn id="25" dur="1" fill="hold">
                                          <p:stCondLst>
                                            <p:cond delay="0"/>
                                          </p:stCondLst>
                                        </p:cTn>
                                        <p:tgtEl>
                                          <p:spTgt spid="19"/>
                                        </p:tgtEl>
                                        <p:attrNameLst>
                                          <p:attrName>style.visibility</p:attrName>
                                        </p:attrNameLst>
                                      </p:cBhvr>
                                      <p:to>
                                        <p:strVal val="hidden"/>
                                      </p:to>
                                    </p:set>
                                  </p:childTnLst>
                                </p:cTn>
                              </p:par>
                            </p:childTnLst>
                          </p:cTn>
                        </p:par>
                      </p:childTnLst>
                    </p:cTn>
                  </p:par>
                  <p:par>
                    <p:cTn id="26" fill="hold">
                      <p:stCondLst>
                        <p:cond delay="indefinite"/>
                      </p:stCondLst>
                      <p:childTnLst>
                        <p:par>
                          <p:cTn id="27" fill="hold">
                            <p:stCondLst>
                              <p:cond delay="0"/>
                            </p:stCondLst>
                            <p:childTnLst>
                              <p:par>
                                <p:cTn id="28" presetID="2" presetClass="entr" presetSubtype="4" fill="hold" grpId="0" nodeType="clickEffect">
                                  <p:stCondLst>
                                    <p:cond delay="0"/>
                                  </p:stCondLst>
                                  <p:childTnLst>
                                    <p:set>
                                      <p:cBhvr>
                                        <p:cTn id="29" dur="1" fill="hold">
                                          <p:stCondLst>
                                            <p:cond delay="0"/>
                                          </p:stCondLst>
                                        </p:cTn>
                                        <p:tgtEl>
                                          <p:spTgt spid="21"/>
                                        </p:tgtEl>
                                        <p:attrNameLst>
                                          <p:attrName>style.visibility</p:attrName>
                                        </p:attrNameLst>
                                      </p:cBhvr>
                                      <p:to>
                                        <p:strVal val="visible"/>
                                      </p:to>
                                    </p:set>
                                    <p:anim calcmode="lin" valueType="num">
                                      <p:cBhvr additive="base">
                                        <p:cTn id="30" dur="500" fill="hold"/>
                                        <p:tgtEl>
                                          <p:spTgt spid="21"/>
                                        </p:tgtEl>
                                        <p:attrNameLst>
                                          <p:attrName>ppt_x</p:attrName>
                                        </p:attrNameLst>
                                      </p:cBhvr>
                                      <p:tavLst>
                                        <p:tav tm="0">
                                          <p:val>
                                            <p:strVal val="#ppt_x"/>
                                          </p:val>
                                        </p:tav>
                                        <p:tav tm="100000">
                                          <p:val>
                                            <p:strVal val="#ppt_x"/>
                                          </p:val>
                                        </p:tav>
                                      </p:tavLst>
                                    </p:anim>
                                    <p:anim calcmode="lin" valueType="num">
                                      <p:cBhvr additive="base">
                                        <p:cTn id="31" dur="500" fill="hold"/>
                                        <p:tgtEl>
                                          <p:spTgt spid="21"/>
                                        </p:tgtEl>
                                        <p:attrNameLst>
                                          <p:attrName>ppt_y</p:attrName>
                                        </p:attrNameLst>
                                      </p:cBhvr>
                                      <p:tavLst>
                                        <p:tav tm="0">
                                          <p:val>
                                            <p:strVal val="1+#ppt_h/2"/>
                                          </p:val>
                                        </p:tav>
                                        <p:tav tm="100000">
                                          <p:val>
                                            <p:strVal val="#ppt_y"/>
                                          </p:val>
                                        </p:tav>
                                      </p:tavLst>
                                    </p:anim>
                                  </p:childTnLst>
                                </p:cTn>
                              </p:par>
                            </p:childTnLst>
                          </p:cTn>
                        </p:par>
                      </p:childTnLst>
                    </p:cTn>
                  </p:par>
                  <p:par>
                    <p:cTn id="32" fill="hold">
                      <p:stCondLst>
                        <p:cond delay="indefinite"/>
                      </p:stCondLst>
                      <p:childTnLst>
                        <p:par>
                          <p:cTn id="33" fill="hold">
                            <p:stCondLst>
                              <p:cond delay="0"/>
                            </p:stCondLst>
                            <p:childTnLst>
                              <p:par>
                                <p:cTn id="34" presetID="21" presetClass="entr" presetSubtype="4" fill="hold" nodeType="clickEffect">
                                  <p:stCondLst>
                                    <p:cond delay="0"/>
                                  </p:stCondLst>
                                  <p:childTnLst>
                                    <p:set>
                                      <p:cBhvr>
                                        <p:cTn id="35" dur="1" fill="hold">
                                          <p:stCondLst>
                                            <p:cond delay="0"/>
                                          </p:stCondLst>
                                        </p:cTn>
                                        <p:tgtEl>
                                          <p:spTgt spid="20">
                                            <p:txEl>
                                              <p:pRg st="0" end="0"/>
                                            </p:txEl>
                                          </p:spTgt>
                                        </p:tgtEl>
                                        <p:attrNameLst>
                                          <p:attrName>style.visibility</p:attrName>
                                        </p:attrNameLst>
                                      </p:cBhvr>
                                      <p:to>
                                        <p:strVal val="visible"/>
                                      </p:to>
                                    </p:set>
                                    <p:animEffect transition="in" filter="wheel(4)">
                                      <p:cBhvr>
                                        <p:cTn id="36" dur="2000"/>
                                        <p:tgtEl>
                                          <p:spTgt spid="20">
                                            <p:txEl>
                                              <p:pRg st="0" end="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21" presetClass="entr" presetSubtype="4" fill="hold" nodeType="clickEffect">
                                  <p:stCondLst>
                                    <p:cond delay="0"/>
                                  </p:stCondLst>
                                  <p:childTnLst>
                                    <p:set>
                                      <p:cBhvr>
                                        <p:cTn id="40" dur="1" fill="hold">
                                          <p:stCondLst>
                                            <p:cond delay="0"/>
                                          </p:stCondLst>
                                        </p:cTn>
                                        <p:tgtEl>
                                          <p:spTgt spid="20">
                                            <p:txEl>
                                              <p:pRg st="1" end="1"/>
                                            </p:txEl>
                                          </p:spTgt>
                                        </p:tgtEl>
                                        <p:attrNameLst>
                                          <p:attrName>style.visibility</p:attrName>
                                        </p:attrNameLst>
                                      </p:cBhvr>
                                      <p:to>
                                        <p:strVal val="visible"/>
                                      </p:to>
                                    </p:set>
                                    <p:animEffect transition="in" filter="wheel(4)">
                                      <p:cBhvr>
                                        <p:cTn id="41" dur="2000"/>
                                        <p:tgtEl>
                                          <p:spTgt spid="20">
                                            <p:txEl>
                                              <p:pRg st="1" end="1"/>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21" presetClass="entr" presetSubtype="4" fill="hold" nodeType="clickEffect">
                                  <p:stCondLst>
                                    <p:cond delay="0"/>
                                  </p:stCondLst>
                                  <p:childTnLst>
                                    <p:set>
                                      <p:cBhvr>
                                        <p:cTn id="45" dur="1" fill="hold">
                                          <p:stCondLst>
                                            <p:cond delay="0"/>
                                          </p:stCondLst>
                                        </p:cTn>
                                        <p:tgtEl>
                                          <p:spTgt spid="20">
                                            <p:txEl>
                                              <p:pRg st="2" end="2"/>
                                            </p:txEl>
                                          </p:spTgt>
                                        </p:tgtEl>
                                        <p:attrNameLst>
                                          <p:attrName>style.visibility</p:attrName>
                                        </p:attrNameLst>
                                      </p:cBhvr>
                                      <p:to>
                                        <p:strVal val="visible"/>
                                      </p:to>
                                    </p:set>
                                    <p:animEffect transition="in" filter="wheel(4)">
                                      <p:cBhvr>
                                        <p:cTn id="46" dur="2000"/>
                                        <p:tgtEl>
                                          <p:spTgt spid="20">
                                            <p:txEl>
                                              <p:pRg st="2" end="2"/>
                                            </p:txEl>
                                          </p:spTgt>
                                        </p:tgtEl>
                                      </p:cBhvr>
                                    </p:animEffect>
                                  </p:childTnLst>
                                </p:cTn>
                              </p:par>
                            </p:childTnLst>
                          </p:cTn>
                        </p:par>
                      </p:childTnLst>
                    </p:cTn>
                  </p:par>
                  <p:par>
                    <p:cTn id="47" fill="hold">
                      <p:stCondLst>
                        <p:cond delay="indefinite"/>
                      </p:stCondLst>
                      <p:childTnLst>
                        <p:par>
                          <p:cTn id="48" fill="hold">
                            <p:stCondLst>
                              <p:cond delay="0"/>
                            </p:stCondLst>
                            <p:childTnLst>
                              <p:par>
                                <p:cTn id="49" presetID="16" presetClass="entr" presetSubtype="21" fill="hold" grpId="0" nodeType="clickEffect">
                                  <p:stCondLst>
                                    <p:cond delay="0"/>
                                  </p:stCondLst>
                                  <p:childTnLst>
                                    <p:set>
                                      <p:cBhvr>
                                        <p:cTn id="50" dur="1" fill="hold">
                                          <p:stCondLst>
                                            <p:cond delay="0"/>
                                          </p:stCondLst>
                                        </p:cTn>
                                        <p:tgtEl>
                                          <p:spTgt spid="13"/>
                                        </p:tgtEl>
                                        <p:attrNameLst>
                                          <p:attrName>style.visibility</p:attrName>
                                        </p:attrNameLst>
                                      </p:cBhvr>
                                      <p:to>
                                        <p:strVal val="visible"/>
                                      </p:to>
                                    </p:set>
                                    <p:animEffect transition="in" filter="barn(inVertical)">
                                      <p:cBhvr>
                                        <p:cTn id="51" dur="500"/>
                                        <p:tgtEl>
                                          <p:spTgt spid="13"/>
                                        </p:tgtEl>
                                      </p:cBhvr>
                                    </p:animEffect>
                                  </p:childTnLst>
                                </p:cTn>
                              </p:par>
                              <p:par>
                                <p:cTn id="52" presetID="16" presetClass="entr" presetSubtype="21" fill="hold" grpId="0" nodeType="withEffect">
                                  <p:stCondLst>
                                    <p:cond delay="0"/>
                                  </p:stCondLst>
                                  <p:childTnLst>
                                    <p:set>
                                      <p:cBhvr>
                                        <p:cTn id="53" dur="1" fill="hold">
                                          <p:stCondLst>
                                            <p:cond delay="0"/>
                                          </p:stCondLst>
                                        </p:cTn>
                                        <p:tgtEl>
                                          <p:spTgt spid="14"/>
                                        </p:tgtEl>
                                        <p:attrNameLst>
                                          <p:attrName>style.visibility</p:attrName>
                                        </p:attrNameLst>
                                      </p:cBhvr>
                                      <p:to>
                                        <p:strVal val="visible"/>
                                      </p:to>
                                    </p:set>
                                    <p:animEffect transition="in" filter="barn(inVertical)">
                                      <p:cBhvr>
                                        <p:cTn id="54" dur="500"/>
                                        <p:tgtEl>
                                          <p:spTgt spid="14"/>
                                        </p:tgtEl>
                                      </p:cBhvr>
                                    </p:animEffect>
                                  </p:childTnLst>
                                </p:cTn>
                              </p:par>
                            </p:childTnLst>
                          </p:cTn>
                        </p:par>
                      </p:childTnLst>
                    </p:cTn>
                  </p:par>
                  <p:par>
                    <p:cTn id="55" fill="hold">
                      <p:stCondLst>
                        <p:cond delay="indefinite"/>
                      </p:stCondLst>
                      <p:childTnLst>
                        <p:par>
                          <p:cTn id="56" fill="hold">
                            <p:stCondLst>
                              <p:cond delay="0"/>
                            </p:stCondLst>
                            <p:childTnLst>
                              <p:par>
                                <p:cTn id="57" presetID="22" presetClass="entr" presetSubtype="4" fill="hold" grpId="0" nodeType="clickEffect">
                                  <p:stCondLst>
                                    <p:cond delay="0"/>
                                  </p:stCondLst>
                                  <p:childTnLst>
                                    <p:set>
                                      <p:cBhvr>
                                        <p:cTn id="58" dur="1" fill="hold">
                                          <p:stCondLst>
                                            <p:cond delay="0"/>
                                          </p:stCondLst>
                                        </p:cTn>
                                        <p:tgtEl>
                                          <p:spTgt spid="15"/>
                                        </p:tgtEl>
                                        <p:attrNameLst>
                                          <p:attrName>style.visibility</p:attrName>
                                        </p:attrNameLst>
                                      </p:cBhvr>
                                      <p:to>
                                        <p:strVal val="visible"/>
                                      </p:to>
                                    </p:set>
                                    <p:animEffect transition="in" filter="wipe(down)">
                                      <p:cBhvr>
                                        <p:cTn id="59" dur="500"/>
                                        <p:tgtEl>
                                          <p:spTgt spid="15"/>
                                        </p:tgtEl>
                                      </p:cBhvr>
                                    </p:animEffect>
                                  </p:childTnLst>
                                </p:cTn>
                              </p:par>
                            </p:childTnLst>
                          </p:cTn>
                        </p:par>
                      </p:childTnLst>
                    </p:cTn>
                  </p:par>
                  <p:par>
                    <p:cTn id="60" fill="hold">
                      <p:stCondLst>
                        <p:cond delay="indefinite"/>
                      </p:stCondLst>
                      <p:childTnLst>
                        <p:par>
                          <p:cTn id="61" fill="hold">
                            <p:stCondLst>
                              <p:cond delay="0"/>
                            </p:stCondLst>
                            <p:childTnLst>
                              <p:par>
                                <p:cTn id="62" presetID="16" presetClass="entr" presetSubtype="21" fill="hold" grpId="0" nodeType="clickEffect">
                                  <p:stCondLst>
                                    <p:cond delay="0"/>
                                  </p:stCondLst>
                                  <p:childTnLst>
                                    <p:set>
                                      <p:cBhvr>
                                        <p:cTn id="63" dur="1" fill="hold">
                                          <p:stCondLst>
                                            <p:cond delay="0"/>
                                          </p:stCondLst>
                                        </p:cTn>
                                        <p:tgtEl>
                                          <p:spTgt spid="22"/>
                                        </p:tgtEl>
                                        <p:attrNameLst>
                                          <p:attrName>style.visibility</p:attrName>
                                        </p:attrNameLst>
                                      </p:cBhvr>
                                      <p:to>
                                        <p:strVal val="visible"/>
                                      </p:to>
                                    </p:set>
                                    <p:animEffect transition="in" filter="barn(inVertical)">
                                      <p:cBhvr>
                                        <p:cTn id="64" dur="500"/>
                                        <p:tgtEl>
                                          <p:spTgt spid="22"/>
                                        </p:tgtEl>
                                      </p:cBhvr>
                                    </p:animEffect>
                                  </p:childTnLst>
                                </p:cTn>
                              </p:par>
                              <p:par>
                                <p:cTn id="65" presetID="16" presetClass="entr" presetSubtype="21" fill="hold" grpId="0" nodeType="withEffect">
                                  <p:stCondLst>
                                    <p:cond delay="0"/>
                                  </p:stCondLst>
                                  <p:childTnLst>
                                    <p:set>
                                      <p:cBhvr>
                                        <p:cTn id="66" dur="1" fill="hold">
                                          <p:stCondLst>
                                            <p:cond delay="0"/>
                                          </p:stCondLst>
                                        </p:cTn>
                                        <p:tgtEl>
                                          <p:spTgt spid="28"/>
                                        </p:tgtEl>
                                        <p:attrNameLst>
                                          <p:attrName>style.visibility</p:attrName>
                                        </p:attrNameLst>
                                      </p:cBhvr>
                                      <p:to>
                                        <p:strVal val="visible"/>
                                      </p:to>
                                    </p:set>
                                    <p:animEffect transition="in" filter="barn(inVertical)">
                                      <p:cBhvr>
                                        <p:cTn id="67" dur="500"/>
                                        <p:tgtEl>
                                          <p:spTgt spid="28"/>
                                        </p:tgtEl>
                                      </p:cBhvr>
                                    </p:animEffect>
                                  </p:childTnLst>
                                </p:cTn>
                              </p:par>
                              <p:par>
                                <p:cTn id="68" presetID="16" presetClass="entr" presetSubtype="21" fill="hold" grpId="0" nodeType="withEffect">
                                  <p:stCondLst>
                                    <p:cond delay="0"/>
                                  </p:stCondLst>
                                  <p:childTnLst>
                                    <p:set>
                                      <p:cBhvr>
                                        <p:cTn id="69" dur="1" fill="hold">
                                          <p:stCondLst>
                                            <p:cond delay="0"/>
                                          </p:stCondLst>
                                        </p:cTn>
                                        <p:tgtEl>
                                          <p:spTgt spid="27"/>
                                        </p:tgtEl>
                                        <p:attrNameLst>
                                          <p:attrName>style.visibility</p:attrName>
                                        </p:attrNameLst>
                                      </p:cBhvr>
                                      <p:to>
                                        <p:strVal val="visible"/>
                                      </p:to>
                                    </p:set>
                                    <p:animEffect transition="in" filter="barn(inVertical)">
                                      <p:cBhvr>
                                        <p:cTn id="70" dur="500"/>
                                        <p:tgtEl>
                                          <p:spTgt spid="27"/>
                                        </p:tgtEl>
                                      </p:cBhvr>
                                    </p:animEffect>
                                  </p:childTnLst>
                                </p:cTn>
                              </p:par>
                            </p:childTnLst>
                          </p:cTn>
                        </p:par>
                      </p:childTnLst>
                    </p:cTn>
                  </p:par>
                  <p:par>
                    <p:cTn id="71" fill="hold">
                      <p:stCondLst>
                        <p:cond delay="indefinite"/>
                      </p:stCondLst>
                      <p:childTnLst>
                        <p:par>
                          <p:cTn id="72" fill="hold">
                            <p:stCondLst>
                              <p:cond delay="0"/>
                            </p:stCondLst>
                            <p:childTnLst>
                              <p:par>
                                <p:cTn id="73" presetID="22" presetClass="entr" presetSubtype="4" fill="hold" grpId="0" nodeType="clickEffect">
                                  <p:stCondLst>
                                    <p:cond delay="0"/>
                                  </p:stCondLst>
                                  <p:childTnLst>
                                    <p:set>
                                      <p:cBhvr>
                                        <p:cTn id="74" dur="1" fill="hold">
                                          <p:stCondLst>
                                            <p:cond delay="0"/>
                                          </p:stCondLst>
                                        </p:cTn>
                                        <p:tgtEl>
                                          <p:spTgt spid="23"/>
                                        </p:tgtEl>
                                        <p:attrNameLst>
                                          <p:attrName>style.visibility</p:attrName>
                                        </p:attrNameLst>
                                      </p:cBhvr>
                                      <p:to>
                                        <p:strVal val="visible"/>
                                      </p:to>
                                    </p:set>
                                    <p:animEffect transition="in" filter="wipe(down)">
                                      <p:cBhvr>
                                        <p:cTn id="75" dur="500"/>
                                        <p:tgtEl>
                                          <p:spTgt spid="23"/>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4" fill="hold" grpId="0" nodeType="clickEffect">
                                  <p:stCondLst>
                                    <p:cond delay="0"/>
                                  </p:stCondLst>
                                  <p:childTnLst>
                                    <p:set>
                                      <p:cBhvr>
                                        <p:cTn id="79" dur="1" fill="hold">
                                          <p:stCondLst>
                                            <p:cond delay="0"/>
                                          </p:stCondLst>
                                        </p:cTn>
                                        <p:tgtEl>
                                          <p:spTgt spid="29"/>
                                        </p:tgtEl>
                                        <p:attrNameLst>
                                          <p:attrName>style.visibility</p:attrName>
                                        </p:attrNameLst>
                                      </p:cBhvr>
                                      <p:to>
                                        <p:strVal val="visible"/>
                                      </p:to>
                                    </p:set>
                                    <p:animEffect transition="in" filter="wipe(down)">
                                      <p:cBhvr>
                                        <p:cTn id="80" dur="500"/>
                                        <p:tgtEl>
                                          <p:spTgt spid="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3" grpId="0"/>
      <p:bldP spid="11" grpId="0" animBg="1"/>
      <p:bldP spid="11" grpId="1" animBg="1"/>
      <p:bldP spid="14" grpId="0"/>
      <p:bldP spid="15" grpId="0"/>
      <p:bldP spid="19" grpId="0" animBg="1"/>
      <p:bldP spid="19" grpId="1" animBg="1"/>
      <p:bldP spid="21" grpId="0"/>
      <p:bldP spid="22" grpId="0"/>
      <p:bldP spid="23" grpId="0"/>
      <p:bldP spid="27" grpId="0"/>
      <p:bldP spid="28" grpId="0"/>
      <p:bldP spid="2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0" y="729289"/>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2889100"/>
            <a:ext cx="1602862" cy="661207"/>
          </a:xfrm>
          <a:prstGeom prst="rect">
            <a:avLst/>
          </a:prstGeom>
          <a:noFill/>
        </p:spPr>
        <p:txBody>
          <a:bodyPr wrap="square">
            <a:spAutoFit/>
          </a:bodyPr>
          <a:lstStyle/>
          <a:p>
            <a:pPr algn="just">
              <a:lnSpc>
                <a:spcPct val="150000"/>
              </a:lnSpc>
              <a:spcAft>
                <a:spcPts val="1000"/>
              </a:spcAft>
            </a:pPr>
            <a:r>
              <a:rPr lang="vi-VN" sz="2800" u="sng" dirty="0">
                <a:solidFill>
                  <a:srgbClr val="FF0000"/>
                </a:solidFill>
                <a:effectLst/>
                <a:latin typeface="Times New Roman" panose="02020603050405020304" pitchFamily="18" charset="0"/>
                <a:ea typeface="Calibri" panose="020F0502020204030204" pitchFamily="34" charset="0"/>
              </a:rPr>
              <a:t>Kết luận:</a:t>
            </a:r>
            <a:endParaRPr lang="en-US" sz="2800" dirty="0">
              <a:solidFill>
                <a:srgbClr val="FF0000"/>
              </a:solidFill>
              <a:effectLst/>
              <a:latin typeface="Times New Roman" panose="02020603050405020304" pitchFamily="18" charset="0"/>
              <a:ea typeface="Calibri" panose="020F0502020204030204" pitchFamily="34" charset="0"/>
            </a:endParaRPr>
          </a:p>
        </p:txBody>
      </p:sp>
      <p:sp>
        <p:nvSpPr>
          <p:cNvPr id="21" name="TextBox 20">
            <a:extLst>
              <a:ext uri="{FF2B5EF4-FFF2-40B4-BE49-F238E27FC236}">
                <a16:creationId xmlns:a16="http://schemas.microsoft.com/office/drawing/2014/main" id="{5DA73F5C-A86B-4D9C-B881-74A9AA3C0ABF}"/>
              </a:ext>
            </a:extLst>
          </p:cNvPr>
          <p:cNvSpPr txBox="1"/>
          <p:nvPr/>
        </p:nvSpPr>
        <p:spPr>
          <a:xfrm>
            <a:off x="735745" y="3429000"/>
            <a:ext cx="10303555" cy="954107"/>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 Trong hai số tự nhiên có số chữ số khác nhau: Số nào có nhiều chữ số hơn thì lớn hơn, số nào có ít chữ số hơn thì nhỏ hơn</a:t>
            </a:r>
            <a:endParaRPr lang="en-US" sz="2800" dirty="0"/>
          </a:p>
        </p:txBody>
      </p:sp>
      <p:sp>
        <p:nvSpPr>
          <p:cNvPr id="22" name="TextBox 21">
            <a:extLst>
              <a:ext uri="{FF2B5EF4-FFF2-40B4-BE49-F238E27FC236}">
                <a16:creationId xmlns:a16="http://schemas.microsoft.com/office/drawing/2014/main" id="{BCD799EB-5B65-4F03-AD8F-3D768A7E0086}"/>
              </a:ext>
            </a:extLst>
          </p:cNvPr>
          <p:cNvSpPr txBox="1"/>
          <p:nvPr/>
        </p:nvSpPr>
        <p:spPr>
          <a:xfrm>
            <a:off x="735745" y="4149313"/>
            <a:ext cx="10720510" cy="2600199"/>
          </a:xfrm>
          <a:prstGeom prst="rect">
            <a:avLst/>
          </a:prstGeom>
          <a:noFill/>
        </p:spPr>
        <p:txBody>
          <a:bodyPr wrap="square">
            <a:spAutoFit/>
          </a:bodyPr>
          <a:lstStyle/>
          <a:p>
            <a:pPr algn="just">
              <a:lnSpc>
                <a:spcPct val="150000"/>
              </a:lnSpc>
              <a:spcAft>
                <a:spcPts val="1000"/>
              </a:spcAft>
            </a:pPr>
            <a:r>
              <a:rPr lang="vi-VN" sz="2800" dirty="0">
                <a:solidFill>
                  <a:srgbClr val="000000"/>
                </a:solidFill>
                <a:effectLst/>
                <a:latin typeface="Times New Roman" panose="02020603050405020304" pitchFamily="18" charset="0"/>
                <a:ea typeface="Calibri" panose="020F0502020204030204" pitchFamily="34" charset="0"/>
              </a:rPr>
              <a:t>- Để so sánh hai số tự nhiên có số chữ số bằng nhau, ta lần lượt so sánh từng cặp chữ số trên cùng một hàng ( tính từ trái sang phải), cho đến khi xuất hiện cặp chữ số đầu tiên khác nhau. Ở cặp chữ số khác nhau đó, chữ số nào lớn hơn thì số tự nhiên chứa chữ số đó lớn hơn.</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7" name="Text Box 3">
            <a:extLst>
              <a:ext uri="{FF2B5EF4-FFF2-40B4-BE49-F238E27FC236}">
                <a16:creationId xmlns:a16="http://schemas.microsoft.com/office/drawing/2014/main" id="{BC0B36F1-4F77-4C9D-A6C9-C96131DC0390}"/>
              </a:ext>
            </a:extLst>
          </p:cNvPr>
          <p:cNvSpPr txBox="1">
            <a:spLocks noChangeArrowheads="1"/>
          </p:cNvSpPr>
          <p:nvPr/>
        </p:nvSpPr>
        <p:spPr bwMode="auto">
          <a:xfrm>
            <a:off x="430284" y="1493677"/>
            <a:ext cx="2909455"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None/>
            </a:pPr>
            <a:r>
              <a:rPr lang="en-US" altLang="en-US" sz="2800" dirty="0">
                <a:solidFill>
                  <a:srgbClr val="0033CC"/>
                </a:solidFill>
                <a:latin typeface="Times New Roman" panose="02020603050405020304" pitchFamily="18" charset="0"/>
                <a:cs typeface="Times New Roman" panose="02020603050405020304" pitchFamily="18" charset="0"/>
              </a:rPr>
              <a:t> b) </a:t>
            </a:r>
            <a:r>
              <a:rPr lang="vi-VN" i="1" u="sng" dirty="0">
                <a:solidFill>
                  <a:srgbClr val="0033CC"/>
                </a:solidFill>
                <a:latin typeface="Times New Roman" panose="02020603050405020304" pitchFamily="18" charset="0"/>
                <a:cs typeface="Times New Roman" panose="02020603050405020304" pitchFamily="18" charset="0"/>
              </a:rPr>
              <a:t>Hoạt động 4:</a:t>
            </a:r>
            <a:endParaRPr lang="en-US" dirty="0">
              <a:solidFill>
                <a:srgbClr val="0033CC"/>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0D6BBFB4-A059-4DB9-8606-5A38618FB75D}"/>
              </a:ext>
            </a:extLst>
          </p:cNvPr>
          <p:cNvSpPr txBox="1"/>
          <p:nvPr/>
        </p:nvSpPr>
        <p:spPr>
          <a:xfrm>
            <a:off x="3048000" y="1415519"/>
            <a:ext cx="9144000" cy="661207"/>
          </a:xfrm>
          <a:prstGeom prst="rect">
            <a:avLst/>
          </a:prstGeom>
          <a:noFill/>
        </p:spPr>
        <p:txBody>
          <a:bodyPr wrap="square">
            <a:spAutoFit/>
          </a:bodyPr>
          <a:lstStyle/>
          <a:p>
            <a:pPr algn="just">
              <a:lnSpc>
                <a:spcPct val="150000"/>
              </a:lnSpc>
              <a:spcAft>
                <a:spcPts val="1000"/>
              </a:spcAft>
            </a:pPr>
            <a:r>
              <a:rPr lang="en-US" sz="2800" dirty="0">
                <a:solidFill>
                  <a:srgbClr val="000000"/>
                </a:solidFill>
                <a:effectLst/>
                <a:latin typeface="Times New Roman" panose="02020603050405020304" pitchFamily="18" charset="0"/>
                <a:ea typeface="Calibri" panose="020F0502020204030204" pitchFamily="34" charset="0"/>
              </a:rPr>
              <a:t>So </a:t>
            </a:r>
            <a:r>
              <a:rPr lang="en-US" sz="2800" dirty="0" err="1">
                <a:solidFill>
                  <a:srgbClr val="000000"/>
                </a:solidFill>
                <a:effectLst/>
                <a:latin typeface="Times New Roman" panose="02020603050405020304" pitchFamily="18" charset="0"/>
                <a:ea typeface="Calibri" panose="020F0502020204030204" pitchFamily="34" charset="0"/>
              </a:rPr>
              <a:t>sánh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a:solidFill>
                  <a:srgbClr val="000000"/>
                </a:solidFill>
                <a:latin typeface="Times New Roman" panose="02020603050405020304" pitchFamily="18" charset="0"/>
                <a:ea typeface="Calibri" panose="020F0502020204030204" pitchFamily="34" charset="0"/>
              </a:rPr>
              <a:t>: a) 9 998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10 000     b) 524 697 </a:t>
            </a:r>
            <a:r>
              <a:rPr lang="en-US" sz="2800" dirty="0" err="1">
                <a:solidFill>
                  <a:srgbClr val="000000"/>
                </a:solidFill>
                <a:latin typeface="Times New Roman" panose="02020603050405020304" pitchFamily="18" charset="0"/>
                <a:ea typeface="Calibri" panose="020F0502020204030204" pitchFamily="34" charset="0"/>
              </a:rPr>
              <a:t>và</a:t>
            </a:r>
            <a:r>
              <a:rPr lang="en-US" sz="2800" dirty="0">
                <a:solidFill>
                  <a:srgbClr val="000000"/>
                </a:solidFill>
                <a:latin typeface="Times New Roman" panose="02020603050405020304" pitchFamily="18" charset="0"/>
                <a:ea typeface="Calibri" panose="020F0502020204030204" pitchFamily="34" charset="0"/>
              </a:rPr>
              <a:t> 524 687.</a:t>
            </a:r>
          </a:p>
        </p:txBody>
      </p:sp>
      <p:sp>
        <p:nvSpPr>
          <p:cNvPr id="9" name="Text Box 3">
            <a:extLst>
              <a:ext uri="{FF2B5EF4-FFF2-40B4-BE49-F238E27FC236}">
                <a16:creationId xmlns:a16="http://schemas.microsoft.com/office/drawing/2014/main" id="{55556301-89A8-45F6-8B9F-15014B33823E}"/>
              </a:ext>
            </a:extLst>
          </p:cNvPr>
          <p:cNvSpPr txBox="1">
            <a:spLocks noChangeArrowheads="1"/>
          </p:cNvSpPr>
          <p:nvPr/>
        </p:nvSpPr>
        <p:spPr bwMode="auto">
          <a:xfrm>
            <a:off x="5098520" y="195705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0" name="TextBox 9">
            <a:extLst>
              <a:ext uri="{FF2B5EF4-FFF2-40B4-BE49-F238E27FC236}">
                <a16:creationId xmlns:a16="http://schemas.microsoft.com/office/drawing/2014/main" id="{5B3DF125-FB08-4BBB-998E-4552B006A4ED}"/>
              </a:ext>
            </a:extLst>
          </p:cNvPr>
          <p:cNvSpPr txBox="1"/>
          <p:nvPr/>
        </p:nvSpPr>
        <p:spPr>
          <a:xfrm>
            <a:off x="2242549" y="2835078"/>
            <a:ext cx="329865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9 998 &lt; 10 000</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1" name="TextBox 10">
            <a:extLst>
              <a:ext uri="{FF2B5EF4-FFF2-40B4-BE49-F238E27FC236}">
                <a16:creationId xmlns:a16="http://schemas.microsoft.com/office/drawing/2014/main" id="{AF7E9A48-FD04-4364-9986-61799090610C}"/>
              </a:ext>
            </a:extLst>
          </p:cNvPr>
          <p:cNvSpPr txBox="1"/>
          <p:nvPr/>
        </p:nvSpPr>
        <p:spPr>
          <a:xfrm>
            <a:off x="5606568" y="2772802"/>
            <a:ext cx="3320209"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524 697 &gt; 524 687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01168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4" fill="hold" grpId="0" nodeType="click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down)">
                                      <p:cBhvr>
                                        <p:cTn id="13" dur="500"/>
                                        <p:tgtEl>
                                          <p:spTgt spid="8"/>
                                        </p:tgtEl>
                                      </p:cBhvr>
                                    </p:animEffect>
                                  </p:childTnLst>
                                </p:cTn>
                              </p:par>
                            </p:childTnLst>
                          </p:cTn>
                        </p:par>
                      </p:childTnLst>
                    </p:cTn>
                  </p:par>
                  <p:par>
                    <p:cTn id="14" fill="hold">
                      <p:stCondLst>
                        <p:cond delay="indefinite"/>
                      </p:stCondLst>
                      <p:childTnLst>
                        <p:par>
                          <p:cTn id="15" fill="hold">
                            <p:stCondLst>
                              <p:cond delay="0"/>
                            </p:stCondLst>
                            <p:childTnLst>
                              <p:par>
                                <p:cTn id="16" presetID="21" presetClass="entr" presetSubtype="4" fill="hold" nodeType="clickEffect">
                                  <p:stCondLst>
                                    <p:cond delay="0"/>
                                  </p:stCondLst>
                                  <p:childTnLst>
                                    <p:set>
                                      <p:cBhvr>
                                        <p:cTn id="17" dur="1" fill="hold">
                                          <p:stCondLst>
                                            <p:cond delay="0"/>
                                          </p:stCondLst>
                                        </p:cTn>
                                        <p:tgtEl>
                                          <p:spTgt spid="9">
                                            <p:txEl>
                                              <p:pRg st="0" end="0"/>
                                            </p:txEl>
                                          </p:spTgt>
                                        </p:tgtEl>
                                        <p:attrNameLst>
                                          <p:attrName>style.visibility</p:attrName>
                                        </p:attrNameLst>
                                      </p:cBhvr>
                                      <p:to>
                                        <p:strVal val="visible"/>
                                      </p:to>
                                    </p:set>
                                    <p:animEffect transition="in" filter="wheel(4)">
                                      <p:cBhvr>
                                        <p:cTn id="18" dur="2000"/>
                                        <p:tgtEl>
                                          <p:spTgt spid="9">
                                            <p:txEl>
                                              <p:pRg st="0" end="0"/>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6" presetClass="entr" presetSubtype="21" fill="hold" grpId="0"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barn(inVertical)">
                                      <p:cBhvr>
                                        <p:cTn id="23" dur="500"/>
                                        <p:tgtEl>
                                          <p:spTgt spid="10"/>
                                        </p:tgtEl>
                                      </p:cBhvr>
                                    </p:animEffect>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fade">
                                      <p:cBhvr>
                                        <p:cTn id="28" dur="1000"/>
                                        <p:tgtEl>
                                          <p:spTgt spid="11"/>
                                        </p:tgtEl>
                                      </p:cBhvr>
                                    </p:animEffect>
                                    <p:anim calcmode="lin" valueType="num">
                                      <p:cBhvr>
                                        <p:cTn id="29" dur="1000" fill="hold"/>
                                        <p:tgtEl>
                                          <p:spTgt spid="11"/>
                                        </p:tgtEl>
                                        <p:attrNameLst>
                                          <p:attrName>ppt_x</p:attrName>
                                        </p:attrNameLst>
                                      </p:cBhvr>
                                      <p:tavLst>
                                        <p:tav tm="0">
                                          <p:val>
                                            <p:strVal val="#ppt_x"/>
                                          </p:val>
                                        </p:tav>
                                        <p:tav tm="100000">
                                          <p:val>
                                            <p:strVal val="#ppt_x"/>
                                          </p:val>
                                        </p:tav>
                                      </p:tavLst>
                                    </p:anim>
                                    <p:anim calcmode="lin" valueType="num">
                                      <p:cBhvr>
                                        <p:cTn id="30" dur="1000" fill="hold"/>
                                        <p:tgtEl>
                                          <p:spTgt spid="11"/>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21"/>
                                        </p:tgtEl>
                                        <p:attrNameLst>
                                          <p:attrName>style.visibility</p:attrName>
                                        </p:attrNameLst>
                                      </p:cBhvr>
                                      <p:to>
                                        <p:strVal val="visible"/>
                                      </p:to>
                                    </p:set>
                                    <p:animEffect transition="in" filter="wipe(down)">
                                      <p:cBhvr>
                                        <p:cTn id="40" dur="500"/>
                                        <p:tgtEl>
                                          <p:spTgt spid="21"/>
                                        </p:tgtEl>
                                      </p:cBhvr>
                                    </p:animEffect>
                                  </p:childTnLst>
                                </p:cTn>
                              </p:par>
                            </p:childTnLst>
                          </p:cTn>
                        </p:par>
                      </p:childTnLst>
                    </p:cTn>
                  </p:par>
                  <p:par>
                    <p:cTn id="41" fill="hold">
                      <p:stCondLst>
                        <p:cond delay="indefinite"/>
                      </p:stCondLst>
                      <p:childTnLst>
                        <p:par>
                          <p:cTn id="42" fill="hold">
                            <p:stCondLst>
                              <p:cond delay="0"/>
                            </p:stCondLst>
                            <p:childTnLst>
                              <p:par>
                                <p:cTn id="43" presetID="22" presetClass="entr" presetSubtype="4" fill="hold" grpId="0" nodeType="clickEffect">
                                  <p:stCondLst>
                                    <p:cond delay="0"/>
                                  </p:stCondLst>
                                  <p:childTnLst>
                                    <p:set>
                                      <p:cBhvr>
                                        <p:cTn id="44" dur="1" fill="hold">
                                          <p:stCondLst>
                                            <p:cond delay="0"/>
                                          </p:stCondLst>
                                        </p:cTn>
                                        <p:tgtEl>
                                          <p:spTgt spid="22"/>
                                        </p:tgtEl>
                                        <p:attrNameLst>
                                          <p:attrName>style.visibility</p:attrName>
                                        </p:attrNameLst>
                                      </p:cBhvr>
                                      <p:to>
                                        <p:strVal val="visible"/>
                                      </p:to>
                                    </p:set>
                                    <p:animEffect transition="in" filter="wipe(down)">
                                      <p:cBhvr>
                                        <p:cTn id="45"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21" grpId="0"/>
      <p:bldP spid="22" grpId="0"/>
      <p:bldP spid="7" grpId="0"/>
      <p:bldP spid="8" grpId="0"/>
      <p:bldP spid="10" grpId="0"/>
      <p:bldP spid="11"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37491" y="950251"/>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0" y="1636210"/>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c) </a:t>
            </a:r>
            <a:r>
              <a:rPr lang="en-US" sz="2800" u="sng" dirty="0" err="1">
                <a:solidFill>
                  <a:srgbClr val="0033CC"/>
                </a:solidFill>
                <a:effectLst/>
                <a:latin typeface="Times New Roman" panose="02020603050405020304" pitchFamily="18" charset="0"/>
                <a:ea typeface="Calibri" panose="020F0502020204030204" pitchFamily="34" charset="0"/>
              </a:rPr>
              <a:t>Ví</a:t>
            </a:r>
            <a:r>
              <a:rPr lang="en-US" sz="2800" u="sng" dirty="0">
                <a:solidFill>
                  <a:srgbClr val="0033CC"/>
                </a:solidFill>
                <a:effectLst/>
                <a:latin typeface="Times New Roman" panose="02020603050405020304" pitchFamily="18" charset="0"/>
                <a:ea typeface="Calibri" panose="020F0502020204030204" pitchFamily="34" charset="0"/>
              </a:rPr>
              <a:t> </a:t>
            </a:r>
            <a:r>
              <a:rPr lang="en-US" sz="2800" u="sng" dirty="0" err="1">
                <a:solidFill>
                  <a:srgbClr val="0033CC"/>
                </a:solidFill>
                <a:effectLst/>
                <a:latin typeface="Times New Roman" panose="02020603050405020304" pitchFamily="18" charset="0"/>
                <a:ea typeface="Calibri" panose="020F0502020204030204" pitchFamily="34" charset="0"/>
              </a:rPr>
              <a:t>dụ</a:t>
            </a:r>
            <a:r>
              <a:rPr lang="en-US" sz="2800" u="sng" dirty="0">
                <a:solidFill>
                  <a:srgbClr val="0033CC"/>
                </a:solidFill>
                <a:effectLst/>
                <a:latin typeface="Times New Roman" panose="02020603050405020304" pitchFamily="18" charset="0"/>
                <a:ea typeface="Calibri" panose="020F0502020204030204" pitchFamily="34" charset="0"/>
              </a:rPr>
              <a:t> :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2952506" y="1666249"/>
            <a:ext cx="3689236"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1 000 999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998 999</a:t>
            </a:r>
          </a:p>
        </p:txBody>
      </p:sp>
      <p:sp>
        <p:nvSpPr>
          <p:cNvPr id="9" name="TextBox 8">
            <a:extLst>
              <a:ext uri="{FF2B5EF4-FFF2-40B4-BE49-F238E27FC236}">
                <a16:creationId xmlns:a16="http://schemas.microsoft.com/office/drawing/2014/main" id="{1AF55593-5BBE-4918-8BBB-0DB457A90641}"/>
              </a:ext>
            </a:extLst>
          </p:cNvPr>
          <p:cNvSpPr txBox="1"/>
          <p:nvPr/>
        </p:nvSpPr>
        <p:spPr>
          <a:xfrm>
            <a:off x="2952505" y="2126291"/>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1 035 946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1 039 457</a:t>
            </a: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1" name="TextBox 10">
            <a:extLst>
              <a:ext uri="{FF2B5EF4-FFF2-40B4-BE49-F238E27FC236}">
                <a16:creationId xmlns:a16="http://schemas.microsoft.com/office/drawing/2014/main" id="{7DD7396B-1D5D-429D-BF29-E452C9339211}"/>
              </a:ext>
            </a:extLst>
          </p:cNvPr>
          <p:cNvSpPr txBox="1"/>
          <p:nvPr/>
        </p:nvSpPr>
        <p:spPr>
          <a:xfrm>
            <a:off x="1084881" y="3081744"/>
            <a:ext cx="9846364" cy="130753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Ta </a:t>
            </a:r>
            <a:r>
              <a:rPr lang="en-US" sz="2800" dirty="0" err="1">
                <a:effectLst/>
                <a:latin typeface="Times New Roman" panose="02020603050405020304" pitchFamily="18" charset="0"/>
                <a:ea typeface="Calibri" panose="020F0502020204030204" pitchFamily="34" charset="0"/>
              </a:rPr>
              <a:t>thấy</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1 000 999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7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998 999 </a:t>
            </a:r>
            <a:r>
              <a:rPr lang="en-US" sz="2800" dirty="0" err="1">
                <a:effectLst/>
                <a:latin typeface="Times New Roman" panose="02020603050405020304" pitchFamily="18" charset="0"/>
                <a:ea typeface="Calibri" panose="020F0502020204030204" pitchFamily="34" charset="0"/>
              </a:rPr>
              <a:t>có</a:t>
            </a:r>
            <a:r>
              <a:rPr lang="en-US" sz="2800" dirty="0">
                <a:effectLst/>
                <a:latin typeface="Times New Roman" panose="02020603050405020304" pitchFamily="18" charset="0"/>
                <a:ea typeface="Calibri" panose="020F0502020204030204" pitchFamily="34" charset="0"/>
              </a:rPr>
              <a:t> 6 </a:t>
            </a:r>
            <a:r>
              <a:rPr lang="en-US" sz="2800" dirty="0" err="1">
                <a:effectLst/>
                <a:latin typeface="Times New Roman" panose="02020603050405020304" pitchFamily="18" charset="0"/>
                <a:ea typeface="Calibri" panose="020F0502020204030204" pitchFamily="34" charset="0"/>
              </a:rPr>
              <a:t>chữ</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1 000 999 &gt; 998 999.</a:t>
            </a:r>
            <a:endParaRPr lang="en-US" sz="2800" dirty="0">
              <a:effectLst/>
              <a:latin typeface="Times New Roman" panose="02020603050405020304" pitchFamily="18" charset="0"/>
              <a:ea typeface="Calibri" panose="020F0502020204030204" pitchFamily="34" charset="0"/>
            </a:endParaRPr>
          </a:p>
        </p:txBody>
      </p:sp>
      <p:sp>
        <p:nvSpPr>
          <p:cNvPr id="12" name="TextBox 11">
            <a:extLst>
              <a:ext uri="{FF2B5EF4-FFF2-40B4-BE49-F238E27FC236}">
                <a16:creationId xmlns:a16="http://schemas.microsoft.com/office/drawing/2014/main" id="{AFAE7999-E9C1-4561-9BCB-94649B1095B5}"/>
              </a:ext>
            </a:extLst>
          </p:cNvPr>
          <p:cNvSpPr txBox="1"/>
          <p:nvPr/>
        </p:nvSpPr>
        <p:spPr>
          <a:xfrm>
            <a:off x="182880" y="4170132"/>
            <a:ext cx="11787447" cy="1953868"/>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Do </a:t>
            </a:r>
            <a:r>
              <a:rPr lang="en-US" sz="2800" dirty="0" err="1">
                <a:effectLst/>
                <a:latin typeface="Times New Roman" panose="02020603050405020304" pitchFamily="18" charset="0"/>
                <a:ea typeface="Calibri" panose="020F0502020204030204" pitchFamily="34" charset="0"/>
              </a:rPr>
              <a:t>hai</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1 035 946 </a:t>
            </a:r>
            <a:r>
              <a:rPr lang="en-US" sz="2800" dirty="0" err="1">
                <a:latin typeface="Times New Roman" panose="02020603050405020304" pitchFamily="18" charset="0"/>
                <a:ea typeface="Calibri" panose="020F0502020204030204" pitchFamily="34" charset="0"/>
              </a:rPr>
              <a:t>và</a:t>
            </a:r>
            <a:r>
              <a:rPr lang="en-US" sz="2800" dirty="0">
                <a:latin typeface="Times New Roman" panose="02020603050405020304" pitchFamily="18" charset="0"/>
                <a:ea typeface="Calibri" panose="020F0502020204030204" pitchFamily="34" charset="0"/>
              </a:rPr>
              <a:t> 1 039 457 </a:t>
            </a:r>
            <a:r>
              <a:rPr lang="en-US" sz="2800" dirty="0" err="1">
                <a:latin typeface="Times New Roman" panose="02020603050405020304" pitchFamily="18" charset="0"/>
                <a:ea typeface="Calibri" panose="020F0502020204030204" pitchFamily="34" charset="0"/>
              </a:rPr>
              <a:t>có</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nên</a:t>
            </a:r>
            <a:r>
              <a:rPr lang="en-US" sz="2800" dirty="0">
                <a:latin typeface="Times New Roman" panose="02020603050405020304" pitchFamily="18" charset="0"/>
                <a:ea typeface="Calibri" panose="020F0502020204030204" pitchFamily="34" charset="0"/>
              </a:rPr>
              <a:t> ta </a:t>
            </a:r>
            <a:r>
              <a:rPr lang="en-US" sz="2800" dirty="0" err="1">
                <a:latin typeface="Times New Roman" panose="02020603050405020304" pitchFamily="18" charset="0"/>
                <a:ea typeface="Calibri" panose="020F0502020204030204" pitchFamily="34" charset="0"/>
              </a:rPr>
              <a:t>lần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lượt</a:t>
            </a:r>
            <a:r>
              <a:rPr lang="en-US" sz="2800" dirty="0">
                <a:latin typeface="Times New Roman" panose="02020603050405020304" pitchFamily="18" charset="0"/>
                <a:ea typeface="Calibri" panose="020F0502020204030204" pitchFamily="34" charset="0"/>
              </a:rPr>
              <a:t> so </a:t>
            </a:r>
            <a:r>
              <a:rPr lang="en-US" sz="2800" dirty="0" err="1">
                <a:latin typeface="Times New Roman" panose="02020603050405020304" pitchFamily="18" charset="0"/>
                <a:ea typeface="Calibri" panose="020F0502020204030204" pitchFamily="34" charset="0"/>
              </a:rPr>
              <a:t>sánh</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cùng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một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hàng</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từ</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trái</a:t>
            </a:r>
            <a:r>
              <a:rPr lang="en-US" sz="2800" dirty="0">
                <a:latin typeface="Times New Roman" panose="02020603050405020304" pitchFamily="18" charset="0"/>
                <a:ea typeface="Calibri" panose="020F0502020204030204" pitchFamily="34" charset="0"/>
              </a:rPr>
              <a:t> qua </a:t>
            </a:r>
            <a:r>
              <a:rPr lang="en-US" sz="2800" dirty="0" err="1">
                <a:latin typeface="Times New Roman" panose="02020603050405020304" pitchFamily="18" charset="0"/>
                <a:ea typeface="Calibri" panose="020F0502020204030204" pitchFamily="34" charset="0"/>
              </a:rPr>
              <a:t>phải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cho</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đến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khi</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xuất</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hiện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cặp</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chữ</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số</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đầu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tiên</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khác</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nhau</a:t>
            </a:r>
            <a:r>
              <a:rPr lang="en-US" sz="2800" dirty="0">
                <a:latin typeface="Times New Roman" panose="02020603050405020304" pitchFamily="18" charset="0"/>
                <a:ea typeface="Calibri" panose="020F0502020204030204" pitchFamily="34" charset="0"/>
              </a:rPr>
              <a:t> </a:t>
            </a:r>
            <a:r>
              <a:rPr lang="en-US" sz="2800" dirty="0" err="1">
                <a:latin typeface="Times New Roman" panose="02020603050405020304" pitchFamily="18" charset="0"/>
                <a:ea typeface="Calibri" panose="020F0502020204030204" pitchFamily="34" charset="0"/>
              </a:rPr>
              <a:t>là</a:t>
            </a:r>
            <a:r>
              <a:rPr lang="en-US" sz="2800" dirty="0">
                <a:latin typeface="Times New Roman" panose="02020603050405020304" pitchFamily="18" charset="0"/>
                <a:ea typeface="Calibri" panose="020F0502020204030204" pitchFamily="34" charset="0"/>
              </a:rPr>
              <a:t> 5 &lt; 9. </a:t>
            </a:r>
            <a:r>
              <a:rPr lang="en-US" sz="2800" dirty="0" err="1">
                <a:latin typeface="Times New Roman" panose="02020603050405020304" pitchFamily="18" charset="0"/>
                <a:ea typeface="Calibri" panose="020F0502020204030204" pitchFamily="34" charset="0"/>
              </a:rPr>
              <a:t>vậy</a:t>
            </a:r>
            <a:r>
              <a:rPr lang="en-US" sz="2800" dirty="0">
                <a:latin typeface="Times New Roman" panose="02020603050405020304" pitchFamily="18" charset="0"/>
                <a:ea typeface="Calibri" panose="020F0502020204030204" pitchFamily="34" charset="0"/>
              </a:rPr>
              <a:t> 1 035 946 &lt; 1 039 457 .</a:t>
            </a:r>
            <a:endParaRPr lang="en-US" sz="2800" dirty="0">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4038981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Effect transition="in" filter="wipe(down)">
                                      <p:cBhvr>
                                        <p:cTn id="7" dur="500"/>
                                        <p:tgtEl>
                                          <p:spTgt spid="19"/>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wipe(down)">
                                      <p:cBhvr>
                                        <p:cTn id="12" dur="500"/>
                                        <p:tgtEl>
                                          <p:spTgt spid="8"/>
                                        </p:tgtEl>
                                      </p:cBhvr>
                                    </p:animEffect>
                                  </p:childTnLst>
                                </p:cTn>
                              </p:par>
                              <p:par>
                                <p:cTn id="13" presetID="22" presetClass="entr" presetSubtype="4"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animEffect transition="in" filter="wipe(down)">
                                      <p:cBhvr>
                                        <p:cTn id="15" dur="500"/>
                                        <p:tgtEl>
                                          <p:spTgt spid="9"/>
                                        </p:tgtEl>
                                      </p:cBhvr>
                                    </p:animEffect>
                                  </p:childTnLst>
                                </p:cTn>
                              </p:par>
                            </p:childTnLst>
                          </p:cTn>
                        </p:par>
                      </p:childTnLst>
                    </p:cTn>
                  </p:par>
                  <p:par>
                    <p:cTn id="16" fill="hold">
                      <p:stCondLst>
                        <p:cond delay="indefinite"/>
                      </p:stCondLst>
                      <p:childTnLst>
                        <p:par>
                          <p:cTn id="17" fill="hold">
                            <p:stCondLst>
                              <p:cond delay="0"/>
                            </p:stCondLst>
                            <p:childTnLst>
                              <p:par>
                                <p:cTn id="18" presetID="21" presetClass="entr" presetSubtype="4" fill="hold" nodeType="clickEffect">
                                  <p:stCondLst>
                                    <p:cond delay="0"/>
                                  </p:stCondLst>
                                  <p:childTnLst>
                                    <p:set>
                                      <p:cBhvr>
                                        <p:cTn id="19" dur="1" fill="hold">
                                          <p:stCondLst>
                                            <p:cond delay="0"/>
                                          </p:stCondLst>
                                        </p:cTn>
                                        <p:tgtEl>
                                          <p:spTgt spid="10">
                                            <p:txEl>
                                              <p:pRg st="0" end="0"/>
                                            </p:txEl>
                                          </p:spTgt>
                                        </p:tgtEl>
                                        <p:attrNameLst>
                                          <p:attrName>style.visibility</p:attrName>
                                        </p:attrNameLst>
                                      </p:cBhvr>
                                      <p:to>
                                        <p:strVal val="visible"/>
                                      </p:to>
                                    </p:set>
                                    <p:animEffect transition="in" filter="wheel(4)">
                                      <p:cBhvr>
                                        <p:cTn id="20" dur="2000"/>
                                        <p:tgtEl>
                                          <p:spTgt spid="10">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4" fill="hold" grpId="0" nodeType="clickEffect">
                                  <p:stCondLst>
                                    <p:cond delay="0"/>
                                  </p:stCondLst>
                                  <p:childTnLst>
                                    <p:set>
                                      <p:cBhvr>
                                        <p:cTn id="24" dur="1" fill="hold">
                                          <p:stCondLst>
                                            <p:cond delay="0"/>
                                          </p:stCondLst>
                                        </p:cTn>
                                        <p:tgtEl>
                                          <p:spTgt spid="11"/>
                                        </p:tgtEl>
                                        <p:attrNameLst>
                                          <p:attrName>style.visibility</p:attrName>
                                        </p:attrNameLst>
                                      </p:cBhvr>
                                      <p:to>
                                        <p:strVal val="visible"/>
                                      </p:to>
                                    </p:set>
                                    <p:animEffect transition="in" filter="wipe(down)">
                                      <p:cBhvr>
                                        <p:cTn id="25" dur="500"/>
                                        <p:tgtEl>
                                          <p:spTgt spid="11"/>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4" fill="hold" grpId="0" nodeType="clickEffect">
                                  <p:stCondLst>
                                    <p:cond delay="0"/>
                                  </p:stCondLst>
                                  <p:childTnLst>
                                    <p:set>
                                      <p:cBhvr>
                                        <p:cTn id="29" dur="1" fill="hold">
                                          <p:stCondLst>
                                            <p:cond delay="0"/>
                                          </p:stCondLst>
                                        </p:cTn>
                                        <p:tgtEl>
                                          <p:spTgt spid="12"/>
                                        </p:tgtEl>
                                        <p:attrNameLst>
                                          <p:attrName>style.visibility</p:attrName>
                                        </p:attrNameLst>
                                      </p:cBhvr>
                                      <p:to>
                                        <p:strVal val="visible"/>
                                      </p:to>
                                    </p:set>
                                    <p:animEffect transition="in" filter="wipe(down)">
                                      <p:cBhvr>
                                        <p:cTn id="30"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p:bldP spid="8" grpId="0"/>
      <p:bldP spid="9" grpId="0"/>
      <p:bldP spid="11" grpId="0"/>
      <p:bldP spid="12"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190501" y="815192"/>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III. So </a:t>
            </a:r>
            <a:r>
              <a:rPr lang="en-US" altLang="en-US" sz="3000" dirty="0" err="1">
                <a:solidFill>
                  <a:srgbClr val="FF0000"/>
                </a:solidFill>
                <a:latin typeface="Times New Roman" panose="02020603050405020304" pitchFamily="18" charset="0"/>
              </a:rPr>
              <a:t>sánh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hai</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9" name="TextBox 18">
            <a:extLst>
              <a:ext uri="{FF2B5EF4-FFF2-40B4-BE49-F238E27FC236}">
                <a16:creationId xmlns:a16="http://schemas.microsoft.com/office/drawing/2014/main" id="{44FEFC55-01D3-4534-B6F8-D72A44C7C33E}"/>
              </a:ext>
            </a:extLst>
          </p:cNvPr>
          <p:cNvSpPr txBox="1"/>
          <p:nvPr/>
        </p:nvSpPr>
        <p:spPr>
          <a:xfrm>
            <a:off x="173411" y="1688924"/>
            <a:ext cx="3689236" cy="661207"/>
          </a:xfrm>
          <a:prstGeom prst="rect">
            <a:avLst/>
          </a:prstGeom>
          <a:noFill/>
        </p:spPr>
        <p:txBody>
          <a:bodyPr wrap="square">
            <a:spAutoFit/>
          </a:bodyPr>
          <a:lstStyle/>
          <a:p>
            <a:pPr algn="just">
              <a:lnSpc>
                <a:spcPct val="150000"/>
              </a:lnSpc>
              <a:spcAft>
                <a:spcPts val="1000"/>
              </a:spcAft>
            </a:pPr>
            <a:r>
              <a:rPr lang="en-US" sz="2800" u="sng" dirty="0">
                <a:solidFill>
                  <a:srgbClr val="0033CC"/>
                </a:solidFill>
                <a:effectLst/>
                <a:latin typeface="Times New Roman" panose="02020603050405020304" pitchFamily="18" charset="0"/>
                <a:ea typeface="Calibri" panose="020F0502020204030204" pitchFamily="34" charset="0"/>
              </a:rPr>
              <a:t>d) </a:t>
            </a:r>
            <a:r>
              <a:rPr lang="en-US" sz="2800" u="sng" dirty="0" err="1">
                <a:solidFill>
                  <a:srgbClr val="0033CC"/>
                </a:solidFill>
                <a:effectLst/>
                <a:latin typeface="Times New Roman" panose="02020603050405020304" pitchFamily="18" charset="0"/>
                <a:ea typeface="Calibri" panose="020F0502020204030204" pitchFamily="34" charset="0"/>
              </a:rPr>
              <a:t>Vận</a:t>
            </a:r>
            <a:r>
              <a:rPr lang="en-US" sz="2800" u="sng" dirty="0">
                <a:solidFill>
                  <a:srgbClr val="0033CC"/>
                </a:solidFill>
                <a:effectLst/>
                <a:latin typeface="Times New Roman" panose="02020603050405020304" pitchFamily="18" charset="0"/>
                <a:ea typeface="Calibri" panose="020F0502020204030204" pitchFamily="34" charset="0"/>
              </a:rPr>
              <a:t> dung: </a:t>
            </a:r>
            <a:r>
              <a:rPr lang="en-US" sz="2800" dirty="0">
                <a:effectLst/>
                <a:latin typeface="Times New Roman" panose="02020603050405020304" pitchFamily="18" charset="0"/>
                <a:ea typeface="Calibri" panose="020F0502020204030204" pitchFamily="34" charset="0"/>
              </a:rPr>
              <a:t>So </a:t>
            </a:r>
            <a:r>
              <a:rPr lang="en-US" sz="2800" dirty="0" err="1">
                <a:effectLst/>
                <a:latin typeface="Times New Roman" panose="02020603050405020304" pitchFamily="18" charset="0"/>
                <a:ea typeface="Calibri" panose="020F0502020204030204" pitchFamily="34" charset="0"/>
              </a:rPr>
              <a:t>sánh</a:t>
            </a:r>
            <a:r>
              <a:rPr lang="en-US" sz="2800" dirty="0">
                <a:effectLst/>
                <a:latin typeface="Times New Roman" panose="02020603050405020304" pitchFamily="18" charset="0"/>
                <a:ea typeface="Calibri" panose="020F0502020204030204" pitchFamily="34" charset="0"/>
              </a:rPr>
              <a:t> .</a:t>
            </a:r>
          </a:p>
        </p:txBody>
      </p:sp>
      <p:sp>
        <p:nvSpPr>
          <p:cNvPr id="8" name="TextBox 7">
            <a:extLst>
              <a:ext uri="{FF2B5EF4-FFF2-40B4-BE49-F238E27FC236}">
                <a16:creationId xmlns:a16="http://schemas.microsoft.com/office/drawing/2014/main" id="{4BB594D0-6C9D-42AE-AF13-EF2CEE9D65A8}"/>
              </a:ext>
            </a:extLst>
          </p:cNvPr>
          <p:cNvSpPr txBox="1"/>
          <p:nvPr/>
        </p:nvSpPr>
        <p:spPr>
          <a:xfrm>
            <a:off x="3575587" y="1696289"/>
            <a:ext cx="4879299" cy="661207"/>
          </a:xfrm>
          <a:prstGeom prst="rect">
            <a:avLst/>
          </a:prstGeom>
          <a:noFill/>
        </p:spPr>
        <p:txBody>
          <a:bodyPr wrap="square">
            <a:spAutoFit/>
          </a:bodyPr>
          <a:lstStyle/>
          <a:p>
            <a:pPr algn="just">
              <a:lnSpc>
                <a:spcPct val="150000"/>
              </a:lnSpc>
              <a:spcAft>
                <a:spcPts val="1000"/>
              </a:spcAft>
            </a:pPr>
            <a:r>
              <a:rPr lang="en-US" sz="2800" dirty="0">
                <a:effectLst/>
                <a:latin typeface="Times New Roman" panose="02020603050405020304" pitchFamily="18" charset="0"/>
                <a:ea typeface="Calibri" panose="020F0502020204030204" pitchFamily="34" charset="0"/>
              </a:rPr>
              <a:t>a) 35 216098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 8 935 789</a:t>
            </a:r>
            <a:endParaRPr lang="en-US" sz="2800" dirty="0">
              <a:effectLst/>
              <a:latin typeface="Times New Roman" panose="02020603050405020304" pitchFamily="18" charset="0"/>
              <a:ea typeface="Calibri" panose="020F0502020204030204" pitchFamily="34" charset="0"/>
            </a:endParaRPr>
          </a:p>
        </p:txBody>
      </p:sp>
      <p:sp>
        <p:nvSpPr>
          <p:cNvPr id="9" name="TextBox 8">
            <a:extLst>
              <a:ext uri="{FF2B5EF4-FFF2-40B4-BE49-F238E27FC236}">
                <a16:creationId xmlns:a16="http://schemas.microsoft.com/office/drawing/2014/main" id="{1AF55593-5BBE-4918-8BBB-0DB457A90641}"/>
              </a:ext>
            </a:extLst>
          </p:cNvPr>
          <p:cNvSpPr txBox="1"/>
          <p:nvPr/>
        </p:nvSpPr>
        <p:spPr>
          <a:xfrm>
            <a:off x="3575588" y="2175525"/>
            <a:ext cx="5475877" cy="661207"/>
          </a:xfrm>
          <a:prstGeom prst="rect">
            <a:avLst/>
          </a:prstGeom>
          <a:noFill/>
        </p:spPr>
        <p:txBody>
          <a:bodyPr wrap="square">
            <a:spAutoFit/>
          </a:bodyPr>
          <a:lstStyle/>
          <a:p>
            <a:pPr algn="just">
              <a:lnSpc>
                <a:spcPct val="150000"/>
              </a:lnSpc>
              <a:spcAft>
                <a:spcPts val="1000"/>
              </a:spcAft>
            </a:pPr>
            <a:r>
              <a:rPr lang="en-US" sz="2800" dirty="0">
                <a:latin typeface="Times New Roman" panose="02020603050405020304" pitchFamily="18" charset="0"/>
                <a:ea typeface="Calibri" panose="020F0502020204030204" pitchFamily="34" charset="0"/>
              </a:rPr>
              <a:t>b</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69 098 327</a:t>
            </a:r>
            <a:r>
              <a:rPr lang="en-US" sz="2800" dirty="0">
                <a:effectLst/>
                <a:latin typeface="Times New Roman" panose="02020603050405020304" pitchFamily="18" charset="0"/>
                <a:ea typeface="Calibri" panose="020F0502020204030204" pitchFamily="34" charset="0"/>
              </a:rPr>
              <a:t> </a:t>
            </a:r>
            <a:r>
              <a:rPr lang="en-US" sz="2800" dirty="0" err="1">
                <a:effectLst/>
                <a:latin typeface="Times New Roman" panose="02020603050405020304" pitchFamily="18" charset="0"/>
                <a:ea typeface="Calibri" panose="020F0502020204030204" pitchFamily="34" charset="0"/>
              </a:rPr>
              <a:t>và</a:t>
            </a:r>
            <a:r>
              <a:rPr lang="en-US" sz="2800" dirty="0">
                <a:effectLst/>
                <a:latin typeface="Times New Roman" panose="02020603050405020304" pitchFamily="18" charset="0"/>
                <a:ea typeface="Calibri" panose="020F0502020204030204" pitchFamily="34" charset="0"/>
              </a:rPr>
              <a:t> </a:t>
            </a:r>
            <a:r>
              <a:rPr lang="en-US" sz="2800" dirty="0">
                <a:latin typeface="Times New Roman" panose="02020603050405020304" pitchFamily="18" charset="0"/>
                <a:ea typeface="Calibri" panose="020F0502020204030204" pitchFamily="34" charset="0"/>
              </a:rPr>
              <a:t>69 098357</a:t>
            </a:r>
            <a:endParaRPr lang="en-US" sz="2800" dirty="0">
              <a:effectLst/>
              <a:latin typeface="Times New Roman" panose="02020603050405020304" pitchFamily="18" charset="0"/>
              <a:ea typeface="Calibri" panose="020F0502020204030204" pitchFamily="34" charset="0"/>
            </a:endParaRPr>
          </a:p>
        </p:txBody>
      </p:sp>
      <p:sp>
        <p:nvSpPr>
          <p:cNvPr id="10" name="Text Box 3">
            <a:extLst>
              <a:ext uri="{FF2B5EF4-FFF2-40B4-BE49-F238E27FC236}">
                <a16:creationId xmlns:a16="http://schemas.microsoft.com/office/drawing/2014/main" id="{1A6930AC-0141-4671-9F4E-DF6D3F6BA02D}"/>
              </a:ext>
            </a:extLst>
          </p:cNvPr>
          <p:cNvSpPr txBox="1">
            <a:spLocks noChangeArrowheads="1"/>
          </p:cNvSpPr>
          <p:nvPr/>
        </p:nvSpPr>
        <p:spPr bwMode="auto">
          <a:xfrm>
            <a:off x="4200939" y="2681781"/>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3" name="TextBox 12">
            <a:extLst>
              <a:ext uri="{FF2B5EF4-FFF2-40B4-BE49-F238E27FC236}">
                <a16:creationId xmlns:a16="http://schemas.microsoft.com/office/drawing/2014/main" id="{C11C496B-3461-40B9-A985-53A13FF9DF24}"/>
              </a:ext>
            </a:extLst>
          </p:cNvPr>
          <p:cNvSpPr txBox="1"/>
          <p:nvPr/>
        </p:nvSpPr>
        <p:spPr>
          <a:xfrm>
            <a:off x="859593" y="3062739"/>
            <a:ext cx="10033693" cy="130753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35 216 098 có tám chữ số và số 8 935 789 có bảy chữ số.</a:t>
            </a:r>
            <a:endParaRPr lang="en-US" sz="28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Vậy 35 216 098 &gt; 8 935 789</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14" name="TextBox 13">
            <a:extLst>
              <a:ext uri="{FF2B5EF4-FFF2-40B4-BE49-F238E27FC236}">
                <a16:creationId xmlns:a16="http://schemas.microsoft.com/office/drawing/2014/main" id="{59D628B7-07AA-4289-9A44-141421E9CE53}"/>
              </a:ext>
            </a:extLst>
          </p:cNvPr>
          <p:cNvSpPr txBox="1"/>
          <p:nvPr/>
        </p:nvSpPr>
        <p:spPr>
          <a:xfrm>
            <a:off x="861392" y="4614205"/>
            <a:ext cx="9780104" cy="1815882"/>
          </a:xfrm>
          <a:prstGeom prst="rect">
            <a:avLst/>
          </a:prstGeom>
          <a:noFill/>
        </p:spPr>
        <p:txBody>
          <a:bodyPr wrap="square">
            <a:spAutoFit/>
          </a:bodyPr>
          <a:lstStyle/>
          <a:p>
            <a:r>
              <a:rPr lang="vi-VN" sz="2800" dirty="0">
                <a:solidFill>
                  <a:srgbClr val="000000"/>
                </a:solidFill>
                <a:effectLst/>
                <a:latin typeface="Times New Roman" panose="02020603050405020304" pitchFamily="18" charset="0"/>
                <a:ea typeface="Calibri" panose="020F0502020204030204" pitchFamily="34" charset="0"/>
              </a:rPr>
              <a:t>b) Do hai số 69 098 327 và 69 098 357 có cùng các chữ số nên ta lần lượt so sánh từng cặp chữ số trên cùng một hàng kể từ trái sang phải cho đến khi xuất hiện cặp chữ số đầu tiên khác nhau là 2 &lt; 7. Vậy 69 098 327 &lt;</a:t>
            </a:r>
            <a:r>
              <a:rPr lang="vi-VN" sz="2800" b="1" dirty="0">
                <a:solidFill>
                  <a:srgbClr val="000000"/>
                </a:solidFill>
                <a:effectLst/>
                <a:ea typeface="Calibri" panose="020F0502020204030204" pitchFamily="34" charset="0"/>
              </a:rPr>
              <a:t> </a:t>
            </a:r>
            <a:r>
              <a:rPr lang="vi-VN" sz="2800" dirty="0">
                <a:solidFill>
                  <a:srgbClr val="000000"/>
                </a:solidFill>
                <a:effectLst/>
                <a:latin typeface="Times New Roman" panose="02020603050405020304" pitchFamily="18" charset="0"/>
                <a:ea typeface="Calibri" panose="020F0502020204030204" pitchFamily="34" charset="0"/>
              </a:rPr>
              <a:t> 69 098 357.</a:t>
            </a:r>
            <a:endParaRPr lang="en-US" sz="2800" dirty="0"/>
          </a:p>
        </p:txBody>
      </p:sp>
    </p:spTree>
    <p:extLst>
      <p:ext uri="{BB962C8B-B14F-4D97-AF65-F5344CB8AC3E}">
        <p14:creationId xmlns:p14="http://schemas.microsoft.com/office/powerpoint/2010/main" val="3449048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26"/>
                                        </p:tgtEl>
                                        <p:attrNameLst>
                                          <p:attrName>style.visibility</p:attrName>
                                        </p:attrNameLst>
                                      </p:cBhvr>
                                      <p:to>
                                        <p:strVal val="visible"/>
                                      </p:to>
                                    </p:set>
                                    <p:animEffect transition="in" filter="wipe(down)">
                                      <p:cBhvr>
                                        <p:cTn id="7" dur="500"/>
                                        <p:tgtEl>
                                          <p:spTgt spid="2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19"/>
                                        </p:tgtEl>
                                        <p:attrNameLst>
                                          <p:attrName>style.visibility</p:attrName>
                                        </p:attrNameLst>
                                      </p:cBhvr>
                                      <p:to>
                                        <p:strVal val="visible"/>
                                      </p:to>
                                    </p:set>
                                    <p:animEffect transition="in" filter="wipe(down)">
                                      <p:cBhvr>
                                        <p:cTn id="12" dur="500"/>
                                        <p:tgtEl>
                                          <p:spTgt spid="19"/>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wipe(down)">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wipe(down)">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10">
                                            <p:txEl>
                                              <p:pRg st="0" end="0"/>
                                            </p:txEl>
                                          </p:spTgt>
                                        </p:tgtEl>
                                        <p:attrNameLst>
                                          <p:attrName>style.visibility</p:attrName>
                                        </p:attrNameLst>
                                      </p:cBhvr>
                                      <p:to>
                                        <p:strVal val="visible"/>
                                      </p:to>
                                    </p:set>
                                    <p:animEffect transition="in" filter="wheel(4)">
                                      <p:cBhvr>
                                        <p:cTn id="27" dur="2000"/>
                                        <p:tgtEl>
                                          <p:spTgt spid="10">
                                            <p:txEl>
                                              <p:pRg st="0" end="0"/>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ntr" presetSubtype="21" fill="hold" grpId="0" nodeType="clickEffect">
                                  <p:stCondLst>
                                    <p:cond delay="0"/>
                                  </p:stCondLst>
                                  <p:childTnLst>
                                    <p:set>
                                      <p:cBhvr>
                                        <p:cTn id="31" dur="1" fill="hold">
                                          <p:stCondLst>
                                            <p:cond delay="0"/>
                                          </p:stCondLst>
                                        </p:cTn>
                                        <p:tgtEl>
                                          <p:spTgt spid="13"/>
                                        </p:tgtEl>
                                        <p:attrNameLst>
                                          <p:attrName>style.visibility</p:attrName>
                                        </p:attrNameLst>
                                      </p:cBhvr>
                                      <p:to>
                                        <p:strVal val="visible"/>
                                      </p:to>
                                    </p:set>
                                    <p:animEffect transition="in" filter="barn(inVertical)">
                                      <p:cBhvr>
                                        <p:cTn id="32" dur="500"/>
                                        <p:tgtEl>
                                          <p:spTgt spid="13"/>
                                        </p:tgtEl>
                                      </p:cBhvr>
                                    </p:animEffect>
                                  </p:childTnLst>
                                </p:cTn>
                              </p:par>
                            </p:childTnLst>
                          </p:cTn>
                        </p:par>
                      </p:childTnLst>
                    </p:cTn>
                  </p:par>
                  <p:par>
                    <p:cTn id="33" fill="hold">
                      <p:stCondLst>
                        <p:cond delay="indefinite"/>
                      </p:stCondLst>
                      <p:childTnLst>
                        <p:par>
                          <p:cTn id="34" fill="hold">
                            <p:stCondLst>
                              <p:cond delay="0"/>
                            </p:stCondLst>
                            <p:childTnLst>
                              <p:par>
                                <p:cTn id="35" presetID="22" presetClass="entr" presetSubtype="4" fill="hold" grpId="0"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wipe(down)">
                                      <p:cBhvr>
                                        <p:cTn id="3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 grpId="0"/>
      <p:bldP spid="19" grpId="0"/>
      <p:bldP spid="8" grpId="0"/>
      <p:bldP spid="9" grpId="0"/>
      <p:bldP spid="13" grpId="0"/>
      <p:bldP spid="1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a:extLst>
              <a:ext uri="{FF2B5EF4-FFF2-40B4-BE49-F238E27FC236}">
                <a16:creationId xmlns:a16="http://schemas.microsoft.com/office/drawing/2014/main" id="{43C07707-44FD-4E2E-A112-0C924BC7EA2A}"/>
              </a:ext>
            </a:extLst>
          </p:cNvPr>
          <p:cNvSpPr>
            <a:spLocks noChangeArrowheads="1"/>
          </p:cNvSpPr>
          <p:nvPr/>
        </p:nvSpPr>
        <p:spPr bwMode="auto">
          <a:xfrm>
            <a:off x="278295" y="132829"/>
            <a:ext cx="11370365" cy="10156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nchor="ctr">
            <a:spAutoFit/>
          </a:bodyPr>
          <a:lstStyle>
            <a:lvl1pPr>
              <a:spcBef>
                <a:spcPct val="20000"/>
              </a:spcBef>
              <a:buClr>
                <a:schemeClr val="hlink"/>
              </a:buClr>
              <a:buFont typeface="Wingdings" panose="05000000000000000000" pitchFamily="2" charset="2"/>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lr>
                <a:schemeClr val="hlink"/>
              </a:buClr>
              <a:buFont typeface="Wingdings" panose="05000000000000000000" pitchFamily="2" charset="2"/>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lr>
                <a:schemeClr val="hlink"/>
              </a:buClr>
              <a:buFont typeface="Wingdings" panose="05000000000000000000" pitchFamily="2" charset="2"/>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lr>
                <a:schemeClr val="hlink"/>
              </a:buClr>
              <a:buFont typeface="Wingdings" panose="05000000000000000000" pitchFamily="2" charset="2"/>
              <a:buChar char="§"/>
              <a:defRPr sz="2000">
                <a:solidFill>
                  <a:schemeClr val="tx1"/>
                </a:solidFill>
                <a:latin typeface="Arial" panose="020B0604020202020204" pitchFamily="34" charset="0"/>
              </a:defRPr>
            </a:lvl9pPr>
          </a:lstStyle>
          <a:p>
            <a:pPr algn="ctr" eaLnBrk="1" hangingPunct="1">
              <a:spcBef>
                <a:spcPct val="0"/>
              </a:spcBef>
              <a:buClrTx/>
              <a:buFontTx/>
              <a:buNone/>
            </a:pPr>
            <a:r>
              <a:rPr lang="nl-NL" altLang="en-US" sz="6000" dirty="0">
                <a:solidFill>
                  <a:srgbClr val="FF0000"/>
                </a:solidFill>
              </a:rPr>
              <a:t>CHUYÊN ĐỀ 1:  SỐ TỰ NHIÊN</a:t>
            </a:r>
            <a:r>
              <a:rPr lang="nl-NL" altLang="en-US" sz="6000" dirty="0"/>
              <a:t> </a:t>
            </a:r>
          </a:p>
        </p:txBody>
      </p:sp>
      <p:sp>
        <p:nvSpPr>
          <p:cNvPr id="5" name="WordArt 6">
            <a:extLst>
              <a:ext uri="{FF2B5EF4-FFF2-40B4-BE49-F238E27FC236}">
                <a16:creationId xmlns:a16="http://schemas.microsoft.com/office/drawing/2014/main" id="{A4B642DC-8039-4075-A3FE-5801DE0469C7}"/>
              </a:ext>
            </a:extLst>
          </p:cNvPr>
          <p:cNvSpPr>
            <a:spLocks noChangeArrowheads="1" noChangeShapeType="1" noTextEdit="1"/>
          </p:cNvSpPr>
          <p:nvPr/>
        </p:nvSpPr>
        <p:spPr bwMode="auto">
          <a:xfrm>
            <a:off x="2292626" y="1347275"/>
            <a:ext cx="6718852" cy="1462186"/>
          </a:xfrm>
          <a:prstGeom prst="rect">
            <a:avLst/>
          </a:prstGeom>
        </p:spPr>
        <p:txBody>
          <a:bodyPr wrap="none" fromWordArt="1">
            <a:prstTxWarp prst="textWave1">
              <a:avLst>
                <a:gd name="adj1" fmla="val 13005"/>
                <a:gd name="adj2" fmla="val 0"/>
              </a:avLst>
            </a:prstTxWarp>
          </a:bodyPr>
          <a:lstStyle/>
          <a:p>
            <a:pPr algn="ct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BÀI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2</a:t>
            </a:r>
            <a:r>
              <a:rPr lang="vi-VN"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a:t>
            </a: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TẬP HỢP CÁC SỐ TỰ NHIÊN</a:t>
            </a:r>
          </a:p>
          <a:p>
            <a:pPr algn="ctr"/>
            <a:r>
              <a:rPr lang="en-US" sz="3600" kern="10" dirty="0">
                <a:ln w="9525">
                  <a:solidFill>
                    <a:srgbClr val="000000"/>
                  </a:solidFill>
                  <a:round/>
                  <a:headEnd/>
                  <a:tailEnd/>
                </a:ln>
                <a:gradFill rotWithShape="1">
                  <a:gsLst>
                    <a:gs pos="0">
                      <a:srgbClr val="000082"/>
                    </a:gs>
                    <a:gs pos="30000">
                      <a:srgbClr val="66008F"/>
                    </a:gs>
                    <a:gs pos="64999">
                      <a:srgbClr val="BA0066"/>
                    </a:gs>
                    <a:gs pos="89999">
                      <a:srgbClr val="FF0000"/>
                    </a:gs>
                    <a:gs pos="100000">
                      <a:srgbClr val="FF8200"/>
                    </a:gs>
                  </a:gsLst>
                  <a:lin ang="5400000" scaled="1"/>
                </a:gradFill>
                <a:latin typeface="Times New Roman" panose="02020603050405020304" pitchFamily="18" charset="0"/>
                <a:cs typeface="Times New Roman" panose="02020603050405020304" pitchFamily="18" charset="0"/>
              </a:rPr>
              <a:t>( 3 TẾT)</a:t>
            </a:r>
          </a:p>
        </p:txBody>
      </p:sp>
      <p:sp>
        <p:nvSpPr>
          <p:cNvPr id="6" name="Text Box 3">
            <a:extLst>
              <a:ext uri="{FF2B5EF4-FFF2-40B4-BE49-F238E27FC236}">
                <a16:creationId xmlns:a16="http://schemas.microsoft.com/office/drawing/2014/main" id="{55EBD6BC-47D4-4DBB-8B77-4380ECABA21B}"/>
              </a:ext>
            </a:extLst>
          </p:cNvPr>
          <p:cNvSpPr txBox="1">
            <a:spLocks noChangeArrowheads="1"/>
          </p:cNvSpPr>
          <p:nvPr/>
        </p:nvSpPr>
        <p:spPr bwMode="auto">
          <a:xfrm>
            <a:off x="1507434" y="4108849"/>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FF0000"/>
                </a:solidFill>
                <a:latin typeface="Times New Roman" panose="02020603050405020304" pitchFamily="18" charset="0"/>
              </a:rPr>
              <a:t>II: </a:t>
            </a:r>
            <a:r>
              <a:rPr lang="en-US" altLang="en-US" dirty="0" err="1">
                <a:solidFill>
                  <a:srgbClr val="FF0000"/>
                </a:solidFill>
                <a:latin typeface="Times New Roman" panose="02020603050405020304" pitchFamily="18" charset="0"/>
              </a:rPr>
              <a:t>Biểu</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diễn</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số</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tự</a:t>
            </a:r>
            <a:r>
              <a:rPr lang="en-US" altLang="en-US" dirty="0">
                <a:solidFill>
                  <a:srgbClr val="FF0000"/>
                </a:solidFill>
                <a:latin typeface="Times New Roman" panose="02020603050405020304" pitchFamily="18" charset="0"/>
              </a:rPr>
              <a:t> </a:t>
            </a:r>
            <a:r>
              <a:rPr lang="en-US" altLang="en-US" dirty="0" err="1">
                <a:solidFill>
                  <a:srgbClr val="FF0000"/>
                </a:solidFill>
                <a:latin typeface="Times New Roman" panose="02020603050405020304" pitchFamily="18" charset="0"/>
              </a:rPr>
              <a:t>nhiên</a:t>
            </a:r>
            <a:r>
              <a:rPr lang="en-US" altLang="en-US"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86D30D64-D375-4AA9-8F5A-A63201494A56}"/>
              </a:ext>
            </a:extLst>
          </p:cNvPr>
          <p:cNvSpPr txBox="1">
            <a:spLocks noChangeArrowheads="1"/>
          </p:cNvSpPr>
          <p:nvPr/>
        </p:nvSpPr>
        <p:spPr bwMode="auto">
          <a:xfrm>
            <a:off x="1041952" y="323227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I: </a:t>
            </a:r>
            <a:r>
              <a:rPr lang="en-US" altLang="en-US" sz="4000" dirty="0" err="1">
                <a:solidFill>
                  <a:srgbClr val="0000CC"/>
                </a:solidFill>
                <a:latin typeface="Times New Roman" panose="02020603050405020304" pitchFamily="18" charset="0"/>
              </a:rPr>
              <a:t>Tập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hợp</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các</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số</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tự</a:t>
            </a:r>
            <a:r>
              <a:rPr lang="en-US" altLang="en-US" sz="4000" dirty="0">
                <a:solidFill>
                  <a:srgbClr val="0000CC"/>
                </a:solidFill>
                <a:latin typeface="Times New Roman" panose="02020603050405020304" pitchFamily="18" charset="0"/>
              </a:rPr>
              <a:t> </a:t>
            </a:r>
            <a:r>
              <a:rPr lang="en-US" altLang="en-US" sz="4000" dirty="0" err="1">
                <a:solidFill>
                  <a:srgbClr val="0000CC"/>
                </a:solidFill>
                <a:latin typeface="Times New Roman" panose="02020603050405020304" pitchFamily="18" charset="0"/>
              </a:rPr>
              <a:t>nhiên</a:t>
            </a:r>
            <a:r>
              <a:rPr lang="en-US" altLang="en-US" sz="4000" dirty="0">
                <a:solidFill>
                  <a:srgbClr val="0000CC"/>
                </a:solidFill>
                <a:latin typeface="Times New Roman" panose="02020603050405020304" pitchFamily="18" charset="0"/>
              </a:rPr>
              <a:t>. </a:t>
            </a:r>
          </a:p>
        </p:txBody>
      </p:sp>
      <p:sp>
        <p:nvSpPr>
          <p:cNvPr id="8" name="Text Box 3">
            <a:extLst>
              <a:ext uri="{FF2B5EF4-FFF2-40B4-BE49-F238E27FC236}">
                <a16:creationId xmlns:a16="http://schemas.microsoft.com/office/drawing/2014/main" id="{8558FF15-F5EB-441E-B854-54235515DC95}"/>
              </a:ext>
            </a:extLst>
          </p:cNvPr>
          <p:cNvSpPr txBox="1">
            <a:spLocks noChangeArrowheads="1"/>
          </p:cNvSpPr>
          <p:nvPr/>
        </p:nvSpPr>
        <p:spPr bwMode="auto">
          <a:xfrm>
            <a:off x="1924878" y="5061793"/>
            <a:ext cx="8534400"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2060"/>
                </a:solidFill>
                <a:latin typeface="Times New Roman" panose="02020603050405020304" pitchFamily="18" charset="0"/>
              </a:rPr>
              <a:t>III. </a:t>
            </a:r>
            <a:r>
              <a:rPr lang="en-US" altLang="en-US" dirty="0">
                <a:solidFill>
                  <a:srgbClr val="002060"/>
                </a:solidFill>
                <a:latin typeface="Times New Roman" panose="02020603050405020304" pitchFamily="18" charset="0"/>
              </a:rPr>
              <a:t>So </a:t>
            </a:r>
            <a:r>
              <a:rPr lang="en-US" altLang="en-US" dirty="0" err="1">
                <a:solidFill>
                  <a:srgbClr val="002060"/>
                </a:solidFill>
                <a:latin typeface="Times New Roman" panose="02020603050405020304" pitchFamily="18" charset="0"/>
              </a:rPr>
              <a:t>sánh</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các</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số</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tự</a:t>
            </a:r>
            <a:r>
              <a:rPr lang="en-US" altLang="en-US" dirty="0">
                <a:solidFill>
                  <a:srgbClr val="002060"/>
                </a:solidFill>
                <a:latin typeface="Times New Roman" panose="02020603050405020304" pitchFamily="18" charset="0"/>
              </a:rPr>
              <a:t> </a:t>
            </a:r>
            <a:r>
              <a:rPr lang="en-US" altLang="en-US" dirty="0" err="1">
                <a:solidFill>
                  <a:srgbClr val="002060"/>
                </a:solidFill>
                <a:latin typeface="Times New Roman" panose="02020603050405020304" pitchFamily="18" charset="0"/>
              </a:rPr>
              <a:t>nhiên</a:t>
            </a:r>
            <a:r>
              <a:rPr lang="en-US" altLang="en-US" dirty="0">
                <a:solidFill>
                  <a:srgbClr val="002060"/>
                </a:solidFill>
                <a:latin typeface="Times New Roman" panose="02020603050405020304" pitchFamily="18" charset="0"/>
              </a:rPr>
              <a:t>.</a:t>
            </a:r>
          </a:p>
        </p:txBody>
      </p:sp>
    </p:spTree>
    <p:extLst>
      <p:ext uri="{BB962C8B-B14F-4D97-AF65-F5344CB8AC3E}">
        <p14:creationId xmlns:p14="http://schemas.microsoft.com/office/powerpoint/2010/main" val="894277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26" fill="hold" nodeType="after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Horizont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7">
                                            <p:txEl>
                                              <p:pRg st="0" end="0"/>
                                            </p:txEl>
                                          </p:spTgt>
                                        </p:tgtEl>
                                        <p:attrNameLst>
                                          <p:attrName>style.visibility</p:attrName>
                                        </p:attrNameLst>
                                      </p:cBhvr>
                                      <p:to>
                                        <p:strVal val="visible"/>
                                      </p:to>
                                    </p:set>
                                    <p:animEffect transition="in" filter="wheel(4)">
                                      <p:cBhvr>
                                        <p:cTn id="12" dur="2000"/>
                                        <p:tgtEl>
                                          <p:spTgt spid="7">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0" presetClass="entr" presetSubtype="0" fill="hold" nodeType="clickEffect">
                                  <p:stCondLst>
                                    <p:cond delay="0"/>
                                  </p:stCondLst>
                                  <p:childTnLst>
                                    <p:set>
                                      <p:cBhvr>
                                        <p:cTn id="16" dur="1" fill="hold">
                                          <p:stCondLst>
                                            <p:cond delay="0"/>
                                          </p:stCondLst>
                                        </p:cTn>
                                        <p:tgtEl>
                                          <p:spTgt spid="6">
                                            <p:txEl>
                                              <p:pRg st="0" end="0"/>
                                            </p:txEl>
                                          </p:spTgt>
                                        </p:tgtEl>
                                        <p:attrNameLst>
                                          <p:attrName>style.visibility</p:attrName>
                                        </p:attrNameLst>
                                      </p:cBhvr>
                                      <p:to>
                                        <p:strVal val="visible"/>
                                      </p:to>
                                    </p:set>
                                    <p:animEffect transition="in" filter="wedge">
                                      <p:cBhvr>
                                        <p:cTn id="17" dur="2000"/>
                                        <p:tgtEl>
                                          <p:spTgt spid="6">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0" presetClass="entr" presetSubtype="0" fill="hold" nodeType="clickEffect">
                                  <p:stCondLst>
                                    <p:cond delay="0"/>
                                  </p:stCondLst>
                                  <p:childTnLst>
                                    <p:set>
                                      <p:cBhvr>
                                        <p:cTn id="21" dur="1" fill="hold">
                                          <p:stCondLst>
                                            <p:cond delay="0"/>
                                          </p:stCondLst>
                                        </p:cTn>
                                        <p:tgtEl>
                                          <p:spTgt spid="8">
                                            <p:txEl>
                                              <p:pRg st="0" end="0"/>
                                            </p:txEl>
                                          </p:spTgt>
                                        </p:tgtEl>
                                        <p:attrNameLst>
                                          <p:attrName>style.visibility</p:attrName>
                                        </p:attrNameLst>
                                      </p:cBhvr>
                                      <p:to>
                                        <p:strVal val="visible"/>
                                      </p:to>
                                    </p:set>
                                    <p:animEffect transition="in" filter="wedge">
                                      <p:cBhvr>
                                        <p:cTn id="22" dur="2000"/>
                                        <p:tgtEl>
                                          <p:spTgt spid="8">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BT1 ( SGK - tr 8)</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Xác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định</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ở      , </a:t>
                </a:r>
                <a:r>
                  <a:rPr lang="en-US" sz="2800" dirty="0" err="1">
                    <a:solidFill>
                      <a:srgbClr val="000000"/>
                    </a:solidFill>
                    <a:effectLst/>
                    <a:latin typeface="Times New Roman" panose="02020603050405020304" pitchFamily="18" charset="0"/>
                    <a:ea typeface="Calibri" panose="020F0502020204030204" pitchFamily="34" charset="0"/>
                  </a:rPr>
                  <a:t>biết</a:t>
                </a:r>
                <a:r>
                  <a:rPr lang="en-US" sz="2800" dirty="0">
                    <a:solidFill>
                      <a:srgbClr val="000000"/>
                    </a:solidFill>
                    <a:effectLst/>
                    <a:latin typeface="Times New Roman" panose="02020603050405020304" pitchFamily="18" charset="0"/>
                    <a:ea typeface="Calibri" panose="020F0502020204030204" pitchFamily="34" charset="0"/>
                  </a:rPr>
                  <a:t> a, b, c </a:t>
                </a:r>
                <a:r>
                  <a:rPr lang="en-US" sz="2800" dirty="0" err="1">
                    <a:solidFill>
                      <a:srgbClr val="000000"/>
                    </a:solidFill>
                    <a:effectLst/>
                    <a:latin typeface="Times New Roman" panose="02020603050405020304" pitchFamily="18" charset="0"/>
                    <a:ea typeface="Calibri" panose="020F0502020204030204" pitchFamily="34" charset="0"/>
                  </a:rPr>
                  <a:t>là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chữ</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latin typeface="Times New Roman" panose="02020603050405020304" pitchFamily="18" charset="0"/>
                    <a:ea typeface="Calibri" panose="020F0502020204030204" pitchFamily="34" charset="0"/>
                  </a:rPr>
                  <a:t>, a </a:t>
                </a:r>
                <a14:m>
                  <m:oMath xmlns:m="http://schemas.openxmlformats.org/officeDocument/2006/math">
                    <m:r>
                      <a:rPr lang="en-US" sz="2800" i="1" smtClean="0">
                        <a:solidFill>
                          <a:srgbClr val="000000"/>
                        </a:solidFill>
                        <a:latin typeface="Cambria Math" panose="02040503050406030204" pitchFamily="18" charset="0"/>
                        <a:ea typeface="Cambria Math" panose="02040503050406030204" pitchFamily="18" charset="0"/>
                      </a:rPr>
                      <m:t>≠</m:t>
                    </m:r>
                    <m:r>
                      <a:rPr lang="en-US" sz="2800" b="0" i="1" smtClean="0">
                        <a:solidFill>
                          <a:srgbClr val="000000"/>
                        </a:solidFill>
                        <a:latin typeface="Cambria Math" panose="02040503050406030204" pitchFamily="18" charset="0"/>
                        <a:ea typeface="Cambria Math" panose="02040503050406030204" pitchFamily="18" charset="0"/>
                      </a:rPr>
                      <m:t>0:</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9AA36F24-2675-4114-A626-01B4EADA15A5}"/>
                  </a:ext>
                </a:extLst>
              </p:cNvPr>
              <p:cNvSpPr txBox="1">
                <a:spLocks noRot="1" noChangeAspect="1" noMove="1" noResize="1" noEditPoints="1" noAdjustHandles="1" noChangeArrowheads="1" noChangeShapeType="1" noTextEdit="1"/>
              </p:cNvSpPr>
              <p:nvPr/>
            </p:nvSpPr>
            <p:spPr>
              <a:xfrm>
                <a:off x="145774" y="1286902"/>
                <a:ext cx="11926956" cy="661207"/>
              </a:xfrm>
              <a:prstGeom prst="rect">
                <a:avLst/>
              </a:prstGeom>
              <a:blipFill>
                <a:blip r:embed="rId3"/>
                <a:stretch>
                  <a:fillRect l="-1074" b="-24771"/>
                </a:stretch>
              </a:blipFill>
            </p:spPr>
            <p:txBody>
              <a:bodyPr/>
              <a:lstStyle/>
              <a:p>
                <a:r>
                  <a:rPr lang="en-US">
                    <a:noFill/>
                  </a:rPr>
                  <a:t> </a:t>
                </a:r>
              </a:p>
            </p:txBody>
          </p:sp>
        </mc:Fallback>
      </mc:AlternateContent>
      <p:graphicFrame>
        <p:nvGraphicFramePr>
          <p:cNvPr id="8" name="Table 7">
            <a:extLst>
              <a:ext uri="{FF2B5EF4-FFF2-40B4-BE49-F238E27FC236}">
                <a16:creationId xmlns:a16="http://schemas.microsoft.com/office/drawing/2014/main" id="{41381F19-8EB7-461C-9FB1-2953347AF794}"/>
              </a:ext>
            </a:extLst>
          </p:cNvPr>
          <p:cNvGraphicFramePr>
            <a:graphicFrameLocks noGrp="1"/>
          </p:cNvGraphicFramePr>
          <p:nvPr>
            <p:extLst>
              <p:ext uri="{D42A27DB-BD31-4B8C-83A1-F6EECF244321}">
                <p14:modId xmlns:p14="http://schemas.microsoft.com/office/powerpoint/2010/main" val="66416565"/>
              </p:ext>
            </p:extLst>
          </p:nvPr>
        </p:nvGraphicFramePr>
        <p:xfrm>
          <a:off x="233694" y="2345674"/>
          <a:ext cx="11608904" cy="3370788"/>
        </p:xfrm>
        <a:graphic>
          <a:graphicData uri="http://schemas.openxmlformats.org/drawingml/2006/table">
            <a:tbl>
              <a:tblPr firstRow="1" firstCol="1" bandRow="1">
                <a:tableStyleId>{5C22544A-7EE6-4342-B048-85BDC9FD1C3A}</a:tableStyleId>
              </a:tblPr>
              <a:tblGrid>
                <a:gridCol w="8683734">
                  <a:extLst>
                    <a:ext uri="{9D8B030D-6E8A-4147-A177-3AD203B41FA5}">
                      <a16:colId xmlns:a16="http://schemas.microsoft.com/office/drawing/2014/main" val="574345794"/>
                    </a:ext>
                  </a:extLst>
                </a:gridCol>
                <a:gridCol w="2925170">
                  <a:extLst>
                    <a:ext uri="{9D8B030D-6E8A-4147-A177-3AD203B41FA5}">
                      <a16:colId xmlns:a16="http://schemas.microsoft.com/office/drawing/2014/main" val="1079896377"/>
                    </a:ext>
                  </a:extLst>
                </a:gridCol>
              </a:tblGrid>
              <a:tr h="593375">
                <a:tc>
                  <a:txBody>
                    <a:bodyPr/>
                    <a:lstStyle/>
                    <a:p>
                      <a:pPr algn="ctr">
                        <a:lnSpc>
                          <a:spcPct val="150000"/>
                        </a:lnSpc>
                      </a:pPr>
                      <a:r>
                        <a:rPr lang="vi-VN" sz="2800">
                          <a:effectLst/>
                          <a:latin typeface="+mj-lt"/>
                        </a:rPr>
                        <a:t>Tổng</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Số</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127041058"/>
                  </a:ext>
                </a:extLst>
              </a:tr>
              <a:tr h="593375">
                <a:tc>
                  <a:txBody>
                    <a:bodyPr/>
                    <a:lstStyle/>
                    <a:p>
                      <a:pPr algn="ctr">
                        <a:lnSpc>
                          <a:spcPct val="150000"/>
                        </a:lnSpc>
                      </a:pPr>
                      <a:r>
                        <a:rPr lang="vi-VN" sz="2800">
                          <a:effectLst/>
                          <a:latin typeface="+mj-lt"/>
                        </a:rPr>
                        <a:t>2 000 000 + 500 000 + 60 000 + 500 + 90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r>
                        <a:rPr lang="vi-VN" sz="2800">
                          <a:effectLst/>
                          <a:latin typeface="+mj-lt"/>
                        </a:rPr>
                        <a:t>2 560 590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540574947"/>
                  </a:ext>
                </a:extLst>
              </a:tr>
              <a:tr h="593375">
                <a:tc>
                  <a:txBody>
                    <a:bodyPr/>
                    <a:lstStyle/>
                    <a:p>
                      <a:pPr algn="ctr">
                        <a:lnSpc>
                          <a:spcPct val="150000"/>
                        </a:lnSpc>
                      </a:pPr>
                      <a:r>
                        <a:rPr lang="vi-VN" sz="2800">
                          <a:effectLst/>
                          <a:latin typeface="+mj-lt"/>
                        </a:rPr>
                        <a:t>9 000 000 000 + 50 000 000 + 8 000 000 + 500 000  + 400</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1441649094"/>
                  </a:ext>
                </a:extLst>
              </a:tr>
              <a:tr h="684085">
                <a:tc>
                  <a:txBody>
                    <a:bodyPr/>
                    <a:lstStyle/>
                    <a:p>
                      <a:pPr algn="ctr">
                        <a:lnSpc>
                          <a:spcPct val="150000"/>
                        </a:lnSpc>
                      </a:pPr>
                      <a:r>
                        <a:rPr lang="vi-VN" sz="2800">
                          <a:effectLst/>
                          <a:latin typeface="+mj-lt"/>
                        </a:rPr>
                        <a:t>a x 100 + b x 10 + 6</a:t>
                      </a:r>
                      <a:endParaRPr lang="en-US" sz="280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3033962994"/>
                  </a:ext>
                </a:extLst>
              </a:tr>
              <a:tr h="683786">
                <a:tc>
                  <a:txBody>
                    <a:bodyPr/>
                    <a:lstStyle/>
                    <a:p>
                      <a:pPr algn="ctr">
                        <a:lnSpc>
                          <a:spcPct val="150000"/>
                        </a:lnSpc>
                      </a:pPr>
                      <a:r>
                        <a:rPr lang="vi-VN" sz="2800" dirty="0">
                          <a:effectLst/>
                          <a:latin typeface="+mj-lt"/>
                        </a:rPr>
                        <a:t>a x 100 + 50 + c</a:t>
                      </a: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tc>
                  <a:txBody>
                    <a:bodyPr/>
                    <a:lstStyle/>
                    <a:p>
                      <a:pPr algn="ctr">
                        <a:lnSpc>
                          <a:spcPct val="150000"/>
                        </a:lnSpc>
                      </a:pPr>
                      <a:endParaRPr lang="en-US" sz="2800" dirty="0">
                        <a:solidFill>
                          <a:srgbClr val="000000"/>
                        </a:solidFill>
                        <a:effectLst/>
                        <a:latin typeface="+mj-lt"/>
                        <a:ea typeface="Calibri" panose="020F0502020204030204" pitchFamily="34" charset="0"/>
                        <a:cs typeface="Times New Roman" panose="02020603050405020304" pitchFamily="18" charset="0"/>
                      </a:endParaRPr>
                    </a:p>
                  </a:txBody>
                  <a:tcPr marL="47625" marR="47625" marT="47625" marB="47625"/>
                </a:tc>
                <a:extLst>
                  <a:ext uri="{0D108BD9-81ED-4DB2-BD59-A6C34878D82A}">
                    <a16:rowId xmlns:a16="http://schemas.microsoft.com/office/drawing/2014/main" val="2537059007"/>
                  </a:ext>
                </a:extLst>
              </a:tr>
            </a:tbl>
          </a:graphicData>
        </a:graphic>
      </p:graphicFrame>
      <p:sp>
        <p:nvSpPr>
          <p:cNvPr id="9" name="Rectangle: Rounded Corners 8">
            <a:extLst>
              <a:ext uri="{FF2B5EF4-FFF2-40B4-BE49-F238E27FC236}">
                <a16:creationId xmlns:a16="http://schemas.microsoft.com/office/drawing/2014/main" id="{6E504B90-B62A-4D18-BB08-3C6E18699160}"/>
              </a:ext>
            </a:extLst>
          </p:cNvPr>
          <p:cNvSpPr/>
          <p:nvPr/>
        </p:nvSpPr>
        <p:spPr>
          <a:xfrm>
            <a:off x="6380921" y="154483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t>?</a:t>
            </a:r>
          </a:p>
        </p:txBody>
      </p:sp>
      <p:sp>
        <p:nvSpPr>
          <p:cNvPr id="10" name="Rectangle: Rounded Corners 9">
            <a:extLst>
              <a:ext uri="{FF2B5EF4-FFF2-40B4-BE49-F238E27FC236}">
                <a16:creationId xmlns:a16="http://schemas.microsoft.com/office/drawing/2014/main" id="{B3B60D4B-BAFA-4598-9918-AF9891FF6DC8}"/>
              </a:ext>
            </a:extLst>
          </p:cNvPr>
          <p:cNvSpPr/>
          <p:nvPr/>
        </p:nvSpPr>
        <p:spPr>
          <a:xfrm>
            <a:off x="10204174" y="3836619"/>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1" name="Rectangle: Rounded Corners 10">
            <a:extLst>
              <a:ext uri="{FF2B5EF4-FFF2-40B4-BE49-F238E27FC236}">
                <a16:creationId xmlns:a16="http://schemas.microsoft.com/office/drawing/2014/main" id="{FB217BD1-EED6-4508-ADDE-2F4F6AA482E2}"/>
              </a:ext>
            </a:extLst>
          </p:cNvPr>
          <p:cNvSpPr/>
          <p:nvPr/>
        </p:nvSpPr>
        <p:spPr>
          <a:xfrm>
            <a:off x="10228881" y="4551837"/>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2" name="Rectangle: Rounded Corners 11">
            <a:extLst>
              <a:ext uri="{FF2B5EF4-FFF2-40B4-BE49-F238E27FC236}">
                <a16:creationId xmlns:a16="http://schemas.microsoft.com/office/drawing/2014/main" id="{91DC4FFD-6E7C-468A-BFF9-D4365DD9E364}"/>
              </a:ext>
            </a:extLst>
          </p:cNvPr>
          <p:cNvSpPr/>
          <p:nvPr/>
        </p:nvSpPr>
        <p:spPr>
          <a:xfrm>
            <a:off x="10228881" y="5267055"/>
            <a:ext cx="357809" cy="317653"/>
          </a:xfrm>
          <a:prstGeom prst="roundRect">
            <a:avLst/>
          </a:prstGeom>
        </p:spPr>
        <p:style>
          <a:lnRef idx="2">
            <a:schemeClr val="dk1"/>
          </a:lnRef>
          <a:fillRef idx="1">
            <a:schemeClr val="lt1"/>
          </a:fillRef>
          <a:effectRef idx="0">
            <a:schemeClr val="dk1"/>
          </a:effectRef>
          <a:fontRef idx="minor">
            <a:schemeClr val="dk1"/>
          </a:fontRef>
        </p:style>
        <p:txBody>
          <a:bodyPr rtlCol="0" anchor="ctr"/>
          <a:lstStyle/>
          <a:p>
            <a:pPr algn="ctr"/>
            <a:r>
              <a:rPr lang="en-US" dirty="0">
                <a:solidFill>
                  <a:srgbClr val="FF0000"/>
                </a:solidFill>
              </a:rPr>
              <a:t>?</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5" name="TextBox 14">
            <a:extLst>
              <a:ext uri="{FF2B5EF4-FFF2-40B4-BE49-F238E27FC236}">
                <a16:creationId xmlns:a16="http://schemas.microsoft.com/office/drawing/2014/main" id="{94F72A3B-EA89-46F0-8977-7429CD43206D}"/>
              </a:ext>
            </a:extLst>
          </p:cNvPr>
          <p:cNvSpPr txBox="1"/>
          <p:nvPr/>
        </p:nvSpPr>
        <p:spPr>
          <a:xfrm>
            <a:off x="9082568" y="3660674"/>
            <a:ext cx="2292626" cy="669542"/>
          </a:xfrm>
          <a:prstGeom prst="rect">
            <a:avLst/>
          </a:prstGeom>
          <a:noFill/>
        </p:spPr>
        <p:txBody>
          <a:bodyPr wrap="square">
            <a:spAutoFit/>
          </a:bodyPr>
          <a:lstStyle/>
          <a:p>
            <a:pPr algn="ctr">
              <a:lnSpc>
                <a:spcPct val="150000"/>
              </a:lnSpc>
            </a:pPr>
            <a:r>
              <a:rPr lang="vi-VN" sz="2800" b="1" dirty="0">
                <a:solidFill>
                  <a:srgbClr val="FF0000"/>
                </a:solidFill>
                <a:effectLst/>
                <a:latin typeface="+mj-lt"/>
              </a:rPr>
              <a:t>9 058 500 400</a:t>
            </a:r>
            <a:endParaRPr lang="en-US" sz="2800" b="1" dirty="0">
              <a:solidFill>
                <a:srgbClr val="FF0000"/>
              </a:solidFill>
              <a:effectLst/>
              <a:latin typeface="+mj-lt"/>
              <a:ea typeface="Calibri" panose="020F0502020204030204" pitchFamily="34" charset="0"/>
              <a:cs typeface="Times New Roman" panose="02020603050405020304" pitchFamily="18" charset="0"/>
            </a:endParaRPr>
          </a:p>
        </p:txBody>
      </p:sp>
      <mc:AlternateContent xmlns:mc="http://schemas.openxmlformats.org/markup-compatibility/2006" xmlns:a14="http://schemas.microsoft.com/office/drawing/2010/main">
        <mc:Choice Requires="a14">
          <p:sp>
            <p:nvSpPr>
              <p:cNvPr id="17" name="TextBox 16">
                <a:extLst>
                  <a:ext uri="{FF2B5EF4-FFF2-40B4-BE49-F238E27FC236}">
                    <a16:creationId xmlns:a16="http://schemas.microsoft.com/office/drawing/2014/main" id="{A64C2CCE-6EEE-4A33-9C07-06D8A475714B}"/>
                  </a:ext>
                </a:extLst>
              </p:cNvPr>
              <p:cNvSpPr txBox="1"/>
              <p:nvPr/>
            </p:nvSpPr>
            <p:spPr>
              <a:xfrm>
                <a:off x="9732732" y="4457486"/>
                <a:ext cx="1300691" cy="533095"/>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i="1" smtClean="0">
                              <a:solidFill>
                                <a:srgbClr val="FF0000"/>
                              </a:solidFill>
                              <a:effectLst/>
                              <a:latin typeface="Cambria Math" panose="02040503050406030204" pitchFamily="18" charset="0"/>
                            </a:rPr>
                          </m:ctrlPr>
                        </m:accPr>
                        <m:e>
                          <m:r>
                            <a:rPr lang="vi-VN" sz="2800">
                              <a:solidFill>
                                <a:srgbClr val="FF0000"/>
                              </a:solidFill>
                              <a:effectLst/>
                              <a:latin typeface="Cambria Math" panose="02040503050406030204" pitchFamily="18" charset="0"/>
                            </a:rPr>
                            <m:t>𝒂𝒃</m:t>
                          </m:r>
                          <m:r>
                            <a:rPr lang="vi-VN" sz="2800">
                              <a:solidFill>
                                <a:srgbClr val="FF0000"/>
                              </a:solidFill>
                              <a:effectLst/>
                              <a:latin typeface="Cambria Math" panose="02040503050406030204" pitchFamily="18" charset="0"/>
                            </a:rPr>
                            <m:t>𝟔</m:t>
                          </m:r>
                        </m:e>
                      </m:acc>
                    </m:oMath>
                  </m:oMathPara>
                </a14:m>
                <a:endParaRPr lang="en-US" sz="2800" dirty="0"/>
              </a:p>
            </p:txBody>
          </p:sp>
        </mc:Choice>
        <mc:Fallback xmlns="">
          <p:sp>
            <p:nvSpPr>
              <p:cNvPr id="17" name="TextBox 16">
                <a:extLst>
                  <a:ext uri="{FF2B5EF4-FFF2-40B4-BE49-F238E27FC236}">
                    <a16:creationId xmlns:a16="http://schemas.microsoft.com/office/drawing/2014/main" id="{A64C2CCE-6EEE-4A33-9C07-06D8A475714B}"/>
                  </a:ext>
                </a:extLst>
              </p:cNvPr>
              <p:cNvSpPr txBox="1">
                <a:spLocks noRot="1" noChangeAspect="1" noMove="1" noResize="1" noEditPoints="1" noAdjustHandles="1" noChangeArrowheads="1" noChangeShapeType="1" noTextEdit="1"/>
              </p:cNvSpPr>
              <p:nvPr/>
            </p:nvSpPr>
            <p:spPr>
              <a:xfrm>
                <a:off x="9732732" y="4457486"/>
                <a:ext cx="1300691" cy="533095"/>
              </a:xfrm>
              <a:prstGeom prst="rect">
                <a:avLst/>
              </a:prstGeom>
              <a:blipFill>
                <a:blip r:embed="rId4"/>
                <a:stretch>
                  <a:fillRect/>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19" name="TextBox 18">
                <a:extLst>
                  <a:ext uri="{FF2B5EF4-FFF2-40B4-BE49-F238E27FC236}">
                    <a16:creationId xmlns:a16="http://schemas.microsoft.com/office/drawing/2014/main" id="{F66E602B-6E79-45D9-AE40-E8634E8430DD}"/>
                  </a:ext>
                </a:extLst>
              </p:cNvPr>
              <p:cNvSpPr txBox="1"/>
              <p:nvPr/>
            </p:nvSpPr>
            <p:spPr>
              <a:xfrm>
                <a:off x="9713002" y="5159429"/>
                <a:ext cx="1320421" cy="532903"/>
              </a:xfrm>
              <a:prstGeom prst="rect">
                <a:avLst/>
              </a:prstGeom>
              <a:noFill/>
            </p:spPr>
            <p:txBody>
              <a:bodyPr wrap="square">
                <a:spAutoFit/>
              </a:bodyPr>
              <a:lstStyle/>
              <a:p>
                <a:pPr/>
                <a14:m>
                  <m:oMathPara xmlns:m="http://schemas.openxmlformats.org/officeDocument/2006/math">
                    <m:oMathParaPr>
                      <m:jc m:val="centerGroup"/>
                    </m:oMathParaPr>
                    <m:oMath xmlns:m="http://schemas.openxmlformats.org/officeDocument/2006/math">
                      <m:acc>
                        <m:accPr>
                          <m:chr m:val="̅"/>
                          <m:ctrlPr>
                            <a:rPr lang="en-US" sz="2800" b="1" i="1" smtClean="0">
                              <a:solidFill>
                                <a:srgbClr val="FF0000"/>
                              </a:solidFill>
                              <a:effectLst/>
                              <a:latin typeface="Cambria Math" panose="02040503050406030204" pitchFamily="18" charset="0"/>
                            </a:rPr>
                          </m:ctrlPr>
                        </m:accPr>
                        <m:e>
                          <m:r>
                            <a:rPr lang="vi-VN" sz="2800" b="1" i="1">
                              <a:solidFill>
                                <a:srgbClr val="FF0000"/>
                              </a:solidFill>
                              <a:effectLst/>
                              <a:latin typeface="Cambria Math" panose="02040503050406030204" pitchFamily="18" charset="0"/>
                            </a:rPr>
                            <m:t>𝐚</m:t>
                          </m:r>
                          <m:r>
                            <a:rPr lang="vi-VN" sz="2800" b="1">
                              <a:solidFill>
                                <a:srgbClr val="FF0000"/>
                              </a:solidFill>
                              <a:effectLst/>
                              <a:latin typeface="Cambria Math" panose="02040503050406030204" pitchFamily="18" charset="0"/>
                            </a:rPr>
                            <m:t>𝟓</m:t>
                          </m:r>
                          <m:r>
                            <a:rPr lang="vi-VN" sz="2800" b="1" i="1">
                              <a:solidFill>
                                <a:srgbClr val="FF0000"/>
                              </a:solidFill>
                              <a:effectLst/>
                              <a:latin typeface="Cambria Math" panose="02040503050406030204" pitchFamily="18" charset="0"/>
                            </a:rPr>
                            <m:t>𝒄</m:t>
                          </m:r>
                        </m:e>
                      </m:acc>
                    </m:oMath>
                  </m:oMathPara>
                </a14:m>
                <a:endParaRPr lang="en-US" sz="2800" b="1" dirty="0"/>
              </a:p>
            </p:txBody>
          </p:sp>
        </mc:Choice>
        <mc:Fallback xmlns="">
          <p:sp>
            <p:nvSpPr>
              <p:cNvPr id="19" name="TextBox 18">
                <a:extLst>
                  <a:ext uri="{FF2B5EF4-FFF2-40B4-BE49-F238E27FC236}">
                    <a16:creationId xmlns:a16="http://schemas.microsoft.com/office/drawing/2014/main" id="{F66E602B-6E79-45D9-AE40-E8634E8430DD}"/>
                  </a:ext>
                </a:extLst>
              </p:cNvPr>
              <p:cNvSpPr txBox="1">
                <a:spLocks noRot="1" noChangeAspect="1" noMove="1" noResize="1" noEditPoints="1" noAdjustHandles="1" noChangeArrowheads="1" noChangeShapeType="1" noTextEdit="1"/>
              </p:cNvSpPr>
              <p:nvPr/>
            </p:nvSpPr>
            <p:spPr>
              <a:xfrm>
                <a:off x="9713002" y="5159429"/>
                <a:ext cx="1320421" cy="532903"/>
              </a:xfrm>
              <a:prstGeom prst="rect">
                <a:avLst/>
              </a:prstGeom>
              <a:blipFill>
                <a:blip r:embed="rId5"/>
                <a:stretch>
                  <a:fillRect/>
                </a:stretch>
              </a:blipFill>
            </p:spPr>
            <p:txBody>
              <a:bodyPr/>
              <a:lstStyle/>
              <a:p>
                <a:r>
                  <a:rPr lang="en-US">
                    <a:noFill/>
                  </a:rPr>
                  <a:t> </a:t>
                </a:r>
              </a:p>
            </p:txBody>
          </p:sp>
        </mc:Fallback>
      </mc:AlternateContent>
    </p:spTree>
    <p:extLst>
      <p:ext uri="{BB962C8B-B14F-4D97-AF65-F5344CB8AC3E}">
        <p14:creationId xmlns:p14="http://schemas.microsoft.com/office/powerpoint/2010/main" val="31538858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ipe(dow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 presetClass="entr" presetSubtype="4"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 calcmode="lin" valueType="num">
                                      <p:cBhvr additive="base">
                                        <p:cTn id="12" dur="500" fill="hold"/>
                                        <p:tgtEl>
                                          <p:spTgt spid="7"/>
                                        </p:tgtEl>
                                        <p:attrNameLst>
                                          <p:attrName>ppt_x</p:attrName>
                                        </p:attrNameLst>
                                      </p:cBhvr>
                                      <p:tavLst>
                                        <p:tav tm="0">
                                          <p:val>
                                            <p:strVal val="#ppt_x"/>
                                          </p:val>
                                        </p:tav>
                                        <p:tav tm="100000">
                                          <p:val>
                                            <p:strVal val="#ppt_x"/>
                                          </p:val>
                                        </p:tav>
                                      </p:tavLst>
                                    </p:anim>
                                    <p:anim calcmode="lin" valueType="num">
                                      <p:cBhvr additive="base">
                                        <p:cTn id="13" dur="500" fill="hold"/>
                                        <p:tgtEl>
                                          <p:spTgt spid="7"/>
                                        </p:tgtEl>
                                        <p:attrNameLst>
                                          <p:attrName>ppt_y</p:attrName>
                                        </p:attrNameLst>
                                      </p:cBhvr>
                                      <p:tavLst>
                                        <p:tav tm="0">
                                          <p:val>
                                            <p:strVal val="1+#ppt_h/2"/>
                                          </p:val>
                                        </p:tav>
                                        <p:tav tm="100000">
                                          <p:val>
                                            <p:strVal val="#ppt_y"/>
                                          </p:val>
                                        </p:tav>
                                      </p:tavLst>
                                    </p:anim>
                                  </p:childTnLst>
                                </p:cTn>
                              </p:par>
                              <p:par>
                                <p:cTn id="14" presetID="2" presetClass="entr" presetSubtype="4" fill="hold" grpId="0" nodeType="withEffect">
                                  <p:stCondLst>
                                    <p:cond delay="0"/>
                                  </p:stCondLst>
                                  <p:childTnLst>
                                    <p:set>
                                      <p:cBhvr>
                                        <p:cTn id="15" dur="1" fill="hold">
                                          <p:stCondLst>
                                            <p:cond delay="0"/>
                                          </p:stCondLst>
                                        </p:cTn>
                                        <p:tgtEl>
                                          <p:spTgt spid="9"/>
                                        </p:tgtEl>
                                        <p:attrNameLst>
                                          <p:attrName>style.visibility</p:attrName>
                                        </p:attrNameLst>
                                      </p:cBhvr>
                                      <p:to>
                                        <p:strVal val="visible"/>
                                      </p:to>
                                    </p:set>
                                    <p:anim calcmode="lin" valueType="num">
                                      <p:cBhvr additive="base">
                                        <p:cTn id="16" dur="500" fill="hold"/>
                                        <p:tgtEl>
                                          <p:spTgt spid="9"/>
                                        </p:tgtEl>
                                        <p:attrNameLst>
                                          <p:attrName>ppt_x</p:attrName>
                                        </p:attrNameLst>
                                      </p:cBhvr>
                                      <p:tavLst>
                                        <p:tav tm="0">
                                          <p:val>
                                            <p:strVal val="#ppt_x"/>
                                          </p:val>
                                        </p:tav>
                                        <p:tav tm="100000">
                                          <p:val>
                                            <p:strVal val="#ppt_x"/>
                                          </p:val>
                                        </p:tav>
                                      </p:tavLst>
                                    </p:anim>
                                    <p:anim calcmode="lin" valueType="num">
                                      <p:cBhvr additive="base">
                                        <p:cTn id="17" dur="500" fill="hold"/>
                                        <p:tgtEl>
                                          <p:spTgt spid="9"/>
                                        </p:tgtEl>
                                        <p:attrNameLst>
                                          <p:attrName>ppt_y</p:attrName>
                                        </p:attrNameLst>
                                      </p:cBhvr>
                                      <p:tavLst>
                                        <p:tav tm="0">
                                          <p:val>
                                            <p:strVal val="1+#ppt_h/2"/>
                                          </p:val>
                                        </p:tav>
                                        <p:tav tm="100000">
                                          <p:val>
                                            <p:strVal val="#ppt_y"/>
                                          </p:val>
                                        </p:tav>
                                      </p:tavLst>
                                    </p:anim>
                                  </p:childTnLst>
                                </p:cTn>
                              </p:par>
                            </p:childTnLst>
                          </p:cTn>
                        </p:par>
                      </p:childTnLst>
                    </p:cTn>
                  </p:par>
                  <p:par>
                    <p:cTn id="18" fill="hold">
                      <p:stCondLst>
                        <p:cond delay="indefinite"/>
                      </p:stCondLst>
                      <p:childTnLst>
                        <p:par>
                          <p:cTn id="19" fill="hold">
                            <p:stCondLst>
                              <p:cond delay="0"/>
                            </p:stCondLst>
                            <p:childTnLst>
                              <p:par>
                                <p:cTn id="20" presetID="22" presetClass="entr" presetSubtype="4"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wipe(down)">
                                      <p:cBhvr>
                                        <p:cTn id="22" dur="500"/>
                                        <p:tgtEl>
                                          <p:spTgt spid="10"/>
                                        </p:tgtEl>
                                      </p:cBhvr>
                                    </p:animEffect>
                                  </p:childTnLst>
                                </p:cTn>
                              </p:par>
                              <p:par>
                                <p:cTn id="23" presetID="22" presetClass="entr" presetSubtype="4" fill="hold" grpId="0" nodeType="withEffect">
                                  <p:stCondLst>
                                    <p:cond delay="0"/>
                                  </p:stCondLst>
                                  <p:childTnLst>
                                    <p:set>
                                      <p:cBhvr>
                                        <p:cTn id="24" dur="1" fill="hold">
                                          <p:stCondLst>
                                            <p:cond delay="0"/>
                                          </p:stCondLst>
                                        </p:cTn>
                                        <p:tgtEl>
                                          <p:spTgt spid="12"/>
                                        </p:tgtEl>
                                        <p:attrNameLst>
                                          <p:attrName>style.visibility</p:attrName>
                                        </p:attrNameLst>
                                      </p:cBhvr>
                                      <p:to>
                                        <p:strVal val="visible"/>
                                      </p:to>
                                    </p:set>
                                    <p:animEffect transition="in" filter="wipe(down)">
                                      <p:cBhvr>
                                        <p:cTn id="25" dur="500"/>
                                        <p:tgtEl>
                                          <p:spTgt spid="12"/>
                                        </p:tgtEl>
                                      </p:cBhvr>
                                    </p:animEffect>
                                  </p:childTnLst>
                                </p:cTn>
                              </p:par>
                              <p:par>
                                <p:cTn id="26" presetID="22" presetClass="entr" presetSubtype="4" fill="hold" grpId="0" nodeType="withEffect">
                                  <p:stCondLst>
                                    <p:cond delay="0"/>
                                  </p:stCondLst>
                                  <p:childTnLst>
                                    <p:set>
                                      <p:cBhvr>
                                        <p:cTn id="27" dur="1" fill="hold">
                                          <p:stCondLst>
                                            <p:cond delay="0"/>
                                          </p:stCondLst>
                                        </p:cTn>
                                        <p:tgtEl>
                                          <p:spTgt spid="11"/>
                                        </p:tgtEl>
                                        <p:attrNameLst>
                                          <p:attrName>style.visibility</p:attrName>
                                        </p:attrNameLst>
                                      </p:cBhvr>
                                      <p:to>
                                        <p:strVal val="visible"/>
                                      </p:to>
                                    </p:set>
                                    <p:animEffect transition="in" filter="wipe(down)">
                                      <p:cBhvr>
                                        <p:cTn id="28" dur="500"/>
                                        <p:tgtEl>
                                          <p:spTgt spid="11"/>
                                        </p:tgtEl>
                                      </p:cBhvr>
                                    </p:animEffect>
                                  </p:childTnLst>
                                </p:cTn>
                              </p:par>
                              <p:par>
                                <p:cTn id="29" presetID="22" presetClass="entr" presetSubtype="4" fill="hold" nodeType="withEffect">
                                  <p:stCondLst>
                                    <p:cond delay="0"/>
                                  </p:stCondLst>
                                  <p:childTnLst>
                                    <p:set>
                                      <p:cBhvr>
                                        <p:cTn id="30" dur="1" fill="hold">
                                          <p:stCondLst>
                                            <p:cond delay="0"/>
                                          </p:stCondLst>
                                        </p:cTn>
                                        <p:tgtEl>
                                          <p:spTgt spid="8"/>
                                        </p:tgtEl>
                                        <p:attrNameLst>
                                          <p:attrName>style.visibility</p:attrName>
                                        </p:attrNameLst>
                                      </p:cBhvr>
                                      <p:to>
                                        <p:strVal val="visible"/>
                                      </p:to>
                                    </p:set>
                                    <p:animEffect transition="in" filter="wipe(down)">
                                      <p:cBhvr>
                                        <p:cTn id="31" dur="500"/>
                                        <p:tgtEl>
                                          <p:spTgt spid="8"/>
                                        </p:tgtEl>
                                      </p:cBhvr>
                                    </p:animEffect>
                                  </p:childTnLst>
                                </p:cTn>
                              </p:par>
                            </p:childTnLst>
                          </p:cTn>
                        </p:par>
                      </p:childTnLst>
                    </p:cTn>
                  </p:par>
                  <p:par>
                    <p:cTn id="32" fill="hold">
                      <p:stCondLst>
                        <p:cond delay="indefinite"/>
                      </p:stCondLst>
                      <p:childTnLst>
                        <p:par>
                          <p:cTn id="33" fill="hold">
                            <p:stCondLst>
                              <p:cond delay="0"/>
                            </p:stCondLst>
                            <p:childTnLst>
                              <p:par>
                                <p:cTn id="34" presetID="1" presetClass="exit" presetSubtype="0" fill="hold" grpId="1" nodeType="clickEffect">
                                  <p:stCondLst>
                                    <p:cond delay="0"/>
                                  </p:stCondLst>
                                  <p:childTnLst>
                                    <p:set>
                                      <p:cBhvr>
                                        <p:cTn id="35" dur="1" fill="hold">
                                          <p:stCondLst>
                                            <p:cond delay="0"/>
                                          </p:stCondLst>
                                        </p:cTn>
                                        <p:tgtEl>
                                          <p:spTgt spid="10"/>
                                        </p:tgtEl>
                                        <p:attrNameLst>
                                          <p:attrName>style.visibility</p:attrName>
                                        </p:attrNameLst>
                                      </p:cBhvr>
                                      <p:to>
                                        <p:strVal val="hidden"/>
                                      </p:to>
                                    </p:set>
                                  </p:childTnLst>
                                </p:cTn>
                              </p:par>
                            </p:childTnLst>
                          </p:cTn>
                        </p:par>
                      </p:childTnLst>
                    </p:cTn>
                  </p:par>
                  <p:par>
                    <p:cTn id="36" fill="hold">
                      <p:stCondLst>
                        <p:cond delay="indefinite"/>
                      </p:stCondLst>
                      <p:childTnLst>
                        <p:par>
                          <p:cTn id="37" fill="hold">
                            <p:stCondLst>
                              <p:cond delay="0"/>
                            </p:stCondLst>
                            <p:childTnLst>
                              <p:par>
                                <p:cTn id="38" presetID="22" presetClass="entr" presetSubtype="4" fill="hold" grpId="0" nodeType="clickEffect">
                                  <p:stCondLst>
                                    <p:cond delay="0"/>
                                  </p:stCondLst>
                                  <p:childTnLst>
                                    <p:set>
                                      <p:cBhvr>
                                        <p:cTn id="39" dur="1" fill="hold">
                                          <p:stCondLst>
                                            <p:cond delay="0"/>
                                          </p:stCondLst>
                                        </p:cTn>
                                        <p:tgtEl>
                                          <p:spTgt spid="15"/>
                                        </p:tgtEl>
                                        <p:attrNameLst>
                                          <p:attrName>style.visibility</p:attrName>
                                        </p:attrNameLst>
                                      </p:cBhvr>
                                      <p:to>
                                        <p:strVal val="visible"/>
                                      </p:to>
                                    </p:set>
                                    <p:animEffect transition="in" filter="wipe(down)">
                                      <p:cBhvr>
                                        <p:cTn id="40" dur="500"/>
                                        <p:tgtEl>
                                          <p:spTgt spid="15"/>
                                        </p:tgtEl>
                                      </p:cBhvr>
                                    </p:animEffect>
                                  </p:childTnLst>
                                </p:cTn>
                              </p:par>
                            </p:childTnLst>
                          </p:cTn>
                        </p:par>
                      </p:childTnLst>
                    </p:cTn>
                  </p:par>
                  <p:par>
                    <p:cTn id="41" fill="hold">
                      <p:stCondLst>
                        <p:cond delay="indefinite"/>
                      </p:stCondLst>
                      <p:childTnLst>
                        <p:par>
                          <p:cTn id="42" fill="hold">
                            <p:stCondLst>
                              <p:cond delay="0"/>
                            </p:stCondLst>
                            <p:childTnLst>
                              <p:par>
                                <p:cTn id="43" presetID="1" presetClass="exit" presetSubtype="0" fill="hold" grpId="1" nodeType="clickEffect">
                                  <p:stCondLst>
                                    <p:cond delay="0"/>
                                  </p:stCondLst>
                                  <p:childTnLst>
                                    <p:set>
                                      <p:cBhvr>
                                        <p:cTn id="44" dur="1" fill="hold">
                                          <p:stCondLst>
                                            <p:cond delay="0"/>
                                          </p:stCondLst>
                                        </p:cTn>
                                        <p:tgtEl>
                                          <p:spTgt spid="11"/>
                                        </p:tgtEl>
                                        <p:attrNameLst>
                                          <p:attrName>style.visibility</p:attrName>
                                        </p:attrNameLst>
                                      </p:cBhvr>
                                      <p:to>
                                        <p:strVal val="hidden"/>
                                      </p:to>
                                    </p:set>
                                  </p:childTnLst>
                                </p:cTn>
                              </p:par>
                            </p:childTnLst>
                          </p:cTn>
                        </p:par>
                      </p:childTnLst>
                    </p:cTn>
                  </p:par>
                  <p:par>
                    <p:cTn id="45" fill="hold">
                      <p:stCondLst>
                        <p:cond delay="indefinite"/>
                      </p:stCondLst>
                      <p:childTnLst>
                        <p:par>
                          <p:cTn id="46" fill="hold">
                            <p:stCondLst>
                              <p:cond delay="0"/>
                            </p:stCondLst>
                            <p:childTnLst>
                              <p:par>
                                <p:cTn id="47" presetID="22" presetClass="entr" presetSubtype="4" fill="hold" grpId="0" nodeType="clickEffect">
                                  <p:stCondLst>
                                    <p:cond delay="0"/>
                                  </p:stCondLst>
                                  <p:childTnLst>
                                    <p:set>
                                      <p:cBhvr>
                                        <p:cTn id="48" dur="1" fill="hold">
                                          <p:stCondLst>
                                            <p:cond delay="0"/>
                                          </p:stCondLst>
                                        </p:cTn>
                                        <p:tgtEl>
                                          <p:spTgt spid="17"/>
                                        </p:tgtEl>
                                        <p:attrNameLst>
                                          <p:attrName>style.visibility</p:attrName>
                                        </p:attrNameLst>
                                      </p:cBhvr>
                                      <p:to>
                                        <p:strVal val="visible"/>
                                      </p:to>
                                    </p:set>
                                    <p:animEffect transition="in" filter="wipe(down)">
                                      <p:cBhvr>
                                        <p:cTn id="49" dur="500"/>
                                        <p:tgtEl>
                                          <p:spTgt spid="17"/>
                                        </p:tgtEl>
                                      </p:cBhvr>
                                    </p:animEffect>
                                  </p:childTnLst>
                                </p:cTn>
                              </p:par>
                            </p:childTnLst>
                          </p:cTn>
                        </p:par>
                      </p:childTnLst>
                    </p:cTn>
                  </p:par>
                  <p:par>
                    <p:cTn id="50" fill="hold">
                      <p:stCondLst>
                        <p:cond delay="indefinite"/>
                      </p:stCondLst>
                      <p:childTnLst>
                        <p:par>
                          <p:cTn id="51" fill="hold">
                            <p:stCondLst>
                              <p:cond delay="0"/>
                            </p:stCondLst>
                            <p:childTnLst>
                              <p:par>
                                <p:cTn id="52" presetID="1" presetClass="exit" presetSubtype="0" fill="hold" grpId="1" nodeType="clickEffect">
                                  <p:stCondLst>
                                    <p:cond delay="0"/>
                                  </p:stCondLst>
                                  <p:childTnLst>
                                    <p:set>
                                      <p:cBhvr>
                                        <p:cTn id="53" dur="1" fill="hold">
                                          <p:stCondLst>
                                            <p:cond delay="0"/>
                                          </p:stCondLst>
                                        </p:cTn>
                                        <p:tgtEl>
                                          <p:spTgt spid="12"/>
                                        </p:tgtEl>
                                        <p:attrNameLst>
                                          <p:attrName>style.visibility</p:attrName>
                                        </p:attrNameLst>
                                      </p:cBhvr>
                                      <p:to>
                                        <p:strVal val="hidden"/>
                                      </p:to>
                                    </p:set>
                                  </p:childTnLst>
                                </p:cTn>
                              </p:par>
                            </p:childTnLst>
                          </p:cTn>
                        </p:par>
                      </p:childTnLst>
                    </p:cTn>
                  </p:par>
                  <p:par>
                    <p:cTn id="54" fill="hold">
                      <p:stCondLst>
                        <p:cond delay="indefinite"/>
                      </p:stCondLst>
                      <p:childTnLst>
                        <p:par>
                          <p:cTn id="55" fill="hold">
                            <p:stCondLst>
                              <p:cond delay="0"/>
                            </p:stCondLst>
                            <p:childTnLst>
                              <p:par>
                                <p:cTn id="56" presetID="22" presetClass="entr" presetSubtype="4" fill="hold" grpId="0" nodeType="clickEffect">
                                  <p:stCondLst>
                                    <p:cond delay="0"/>
                                  </p:stCondLst>
                                  <p:childTnLst>
                                    <p:set>
                                      <p:cBhvr>
                                        <p:cTn id="57" dur="1" fill="hold">
                                          <p:stCondLst>
                                            <p:cond delay="0"/>
                                          </p:stCondLst>
                                        </p:cTn>
                                        <p:tgtEl>
                                          <p:spTgt spid="19"/>
                                        </p:tgtEl>
                                        <p:attrNameLst>
                                          <p:attrName>style.visibility</p:attrName>
                                        </p:attrNameLst>
                                      </p:cBhvr>
                                      <p:to>
                                        <p:strVal val="visible"/>
                                      </p:to>
                                    </p:set>
                                    <p:animEffect transition="in" filter="wipe(down)">
                                      <p:cBhvr>
                                        <p:cTn id="58"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7" grpId="0"/>
      <p:bldP spid="9" grpId="0" animBg="1"/>
      <p:bldP spid="10" grpId="0" animBg="1"/>
      <p:bldP spid="10" grpId="1" animBg="1"/>
      <p:bldP spid="11" grpId="0" animBg="1"/>
      <p:bldP spid="11" grpId="1" animBg="1"/>
      <p:bldP spid="12" grpId="0" animBg="1"/>
      <p:bldP spid="12" grpId="1" animBg="1"/>
      <p:bldP spid="15" grpId="0"/>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15B500B8-A223-40DE-A519-95EB6294BE72}"/>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506BFCDB-3E5C-4036-BB56-BD7C28DEB12F}"/>
              </a:ext>
            </a:extLst>
          </p:cNvPr>
          <p:cNvSpPr txBox="1">
            <a:spLocks noChangeArrowheads="1"/>
          </p:cNvSpPr>
          <p:nvPr/>
        </p:nvSpPr>
        <p:spPr bwMode="auto">
          <a:xfrm>
            <a:off x="3917673" y="816513"/>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7" name="TextBox 6">
            <a:extLst>
              <a:ext uri="{FF2B5EF4-FFF2-40B4-BE49-F238E27FC236}">
                <a16:creationId xmlns:a16="http://schemas.microsoft.com/office/drawing/2014/main" id="{9AA36F24-2675-4114-A626-01B4EADA15A5}"/>
              </a:ext>
            </a:extLst>
          </p:cNvPr>
          <p:cNvSpPr txBox="1"/>
          <p:nvPr/>
        </p:nvSpPr>
        <p:spPr>
          <a:xfrm>
            <a:off x="145774" y="1286902"/>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2</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Đọc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và</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a:t>
            </a:r>
            <a:r>
              <a:rPr lang="en-US" altLang="en-US" sz="2800" dirty="0" err="1">
                <a:latin typeface="Times New Roman" panose="02020603050405020304" pitchFamily="18" charset="0"/>
                <a:cs typeface="Times New Roman" panose="02020603050405020304" pitchFamily="18" charset="0"/>
              </a:rPr>
              <a:t>i</a:t>
            </a:r>
            <a:r>
              <a:rPr lang="en-US" sz="2800" dirty="0" err="1">
                <a:solidFill>
                  <a:srgbClr val="000000"/>
                </a:solidFill>
                <a:effectLst/>
                <a:latin typeface="Times New Roman" panose="02020603050405020304" pitchFamily="18" charset="0"/>
                <a:ea typeface="Calibri" panose="020F0502020204030204" pitchFamily="34" charset="0"/>
              </a:rPr>
              <a:t>ết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3" name="Rectangle 12">
            <a:extLst>
              <a:ext uri="{FF2B5EF4-FFF2-40B4-BE49-F238E27FC236}">
                <a16:creationId xmlns:a16="http://schemas.microsoft.com/office/drawing/2014/main" id="{D8F616DB-18E5-4887-9075-51CD44FC96FD}"/>
              </a:ext>
            </a:extLst>
          </p:cNvPr>
          <p:cNvSpPr/>
          <p:nvPr/>
        </p:nvSpPr>
        <p:spPr>
          <a:xfrm>
            <a:off x="4121426" y="6563556"/>
            <a:ext cx="2438400" cy="513105"/>
          </a:xfrm>
          <a:prstGeom prst="rect">
            <a:avLst/>
          </a:prstGeom>
          <a:noFill/>
          <a:ln>
            <a:noFill/>
          </a:ln>
        </p:spPr>
        <p:style>
          <a:lnRef idx="0">
            <a:scrgbClr r="0" g="0" b="0"/>
          </a:lnRef>
          <a:fillRef idx="0">
            <a:scrgbClr r="0" g="0" b="0"/>
          </a:fillRef>
          <a:effectRef idx="0">
            <a:scrgbClr r="0" g="0" b="0"/>
          </a:effectRef>
          <a:fontRef idx="minor">
            <a:schemeClr val="dk1"/>
          </a:fontRef>
        </p:style>
        <p:txBody>
          <a:bodyPr rtlCol="0" anchor="ctr"/>
          <a:lstStyle/>
          <a:p>
            <a:pPr algn="ctr"/>
            <a:endParaRPr lang="en-US"/>
          </a:p>
        </p:txBody>
      </p:sp>
      <p:sp>
        <p:nvSpPr>
          <p:cNvPr id="14" name="TextBox 13">
            <a:extLst>
              <a:ext uri="{FF2B5EF4-FFF2-40B4-BE49-F238E27FC236}">
                <a16:creationId xmlns:a16="http://schemas.microsoft.com/office/drawing/2014/main" id="{28D23FA8-4E3F-45D8-BF83-B1D83AD00CBF}"/>
              </a:ext>
            </a:extLst>
          </p:cNvPr>
          <p:cNvSpPr txBox="1"/>
          <p:nvPr/>
        </p:nvSpPr>
        <p:spPr>
          <a:xfrm>
            <a:off x="596347" y="1757291"/>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effectLst/>
                <a:latin typeface="Times New Roman" panose="02020603050405020304" pitchFamily="18" charset="0"/>
                <a:ea typeface="Calibri" panose="020F0502020204030204" pitchFamily="34" charset="0"/>
              </a:rPr>
              <a:t>a)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sáu</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6" name="TextBox 15">
            <a:extLst>
              <a:ext uri="{FF2B5EF4-FFF2-40B4-BE49-F238E27FC236}">
                <a16:creationId xmlns:a16="http://schemas.microsoft.com/office/drawing/2014/main" id="{19E857E1-C6B5-4362-8CDD-9305B2C2A95E}"/>
              </a:ext>
            </a:extLst>
          </p:cNvPr>
          <p:cNvSpPr txBox="1"/>
          <p:nvPr/>
        </p:nvSpPr>
        <p:spPr>
          <a:xfrm>
            <a:off x="596347" y="2254645"/>
            <a:ext cx="727544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bảy</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18" name="TextBox 17">
            <a:extLst>
              <a:ext uri="{FF2B5EF4-FFF2-40B4-BE49-F238E27FC236}">
                <a16:creationId xmlns:a16="http://schemas.microsoft.com/office/drawing/2014/main" id="{83312151-0222-4F58-BEA0-F53372D7C507}"/>
              </a:ext>
            </a:extLst>
          </p:cNvPr>
          <p:cNvSpPr txBox="1"/>
          <p:nvPr/>
        </p:nvSpPr>
        <p:spPr>
          <a:xfrm>
            <a:off x="596347" y="2725034"/>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chẵn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lớn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0" name="TextBox 19">
            <a:extLst>
              <a:ext uri="{FF2B5EF4-FFF2-40B4-BE49-F238E27FC236}">
                <a16:creationId xmlns:a16="http://schemas.microsoft.com/office/drawing/2014/main" id="{832DBDB5-C710-4D80-8D12-1558ADB49F69}"/>
              </a:ext>
            </a:extLst>
          </p:cNvPr>
          <p:cNvSpPr txBox="1"/>
          <p:nvPr/>
        </p:nvSpPr>
        <p:spPr>
          <a:xfrm>
            <a:off x="596347" y="3169229"/>
            <a:ext cx="9859618"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d</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a:t>
            </a:r>
            <a:r>
              <a:rPr lang="en-US" altLang="en-US" sz="2800" dirty="0" err="1">
                <a:latin typeface="Times New Roman" panose="02020603050405020304" pitchFamily="18" charset="0"/>
                <a:cs typeface="Times New Roman" panose="02020603050405020304" pitchFamily="18" charset="0"/>
              </a:rPr>
              <a:t>iên</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lẽ</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nhỏ</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nhất</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có</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tám</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chữ</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số</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khác</a:t>
            </a:r>
            <a:r>
              <a:rPr lang="en-US" altLang="en-US" sz="2800" dirty="0">
                <a:latin typeface="Times New Roman" panose="02020603050405020304" pitchFamily="18" charset="0"/>
                <a:cs typeface="Times New Roman" panose="02020603050405020304" pitchFamily="18" charset="0"/>
              </a:rPr>
              <a:t> </a:t>
            </a:r>
            <a:r>
              <a:rPr lang="en-US" altLang="en-US" sz="2800" dirty="0" err="1">
                <a:latin typeface="Times New Roman" panose="02020603050405020304" pitchFamily="18" charset="0"/>
                <a:cs typeface="Times New Roman" panose="02020603050405020304" pitchFamily="18" charset="0"/>
              </a:rPr>
              <a:t>nhau</a:t>
            </a:r>
            <a:r>
              <a:rPr lang="en-US" altLang="en-US" sz="2800" dirty="0">
                <a:latin typeface="Times New Roman" panose="02020603050405020304" pitchFamily="18" charset="0"/>
                <a:cs typeface="Times New Roman" panose="02020603050405020304" pitchFamily="18"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p:sp>
        <p:nvSpPr>
          <p:cNvPr id="21" name="Text Box 3">
            <a:extLst>
              <a:ext uri="{FF2B5EF4-FFF2-40B4-BE49-F238E27FC236}">
                <a16:creationId xmlns:a16="http://schemas.microsoft.com/office/drawing/2014/main" id="{A1A89765-8EDE-4F6D-A600-02554ED01F19}"/>
              </a:ext>
            </a:extLst>
          </p:cNvPr>
          <p:cNvSpPr txBox="1">
            <a:spLocks noChangeArrowheads="1"/>
          </p:cNvSpPr>
          <p:nvPr/>
        </p:nvSpPr>
        <p:spPr bwMode="auto">
          <a:xfrm>
            <a:off x="4234069" y="3755890"/>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22" name="TextBox 21">
            <a:extLst>
              <a:ext uri="{FF2B5EF4-FFF2-40B4-BE49-F238E27FC236}">
                <a16:creationId xmlns:a16="http://schemas.microsoft.com/office/drawing/2014/main" id="{D789E437-9216-4E84-B3ED-2BB584DFB97D}"/>
              </a:ext>
            </a:extLst>
          </p:cNvPr>
          <p:cNvSpPr txBox="1"/>
          <p:nvPr/>
        </p:nvSpPr>
        <p:spPr>
          <a:xfrm>
            <a:off x="354747" y="4080917"/>
            <a:ext cx="9859618"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a) Số tự nhiên lớn nhất có sáu chữ số khác nhau: </a:t>
            </a:r>
            <a:r>
              <a:rPr lang="vi-VN" sz="2800" b="1" dirty="0">
                <a:solidFill>
                  <a:srgbClr val="000000"/>
                </a:solidFill>
                <a:effectLst/>
                <a:latin typeface="Times New Roman" panose="02020603050405020304" pitchFamily="18" charset="0"/>
                <a:ea typeface="Calibri" panose="020F0502020204030204" pitchFamily="34" charset="0"/>
              </a:rPr>
              <a:t>987 654</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3" name="TextBox 22">
            <a:extLst>
              <a:ext uri="{FF2B5EF4-FFF2-40B4-BE49-F238E27FC236}">
                <a16:creationId xmlns:a16="http://schemas.microsoft.com/office/drawing/2014/main" id="{C53C735E-C39F-4501-AB10-4E3D3DE1E73F}"/>
              </a:ext>
            </a:extLst>
          </p:cNvPr>
          <p:cNvSpPr txBox="1"/>
          <p:nvPr/>
        </p:nvSpPr>
        <p:spPr>
          <a:xfrm>
            <a:off x="354747" y="4737284"/>
            <a:ext cx="9409045"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b) Số tự nhiên nhỏ nhất có bỷ chữ số khác nhau: </a:t>
            </a:r>
            <a:r>
              <a:rPr lang="vi-VN" sz="2800" b="1" dirty="0">
                <a:solidFill>
                  <a:srgbClr val="000000"/>
                </a:solidFill>
                <a:effectLst/>
                <a:latin typeface="Times New Roman" panose="02020603050405020304" pitchFamily="18" charset="0"/>
                <a:ea typeface="Calibri" panose="020F0502020204030204" pitchFamily="34" charset="0"/>
              </a:rPr>
              <a:t>1 023 456</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4" name="TextBox 23">
            <a:extLst>
              <a:ext uri="{FF2B5EF4-FFF2-40B4-BE49-F238E27FC236}">
                <a16:creationId xmlns:a16="http://schemas.microsoft.com/office/drawing/2014/main" id="{2E04826E-447B-4C2D-A894-A4C114B8CB6B}"/>
              </a:ext>
            </a:extLst>
          </p:cNvPr>
          <p:cNvSpPr txBox="1"/>
          <p:nvPr/>
        </p:nvSpPr>
        <p:spPr>
          <a:xfrm>
            <a:off x="354747" y="5331273"/>
            <a:ext cx="10522227"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c) Số tự nhiên chẵn lớn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98 765 432</a:t>
            </a:r>
            <a:endParaRPr lang="en-US" sz="2800" dirty="0">
              <a:solidFill>
                <a:srgbClr val="000000"/>
              </a:solidFill>
              <a:effectLst/>
              <a:latin typeface="Times New Roman" panose="02020603050405020304" pitchFamily="18" charset="0"/>
              <a:ea typeface="Calibri" panose="020F0502020204030204" pitchFamily="34" charset="0"/>
            </a:endParaRPr>
          </a:p>
        </p:txBody>
      </p:sp>
      <p:sp>
        <p:nvSpPr>
          <p:cNvPr id="26" name="TextBox 25">
            <a:extLst>
              <a:ext uri="{FF2B5EF4-FFF2-40B4-BE49-F238E27FC236}">
                <a16:creationId xmlns:a16="http://schemas.microsoft.com/office/drawing/2014/main" id="{0CEE7365-5E41-40FD-A5E3-E16384783E82}"/>
              </a:ext>
            </a:extLst>
          </p:cNvPr>
          <p:cNvSpPr txBox="1"/>
          <p:nvPr/>
        </p:nvSpPr>
        <p:spPr>
          <a:xfrm>
            <a:off x="404190" y="6041970"/>
            <a:ext cx="10243932" cy="661207"/>
          </a:xfrm>
          <a:prstGeom prst="rect">
            <a:avLst/>
          </a:prstGeom>
          <a:noFill/>
        </p:spPr>
        <p:txBody>
          <a:bodyPr wrap="square">
            <a:spAutoFit/>
          </a:bodyPr>
          <a:lstStyle/>
          <a:p>
            <a:pPr algn="just">
              <a:lnSpc>
                <a:spcPct val="150000"/>
              </a:lnSpc>
            </a:pPr>
            <a:r>
              <a:rPr lang="vi-VN" sz="2800" dirty="0">
                <a:solidFill>
                  <a:srgbClr val="000000"/>
                </a:solidFill>
                <a:effectLst/>
                <a:latin typeface="Times New Roman" panose="02020603050405020304" pitchFamily="18" charset="0"/>
                <a:ea typeface="Calibri" panose="020F0502020204030204" pitchFamily="34" charset="0"/>
              </a:rPr>
              <a:t>d) Số tự nhiên lẻ nhỏ nhất có tám chữ số khác nhau: </a:t>
            </a:r>
            <a:r>
              <a:rPr lang="vi-VN" sz="2800" b="1" dirty="0">
                <a:solidFill>
                  <a:srgbClr val="000000"/>
                </a:solidFill>
                <a:effectLst/>
                <a:latin typeface="Times New Roman" panose="02020603050405020304" pitchFamily="18" charset="0"/>
                <a:ea typeface="Calibri" panose="020F0502020204030204" pitchFamily="34" charset="0"/>
              </a:rPr>
              <a:t>10 234 567</a:t>
            </a:r>
            <a:endParaRPr lang="en-US" sz="28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49756359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14"/>
                                        </p:tgtEl>
                                        <p:attrNameLst>
                                          <p:attrName>style.visibility</p:attrName>
                                        </p:attrNameLst>
                                      </p:cBhvr>
                                      <p:to>
                                        <p:strVal val="visible"/>
                                      </p:to>
                                    </p:set>
                                    <p:anim calcmode="lin" valueType="num">
                                      <p:cBhvr additive="base">
                                        <p:cTn id="13" dur="500" fill="hold"/>
                                        <p:tgtEl>
                                          <p:spTgt spid="14"/>
                                        </p:tgtEl>
                                        <p:attrNameLst>
                                          <p:attrName>ppt_x</p:attrName>
                                        </p:attrNameLst>
                                      </p:cBhvr>
                                      <p:tavLst>
                                        <p:tav tm="0">
                                          <p:val>
                                            <p:strVal val="#ppt_x"/>
                                          </p:val>
                                        </p:tav>
                                        <p:tav tm="100000">
                                          <p:val>
                                            <p:strVal val="#ppt_x"/>
                                          </p:val>
                                        </p:tav>
                                      </p:tavLst>
                                    </p:anim>
                                    <p:anim calcmode="lin" valueType="num">
                                      <p:cBhvr additive="base">
                                        <p:cTn id="14"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16"/>
                                        </p:tgtEl>
                                        <p:attrNameLst>
                                          <p:attrName>style.visibility</p:attrName>
                                        </p:attrNameLst>
                                      </p:cBhvr>
                                      <p:to>
                                        <p:strVal val="visible"/>
                                      </p:to>
                                    </p:set>
                                    <p:anim calcmode="lin" valueType="num">
                                      <p:cBhvr additive="base">
                                        <p:cTn id="19" dur="500" fill="hold"/>
                                        <p:tgtEl>
                                          <p:spTgt spid="16"/>
                                        </p:tgtEl>
                                        <p:attrNameLst>
                                          <p:attrName>ppt_x</p:attrName>
                                        </p:attrNameLst>
                                      </p:cBhvr>
                                      <p:tavLst>
                                        <p:tav tm="0">
                                          <p:val>
                                            <p:strVal val="#ppt_x"/>
                                          </p:val>
                                        </p:tav>
                                        <p:tav tm="100000">
                                          <p:val>
                                            <p:strVal val="#ppt_x"/>
                                          </p:val>
                                        </p:tav>
                                      </p:tavLst>
                                    </p:anim>
                                    <p:anim calcmode="lin" valueType="num">
                                      <p:cBhvr additive="base">
                                        <p:cTn id="20" dur="500" fill="hold"/>
                                        <p:tgtEl>
                                          <p:spTgt spid="16"/>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8"/>
                                        </p:tgtEl>
                                        <p:attrNameLst>
                                          <p:attrName>style.visibility</p:attrName>
                                        </p:attrNameLst>
                                      </p:cBhvr>
                                      <p:to>
                                        <p:strVal val="visible"/>
                                      </p:to>
                                    </p:set>
                                    <p:anim calcmode="lin" valueType="num">
                                      <p:cBhvr additive="base">
                                        <p:cTn id="25" dur="500" fill="hold"/>
                                        <p:tgtEl>
                                          <p:spTgt spid="18"/>
                                        </p:tgtEl>
                                        <p:attrNameLst>
                                          <p:attrName>ppt_x</p:attrName>
                                        </p:attrNameLst>
                                      </p:cBhvr>
                                      <p:tavLst>
                                        <p:tav tm="0">
                                          <p:val>
                                            <p:strVal val="#ppt_x"/>
                                          </p:val>
                                        </p:tav>
                                        <p:tav tm="100000">
                                          <p:val>
                                            <p:strVal val="#ppt_x"/>
                                          </p:val>
                                        </p:tav>
                                      </p:tavLst>
                                    </p:anim>
                                    <p:anim calcmode="lin" valueType="num">
                                      <p:cBhvr additive="base">
                                        <p:cTn id="26"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20"/>
                                        </p:tgtEl>
                                        <p:attrNameLst>
                                          <p:attrName>style.visibility</p:attrName>
                                        </p:attrNameLst>
                                      </p:cBhvr>
                                      <p:to>
                                        <p:strVal val="visible"/>
                                      </p:to>
                                    </p:set>
                                    <p:anim calcmode="lin" valueType="num">
                                      <p:cBhvr additive="base">
                                        <p:cTn id="31" dur="500" fill="hold"/>
                                        <p:tgtEl>
                                          <p:spTgt spid="20"/>
                                        </p:tgtEl>
                                        <p:attrNameLst>
                                          <p:attrName>ppt_x</p:attrName>
                                        </p:attrNameLst>
                                      </p:cBhvr>
                                      <p:tavLst>
                                        <p:tav tm="0">
                                          <p:val>
                                            <p:strVal val="#ppt_x"/>
                                          </p:val>
                                        </p:tav>
                                        <p:tav tm="100000">
                                          <p:val>
                                            <p:strVal val="#ppt_x"/>
                                          </p:val>
                                        </p:tav>
                                      </p:tavLst>
                                    </p:anim>
                                    <p:anim calcmode="lin" valueType="num">
                                      <p:cBhvr additive="base">
                                        <p:cTn id="32" dur="500" fill="hold"/>
                                        <p:tgtEl>
                                          <p:spTgt spid="20"/>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21">
                                            <p:txEl>
                                              <p:pRg st="0" end="0"/>
                                            </p:txEl>
                                          </p:spTgt>
                                        </p:tgtEl>
                                        <p:attrNameLst>
                                          <p:attrName>style.visibility</p:attrName>
                                        </p:attrNameLst>
                                      </p:cBhvr>
                                      <p:to>
                                        <p:strVal val="visible"/>
                                      </p:to>
                                    </p:set>
                                    <p:animEffect transition="in" filter="wheel(4)">
                                      <p:cBhvr>
                                        <p:cTn id="37" dur="2000"/>
                                        <p:tgtEl>
                                          <p:spTgt spid="21">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4" fill="hold" grpId="0" nodeType="clickEffect">
                                  <p:stCondLst>
                                    <p:cond delay="0"/>
                                  </p:stCondLst>
                                  <p:childTnLst>
                                    <p:set>
                                      <p:cBhvr>
                                        <p:cTn id="41" dur="1" fill="hold">
                                          <p:stCondLst>
                                            <p:cond delay="0"/>
                                          </p:stCondLst>
                                        </p:cTn>
                                        <p:tgtEl>
                                          <p:spTgt spid="22"/>
                                        </p:tgtEl>
                                        <p:attrNameLst>
                                          <p:attrName>style.visibility</p:attrName>
                                        </p:attrNameLst>
                                      </p:cBhvr>
                                      <p:to>
                                        <p:strVal val="visible"/>
                                      </p:to>
                                    </p:set>
                                    <p:animEffect transition="in" filter="wipe(down)">
                                      <p:cBhvr>
                                        <p:cTn id="42" dur="500"/>
                                        <p:tgtEl>
                                          <p:spTgt spid="22"/>
                                        </p:tgtEl>
                                      </p:cBhvr>
                                    </p:animEffect>
                                  </p:childTnLst>
                                </p:cTn>
                              </p:par>
                            </p:childTnLst>
                          </p:cTn>
                        </p:par>
                      </p:childTnLst>
                    </p:cTn>
                  </p:par>
                  <p:par>
                    <p:cTn id="43" fill="hold">
                      <p:stCondLst>
                        <p:cond delay="indefinite"/>
                      </p:stCondLst>
                      <p:childTnLst>
                        <p:par>
                          <p:cTn id="44" fill="hold">
                            <p:stCondLst>
                              <p:cond delay="0"/>
                            </p:stCondLst>
                            <p:childTnLst>
                              <p:par>
                                <p:cTn id="45" presetID="22" presetClass="entr" presetSubtype="4" fill="hold" grpId="0" nodeType="clickEffect">
                                  <p:stCondLst>
                                    <p:cond delay="0"/>
                                  </p:stCondLst>
                                  <p:childTnLst>
                                    <p:set>
                                      <p:cBhvr>
                                        <p:cTn id="46" dur="1" fill="hold">
                                          <p:stCondLst>
                                            <p:cond delay="0"/>
                                          </p:stCondLst>
                                        </p:cTn>
                                        <p:tgtEl>
                                          <p:spTgt spid="23"/>
                                        </p:tgtEl>
                                        <p:attrNameLst>
                                          <p:attrName>style.visibility</p:attrName>
                                        </p:attrNameLst>
                                      </p:cBhvr>
                                      <p:to>
                                        <p:strVal val="visible"/>
                                      </p:to>
                                    </p:set>
                                    <p:animEffect transition="in" filter="wipe(down)">
                                      <p:cBhvr>
                                        <p:cTn id="47" dur="500"/>
                                        <p:tgtEl>
                                          <p:spTgt spid="23"/>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4" fill="hold" nodeType="clickEffect">
                                  <p:stCondLst>
                                    <p:cond delay="0"/>
                                  </p:stCondLst>
                                  <p:childTnLst>
                                    <p:set>
                                      <p:cBhvr>
                                        <p:cTn id="51" dur="1" fill="hold">
                                          <p:stCondLst>
                                            <p:cond delay="0"/>
                                          </p:stCondLst>
                                        </p:cTn>
                                        <p:tgtEl>
                                          <p:spTgt spid="24">
                                            <p:txEl>
                                              <p:pRg st="0" end="0"/>
                                            </p:txEl>
                                          </p:spTgt>
                                        </p:tgtEl>
                                        <p:attrNameLst>
                                          <p:attrName>style.visibility</p:attrName>
                                        </p:attrNameLst>
                                      </p:cBhvr>
                                      <p:to>
                                        <p:strVal val="visible"/>
                                      </p:to>
                                    </p:set>
                                    <p:animEffect transition="in" filter="wipe(down)">
                                      <p:cBhvr>
                                        <p:cTn id="52" dur="500"/>
                                        <p:tgtEl>
                                          <p:spTgt spid="24">
                                            <p:txEl>
                                              <p:pRg st="0" end="0"/>
                                            </p:txEl>
                                          </p:spTgt>
                                        </p:tgtEl>
                                      </p:cBhvr>
                                    </p:animEffect>
                                  </p:childTnLst>
                                </p:cTn>
                              </p:par>
                            </p:childTnLst>
                          </p:cTn>
                        </p:par>
                      </p:childTnLst>
                    </p:cTn>
                  </p:par>
                  <p:par>
                    <p:cTn id="53" fill="hold">
                      <p:stCondLst>
                        <p:cond delay="indefinite"/>
                      </p:stCondLst>
                      <p:childTnLst>
                        <p:par>
                          <p:cTn id="54" fill="hold">
                            <p:stCondLst>
                              <p:cond delay="0"/>
                            </p:stCondLst>
                            <p:childTnLst>
                              <p:par>
                                <p:cTn id="55" presetID="22" presetClass="entr" presetSubtype="4" fill="hold" nodeType="clickEffect">
                                  <p:stCondLst>
                                    <p:cond delay="0"/>
                                  </p:stCondLst>
                                  <p:childTnLst>
                                    <p:set>
                                      <p:cBhvr>
                                        <p:cTn id="56" dur="1" fill="hold">
                                          <p:stCondLst>
                                            <p:cond delay="0"/>
                                          </p:stCondLst>
                                        </p:cTn>
                                        <p:tgtEl>
                                          <p:spTgt spid="26">
                                            <p:txEl>
                                              <p:pRg st="0" end="0"/>
                                            </p:txEl>
                                          </p:spTgt>
                                        </p:tgtEl>
                                        <p:attrNameLst>
                                          <p:attrName>style.visibility</p:attrName>
                                        </p:attrNameLst>
                                      </p:cBhvr>
                                      <p:to>
                                        <p:strVal val="visible"/>
                                      </p:to>
                                    </p:set>
                                    <p:animEffect transition="in" filter="wipe(down)">
                                      <p:cBhvr>
                                        <p:cTn id="57" dur="500"/>
                                        <p:tgtEl>
                                          <p:spTgt spid="26">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P spid="14" grpId="0"/>
      <p:bldP spid="16" grpId="0"/>
      <p:bldP spid="18" grpId="0"/>
      <p:bldP spid="20" grpId="0"/>
      <p:bldP spid="22" grpId="0"/>
      <p:bldP spid="23"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0C760650-A2D8-4968-BB8E-4B1E9067C53E}"/>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EAEB295C-2D28-4404-B10B-CA4EC513ECA5}"/>
              </a:ext>
            </a:extLst>
          </p:cNvPr>
          <p:cNvSpPr txBox="1">
            <a:spLocks noChangeArrowheads="1"/>
          </p:cNvSpPr>
          <p:nvPr/>
        </p:nvSpPr>
        <p:spPr bwMode="auto">
          <a:xfrm>
            <a:off x="3917673" y="769834"/>
            <a:ext cx="3132484"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Luyện</a:t>
            </a:r>
            <a:r>
              <a:rPr lang="en-US" altLang="en-US" sz="4000" dirty="0">
                <a:solidFill>
                  <a:srgbClr val="FF0000"/>
                </a:solidFill>
                <a:latin typeface="Times New Roman" panose="02020603050405020304" pitchFamily="18" charset="0"/>
              </a:rPr>
              <a:t> </a:t>
            </a:r>
            <a:r>
              <a:rPr lang="en-US" altLang="en-US" sz="4000" dirty="0" err="1">
                <a:solidFill>
                  <a:srgbClr val="FF0000"/>
                </a:solidFill>
                <a:latin typeface="Times New Roman" panose="02020603050405020304" pitchFamily="18" charset="0"/>
              </a:rPr>
              <a:t>tập</a:t>
            </a:r>
            <a:r>
              <a:rPr lang="en-US" altLang="en-US" sz="4000" dirty="0">
                <a:solidFill>
                  <a:srgbClr val="FF0000"/>
                </a:solidFill>
                <a:latin typeface="Times New Roman" panose="02020603050405020304" pitchFamily="18" charset="0"/>
              </a:rPr>
              <a:t>:</a:t>
            </a:r>
          </a:p>
        </p:txBody>
      </p:sp>
      <p:sp>
        <p:nvSpPr>
          <p:cNvPr id="6" name="TextBox 5">
            <a:extLst>
              <a:ext uri="{FF2B5EF4-FFF2-40B4-BE49-F238E27FC236}">
                <a16:creationId xmlns:a16="http://schemas.microsoft.com/office/drawing/2014/main" id="{FB5FCED8-864E-41A9-9EAC-B211CFD191A6}"/>
              </a:ext>
            </a:extLst>
          </p:cNvPr>
          <p:cNvSpPr txBox="1"/>
          <p:nvPr/>
        </p:nvSpPr>
        <p:spPr>
          <a:xfrm>
            <a:off x="145775" y="1195069"/>
            <a:ext cx="11926956" cy="661207"/>
          </a:xfrm>
          <a:prstGeom prst="rect">
            <a:avLst/>
          </a:prstGeom>
          <a:noFill/>
        </p:spPr>
        <p:txBody>
          <a:bodyPr wrap="square">
            <a:spAutoFit/>
          </a:bodyPr>
          <a:lstStyle/>
          <a:p>
            <a:pPr algn="just">
              <a:lnSpc>
                <a:spcPct val="150000"/>
              </a:lnSpc>
              <a:spcBef>
                <a:spcPts val="600"/>
              </a:spcBef>
              <a:spcAft>
                <a:spcPts val="600"/>
              </a:spcAft>
            </a:pPr>
            <a:r>
              <a:rPr lang="vi-VN" sz="2800" b="1" dirty="0">
                <a:solidFill>
                  <a:srgbClr val="000000"/>
                </a:solidFill>
                <a:effectLst/>
                <a:latin typeface="Times New Roman" panose="02020603050405020304" pitchFamily="18" charset="0"/>
                <a:ea typeface="Calibri" panose="020F0502020204030204" pitchFamily="34" charset="0"/>
              </a:rPr>
              <a:t>BT</a:t>
            </a:r>
            <a:r>
              <a:rPr lang="en-US" sz="2800" b="1" dirty="0">
                <a:solidFill>
                  <a:srgbClr val="000000"/>
                </a:solidFill>
                <a:latin typeface="Times New Roman" panose="02020603050405020304" pitchFamily="18" charset="0"/>
                <a:ea typeface="Calibri" panose="020F0502020204030204" pitchFamily="34" charset="0"/>
              </a:rPr>
              <a:t>6</a:t>
            </a:r>
            <a:r>
              <a:rPr lang="vi-VN" sz="2800" b="1" dirty="0">
                <a:solidFill>
                  <a:srgbClr val="000000"/>
                </a:solidFill>
                <a:effectLst/>
                <a:latin typeface="Times New Roman" panose="02020603050405020304" pitchFamily="18" charset="0"/>
                <a:ea typeface="Calibri" panose="020F0502020204030204" pitchFamily="34" charset="0"/>
              </a:rPr>
              <a:t> ( SGK - tr </a:t>
            </a:r>
            <a:r>
              <a:rPr lang="en-US" sz="2800" b="1" dirty="0">
                <a:solidFill>
                  <a:srgbClr val="000000"/>
                </a:solidFill>
                <a:effectLst/>
                <a:latin typeface="Times New Roman" panose="02020603050405020304" pitchFamily="18" charset="0"/>
                <a:ea typeface="Calibri" panose="020F0502020204030204" pitchFamily="34" charset="0"/>
              </a:rPr>
              <a:t>13</a:t>
            </a:r>
            <a:r>
              <a:rPr lang="vi-VN" sz="2800" b="1" dirty="0">
                <a:solidFill>
                  <a:srgbClr val="000000"/>
                </a:solidFill>
                <a:effectLst/>
                <a:latin typeface="Times New Roman" panose="02020603050405020304" pitchFamily="18" charset="0"/>
                <a:ea typeface="Calibri" panose="020F0502020204030204" pitchFamily="34" charset="0"/>
              </a:rPr>
              <a:t>)</a:t>
            </a:r>
            <a:r>
              <a:rPr lang="vi-VN" sz="2800" dirty="0">
                <a:solidFill>
                  <a:srgbClr val="000000"/>
                </a:solidFill>
                <a:effectLst/>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Viết</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tập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hợp</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các</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số</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tự</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nhiên</a:t>
            </a:r>
            <a:r>
              <a:rPr lang="en-US" sz="2800" dirty="0">
                <a:solidFill>
                  <a:srgbClr val="000000"/>
                </a:solidFill>
                <a:effectLst/>
                <a:latin typeface="Times New Roman" panose="02020603050405020304" pitchFamily="18" charset="0"/>
                <a:ea typeface="Calibri" panose="020F0502020204030204" pitchFamily="34" charset="0"/>
              </a:rPr>
              <a:t> x </a:t>
            </a:r>
            <a:r>
              <a:rPr lang="en-US" sz="2800" dirty="0" err="1">
                <a:solidFill>
                  <a:srgbClr val="000000"/>
                </a:solidFill>
                <a:effectLst/>
                <a:latin typeface="Times New Roman" panose="02020603050405020304" pitchFamily="18" charset="0"/>
                <a:ea typeface="Calibri" panose="020F0502020204030204" pitchFamily="34" charset="0"/>
              </a:rPr>
              <a:t>thoả</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mãn</a:t>
            </a:r>
            <a:r>
              <a:rPr lang="en-US" sz="2800" dirty="0">
                <a:solidFill>
                  <a:srgbClr val="000000"/>
                </a:solidFill>
                <a:effectLst/>
                <a:latin typeface="Times New Roman" panose="02020603050405020304" pitchFamily="18" charset="0"/>
                <a:ea typeface="Calibri" panose="020F0502020204030204" pitchFamily="34" charset="0"/>
              </a:rPr>
              <a:t> </a:t>
            </a:r>
            <a:r>
              <a:rPr lang="en-US" sz="2800" dirty="0" err="1">
                <a:solidFill>
                  <a:srgbClr val="000000"/>
                </a:solidFill>
                <a:effectLst/>
                <a:latin typeface="Times New Roman" panose="02020603050405020304" pitchFamily="18" charset="0"/>
                <a:ea typeface="Calibri" panose="020F0502020204030204" pitchFamily="34" charset="0"/>
              </a:rPr>
              <a:t>mỗ</a:t>
            </a:r>
            <a:r>
              <a:rPr lang="en-US" sz="2800" dirty="0" err="1">
                <a:solidFill>
                  <a:srgbClr val="000000"/>
                </a:solidFill>
                <a:latin typeface="Times New Roman" panose="02020603050405020304" pitchFamily="18" charset="0"/>
                <a:ea typeface="Calibri" panose="020F0502020204030204" pitchFamily="34" charset="0"/>
              </a:rPr>
              <a:t>i</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điều</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kiện</a:t>
            </a:r>
            <a:r>
              <a:rPr lang="en-US" sz="2800" dirty="0">
                <a:solidFill>
                  <a:srgbClr val="000000"/>
                </a:solidFill>
                <a:latin typeface="Times New Roman" panose="02020603050405020304" pitchFamily="18" charset="0"/>
                <a:ea typeface="Calibri" panose="020F0502020204030204" pitchFamily="34" charset="0"/>
              </a:rPr>
              <a:t> </a:t>
            </a:r>
            <a:r>
              <a:rPr lang="en-US" sz="2800" dirty="0" err="1">
                <a:solidFill>
                  <a:srgbClr val="000000"/>
                </a:solidFill>
                <a:latin typeface="Times New Roman" panose="02020603050405020304" pitchFamily="18" charset="0"/>
                <a:ea typeface="Calibri" panose="020F0502020204030204" pitchFamily="34" charset="0"/>
              </a:rPr>
              <a:t>sau</a:t>
            </a:r>
            <a:r>
              <a:rPr lang="en-US" sz="2800" dirty="0">
                <a:solidFill>
                  <a:srgbClr val="000000"/>
                </a:solidFill>
                <a:latin typeface="Times New Roman" panose="02020603050405020304" pitchFamily="18" charset="0"/>
                <a:ea typeface="Calibri" panose="020F0502020204030204" pitchFamily="34" charset="0"/>
              </a:rPr>
              <a:t>:</a:t>
            </a:r>
            <a:r>
              <a:rPr lang="en-US" sz="2800" dirty="0">
                <a:solidFill>
                  <a:srgbClr val="000000"/>
                </a:solidFill>
                <a:effectLst/>
                <a:latin typeface="Times New Roman" panose="02020603050405020304" pitchFamily="18" charset="0"/>
                <a:ea typeface="Calibri" panose="020F0502020204030204" pitchFamily="34" charset="0"/>
              </a:rPr>
              <a:t> </a:t>
            </a:r>
          </a:p>
        </p:txBody>
      </p:sp>
      <mc:AlternateContent xmlns:mc="http://schemas.openxmlformats.org/markup-compatibility/2006" xmlns:a14="http://schemas.microsoft.com/office/drawing/2010/main">
        <mc:Choice Requires="a14">
          <p:sp>
            <p:nvSpPr>
              <p:cNvPr id="7" name="TextBox 6">
                <a:extLst>
                  <a:ext uri="{FF2B5EF4-FFF2-40B4-BE49-F238E27FC236}">
                    <a16:creationId xmlns:a16="http://schemas.microsoft.com/office/drawing/2014/main" id="{73B28DBD-16E8-4034-A730-AAE2B74836A1}"/>
                  </a:ext>
                </a:extLst>
              </p:cNvPr>
              <p:cNvSpPr txBox="1"/>
              <p:nvPr/>
            </p:nvSpPr>
            <p:spPr>
              <a:xfrm>
                <a:off x="1477496" y="1573625"/>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a</a:t>
                </a:r>
                <a:r>
                  <a:rPr lang="en-US" sz="2800" dirty="0">
                    <a:solidFill>
                      <a:srgbClr val="000000"/>
                    </a:solidFill>
                    <a:effectLst/>
                    <a:latin typeface="Times New Roman" panose="02020603050405020304" pitchFamily="18" charset="0"/>
                    <a:ea typeface="Calibri" panose="020F0502020204030204" pitchFamily="34" charset="0"/>
                  </a:rPr>
                  <a:t>) </a:t>
                </a:r>
                <a14:m>
                  <m:oMath xmlns:m="http://schemas.openxmlformats.org/officeDocument/2006/math">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≤6.</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7" name="TextBox 6">
                <a:extLst>
                  <a:ext uri="{FF2B5EF4-FFF2-40B4-BE49-F238E27FC236}">
                    <a16:creationId xmlns:a16="http://schemas.microsoft.com/office/drawing/2014/main" id="{73B28DBD-16E8-4034-A730-AAE2B74836A1}"/>
                  </a:ext>
                </a:extLst>
              </p:cNvPr>
              <p:cNvSpPr txBox="1">
                <a:spLocks noRot="1" noChangeAspect="1" noMove="1" noResize="1" noEditPoints="1" noAdjustHandles="1" noChangeArrowheads="1" noChangeShapeType="1" noTextEdit="1"/>
              </p:cNvSpPr>
              <p:nvPr/>
            </p:nvSpPr>
            <p:spPr>
              <a:xfrm>
                <a:off x="1477496" y="1573625"/>
                <a:ext cx="2712119" cy="661207"/>
              </a:xfrm>
              <a:prstGeom prst="rect">
                <a:avLst/>
              </a:prstGeom>
              <a:blipFill>
                <a:blip r:embed="rId3"/>
                <a:stretch>
                  <a:fillRect l="-4494" b="-24771"/>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8" name="TextBox 7">
                <a:extLst>
                  <a:ext uri="{FF2B5EF4-FFF2-40B4-BE49-F238E27FC236}">
                    <a16:creationId xmlns:a16="http://schemas.microsoft.com/office/drawing/2014/main" id="{00559C79-F727-4176-A4FD-B907F85991DB}"/>
                  </a:ext>
                </a:extLst>
              </p:cNvPr>
              <p:cNvSpPr txBox="1"/>
              <p:nvPr/>
            </p:nvSpPr>
            <p:spPr>
              <a:xfrm>
                <a:off x="1433085" y="2002709"/>
                <a:ext cx="2712119"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b</a:t>
                </a:r>
                <a:r>
                  <a:rPr lang="en-US" sz="2800" dirty="0">
                    <a:solidFill>
                      <a:srgbClr val="000000"/>
                    </a:solidFill>
                    <a:effectLst/>
                    <a:latin typeface="Times New Roman" panose="02020603050405020304" pitchFamily="18" charset="0"/>
                    <a:ea typeface="Calibri" panose="020F0502020204030204" pitchFamily="34" charset="0"/>
                  </a:rPr>
                  <a:t>) 35 </a:t>
                </a:r>
                <a14:m>
                  <m:oMath xmlns:m="http://schemas.openxmlformats.org/officeDocument/2006/math">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≤39.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8" name="TextBox 7">
                <a:extLst>
                  <a:ext uri="{FF2B5EF4-FFF2-40B4-BE49-F238E27FC236}">
                    <a16:creationId xmlns:a16="http://schemas.microsoft.com/office/drawing/2014/main" id="{00559C79-F727-4176-A4FD-B907F85991DB}"/>
                  </a:ext>
                </a:extLst>
              </p:cNvPr>
              <p:cNvSpPr txBox="1">
                <a:spLocks noRot="1" noChangeAspect="1" noMove="1" noResize="1" noEditPoints="1" noAdjustHandles="1" noChangeArrowheads="1" noChangeShapeType="1" noTextEdit="1"/>
              </p:cNvSpPr>
              <p:nvPr/>
            </p:nvSpPr>
            <p:spPr>
              <a:xfrm>
                <a:off x="1433085" y="2002709"/>
                <a:ext cx="2712119" cy="661207"/>
              </a:xfrm>
              <a:prstGeom prst="rect">
                <a:avLst/>
              </a:prstGeom>
              <a:blipFill>
                <a:blip r:embed="rId4"/>
                <a:stretch>
                  <a:fillRect l="-4494" b="-25926"/>
                </a:stretch>
              </a:blipFill>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Box 8">
                <a:extLst>
                  <a:ext uri="{FF2B5EF4-FFF2-40B4-BE49-F238E27FC236}">
                    <a16:creationId xmlns:a16="http://schemas.microsoft.com/office/drawing/2014/main" id="{57660C2D-E163-473D-B131-55BACEFE147A}"/>
                  </a:ext>
                </a:extLst>
              </p:cNvPr>
              <p:cNvSpPr txBox="1"/>
              <p:nvPr/>
            </p:nvSpPr>
            <p:spPr>
              <a:xfrm>
                <a:off x="1433085" y="2498467"/>
                <a:ext cx="4618504" cy="661207"/>
              </a:xfrm>
              <a:prstGeom prst="rect">
                <a:avLst/>
              </a:prstGeom>
              <a:noFill/>
            </p:spPr>
            <p:txBody>
              <a:bodyPr wrap="square">
                <a:spAutoFit/>
              </a:bodyPr>
              <a:lstStyle/>
              <a:p>
                <a:pPr algn="just">
                  <a:lnSpc>
                    <a:spcPct val="150000"/>
                  </a:lnSpc>
                  <a:spcBef>
                    <a:spcPts val="600"/>
                  </a:spcBef>
                  <a:spcAft>
                    <a:spcPts val="600"/>
                  </a:spcAft>
                </a:pPr>
                <a:r>
                  <a:rPr lang="en-US" sz="2800" dirty="0">
                    <a:solidFill>
                      <a:srgbClr val="000000"/>
                    </a:solidFill>
                    <a:latin typeface="Times New Roman" panose="02020603050405020304" pitchFamily="18" charset="0"/>
                    <a:ea typeface="Calibri" panose="020F0502020204030204" pitchFamily="34" charset="0"/>
                  </a:rPr>
                  <a:t>c</a:t>
                </a:r>
                <a:r>
                  <a:rPr lang="en-US" sz="2800" dirty="0">
                    <a:solidFill>
                      <a:srgbClr val="000000"/>
                    </a:solidFill>
                    <a:effectLst/>
                    <a:latin typeface="Times New Roman" panose="02020603050405020304" pitchFamily="18" charset="0"/>
                    <a:ea typeface="Calibri" panose="020F0502020204030204" pitchFamily="34" charset="0"/>
                  </a:rPr>
                  <a:t>) 216 </a:t>
                </a:r>
                <a14:m>
                  <m:oMath xmlns:m="http://schemas.openxmlformats.org/officeDocument/2006/math">
                    <m:r>
                      <a:rPr lang="en-US" sz="2800" i="1" dirty="0" smtClean="0">
                        <a:solidFill>
                          <a:srgbClr val="000000"/>
                        </a:solidFill>
                        <a:latin typeface="Cambria Math" panose="02040503050406030204" pitchFamily="18" charset="0"/>
                        <a:ea typeface="Cambria Math" panose="02040503050406030204" pitchFamily="18" charset="0"/>
                      </a:rPr>
                      <m:t>&lt;</m:t>
                    </m:r>
                    <m:r>
                      <a:rPr lang="en-US" sz="2800" i="1">
                        <a:solidFill>
                          <a:srgbClr val="000000"/>
                        </a:solidFill>
                        <a:latin typeface="Cambria Math" panose="02040503050406030204" pitchFamily="18" charset="0"/>
                        <a:ea typeface="Cambria Math" panose="02040503050406030204" pitchFamily="18" charset="0"/>
                      </a:rPr>
                      <m:t> </m:t>
                    </m:r>
                    <m:r>
                      <a:rPr lang="en-US" sz="2800" b="0" i="1" smtClean="0">
                        <a:solidFill>
                          <a:srgbClr val="000000"/>
                        </a:solidFill>
                        <a:effectLst/>
                        <a:latin typeface="Cambria Math" panose="02040503050406030204" pitchFamily="18" charset="0"/>
                        <a:ea typeface="Calibri" panose="020F0502020204030204" pitchFamily="34" charset="0"/>
                      </a:rPr>
                      <m:t>𝑥</m:t>
                    </m:r>
                    <m:r>
                      <a:rPr lang="en-US" sz="2800" b="0" i="1" smtClean="0">
                        <a:solidFill>
                          <a:srgbClr val="000000"/>
                        </a:solidFill>
                        <a:effectLst/>
                        <a:latin typeface="Cambria Math" panose="02040503050406030204" pitchFamily="18" charset="0"/>
                        <a:ea typeface="Calibri" panose="020F0502020204030204" pitchFamily="34" charset="0"/>
                      </a:rPr>
                      <m:t> ≤219.</m:t>
                    </m:r>
                  </m:oMath>
                </a14:m>
                <a:r>
                  <a:rPr lang="en-US" sz="2800" dirty="0">
                    <a:solidFill>
                      <a:srgbClr val="000000"/>
                    </a:solidFill>
                    <a:effectLst/>
                    <a:latin typeface="Times New Roman" panose="02020603050405020304" pitchFamily="18" charset="0"/>
                    <a:ea typeface="Calibri" panose="020F0502020204030204" pitchFamily="34" charset="0"/>
                  </a:rPr>
                  <a:t> </a:t>
                </a:r>
              </a:p>
            </p:txBody>
          </p:sp>
        </mc:Choice>
        <mc:Fallback xmlns="">
          <p:sp>
            <p:nvSpPr>
              <p:cNvPr id="9" name="TextBox 8">
                <a:extLst>
                  <a:ext uri="{FF2B5EF4-FFF2-40B4-BE49-F238E27FC236}">
                    <a16:creationId xmlns:a16="http://schemas.microsoft.com/office/drawing/2014/main" id="{57660C2D-E163-473D-B131-55BACEFE147A}"/>
                  </a:ext>
                </a:extLst>
              </p:cNvPr>
              <p:cNvSpPr txBox="1">
                <a:spLocks noRot="1" noChangeAspect="1" noMove="1" noResize="1" noEditPoints="1" noAdjustHandles="1" noChangeArrowheads="1" noChangeShapeType="1" noTextEdit="1"/>
              </p:cNvSpPr>
              <p:nvPr/>
            </p:nvSpPr>
            <p:spPr>
              <a:xfrm>
                <a:off x="1433085" y="2498467"/>
                <a:ext cx="4618504" cy="661207"/>
              </a:xfrm>
              <a:prstGeom prst="rect">
                <a:avLst/>
              </a:prstGeom>
              <a:blipFill>
                <a:blip r:embed="rId5"/>
                <a:stretch>
                  <a:fillRect l="-2639" b="-25926"/>
                </a:stretch>
              </a:blipFill>
            </p:spPr>
            <p:txBody>
              <a:bodyPr/>
              <a:lstStyle/>
              <a:p>
                <a:r>
                  <a:rPr lang="en-US">
                    <a:noFill/>
                  </a:rPr>
                  <a:t> </a:t>
                </a:r>
              </a:p>
            </p:txBody>
          </p:sp>
        </mc:Fallback>
      </mc:AlternateContent>
      <p:sp>
        <p:nvSpPr>
          <p:cNvPr id="10" name="Text Box 3">
            <a:extLst>
              <a:ext uri="{FF2B5EF4-FFF2-40B4-BE49-F238E27FC236}">
                <a16:creationId xmlns:a16="http://schemas.microsoft.com/office/drawing/2014/main" id="{C8D6E75D-34E8-4524-88BC-9504850A4C56}"/>
              </a:ext>
            </a:extLst>
          </p:cNvPr>
          <p:cNvSpPr txBox="1">
            <a:spLocks noChangeArrowheads="1"/>
          </p:cNvSpPr>
          <p:nvPr/>
        </p:nvSpPr>
        <p:spPr bwMode="auto">
          <a:xfrm>
            <a:off x="3420361" y="307592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A20BC483-BDCB-40BD-BDD2-F31640973DBB}"/>
              </a:ext>
            </a:extLst>
          </p:cNvPr>
          <p:cNvSpPr txBox="1"/>
          <p:nvPr/>
        </p:nvSpPr>
        <p:spPr>
          <a:xfrm>
            <a:off x="1265606" y="3501885"/>
            <a:ext cx="8511459"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a) Gọi A là tập hợp các số tự nhiên x thỏa mãn x ≤ 6</a:t>
            </a:r>
            <a:r>
              <a:rPr lang="en-US" sz="2600" dirty="0">
                <a:solidFill>
                  <a:srgbClr val="000000"/>
                </a:solidFill>
                <a:effectLst/>
                <a:latin typeface="Times New Roman" panose="02020603050405020304" pitchFamily="18" charset="0"/>
                <a:ea typeface="Calibri" panose="020F0502020204030204" pitchFamily="34" charset="0"/>
              </a:rPr>
              <a:t>.</a:t>
            </a:r>
            <a:r>
              <a:rPr lang="vi-VN" sz="2600" dirty="0">
                <a:solidFill>
                  <a:srgbClr val="000000"/>
                </a:solidFill>
                <a:effectLst/>
                <a:latin typeface="Times New Roman" panose="02020603050405020304" pitchFamily="18" charset="0"/>
                <a:ea typeface="Calibri" panose="020F0502020204030204" pitchFamily="34" charset="0"/>
              </a:rPr>
              <a:t>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A = {0; 1; 2; 3; 4; 5; 6}</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6" name="TextBox 15">
            <a:extLst>
              <a:ext uri="{FF2B5EF4-FFF2-40B4-BE49-F238E27FC236}">
                <a16:creationId xmlns:a16="http://schemas.microsoft.com/office/drawing/2014/main" id="{88186251-A1D9-4B8D-8915-1F637A6CC0C3}"/>
              </a:ext>
            </a:extLst>
          </p:cNvPr>
          <p:cNvSpPr txBox="1"/>
          <p:nvPr/>
        </p:nvSpPr>
        <p:spPr>
          <a:xfrm>
            <a:off x="1265608" y="446852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 Gọi B là tập hợp các số tự nhiên x thỏa mãn 35 ≤ x ≤ 39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B = {35; 36; 37; 38; 39}</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8" name="TextBox 17">
            <a:extLst>
              <a:ext uri="{FF2B5EF4-FFF2-40B4-BE49-F238E27FC236}">
                <a16:creationId xmlns:a16="http://schemas.microsoft.com/office/drawing/2014/main" id="{618A72CD-E4F6-4479-BFD8-A9D620B10467}"/>
              </a:ext>
            </a:extLst>
          </p:cNvPr>
          <p:cNvSpPr txBox="1"/>
          <p:nvPr/>
        </p:nvSpPr>
        <p:spPr>
          <a:xfrm>
            <a:off x="1228186" y="5503141"/>
            <a:ext cx="8511458"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c) Gọi C là tập hợp các số tự nhiên x thỏa mãn 216 &lt; x ≤ 219</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en-US" sz="2600" dirty="0">
                <a:solidFill>
                  <a:srgbClr val="000000"/>
                </a:solidFill>
                <a:effectLst/>
                <a:latin typeface="Times New Roman" panose="02020603050405020304" pitchFamily="18" charset="0"/>
                <a:ea typeface="Calibri" panose="020F0502020204030204" pitchFamily="34" charset="0"/>
              </a:rPr>
              <a:t>                         </a:t>
            </a:r>
            <a:r>
              <a:rPr lang="vi-VN" sz="2600" dirty="0">
                <a:solidFill>
                  <a:srgbClr val="000000"/>
                </a:solidFill>
                <a:effectLst/>
                <a:latin typeface="Times New Roman" panose="02020603050405020304" pitchFamily="18" charset="0"/>
                <a:ea typeface="Calibri" panose="020F0502020204030204" pitchFamily="34" charset="0"/>
              </a:rPr>
              <a:t>C = {217; 218; 219}.</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26478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barn(inVertical)">
                                      <p:cBhvr>
                                        <p:cTn id="10" dur="500"/>
                                        <p:tgtEl>
                                          <p:spTgt spid="9"/>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arn(inVertical)">
                                      <p:cBhvr>
                                        <p:cTn id="13" dur="500"/>
                                        <p:tgtEl>
                                          <p:spTgt spid="7"/>
                                        </p:tgtEl>
                                      </p:cBhvr>
                                    </p:animEffect>
                                  </p:childTnLst>
                                </p:cTn>
                              </p:par>
                              <p:par>
                                <p:cTn id="14" presetID="16" presetClass="entr" presetSubtype="21" fill="hold" grpId="0" nodeType="withEffect">
                                  <p:stCondLst>
                                    <p:cond delay="0"/>
                                  </p:stCondLst>
                                  <p:childTnLst>
                                    <p:set>
                                      <p:cBhvr>
                                        <p:cTn id="15" dur="1" fill="hold">
                                          <p:stCondLst>
                                            <p:cond delay="0"/>
                                          </p:stCondLst>
                                        </p:cTn>
                                        <p:tgtEl>
                                          <p:spTgt spid="8"/>
                                        </p:tgtEl>
                                        <p:attrNameLst>
                                          <p:attrName>style.visibility</p:attrName>
                                        </p:attrNameLst>
                                      </p:cBhvr>
                                      <p:to>
                                        <p:strVal val="visible"/>
                                      </p:to>
                                    </p:set>
                                    <p:animEffect transition="in" filter="barn(inVertical)">
                                      <p:cBhvr>
                                        <p:cTn id="16" dur="500"/>
                                        <p:tgtEl>
                                          <p:spTgt spid="8"/>
                                        </p:tgtEl>
                                      </p:cBhvr>
                                    </p:animEffect>
                                  </p:childTnLst>
                                </p:cTn>
                              </p:par>
                            </p:childTnLst>
                          </p:cTn>
                        </p:par>
                      </p:childTnLst>
                    </p:cTn>
                  </p:par>
                  <p:par>
                    <p:cTn id="17" fill="hold">
                      <p:stCondLst>
                        <p:cond delay="indefinite"/>
                      </p:stCondLst>
                      <p:childTnLst>
                        <p:par>
                          <p:cTn id="18" fill="hold">
                            <p:stCondLst>
                              <p:cond delay="0"/>
                            </p:stCondLst>
                            <p:childTnLst>
                              <p:par>
                                <p:cTn id="19" presetID="21" presetClass="entr" presetSubtype="4" fill="hold" nodeType="clickEffect">
                                  <p:stCondLst>
                                    <p:cond delay="0"/>
                                  </p:stCondLst>
                                  <p:childTnLst>
                                    <p:set>
                                      <p:cBhvr>
                                        <p:cTn id="20" dur="1" fill="hold">
                                          <p:stCondLst>
                                            <p:cond delay="0"/>
                                          </p:stCondLst>
                                        </p:cTn>
                                        <p:tgtEl>
                                          <p:spTgt spid="10">
                                            <p:txEl>
                                              <p:pRg st="0" end="0"/>
                                            </p:txEl>
                                          </p:spTgt>
                                        </p:tgtEl>
                                        <p:attrNameLst>
                                          <p:attrName>style.visibility</p:attrName>
                                        </p:attrNameLst>
                                      </p:cBhvr>
                                      <p:to>
                                        <p:strVal val="visible"/>
                                      </p:to>
                                    </p:set>
                                    <p:animEffect transition="in" filter="wheel(4)">
                                      <p:cBhvr>
                                        <p:cTn id="21" dur="2000"/>
                                        <p:tgtEl>
                                          <p:spTgt spid="10">
                                            <p:txEl>
                                              <p:pRg st="0" end="0"/>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1000"/>
                                        <p:tgtEl>
                                          <p:spTgt spid="14"/>
                                        </p:tgtEl>
                                      </p:cBhvr>
                                    </p:animEffect>
                                    <p:anim calcmode="lin" valueType="num">
                                      <p:cBhvr>
                                        <p:cTn id="27" dur="1000" fill="hold"/>
                                        <p:tgtEl>
                                          <p:spTgt spid="14"/>
                                        </p:tgtEl>
                                        <p:attrNameLst>
                                          <p:attrName>ppt_x</p:attrName>
                                        </p:attrNameLst>
                                      </p:cBhvr>
                                      <p:tavLst>
                                        <p:tav tm="0">
                                          <p:val>
                                            <p:strVal val="#ppt_x"/>
                                          </p:val>
                                        </p:tav>
                                        <p:tav tm="100000">
                                          <p:val>
                                            <p:strVal val="#ppt_x"/>
                                          </p:val>
                                        </p:tav>
                                      </p:tavLst>
                                    </p:anim>
                                    <p:anim calcmode="lin" valueType="num">
                                      <p:cBhvr>
                                        <p:cTn id="28" dur="1000" fill="hold"/>
                                        <p:tgtEl>
                                          <p:spTgt spid="14"/>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grpId="0" nodeType="clickEffect">
                                  <p:stCondLst>
                                    <p:cond delay="0"/>
                                  </p:stCondLst>
                                  <p:childTnLst>
                                    <p:set>
                                      <p:cBhvr>
                                        <p:cTn id="32" dur="1" fill="hold">
                                          <p:stCondLst>
                                            <p:cond delay="0"/>
                                          </p:stCondLst>
                                        </p:cTn>
                                        <p:tgtEl>
                                          <p:spTgt spid="16"/>
                                        </p:tgtEl>
                                        <p:attrNameLst>
                                          <p:attrName>style.visibility</p:attrName>
                                        </p:attrNameLst>
                                      </p:cBhvr>
                                      <p:to>
                                        <p:strVal val="visible"/>
                                      </p:to>
                                    </p:set>
                                    <p:animEffect transition="in" filter="fade">
                                      <p:cBhvr>
                                        <p:cTn id="33" dur="1000"/>
                                        <p:tgtEl>
                                          <p:spTgt spid="16"/>
                                        </p:tgtEl>
                                      </p:cBhvr>
                                    </p:animEffect>
                                    <p:anim calcmode="lin" valueType="num">
                                      <p:cBhvr>
                                        <p:cTn id="34" dur="1000" fill="hold"/>
                                        <p:tgtEl>
                                          <p:spTgt spid="16"/>
                                        </p:tgtEl>
                                        <p:attrNameLst>
                                          <p:attrName>ppt_x</p:attrName>
                                        </p:attrNameLst>
                                      </p:cBhvr>
                                      <p:tavLst>
                                        <p:tav tm="0">
                                          <p:val>
                                            <p:strVal val="#ppt_x"/>
                                          </p:val>
                                        </p:tav>
                                        <p:tav tm="100000">
                                          <p:val>
                                            <p:strVal val="#ppt_x"/>
                                          </p:val>
                                        </p:tav>
                                      </p:tavLst>
                                    </p:anim>
                                    <p:anim calcmode="lin" valueType="num">
                                      <p:cBhvr>
                                        <p:cTn id="35" dur="1000" fill="hold"/>
                                        <p:tgtEl>
                                          <p:spTgt spid="16"/>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grpId="0" nodeType="clickEffect">
                                  <p:stCondLst>
                                    <p:cond delay="0"/>
                                  </p:stCondLst>
                                  <p:childTnLst>
                                    <p:set>
                                      <p:cBhvr>
                                        <p:cTn id="39" dur="1" fill="hold">
                                          <p:stCondLst>
                                            <p:cond delay="0"/>
                                          </p:stCondLst>
                                        </p:cTn>
                                        <p:tgtEl>
                                          <p:spTgt spid="18"/>
                                        </p:tgtEl>
                                        <p:attrNameLst>
                                          <p:attrName>style.visibility</p:attrName>
                                        </p:attrNameLst>
                                      </p:cBhvr>
                                      <p:to>
                                        <p:strVal val="visible"/>
                                      </p:to>
                                    </p:set>
                                    <p:animEffect transition="in" filter="fade">
                                      <p:cBhvr>
                                        <p:cTn id="40" dur="1000"/>
                                        <p:tgtEl>
                                          <p:spTgt spid="18"/>
                                        </p:tgtEl>
                                      </p:cBhvr>
                                    </p:animEffect>
                                    <p:anim calcmode="lin" valueType="num">
                                      <p:cBhvr>
                                        <p:cTn id="41" dur="1000" fill="hold"/>
                                        <p:tgtEl>
                                          <p:spTgt spid="18"/>
                                        </p:tgtEl>
                                        <p:attrNameLst>
                                          <p:attrName>ppt_x</p:attrName>
                                        </p:attrNameLst>
                                      </p:cBhvr>
                                      <p:tavLst>
                                        <p:tav tm="0">
                                          <p:val>
                                            <p:strVal val="#ppt_x"/>
                                          </p:val>
                                        </p:tav>
                                        <p:tav tm="100000">
                                          <p:val>
                                            <p:strVal val="#ppt_x"/>
                                          </p:val>
                                        </p:tav>
                                      </p:tavLst>
                                    </p:anim>
                                    <p:anim calcmode="lin" valueType="num">
                                      <p:cBhvr>
                                        <p:cTn id="42"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8" grpId="0"/>
      <p:bldP spid="9" grpId="0"/>
      <p:bldP spid="14" grpId="0"/>
      <p:bldP spid="16" grpId="0"/>
      <p:bldP spid="18"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3">
            <a:extLst>
              <a:ext uri="{FF2B5EF4-FFF2-40B4-BE49-F238E27FC236}">
                <a16:creationId xmlns:a16="http://schemas.microsoft.com/office/drawing/2014/main" id="{83105C38-A5A5-4FE8-9BA4-EE4B96BD1D7A}"/>
              </a:ext>
            </a:extLst>
          </p:cNvPr>
          <p:cNvSpPr txBox="1">
            <a:spLocks noChangeArrowheads="1"/>
          </p:cNvSpPr>
          <p:nvPr/>
        </p:nvSpPr>
        <p:spPr bwMode="auto">
          <a:xfrm>
            <a:off x="1144449" y="59493"/>
            <a:ext cx="8251342"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3000" dirty="0" err="1">
                <a:solidFill>
                  <a:srgbClr val="002060"/>
                </a:solidFill>
                <a:latin typeface="Times New Roman" panose="02020603050405020304" pitchFamily="18" charset="0"/>
              </a:rPr>
              <a:t>Cô</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có</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bảng</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ghi</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dân</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của</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một</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số</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tỉnh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thành</a:t>
            </a:r>
            <a:r>
              <a:rPr lang="en-US" altLang="en-US" sz="3000" dirty="0">
                <a:solidFill>
                  <a:srgbClr val="002060"/>
                </a:solidFill>
                <a:latin typeface="Times New Roman" panose="02020603050405020304" pitchFamily="18" charset="0"/>
              </a:rPr>
              <a:t> </a:t>
            </a:r>
            <a:r>
              <a:rPr lang="en-US" altLang="en-US" sz="3000" dirty="0" err="1">
                <a:solidFill>
                  <a:srgbClr val="002060"/>
                </a:solidFill>
                <a:latin typeface="Times New Roman" panose="02020603050405020304" pitchFamily="18" charset="0"/>
              </a:rPr>
              <a:t>phố</a:t>
            </a:r>
            <a:r>
              <a:rPr lang="en-US" altLang="en-US" sz="3000" dirty="0">
                <a:solidFill>
                  <a:srgbClr val="002060"/>
                </a:solidFill>
                <a:latin typeface="Times New Roman" panose="02020603050405020304" pitchFamily="18" charset="0"/>
              </a:rPr>
              <a:t> ở </a:t>
            </a:r>
            <a:r>
              <a:rPr lang="en-US" altLang="en-US" sz="3000" dirty="0" err="1">
                <a:solidFill>
                  <a:srgbClr val="002060"/>
                </a:solidFill>
                <a:latin typeface="Times New Roman" panose="02020603050405020304" pitchFamily="18" charset="0"/>
              </a:rPr>
              <a:t>nước</a:t>
            </a:r>
            <a:r>
              <a:rPr lang="en-US" altLang="en-US" sz="3000" dirty="0">
                <a:solidFill>
                  <a:srgbClr val="002060"/>
                </a:solidFill>
                <a:latin typeface="Times New Roman" panose="02020603050405020304" pitchFamily="18" charset="0"/>
              </a:rPr>
              <a:t> ta </a:t>
            </a:r>
            <a:r>
              <a:rPr lang="en-US" altLang="en-US" sz="3000" dirty="0" err="1">
                <a:solidFill>
                  <a:srgbClr val="002060"/>
                </a:solidFill>
                <a:latin typeface="Times New Roman" panose="02020603050405020304" pitchFamily="18" charset="0"/>
              </a:rPr>
              <a:t>năm</a:t>
            </a:r>
            <a:r>
              <a:rPr lang="en-US" altLang="en-US" sz="3000" dirty="0">
                <a:solidFill>
                  <a:srgbClr val="002060"/>
                </a:solidFill>
                <a:latin typeface="Times New Roman" panose="02020603050405020304" pitchFamily="18" charset="0"/>
              </a:rPr>
              <a:t> 2019. </a:t>
            </a:r>
          </a:p>
        </p:txBody>
      </p:sp>
      <p:graphicFrame>
        <p:nvGraphicFramePr>
          <p:cNvPr id="2" name="Table 2">
            <a:extLst>
              <a:ext uri="{FF2B5EF4-FFF2-40B4-BE49-F238E27FC236}">
                <a16:creationId xmlns:a16="http://schemas.microsoft.com/office/drawing/2014/main" id="{37AAEF55-A5C2-4B30-9A71-5B93E0439223}"/>
              </a:ext>
            </a:extLst>
          </p:cNvPr>
          <p:cNvGraphicFramePr>
            <a:graphicFrameLocks noGrp="1"/>
          </p:cNvGraphicFramePr>
          <p:nvPr>
            <p:extLst>
              <p:ext uri="{D42A27DB-BD31-4B8C-83A1-F6EECF244321}">
                <p14:modId xmlns:p14="http://schemas.microsoft.com/office/powerpoint/2010/main" val="806536093"/>
              </p:ext>
            </p:extLst>
          </p:nvPr>
        </p:nvGraphicFramePr>
        <p:xfrm>
          <a:off x="1961322" y="1139989"/>
          <a:ext cx="8198678" cy="3108960"/>
        </p:xfrm>
        <a:graphic>
          <a:graphicData uri="http://schemas.openxmlformats.org/drawingml/2006/table">
            <a:tbl>
              <a:tblPr firstRow="1" bandRow="1">
                <a:tableStyleId>{85BE263C-DBD7-4A20-BB59-AAB30ACAA65A}</a:tableStyleId>
              </a:tblPr>
              <a:tblGrid>
                <a:gridCol w="3644348">
                  <a:extLst>
                    <a:ext uri="{9D8B030D-6E8A-4147-A177-3AD203B41FA5}">
                      <a16:colId xmlns:a16="http://schemas.microsoft.com/office/drawing/2014/main" val="105574502"/>
                    </a:ext>
                  </a:extLst>
                </a:gridCol>
                <a:gridCol w="4554330">
                  <a:extLst>
                    <a:ext uri="{9D8B030D-6E8A-4147-A177-3AD203B41FA5}">
                      <a16:colId xmlns:a16="http://schemas.microsoft.com/office/drawing/2014/main" val="3449492426"/>
                    </a:ext>
                  </a:extLst>
                </a:gridCol>
              </a:tblGrid>
              <a:tr h="370840">
                <a:tc>
                  <a:txBody>
                    <a:bodyPr/>
                    <a:lstStyle/>
                    <a:p>
                      <a:pPr algn="ctr"/>
                      <a:r>
                        <a:rPr lang="en-US" sz="2800" dirty="0" err="1">
                          <a:latin typeface="Times New Roman" panose="02020603050405020304" pitchFamily="18" charset="0"/>
                          <a:cs typeface="Times New Roman" panose="02020603050405020304" pitchFamily="18" charset="0"/>
                        </a:rPr>
                        <a:t>Tỉnh</a:t>
                      </a:r>
                      <a:r>
                        <a:rPr lang="en-US" sz="2800" dirty="0"/>
                        <a:t> , </a:t>
                      </a:r>
                      <a:r>
                        <a:rPr lang="en-US" sz="2800" dirty="0" err="1"/>
                        <a:t>thành</a:t>
                      </a:r>
                      <a:r>
                        <a:rPr lang="en-US" sz="2800" dirty="0"/>
                        <a:t> </a:t>
                      </a:r>
                      <a:r>
                        <a:rPr lang="en-US" sz="2800" dirty="0" err="1"/>
                        <a:t>phố</a:t>
                      </a:r>
                      <a:endParaRPr lang="en-US" sz="2800" dirty="0"/>
                    </a:p>
                  </a:txBody>
                  <a:tcPr/>
                </a:tc>
                <a:tc>
                  <a:txBody>
                    <a:bodyPr/>
                    <a:lstStyle/>
                    <a:p>
                      <a:pPr algn="ctr"/>
                      <a:r>
                        <a:rPr lang="en-US" sz="2800" dirty="0" err="1"/>
                        <a:t>Dân</a:t>
                      </a:r>
                      <a:r>
                        <a:rPr lang="en-US" sz="2800" dirty="0"/>
                        <a:t> </a:t>
                      </a:r>
                      <a:r>
                        <a:rPr lang="en-US" sz="2800" dirty="0" err="1"/>
                        <a:t>số</a:t>
                      </a:r>
                      <a:r>
                        <a:rPr lang="en-US" sz="2800" dirty="0"/>
                        <a:t>( </a:t>
                      </a:r>
                      <a:r>
                        <a:rPr lang="en-US" sz="2800" dirty="0" err="1"/>
                        <a:t>đơn</a:t>
                      </a:r>
                      <a:r>
                        <a:rPr lang="en-US" sz="2800" dirty="0"/>
                        <a:t> </a:t>
                      </a:r>
                      <a:r>
                        <a:rPr lang="en-US" sz="2800" dirty="0" err="1"/>
                        <a:t>vị</a:t>
                      </a:r>
                      <a:r>
                        <a:rPr lang="en-US" sz="2800" dirty="0"/>
                        <a:t> </a:t>
                      </a:r>
                      <a:r>
                        <a:rPr lang="en-US" sz="2800" dirty="0" err="1"/>
                        <a:t>tính</a:t>
                      </a:r>
                      <a:r>
                        <a:rPr lang="en-US" sz="2800" dirty="0"/>
                        <a:t>: </a:t>
                      </a:r>
                      <a:r>
                        <a:rPr lang="en-US" sz="2800" dirty="0" err="1"/>
                        <a:t>Người</a:t>
                      </a:r>
                      <a:r>
                        <a:rPr lang="en-US" sz="2800" dirty="0"/>
                        <a:t>)</a:t>
                      </a:r>
                    </a:p>
                  </a:txBody>
                  <a:tcPr/>
                </a:tc>
                <a:extLst>
                  <a:ext uri="{0D108BD9-81ED-4DB2-BD59-A6C34878D82A}">
                    <a16:rowId xmlns:a16="http://schemas.microsoft.com/office/drawing/2014/main" val="1291393156"/>
                  </a:ext>
                </a:extLst>
              </a:tr>
              <a:tr h="370840">
                <a:tc>
                  <a:txBody>
                    <a:bodyPr/>
                    <a:lstStyle/>
                    <a:p>
                      <a:pPr algn="ctr"/>
                      <a:r>
                        <a:rPr lang="en-US" sz="2800" dirty="0" err="1"/>
                        <a:t>Cà</a:t>
                      </a:r>
                      <a:r>
                        <a:rPr lang="en-US" sz="2800" dirty="0"/>
                        <a:t> </a:t>
                      </a:r>
                      <a:r>
                        <a:rPr lang="en-US" sz="2800" dirty="0" err="1"/>
                        <a:t>mau</a:t>
                      </a:r>
                      <a:endParaRPr lang="en-US" sz="2800" dirty="0"/>
                    </a:p>
                  </a:txBody>
                  <a:tcPr/>
                </a:tc>
                <a:tc>
                  <a:txBody>
                    <a:bodyPr/>
                    <a:lstStyle/>
                    <a:p>
                      <a:pPr algn="ctr"/>
                      <a:r>
                        <a:rPr lang="en-US" sz="2800" dirty="0"/>
                        <a:t>1 194 300</a:t>
                      </a:r>
                    </a:p>
                  </a:txBody>
                  <a:tcPr/>
                </a:tc>
                <a:extLst>
                  <a:ext uri="{0D108BD9-81ED-4DB2-BD59-A6C34878D82A}">
                    <a16:rowId xmlns:a16="http://schemas.microsoft.com/office/drawing/2014/main" val="983277669"/>
                  </a:ext>
                </a:extLst>
              </a:tr>
              <a:tr h="370840">
                <a:tc>
                  <a:txBody>
                    <a:bodyPr/>
                    <a:lstStyle/>
                    <a:p>
                      <a:pPr algn="ctr"/>
                      <a:r>
                        <a:rPr lang="en-US" sz="2800" dirty="0"/>
                        <a:t>Gia </a:t>
                      </a:r>
                      <a:r>
                        <a:rPr lang="en-US" sz="2800" dirty="0" err="1"/>
                        <a:t>lai</a:t>
                      </a:r>
                      <a:endParaRPr lang="en-US" sz="2800" dirty="0"/>
                    </a:p>
                  </a:txBody>
                  <a:tcPr/>
                </a:tc>
                <a:tc>
                  <a:txBody>
                    <a:bodyPr/>
                    <a:lstStyle/>
                    <a:p>
                      <a:pPr algn="ctr"/>
                      <a:r>
                        <a:rPr lang="en-US" sz="2800" dirty="0"/>
                        <a:t>1 520 200</a:t>
                      </a:r>
                    </a:p>
                  </a:txBody>
                  <a:tcPr/>
                </a:tc>
                <a:extLst>
                  <a:ext uri="{0D108BD9-81ED-4DB2-BD59-A6C34878D82A}">
                    <a16:rowId xmlns:a16="http://schemas.microsoft.com/office/drawing/2014/main" val="2675486705"/>
                  </a:ext>
                </a:extLst>
              </a:tr>
              <a:tr h="370840">
                <a:tc>
                  <a:txBody>
                    <a:bodyPr/>
                    <a:lstStyle/>
                    <a:p>
                      <a:pPr algn="ctr"/>
                      <a:r>
                        <a:rPr lang="en-US" sz="2800" dirty="0" err="1"/>
                        <a:t>Hà</a:t>
                      </a:r>
                      <a:r>
                        <a:rPr lang="en-US" sz="2800" dirty="0"/>
                        <a:t> </a:t>
                      </a:r>
                      <a:r>
                        <a:rPr lang="en-US" sz="2800" dirty="0" err="1"/>
                        <a:t>Nội</a:t>
                      </a:r>
                      <a:endParaRPr lang="en-US" sz="2800" dirty="0"/>
                    </a:p>
                  </a:txBody>
                  <a:tcPr/>
                </a:tc>
                <a:tc>
                  <a:txBody>
                    <a:bodyPr/>
                    <a:lstStyle/>
                    <a:p>
                      <a:pPr algn="ctr"/>
                      <a:r>
                        <a:rPr lang="en-US" sz="2800" dirty="0"/>
                        <a:t>8 093 900</a:t>
                      </a:r>
                    </a:p>
                  </a:txBody>
                  <a:tcPr/>
                </a:tc>
                <a:extLst>
                  <a:ext uri="{0D108BD9-81ED-4DB2-BD59-A6C34878D82A}">
                    <a16:rowId xmlns:a16="http://schemas.microsoft.com/office/drawing/2014/main" val="637550565"/>
                  </a:ext>
                </a:extLst>
              </a:tr>
              <a:tr h="370840">
                <a:tc>
                  <a:txBody>
                    <a:bodyPr/>
                    <a:lstStyle/>
                    <a:p>
                      <a:pPr algn="ctr"/>
                      <a:r>
                        <a:rPr lang="en-US" sz="2800" dirty="0" err="1"/>
                        <a:t>Nghệ</a:t>
                      </a:r>
                      <a:r>
                        <a:rPr lang="en-US" sz="2800" dirty="0"/>
                        <a:t> An</a:t>
                      </a:r>
                    </a:p>
                  </a:txBody>
                  <a:tcPr/>
                </a:tc>
                <a:tc>
                  <a:txBody>
                    <a:bodyPr/>
                    <a:lstStyle/>
                    <a:p>
                      <a:pPr algn="ctr"/>
                      <a:r>
                        <a:rPr lang="en-US" sz="2800" dirty="0"/>
                        <a:t>3 337 200</a:t>
                      </a:r>
                    </a:p>
                  </a:txBody>
                  <a:tcPr/>
                </a:tc>
                <a:extLst>
                  <a:ext uri="{0D108BD9-81ED-4DB2-BD59-A6C34878D82A}">
                    <a16:rowId xmlns:a16="http://schemas.microsoft.com/office/drawing/2014/main" val="2483925690"/>
                  </a:ext>
                </a:extLst>
              </a:tr>
              <a:tr h="370840">
                <a:tc>
                  <a:txBody>
                    <a:bodyPr/>
                    <a:lstStyle/>
                    <a:p>
                      <a:pPr algn="ctr"/>
                      <a:r>
                        <a:rPr lang="en-US" sz="2800" dirty="0"/>
                        <a:t>TP. </a:t>
                      </a:r>
                      <a:r>
                        <a:rPr lang="en-US" sz="2800" dirty="0" err="1"/>
                        <a:t>Hồ</a:t>
                      </a:r>
                      <a:r>
                        <a:rPr lang="en-US" sz="2800" dirty="0"/>
                        <a:t> </a:t>
                      </a:r>
                      <a:r>
                        <a:rPr lang="en-US" sz="2800" dirty="0" err="1"/>
                        <a:t>Chí</a:t>
                      </a:r>
                      <a:r>
                        <a:rPr lang="en-US" sz="2800" dirty="0"/>
                        <a:t> Minh</a:t>
                      </a:r>
                    </a:p>
                  </a:txBody>
                  <a:tcPr/>
                </a:tc>
                <a:tc>
                  <a:txBody>
                    <a:bodyPr/>
                    <a:lstStyle/>
                    <a:p>
                      <a:pPr algn="ctr"/>
                      <a:r>
                        <a:rPr lang="en-US" sz="2800" dirty="0"/>
                        <a:t>9 038 600</a:t>
                      </a:r>
                    </a:p>
                  </a:txBody>
                  <a:tcPr/>
                </a:tc>
                <a:extLst>
                  <a:ext uri="{0D108BD9-81ED-4DB2-BD59-A6C34878D82A}">
                    <a16:rowId xmlns:a16="http://schemas.microsoft.com/office/drawing/2014/main" val="2215694250"/>
                  </a:ext>
                </a:extLst>
              </a:tr>
            </a:tbl>
          </a:graphicData>
        </a:graphic>
      </p:graphicFrame>
      <p:sp>
        <p:nvSpPr>
          <p:cNvPr id="7" name="AutoShape 25">
            <a:extLst>
              <a:ext uri="{FF2B5EF4-FFF2-40B4-BE49-F238E27FC236}">
                <a16:creationId xmlns:a16="http://schemas.microsoft.com/office/drawing/2014/main" id="{8D94FB0D-F711-455C-AFDB-C79566C0FEA4}"/>
              </a:ext>
            </a:extLst>
          </p:cNvPr>
          <p:cNvSpPr>
            <a:spLocks noChangeArrowheads="1"/>
          </p:cNvSpPr>
          <p:nvPr/>
        </p:nvSpPr>
        <p:spPr bwMode="auto">
          <a:xfrm>
            <a:off x="3589029" y="4313782"/>
            <a:ext cx="8198678" cy="1583435"/>
          </a:xfrm>
          <a:prstGeom prst="cloudCallout">
            <a:avLst>
              <a:gd name="adj1" fmla="val -36823"/>
              <a:gd name="adj2" fmla="val -27215"/>
            </a:avLst>
          </a:prstGeom>
          <a:gradFill rotWithShape="1">
            <a:gsLst>
              <a:gs pos="0">
                <a:srgbClr val="FFFF00"/>
              </a:gs>
              <a:gs pos="50000">
                <a:schemeClr val="bg1"/>
              </a:gs>
              <a:gs pos="100000">
                <a:srgbClr val="FFFF00"/>
              </a:gs>
            </a:gsLst>
            <a:lin ang="5400000" scaled="1"/>
          </a:gradFill>
          <a:ln w="19050">
            <a:solidFill>
              <a:srgbClr val="0000FF"/>
            </a:solidFill>
            <a:round/>
            <a:headEnd/>
            <a:tailEnd/>
          </a:ln>
          <a:effectLst/>
        </p:spPr>
        <p:txBody>
          <a:bodyPr/>
          <a:lstStyle/>
          <a:p>
            <a:pPr algn="ctr">
              <a:spcBef>
                <a:spcPct val="0"/>
              </a:spcBef>
            </a:pPr>
            <a:r>
              <a:rPr lang="en-US" sz="2600" dirty="0" err="1">
                <a:latin typeface="Times New Roman" panose="02020603050405020304" pitchFamily="18" charset="0"/>
                <a:cs typeface="Times New Roman" panose="02020603050405020304" pitchFamily="18" charset="0"/>
              </a:rPr>
              <a:t>Em</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hãy</a:t>
            </a:r>
            <a:r>
              <a:rPr lang="en-US" sz="2600" dirty="0">
                <a:latin typeface="Times New Roman" panose="02020603050405020304" pitchFamily="18" charset="0"/>
                <a:cs typeface="Times New Roman" panose="02020603050405020304" pitchFamily="18" charset="0"/>
              </a:rPr>
              <a:t> </a:t>
            </a:r>
            <a:r>
              <a:rPr lang="vi-VN" sz="2600" dirty="0">
                <a:latin typeface="Times New Roman" panose="02020603050405020304" pitchFamily="18" charset="0"/>
                <a:cs typeface="Times New Roman" panose="02020603050405020304" pitchFamily="18" charset="0"/>
              </a:rPr>
              <a:t>đọc dân số tương ứng ở mỗi tỉnh </a:t>
            </a:r>
            <a:r>
              <a:rPr lang="en-US" sz="2600" dirty="0" err="1">
                <a:latin typeface="Times New Roman" panose="02020603050405020304" pitchFamily="18" charset="0"/>
                <a:cs typeface="Times New Roman" panose="02020603050405020304" pitchFamily="18" charset="0"/>
              </a:rPr>
              <a:t>trên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và</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cho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biết</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tỉnh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thành</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phố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nào</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có</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dân</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số</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nhiều</a:t>
            </a:r>
            <a:r>
              <a:rPr lang="en-US" sz="2600" dirty="0">
                <a:latin typeface="Times New Roman" panose="02020603050405020304" pitchFamily="18" charset="0"/>
                <a:cs typeface="Times New Roman" panose="02020603050405020304" pitchFamily="18" charset="0"/>
              </a:rPr>
              <a:t> </a:t>
            </a:r>
            <a:r>
              <a:rPr lang="en-US" sz="2600" dirty="0" err="1">
                <a:latin typeface="Times New Roman" panose="02020603050405020304" pitchFamily="18" charset="0"/>
                <a:cs typeface="Times New Roman" panose="02020603050405020304" pitchFamily="18" charset="0"/>
              </a:rPr>
              <a:t>nhất</a:t>
            </a:r>
            <a:r>
              <a:rPr lang="en-US" altLang="en-US" sz="2800" dirty="0">
                <a:solidFill>
                  <a:srgbClr val="FF0000"/>
                </a:solidFill>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9961485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anim calcmode="lin" valueType="num">
                                      <p:cBhvr>
                                        <p:cTn id="8" dur="1000" fill="hold"/>
                                        <p:tgtEl>
                                          <p:spTgt spid="4"/>
                                        </p:tgtEl>
                                        <p:attrNameLst>
                                          <p:attrName>ppt_x</p:attrName>
                                        </p:attrNameLst>
                                      </p:cBhvr>
                                      <p:tavLst>
                                        <p:tav tm="0">
                                          <p:val>
                                            <p:strVal val="#ppt_x"/>
                                          </p:val>
                                        </p:tav>
                                        <p:tav tm="100000">
                                          <p:val>
                                            <p:strVal val="#ppt_x"/>
                                          </p:val>
                                        </p:tav>
                                      </p:tavLst>
                                    </p:anim>
                                    <p:anim calcmode="lin" valueType="num">
                                      <p:cBhvr>
                                        <p:cTn id="9" dur="1000" fill="hold"/>
                                        <p:tgtEl>
                                          <p:spTgt spid="4"/>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2"/>
                                        </p:tgtEl>
                                        <p:attrNameLst>
                                          <p:attrName>style.visibility</p:attrName>
                                        </p:attrNameLst>
                                      </p:cBhvr>
                                      <p:to>
                                        <p:strVal val="visible"/>
                                      </p:to>
                                    </p:set>
                                    <p:animEffect transition="in" filter="barn(inVertical)">
                                      <p:cBhvr>
                                        <p:cTn id="14" dur="500"/>
                                        <p:tgtEl>
                                          <p:spTgt spid="2"/>
                                        </p:tgtEl>
                                      </p:cBhvr>
                                    </p:animEffect>
                                  </p:childTnLst>
                                </p:cTn>
                              </p:par>
                            </p:childTnLst>
                          </p:cTn>
                        </p:par>
                      </p:childTnLst>
                    </p:cTn>
                  </p:par>
                  <p:par>
                    <p:cTn id="15" fill="hold">
                      <p:stCondLst>
                        <p:cond delay="indefinite"/>
                      </p:stCondLst>
                      <p:childTnLst>
                        <p:par>
                          <p:cTn id="16" fill="hold">
                            <p:stCondLst>
                              <p:cond delay="0"/>
                            </p:stCondLst>
                            <p:childTnLst>
                              <p:par>
                                <p:cTn id="17" presetID="21" presetClass="entr" presetSubtype="4"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animEffect transition="in" filter="wheel(4)">
                                      <p:cBhvr>
                                        <p:cTn id="19" dur="2000"/>
                                        <p:tgtEl>
                                          <p:spTgt spid="7"/>
                                        </p:tgtEl>
                                      </p:cBhvr>
                                    </p:animEffect>
                                  </p:childTnLst>
                                </p:cTn>
                              </p:par>
                            </p:childTnLst>
                          </p:cTn>
                        </p:par>
                      </p:childTnLst>
                    </p:cTn>
                  </p:par>
                  <p:par>
                    <p:cTn id="20" fill="hold">
                      <p:stCondLst>
                        <p:cond delay="indefinite"/>
                      </p:stCondLst>
                      <p:childTnLst>
                        <p:par>
                          <p:cTn id="21" fill="hold">
                            <p:stCondLst>
                              <p:cond delay="0"/>
                            </p:stCondLst>
                            <p:childTnLst>
                              <p:par>
                                <p:cTn id="22" presetID="1" presetClass="exit" presetSubtype="0" fill="hold" grpId="1" nodeType="clickEffect">
                                  <p:stCondLst>
                                    <p:cond delay="0"/>
                                  </p:stCondLst>
                                  <p:childTnLst>
                                    <p:set>
                                      <p:cBhvr>
                                        <p:cTn id="23" dur="1" fill="hold">
                                          <p:stCondLst>
                                            <p:cond delay="0"/>
                                          </p:stCondLst>
                                        </p:cTn>
                                        <p:tgtEl>
                                          <p:spTgt spid="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animBg="1"/>
      <p:bldP spid="7" grpId="1"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Oval 14">
            <a:extLst>
              <a:ext uri="{FF2B5EF4-FFF2-40B4-BE49-F238E27FC236}">
                <a16:creationId xmlns:a16="http://schemas.microsoft.com/office/drawing/2014/main" id="{A992DCC2-2D5E-4FF9-B7B9-61B6CCCB6876}"/>
              </a:ext>
            </a:extLst>
          </p:cNvPr>
          <p:cNvSpPr/>
          <p:nvPr/>
        </p:nvSpPr>
        <p:spPr>
          <a:xfrm>
            <a:off x="5010473" y="5181913"/>
            <a:ext cx="646408" cy="579670"/>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AA1F8F97-64A4-4211-BABB-2B176B65D788}"/>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2B4C654-FB81-4DFD-911A-C37D3F32B598}"/>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2E6FEE39-F699-431D-9474-A9692B8938B0}"/>
                  </a:ext>
                </a:extLst>
              </p:cNvPr>
              <p:cNvSpPr txBox="1">
                <a:spLocks noChangeArrowheads="1"/>
              </p:cNvSpPr>
              <p:nvPr/>
            </p:nvSpPr>
            <p:spPr bwMode="auto">
              <a:xfrm>
                <a:off x="0" y="1294558"/>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2E6FEE39-F699-431D-9474-A9692B8938B0}"/>
                  </a:ext>
                </a:extLst>
              </p:cNvPr>
              <p:cNvSpPr txBox="1">
                <a:spLocks noRot="1" noChangeAspect="1" noMove="1" noResize="1" noEditPoints="1" noAdjustHandles="1" noChangeArrowheads="1" noChangeShapeType="1" noTextEdit="1"/>
              </p:cNvSpPr>
              <p:nvPr/>
            </p:nvSpPr>
            <p:spPr bwMode="auto">
              <a:xfrm>
                <a:off x="0" y="1294558"/>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BAADCF0B-04A4-45D8-9833-D597E3F7D980}"/>
              </a:ext>
            </a:extLst>
          </p:cNvPr>
          <p:cNvSpPr txBox="1">
            <a:spLocks noChangeArrowheads="1"/>
          </p:cNvSpPr>
          <p:nvPr/>
        </p:nvSpPr>
        <p:spPr bwMode="auto">
          <a:xfrm>
            <a:off x="-51663" y="1924180"/>
            <a:ext cx="880303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Khái</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niệm</a:t>
            </a:r>
            <a:r>
              <a:rPr lang="en-US" altLang="en-US" sz="2800" dirty="0">
                <a:solidFill>
                  <a:srgbClr val="0033CC"/>
                </a:solidFill>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0, 1, 2, 3, 4…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p>
        </p:txBody>
      </p:sp>
      <p:sp>
        <p:nvSpPr>
          <p:cNvPr id="8" name="Text Box 3">
            <a:extLst>
              <a:ext uri="{FF2B5EF4-FFF2-40B4-BE49-F238E27FC236}">
                <a16:creationId xmlns:a16="http://schemas.microsoft.com/office/drawing/2014/main" id="{1F069B81-AD2B-43F6-AC79-A62BF62388CB}"/>
              </a:ext>
            </a:extLst>
          </p:cNvPr>
          <p:cNvSpPr txBox="1">
            <a:spLocks noChangeArrowheads="1"/>
          </p:cNvSpPr>
          <p:nvPr/>
        </p:nvSpPr>
        <p:spPr bwMode="auto">
          <a:xfrm>
            <a:off x="-190500" y="2241536"/>
            <a:ext cx="1160823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được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kí</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a:solidFill>
                  <a:srgbClr val="FF0000"/>
                </a:solidFill>
                <a:latin typeface="Times New Roman" panose="02020603050405020304" pitchFamily="18" charset="0"/>
              </a:rPr>
              <a:t>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tức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N = { 0; 1; 2; 3; 4…}. </a:t>
            </a:r>
          </a:p>
        </p:txBody>
      </p:sp>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FC61A38C-E4B5-4762-9397-5192721BB052}"/>
                  </a:ext>
                </a:extLst>
              </p:cNvPr>
              <p:cNvSpPr txBox="1">
                <a:spLocks noChangeArrowheads="1"/>
              </p:cNvSpPr>
              <p:nvPr/>
            </p:nvSpPr>
            <p:spPr bwMode="auto">
              <a:xfrm>
                <a:off x="165960" y="2733345"/>
                <a:ext cx="1160823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4000" dirty="0">
                    <a:solidFill>
                      <a:srgbClr val="0000CC"/>
                    </a:solidFill>
                    <a:latin typeface="Times New Roman" panose="02020603050405020304" pitchFamily="18" charset="0"/>
                  </a:rPr>
                  <a:t> </a:t>
                </a:r>
                <a:r>
                  <a:rPr lang="vi-VN" sz="2800" dirty="0">
                    <a:latin typeface="+mj-lt"/>
                  </a:rPr>
                  <a:t>Tập hợp các số tự nhiên </a:t>
                </a:r>
                <a:r>
                  <a:rPr lang="vi-VN" sz="2800" dirty="0">
                    <a:solidFill>
                      <a:srgbClr val="FF0000"/>
                    </a:solidFill>
                    <a:latin typeface="+mj-lt"/>
                  </a:rPr>
                  <a:t>khác 0 </a:t>
                </a:r>
                <a:r>
                  <a:rPr lang="vi-VN" sz="2800" dirty="0">
                    <a:latin typeface="+mj-lt"/>
                  </a:rPr>
                  <a:t>được kí hiệu là </a:t>
                </a:r>
                <a14:m>
                  <m:oMath xmlns:m="http://schemas.openxmlformats.org/officeDocument/2006/math">
                    <m:r>
                      <a:rPr lang="vi-VN" sz="2800" b="1" i="1" smtClean="0">
                        <a:solidFill>
                          <a:srgbClr val="FF0000"/>
                        </a:solidFill>
                        <a:latin typeface="Cambria Math" panose="02040503050406030204" pitchFamily="18" charset="0"/>
                      </a:rPr>
                      <m:t>ℕ</m:t>
                    </m:r>
                  </m:oMath>
                </a14:m>
                <a:r>
                  <a:rPr lang="vi-VN" sz="2800" b="1" baseline="30000" dirty="0">
                    <a:solidFill>
                      <a:srgbClr val="FF0000"/>
                    </a:solidFill>
                    <a:latin typeface="+mj-lt"/>
                  </a:rPr>
                  <a:t>*</a:t>
                </a:r>
                <a:r>
                  <a:rPr lang="vi-VN" sz="2800" dirty="0">
                    <a:latin typeface="+mj-lt"/>
                  </a:rPr>
                  <a:t>, tức </a:t>
                </a:r>
                <a:r>
                  <a:rPr lang="vi-VN" sz="2800" b="1" dirty="0">
                    <a:latin typeface="+mj-lt"/>
                  </a:rPr>
                  <a:t>N</a:t>
                </a:r>
                <a:r>
                  <a:rPr lang="vi-VN" sz="2800" b="1" baseline="30000" dirty="0">
                    <a:latin typeface="+mj-lt"/>
                  </a:rPr>
                  <a:t>*</a:t>
                </a:r>
                <a:r>
                  <a:rPr lang="vi-VN" sz="2800" b="1" dirty="0">
                    <a:latin typeface="+mj-lt"/>
                  </a:rPr>
                  <a:t> = { 1; 2; 3; 4; ...}.</a:t>
                </a:r>
                <a:endParaRPr lang="en-US" altLang="en-US" sz="2800" dirty="0">
                  <a:latin typeface="+mj-lt"/>
                </a:endParaRPr>
              </a:p>
            </p:txBody>
          </p:sp>
        </mc:Choice>
        <mc:Fallback xmlns="">
          <p:sp>
            <p:nvSpPr>
              <p:cNvPr id="9" name="Text Box 3">
                <a:extLst>
                  <a:ext uri="{FF2B5EF4-FFF2-40B4-BE49-F238E27FC236}">
                    <a16:creationId xmlns:a16="http://schemas.microsoft.com/office/drawing/2014/main" id="{FC61A38C-E4B5-4762-9397-5192721BB052}"/>
                  </a:ext>
                </a:extLst>
              </p:cNvPr>
              <p:cNvSpPr txBox="1">
                <a:spLocks noRot="1" noChangeAspect="1" noMove="1" noResize="1" noEditPoints="1" noAdjustHandles="1" noChangeArrowheads="1" noChangeShapeType="1" noTextEdit="1"/>
              </p:cNvSpPr>
              <p:nvPr/>
            </p:nvSpPr>
            <p:spPr bwMode="auto">
              <a:xfrm>
                <a:off x="165960" y="2733345"/>
                <a:ext cx="11608231" cy="707886"/>
              </a:xfrm>
              <a:prstGeom prst="rect">
                <a:avLst/>
              </a:prstGeom>
              <a:blipFill>
                <a:blip r:embed="rId4"/>
                <a:stretch>
                  <a:fillRect b="-17094"/>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10" name="Text Box 3">
            <a:extLst>
              <a:ext uri="{FF2B5EF4-FFF2-40B4-BE49-F238E27FC236}">
                <a16:creationId xmlns:a16="http://schemas.microsoft.com/office/drawing/2014/main" id="{28CFB9A3-02ED-415E-9E29-CD58B24EA17B}"/>
              </a:ext>
            </a:extLst>
          </p:cNvPr>
          <p:cNvSpPr txBox="1">
            <a:spLocks noChangeArrowheads="1"/>
          </p:cNvSpPr>
          <p:nvPr/>
        </p:nvSpPr>
        <p:spPr bwMode="auto">
          <a:xfrm>
            <a:off x="165960" y="4424169"/>
            <a:ext cx="938680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solidFill>
                  <a:srgbClr val="0000CC"/>
                </a:solidFill>
                <a:latin typeface="Times New Roman" panose="02020603050405020304" pitchFamily="18" charset="0"/>
              </a:rPr>
              <a:t>b)</a:t>
            </a:r>
            <a:r>
              <a:rPr lang="en-US" altLang="en-US" sz="2800" dirty="0" err="1">
                <a:solidFill>
                  <a:srgbClr val="0000CC"/>
                </a:solidFill>
                <a:latin typeface="Times New Roman" panose="02020603050405020304" pitchFamily="18" charset="0"/>
              </a:rPr>
              <a:t>Ví</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a:t>
            </a:r>
            <a:r>
              <a:rPr lang="en-US" altLang="en-US" sz="2800" dirty="0">
                <a:solidFill>
                  <a:srgbClr val="0000CC"/>
                </a:solidFill>
                <a:latin typeface="Times New Roman" panose="02020603050405020304" pitchFamily="18" charset="0"/>
              </a:rPr>
              <a:t> 1: </a:t>
            </a:r>
            <a:r>
              <a:rPr lang="en-US" altLang="en-US" sz="2800" dirty="0" err="1">
                <a:latin typeface="Times New Roman" panose="02020603050405020304" pitchFamily="18" charset="0"/>
              </a:rPr>
              <a:t>Trường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tập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hợp</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tự</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nhiên</a:t>
            </a:r>
            <a:r>
              <a:rPr lang="en-US" altLang="en-US" sz="2800" dirty="0">
                <a:latin typeface="Times New Roman" panose="02020603050405020304" pitchFamily="18" charset="0"/>
              </a:rPr>
              <a:t>?</a:t>
            </a:r>
          </a:p>
        </p:txBody>
      </p:sp>
      <p:sp>
        <p:nvSpPr>
          <p:cNvPr id="11" name="Text Box 3">
            <a:extLst>
              <a:ext uri="{FF2B5EF4-FFF2-40B4-BE49-F238E27FC236}">
                <a16:creationId xmlns:a16="http://schemas.microsoft.com/office/drawing/2014/main" id="{D78736DE-9AAD-485F-8B15-1DF2C286712F}"/>
              </a:ext>
            </a:extLst>
          </p:cNvPr>
          <p:cNvSpPr txBox="1">
            <a:spLocks noChangeArrowheads="1"/>
          </p:cNvSpPr>
          <p:nvPr/>
        </p:nvSpPr>
        <p:spPr bwMode="auto">
          <a:xfrm>
            <a:off x="997379" y="5210138"/>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 1; 2; 3; 4;…}</a:t>
            </a:r>
          </a:p>
        </p:txBody>
      </p:sp>
      <p:sp>
        <p:nvSpPr>
          <p:cNvPr id="12" name="Text Box 3">
            <a:extLst>
              <a:ext uri="{FF2B5EF4-FFF2-40B4-BE49-F238E27FC236}">
                <a16:creationId xmlns:a16="http://schemas.microsoft.com/office/drawing/2014/main" id="{9A0F86AD-55FA-4E65-8C1A-3EDE1C2EC873}"/>
              </a:ext>
            </a:extLst>
          </p:cNvPr>
          <p:cNvSpPr txBox="1">
            <a:spLocks noChangeArrowheads="1"/>
          </p:cNvSpPr>
          <p:nvPr/>
        </p:nvSpPr>
        <p:spPr bwMode="auto">
          <a:xfrm>
            <a:off x="5227451" y="5164208"/>
            <a:ext cx="314551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B. { 0; 1; 2; 3; 4;…}</a:t>
            </a:r>
          </a:p>
        </p:txBody>
      </p:sp>
      <p:sp>
        <p:nvSpPr>
          <p:cNvPr id="13" name="Text Box 3">
            <a:extLst>
              <a:ext uri="{FF2B5EF4-FFF2-40B4-BE49-F238E27FC236}">
                <a16:creationId xmlns:a16="http://schemas.microsoft.com/office/drawing/2014/main" id="{57E875E2-50D7-4437-A41F-DB12B4F2FAD5}"/>
              </a:ext>
            </a:extLst>
          </p:cNvPr>
          <p:cNvSpPr txBox="1">
            <a:spLocks noChangeArrowheads="1"/>
          </p:cNvSpPr>
          <p:nvPr/>
        </p:nvSpPr>
        <p:spPr bwMode="auto">
          <a:xfrm>
            <a:off x="948679" y="5767285"/>
            <a:ext cx="41948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C. { 0; 1; 2; 3; 4}</a:t>
            </a:r>
          </a:p>
        </p:txBody>
      </p:sp>
      <p:sp>
        <p:nvSpPr>
          <p:cNvPr id="14" name="Text Box 3">
            <a:extLst>
              <a:ext uri="{FF2B5EF4-FFF2-40B4-BE49-F238E27FC236}">
                <a16:creationId xmlns:a16="http://schemas.microsoft.com/office/drawing/2014/main" id="{F2D683D6-EF54-467A-ABDE-F8B0CD263E1B}"/>
              </a:ext>
            </a:extLst>
          </p:cNvPr>
          <p:cNvSpPr txBox="1">
            <a:spLocks noChangeArrowheads="1"/>
          </p:cNvSpPr>
          <p:nvPr/>
        </p:nvSpPr>
        <p:spPr bwMode="auto">
          <a:xfrm>
            <a:off x="4677964" y="5703207"/>
            <a:ext cx="601851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D. { 1; 2; 3; 4; 5; 6; 7; 8; 9; 10}</a:t>
            </a:r>
          </a:p>
        </p:txBody>
      </p:sp>
      <p:sp>
        <p:nvSpPr>
          <p:cNvPr id="16" name="Rectangle 15">
            <a:extLst>
              <a:ext uri="{FF2B5EF4-FFF2-40B4-BE49-F238E27FC236}">
                <a16:creationId xmlns:a16="http://schemas.microsoft.com/office/drawing/2014/main" id="{B644F9F7-EA1A-482F-B09E-20324FBFD78C}"/>
              </a:ext>
            </a:extLst>
          </p:cNvPr>
          <p:cNvSpPr>
            <a:spLocks noChangeArrowheads="1"/>
          </p:cNvSpPr>
          <p:nvPr/>
        </p:nvSpPr>
        <p:spPr bwMode="auto">
          <a:xfrm>
            <a:off x="1164958" y="5964489"/>
            <a:ext cx="9144001"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soá</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töï</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nhieân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bao </a:t>
            </a:r>
            <a:r>
              <a:rPr lang="en-US" altLang="en-US" sz="2800" dirty="0" err="1">
                <a:solidFill>
                  <a:srgbClr val="FF0000"/>
                </a:solidFill>
                <a:latin typeface="VNI-Meli" pitchFamily="2" charset="0"/>
                <a:cs typeface="Times New Roman" panose="02020603050405020304" pitchFamily="18" charset="0"/>
              </a:rPr>
              <a:t>nhieâu</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phaàn</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töû</a:t>
            </a:r>
            <a:r>
              <a:rPr lang="en-US" altLang="en-US" sz="2800" dirty="0">
                <a:solidFill>
                  <a:srgbClr val="FF0000"/>
                </a:solidFill>
                <a:latin typeface="VNI-Meli" pitchFamily="2" charset="0"/>
                <a:cs typeface="Times New Roman" panose="02020603050405020304" pitchFamily="18" charset="0"/>
              </a:rPr>
              <a:t> ? </a:t>
            </a:r>
            <a:endParaRPr lang="en-US" altLang="en-US" sz="2800" dirty="0">
              <a:solidFill>
                <a:srgbClr val="FF0000"/>
              </a:solidFill>
              <a:latin typeface="VNI-Meli" pitchFamily="2" charset="0"/>
            </a:endParaRPr>
          </a:p>
        </p:txBody>
      </p:sp>
      <p:sp>
        <p:nvSpPr>
          <p:cNvPr id="17" name="Rectangle 16">
            <a:extLst>
              <a:ext uri="{FF2B5EF4-FFF2-40B4-BE49-F238E27FC236}">
                <a16:creationId xmlns:a16="http://schemas.microsoft.com/office/drawing/2014/main" id="{654D99E2-82F5-4385-8CF8-EFD223042DB2}"/>
              </a:ext>
            </a:extLst>
          </p:cNvPr>
          <p:cNvSpPr>
            <a:spLocks noChangeArrowheads="1"/>
          </p:cNvSpPr>
          <p:nvPr/>
        </p:nvSpPr>
        <p:spPr bwMode="auto">
          <a:xfrm>
            <a:off x="1164958" y="5876834"/>
            <a:ext cx="9144000" cy="523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 </a:t>
            </a:r>
            <a:r>
              <a:rPr lang="en-US" altLang="en-US" sz="2800" dirty="0" err="1">
                <a:solidFill>
                  <a:srgbClr val="FF0000"/>
                </a:solidFill>
                <a:latin typeface="VNI-Meli" pitchFamily="2" charset="0"/>
                <a:cs typeface="Times New Roman" panose="02020603050405020304" pitchFamily="18" charset="0"/>
              </a:rPr>
              <a:t>vaø</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taäp</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hôïp</a:t>
            </a:r>
            <a:r>
              <a:rPr lang="en-US" altLang="en-US" sz="2800" dirty="0">
                <a:solidFill>
                  <a:srgbClr val="FF0000"/>
                </a:solidFill>
                <a:latin typeface="VNI-Meli" pitchFamily="2" charset="0"/>
                <a:cs typeface="Times New Roman" panose="02020603050405020304" pitchFamily="18" charset="0"/>
              </a:rPr>
              <a:t> N</a:t>
            </a:r>
            <a:r>
              <a:rPr lang="en-US" altLang="en-US" sz="2800" baseline="30000" dirty="0">
                <a:solidFill>
                  <a:srgbClr val="FF0000"/>
                </a:solidFill>
                <a:latin typeface="VNI-Meli" pitchFamily="2" charset="0"/>
                <a:cs typeface="Times New Roman" panose="02020603050405020304" pitchFamily="18" charset="0"/>
              </a:rPr>
              <a:t>*</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coù</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gì</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khaùc</a:t>
            </a:r>
            <a:r>
              <a:rPr lang="en-US" altLang="en-US" sz="2800" dirty="0">
                <a:solidFill>
                  <a:srgbClr val="FF0000"/>
                </a:solidFill>
                <a:latin typeface="VNI-Meli" pitchFamily="2" charset="0"/>
                <a:cs typeface="Times New Roman" panose="02020603050405020304" pitchFamily="18" charset="0"/>
              </a:rPr>
              <a:t> </a:t>
            </a:r>
            <a:r>
              <a:rPr lang="en-US" altLang="en-US" sz="2800" dirty="0" err="1">
                <a:solidFill>
                  <a:srgbClr val="FF0000"/>
                </a:solidFill>
                <a:latin typeface="VNI-Meli" pitchFamily="2" charset="0"/>
                <a:cs typeface="Times New Roman" panose="02020603050405020304" pitchFamily="18" charset="0"/>
              </a:rPr>
              <a:t>nhau</a:t>
            </a:r>
            <a:r>
              <a:rPr lang="en-US" altLang="en-US" sz="2800" dirty="0">
                <a:solidFill>
                  <a:srgbClr val="FF0000"/>
                </a:solidFill>
                <a:latin typeface="VNI-Meli" pitchFamily="2" charset="0"/>
                <a:cs typeface="Times New Roman" panose="02020603050405020304" pitchFamily="18" charset="0"/>
              </a:rPr>
              <a:t> ?</a:t>
            </a:r>
            <a:endParaRPr lang="en-US" altLang="en-US" sz="2800" dirty="0">
              <a:solidFill>
                <a:srgbClr val="FF0000"/>
              </a:solidFill>
              <a:latin typeface="VNI-Meli" pitchFamily="2" charset="0"/>
            </a:endParaRPr>
          </a:p>
        </p:txBody>
      </p:sp>
      <p:sp>
        <p:nvSpPr>
          <p:cNvPr id="18" name="Rectangle 17">
            <a:extLst>
              <a:ext uri="{FF2B5EF4-FFF2-40B4-BE49-F238E27FC236}">
                <a16:creationId xmlns:a16="http://schemas.microsoft.com/office/drawing/2014/main" id="{EC23202F-E07D-4E87-A1EC-41FF326288E0}"/>
              </a:ext>
            </a:extLst>
          </p:cNvPr>
          <p:cNvSpPr>
            <a:spLocks noChangeArrowheads="1"/>
          </p:cNvSpPr>
          <p:nvPr/>
        </p:nvSpPr>
        <p:spPr bwMode="auto">
          <a:xfrm>
            <a:off x="-451389" y="3587771"/>
            <a:ext cx="10760347" cy="5232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n-US" altLang="en-US" sz="2800" dirty="0">
                <a:solidFill>
                  <a:srgbClr val="0070C0"/>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taäp</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hôïp</a:t>
            </a:r>
            <a:r>
              <a:rPr lang="en-US" altLang="en-US" sz="2800" dirty="0">
                <a:solidFill>
                  <a:schemeClr val="accent6">
                    <a:lumMod val="10000"/>
                  </a:schemeClr>
                </a:solidFill>
                <a:latin typeface="VNI-Meli" pitchFamily="2" charset="0"/>
                <a:cs typeface="Times New Roman" panose="02020603050405020304" pitchFamily="18" charset="0"/>
              </a:rPr>
              <a:t> N </a:t>
            </a:r>
            <a:r>
              <a:rPr lang="en-US" altLang="en-US" sz="2800" dirty="0" err="1">
                <a:solidFill>
                  <a:schemeClr val="accent6">
                    <a:lumMod val="10000"/>
                  </a:schemeClr>
                </a:solidFill>
                <a:latin typeface="VNI-Meli" pitchFamily="2" charset="0"/>
                <a:cs typeface="Times New Roman" panose="02020603050405020304" pitchFamily="18" charset="0"/>
              </a:rPr>
              <a:t>maø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boû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ñi</a:t>
            </a:r>
            <a:r>
              <a:rPr lang="en-US" altLang="en-US" sz="2800" dirty="0">
                <a:solidFill>
                  <a:schemeClr val="accent6">
                    <a:lumMod val="10000"/>
                  </a:schemeClr>
                </a:solidFill>
                <a:latin typeface="VNI-Meli" pitchFamily="2" charset="0"/>
                <a:cs typeface="Times New Roman" panose="02020603050405020304" pitchFamily="18" charset="0"/>
              </a:rPr>
              <a:t> 1 </a:t>
            </a:r>
            <a:r>
              <a:rPr lang="en-US" altLang="en-US" sz="2800" dirty="0" err="1">
                <a:solidFill>
                  <a:schemeClr val="accent6">
                    <a:lumMod val="10000"/>
                  </a:schemeClr>
                </a:solidFill>
                <a:latin typeface="VNI-Meli" pitchFamily="2" charset="0"/>
                <a:cs typeface="Times New Roman" panose="02020603050405020304" pitchFamily="18" charset="0"/>
              </a:rPr>
              <a:t>phaàn</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töû</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laø</a:t>
            </a:r>
            <a:r>
              <a:rPr lang="en-US" altLang="en-US" sz="2800" dirty="0">
                <a:solidFill>
                  <a:schemeClr val="accent6">
                    <a:lumMod val="10000"/>
                  </a:schemeClr>
                </a:solidFill>
                <a:latin typeface="VNI-Meli" pitchFamily="2" charset="0"/>
                <a:cs typeface="Times New Roman" panose="02020603050405020304" pitchFamily="18" charset="0"/>
              </a:rPr>
              <a:t> </a:t>
            </a:r>
            <a:r>
              <a:rPr lang="en-US" altLang="en-US" sz="2800" dirty="0" err="1">
                <a:solidFill>
                  <a:schemeClr val="accent6">
                    <a:lumMod val="10000"/>
                  </a:schemeClr>
                </a:solidFill>
                <a:latin typeface="VNI-Meli" pitchFamily="2" charset="0"/>
                <a:cs typeface="Times New Roman" panose="02020603050405020304" pitchFamily="18" charset="0"/>
              </a:rPr>
              <a:t>soá</a:t>
            </a:r>
            <a:r>
              <a:rPr lang="en-US" altLang="en-US" sz="2800" dirty="0">
                <a:solidFill>
                  <a:schemeClr val="accent6">
                    <a:lumMod val="10000"/>
                  </a:schemeClr>
                </a:solidFill>
                <a:latin typeface="VNI-Meli" pitchFamily="2" charset="0"/>
                <a:cs typeface="Times New Roman" panose="02020603050405020304" pitchFamily="18" charset="0"/>
              </a:rPr>
              <a:t> 0</a:t>
            </a:r>
            <a:endParaRPr lang="en-US" altLang="en-US" sz="2800" dirty="0">
              <a:solidFill>
                <a:schemeClr val="accent6">
                  <a:lumMod val="10000"/>
                </a:schemeClr>
              </a:solidFill>
              <a:latin typeface="VNI-Meli" pitchFamily="2" charset="0"/>
            </a:endParaRPr>
          </a:p>
        </p:txBody>
      </p:sp>
    </p:spTree>
    <p:extLst>
      <p:ext uri="{BB962C8B-B14F-4D97-AF65-F5344CB8AC3E}">
        <p14:creationId xmlns:p14="http://schemas.microsoft.com/office/powerpoint/2010/main" val="18363493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wipe(down)">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barn(inVertical)">
                                      <p:cBhvr>
                                        <p:cTn id="12" dur="500"/>
                                        <p:tgtEl>
                                          <p:spTgt spid="5"/>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4" fill="hold" grpId="0"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wipe(down)">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barn(inVertical)">
                                      <p:cBhvr>
                                        <p:cTn id="27" dur="500"/>
                                        <p:tgtEl>
                                          <p:spTgt spid="16"/>
                                        </p:tgtEl>
                                      </p:cBhvr>
                                    </p:animEffect>
                                  </p:childTnLst>
                                </p:cTn>
                              </p:par>
                            </p:childTnLst>
                          </p:cTn>
                        </p:par>
                      </p:childTnLst>
                    </p:cTn>
                  </p:par>
                  <p:par>
                    <p:cTn id="28" fill="hold">
                      <p:stCondLst>
                        <p:cond delay="indefinite"/>
                      </p:stCondLst>
                      <p:childTnLst>
                        <p:par>
                          <p:cTn id="29" fill="hold">
                            <p:stCondLst>
                              <p:cond delay="0"/>
                            </p:stCondLst>
                            <p:childTnLst>
                              <p:par>
                                <p:cTn id="30" presetID="16" presetClass="exit" presetSubtype="21" fill="hold" grpId="1" nodeType="clickEffect">
                                  <p:stCondLst>
                                    <p:cond delay="0"/>
                                  </p:stCondLst>
                                  <p:childTnLst>
                                    <p:animEffect transition="out" filter="barn(inVertical)">
                                      <p:cBhvr>
                                        <p:cTn id="31" dur="500"/>
                                        <p:tgtEl>
                                          <p:spTgt spid="16"/>
                                        </p:tgtEl>
                                      </p:cBhvr>
                                    </p:animEffect>
                                    <p:set>
                                      <p:cBhvr>
                                        <p:cTn id="32" dur="1" fill="hold">
                                          <p:stCondLst>
                                            <p:cond delay="499"/>
                                          </p:stCondLst>
                                        </p:cTn>
                                        <p:tgtEl>
                                          <p:spTgt spid="16"/>
                                        </p:tgtEl>
                                        <p:attrNameLst>
                                          <p:attrName>style.visibility</p:attrName>
                                        </p:attrNameLst>
                                      </p:cBhvr>
                                      <p:to>
                                        <p:strVal val="hidden"/>
                                      </p:to>
                                    </p:se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8">
                                            <p:txEl>
                                              <p:pRg st="0" end="0"/>
                                            </p:txEl>
                                          </p:spTgt>
                                        </p:tgtEl>
                                        <p:attrNameLst>
                                          <p:attrName>style.visibility</p:attrName>
                                        </p:attrNameLst>
                                      </p:cBhvr>
                                      <p:to>
                                        <p:strVal val="visible"/>
                                      </p:to>
                                    </p:set>
                                    <p:animEffect transition="in" filter="wheel(4)">
                                      <p:cBhvr>
                                        <p:cTn id="37" dur="2000"/>
                                        <p:tgtEl>
                                          <p:spTgt spid="8">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9">
                                            <p:txEl>
                                              <p:pRg st="0" end="0"/>
                                            </p:txEl>
                                          </p:spTgt>
                                        </p:tgtEl>
                                        <p:attrNameLst>
                                          <p:attrName>style.visibility</p:attrName>
                                        </p:attrNameLst>
                                      </p:cBhvr>
                                      <p:to>
                                        <p:strVal val="visible"/>
                                      </p:to>
                                    </p:set>
                                    <p:animEffect transition="in" filter="wheel(4)">
                                      <p:cBhvr>
                                        <p:cTn id="42" dur="2000"/>
                                        <p:tgtEl>
                                          <p:spTgt spid="9">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4" presetClass="entr" presetSubtype="10" fill="hold" grpId="0" nodeType="clickEffect">
                                  <p:stCondLst>
                                    <p:cond delay="0"/>
                                  </p:stCondLst>
                                  <p:childTnLst>
                                    <p:set>
                                      <p:cBhvr>
                                        <p:cTn id="46" dur="1" fill="hold">
                                          <p:stCondLst>
                                            <p:cond delay="0"/>
                                          </p:stCondLst>
                                        </p:cTn>
                                        <p:tgtEl>
                                          <p:spTgt spid="17"/>
                                        </p:tgtEl>
                                        <p:attrNameLst>
                                          <p:attrName>style.visibility</p:attrName>
                                        </p:attrNameLst>
                                      </p:cBhvr>
                                      <p:to>
                                        <p:strVal val="visible"/>
                                      </p:to>
                                    </p:set>
                                    <p:animEffect transition="in" filter="randombar(horizontal)">
                                      <p:cBhvr>
                                        <p:cTn id="47" dur="500"/>
                                        <p:tgtEl>
                                          <p:spTgt spid="17"/>
                                        </p:tgtEl>
                                      </p:cBhvr>
                                    </p:animEffect>
                                  </p:childTnLst>
                                </p:cTn>
                              </p:par>
                            </p:childTnLst>
                          </p:cTn>
                        </p:par>
                      </p:childTnLst>
                    </p:cTn>
                  </p:par>
                  <p:par>
                    <p:cTn id="48" fill="hold">
                      <p:stCondLst>
                        <p:cond delay="indefinite"/>
                      </p:stCondLst>
                      <p:childTnLst>
                        <p:par>
                          <p:cTn id="49" fill="hold">
                            <p:stCondLst>
                              <p:cond delay="0"/>
                            </p:stCondLst>
                            <p:childTnLst>
                              <p:par>
                                <p:cTn id="50" presetID="8" presetClass="exit" presetSubtype="32" fill="hold" grpId="1" nodeType="clickEffect">
                                  <p:stCondLst>
                                    <p:cond delay="0"/>
                                  </p:stCondLst>
                                  <p:childTnLst>
                                    <p:animEffect transition="out" filter="diamond(out)">
                                      <p:cBhvr>
                                        <p:cTn id="51" dur="2000"/>
                                        <p:tgtEl>
                                          <p:spTgt spid="17"/>
                                        </p:tgtEl>
                                      </p:cBhvr>
                                    </p:animEffect>
                                    <p:set>
                                      <p:cBhvr>
                                        <p:cTn id="52" dur="1" fill="hold">
                                          <p:stCondLst>
                                            <p:cond delay="1999"/>
                                          </p:stCondLst>
                                        </p:cTn>
                                        <p:tgtEl>
                                          <p:spTgt spid="17"/>
                                        </p:tgtEl>
                                        <p:attrNameLst>
                                          <p:attrName>style.visibility</p:attrName>
                                        </p:attrNameLst>
                                      </p:cBhvr>
                                      <p:to>
                                        <p:strVal val="hidden"/>
                                      </p:to>
                                    </p:set>
                                  </p:childTnLst>
                                </p:cTn>
                              </p:par>
                            </p:childTnLst>
                          </p:cTn>
                        </p:par>
                      </p:childTnLst>
                    </p:cTn>
                  </p:par>
                  <p:par>
                    <p:cTn id="53" fill="hold">
                      <p:stCondLst>
                        <p:cond delay="indefinite"/>
                      </p:stCondLst>
                      <p:childTnLst>
                        <p:par>
                          <p:cTn id="54" fill="hold">
                            <p:stCondLst>
                              <p:cond delay="0"/>
                            </p:stCondLst>
                            <p:childTnLst>
                              <p:par>
                                <p:cTn id="55" presetID="2" presetClass="entr" presetSubtype="4" fill="hold" grpId="0" nodeType="clickEffect">
                                  <p:stCondLst>
                                    <p:cond delay="0"/>
                                  </p:stCondLst>
                                  <p:childTnLst>
                                    <p:set>
                                      <p:cBhvr>
                                        <p:cTn id="56" dur="1" fill="hold">
                                          <p:stCondLst>
                                            <p:cond delay="0"/>
                                          </p:stCondLst>
                                        </p:cTn>
                                        <p:tgtEl>
                                          <p:spTgt spid="18"/>
                                        </p:tgtEl>
                                        <p:attrNameLst>
                                          <p:attrName>style.visibility</p:attrName>
                                        </p:attrNameLst>
                                      </p:cBhvr>
                                      <p:to>
                                        <p:strVal val="visible"/>
                                      </p:to>
                                    </p:set>
                                    <p:anim calcmode="lin" valueType="num">
                                      <p:cBhvr additive="base">
                                        <p:cTn id="57" dur="500" fill="hold"/>
                                        <p:tgtEl>
                                          <p:spTgt spid="18"/>
                                        </p:tgtEl>
                                        <p:attrNameLst>
                                          <p:attrName>ppt_x</p:attrName>
                                        </p:attrNameLst>
                                      </p:cBhvr>
                                      <p:tavLst>
                                        <p:tav tm="0">
                                          <p:val>
                                            <p:strVal val="#ppt_x"/>
                                          </p:val>
                                        </p:tav>
                                        <p:tav tm="100000">
                                          <p:val>
                                            <p:strVal val="#ppt_x"/>
                                          </p:val>
                                        </p:tav>
                                      </p:tavLst>
                                    </p:anim>
                                    <p:anim calcmode="lin" valueType="num">
                                      <p:cBhvr additive="base">
                                        <p:cTn id="58" dur="500" fill="hold"/>
                                        <p:tgtEl>
                                          <p:spTgt spid="18"/>
                                        </p:tgtEl>
                                        <p:attrNameLst>
                                          <p:attrName>ppt_y</p:attrName>
                                        </p:attrNameLst>
                                      </p:cBhvr>
                                      <p:tavLst>
                                        <p:tav tm="0">
                                          <p:val>
                                            <p:strVal val="1+#ppt_h/2"/>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21" presetClass="entr" presetSubtype="4" fill="hold" nodeType="clickEffect">
                                  <p:stCondLst>
                                    <p:cond delay="0"/>
                                  </p:stCondLst>
                                  <p:childTnLst>
                                    <p:set>
                                      <p:cBhvr>
                                        <p:cTn id="62" dur="1" fill="hold">
                                          <p:stCondLst>
                                            <p:cond delay="0"/>
                                          </p:stCondLst>
                                        </p:cTn>
                                        <p:tgtEl>
                                          <p:spTgt spid="10">
                                            <p:txEl>
                                              <p:pRg st="0" end="0"/>
                                            </p:txEl>
                                          </p:spTgt>
                                        </p:tgtEl>
                                        <p:attrNameLst>
                                          <p:attrName>style.visibility</p:attrName>
                                        </p:attrNameLst>
                                      </p:cBhvr>
                                      <p:to>
                                        <p:strVal val="visible"/>
                                      </p:to>
                                    </p:set>
                                    <p:animEffect transition="in" filter="wheel(4)">
                                      <p:cBhvr>
                                        <p:cTn id="63" dur="2000"/>
                                        <p:tgtEl>
                                          <p:spTgt spid="10">
                                            <p:txEl>
                                              <p:pRg st="0" end="0"/>
                                            </p:txEl>
                                          </p:spTgt>
                                        </p:tgtEl>
                                      </p:cBhvr>
                                    </p:animEffect>
                                  </p:childTnLst>
                                </p:cTn>
                              </p:par>
                            </p:childTnLst>
                          </p:cTn>
                        </p:par>
                      </p:childTnLst>
                    </p:cTn>
                  </p:par>
                  <p:par>
                    <p:cTn id="64" fill="hold">
                      <p:stCondLst>
                        <p:cond delay="indefinite"/>
                      </p:stCondLst>
                      <p:childTnLst>
                        <p:par>
                          <p:cTn id="65" fill="hold">
                            <p:stCondLst>
                              <p:cond delay="0"/>
                            </p:stCondLst>
                            <p:childTnLst>
                              <p:par>
                                <p:cTn id="66" presetID="21" presetClass="entr" presetSubtype="4" fill="hold" nodeType="clickEffect">
                                  <p:stCondLst>
                                    <p:cond delay="0"/>
                                  </p:stCondLst>
                                  <p:childTnLst>
                                    <p:set>
                                      <p:cBhvr>
                                        <p:cTn id="67" dur="1" fill="hold">
                                          <p:stCondLst>
                                            <p:cond delay="0"/>
                                          </p:stCondLst>
                                        </p:cTn>
                                        <p:tgtEl>
                                          <p:spTgt spid="11">
                                            <p:txEl>
                                              <p:pRg st="0" end="0"/>
                                            </p:txEl>
                                          </p:spTgt>
                                        </p:tgtEl>
                                        <p:attrNameLst>
                                          <p:attrName>style.visibility</p:attrName>
                                        </p:attrNameLst>
                                      </p:cBhvr>
                                      <p:to>
                                        <p:strVal val="visible"/>
                                      </p:to>
                                    </p:set>
                                    <p:animEffect transition="in" filter="wheel(4)">
                                      <p:cBhvr>
                                        <p:cTn id="68" dur="2000"/>
                                        <p:tgtEl>
                                          <p:spTgt spid="11">
                                            <p:txEl>
                                              <p:pRg st="0" end="0"/>
                                            </p:txEl>
                                          </p:spTgt>
                                        </p:tgtEl>
                                      </p:cBhvr>
                                    </p:animEffect>
                                  </p:childTnLst>
                                </p:cTn>
                              </p:par>
                            </p:childTnLst>
                          </p:cTn>
                        </p:par>
                      </p:childTnLst>
                    </p:cTn>
                  </p:par>
                  <p:par>
                    <p:cTn id="69" fill="hold">
                      <p:stCondLst>
                        <p:cond delay="indefinite"/>
                      </p:stCondLst>
                      <p:childTnLst>
                        <p:par>
                          <p:cTn id="70" fill="hold">
                            <p:stCondLst>
                              <p:cond delay="0"/>
                            </p:stCondLst>
                            <p:childTnLst>
                              <p:par>
                                <p:cTn id="71" presetID="21" presetClass="entr" presetSubtype="4" fill="hold" nodeType="clickEffect">
                                  <p:stCondLst>
                                    <p:cond delay="0"/>
                                  </p:stCondLst>
                                  <p:childTnLst>
                                    <p:set>
                                      <p:cBhvr>
                                        <p:cTn id="72" dur="1" fill="hold">
                                          <p:stCondLst>
                                            <p:cond delay="0"/>
                                          </p:stCondLst>
                                        </p:cTn>
                                        <p:tgtEl>
                                          <p:spTgt spid="12">
                                            <p:txEl>
                                              <p:pRg st="0" end="0"/>
                                            </p:txEl>
                                          </p:spTgt>
                                        </p:tgtEl>
                                        <p:attrNameLst>
                                          <p:attrName>style.visibility</p:attrName>
                                        </p:attrNameLst>
                                      </p:cBhvr>
                                      <p:to>
                                        <p:strVal val="visible"/>
                                      </p:to>
                                    </p:set>
                                    <p:animEffect transition="in" filter="wheel(4)">
                                      <p:cBhvr>
                                        <p:cTn id="73" dur="2000"/>
                                        <p:tgtEl>
                                          <p:spTgt spid="12">
                                            <p:txEl>
                                              <p:pRg st="0" end="0"/>
                                            </p:txEl>
                                          </p:spTgt>
                                        </p:tgtEl>
                                      </p:cBhvr>
                                    </p:animEffect>
                                  </p:childTnLst>
                                </p:cTn>
                              </p:par>
                            </p:childTnLst>
                          </p:cTn>
                        </p:par>
                      </p:childTnLst>
                    </p:cTn>
                  </p:par>
                  <p:par>
                    <p:cTn id="74" fill="hold">
                      <p:stCondLst>
                        <p:cond delay="indefinite"/>
                      </p:stCondLst>
                      <p:childTnLst>
                        <p:par>
                          <p:cTn id="75" fill="hold">
                            <p:stCondLst>
                              <p:cond delay="0"/>
                            </p:stCondLst>
                            <p:childTnLst>
                              <p:par>
                                <p:cTn id="76" presetID="21" presetClass="entr" presetSubtype="4" fill="hold" nodeType="clickEffect">
                                  <p:stCondLst>
                                    <p:cond delay="0"/>
                                  </p:stCondLst>
                                  <p:childTnLst>
                                    <p:set>
                                      <p:cBhvr>
                                        <p:cTn id="77" dur="1" fill="hold">
                                          <p:stCondLst>
                                            <p:cond delay="0"/>
                                          </p:stCondLst>
                                        </p:cTn>
                                        <p:tgtEl>
                                          <p:spTgt spid="13">
                                            <p:txEl>
                                              <p:pRg st="0" end="0"/>
                                            </p:txEl>
                                          </p:spTgt>
                                        </p:tgtEl>
                                        <p:attrNameLst>
                                          <p:attrName>style.visibility</p:attrName>
                                        </p:attrNameLst>
                                      </p:cBhvr>
                                      <p:to>
                                        <p:strVal val="visible"/>
                                      </p:to>
                                    </p:set>
                                    <p:animEffect transition="in" filter="wheel(4)">
                                      <p:cBhvr>
                                        <p:cTn id="78" dur="2000"/>
                                        <p:tgtEl>
                                          <p:spTgt spid="13">
                                            <p:txEl>
                                              <p:pRg st="0" end="0"/>
                                            </p:txEl>
                                          </p:spTgt>
                                        </p:tgtEl>
                                      </p:cBhvr>
                                    </p:animEffect>
                                  </p:childTnLst>
                                </p:cTn>
                              </p:par>
                            </p:childTnLst>
                          </p:cTn>
                        </p:par>
                      </p:childTnLst>
                    </p:cTn>
                  </p:par>
                  <p:par>
                    <p:cTn id="79" fill="hold">
                      <p:stCondLst>
                        <p:cond delay="indefinite"/>
                      </p:stCondLst>
                      <p:childTnLst>
                        <p:par>
                          <p:cTn id="80" fill="hold">
                            <p:stCondLst>
                              <p:cond delay="0"/>
                            </p:stCondLst>
                            <p:childTnLst>
                              <p:par>
                                <p:cTn id="81" presetID="21" presetClass="entr" presetSubtype="4" fill="hold" nodeType="clickEffect">
                                  <p:stCondLst>
                                    <p:cond delay="0"/>
                                  </p:stCondLst>
                                  <p:childTnLst>
                                    <p:set>
                                      <p:cBhvr>
                                        <p:cTn id="82" dur="1" fill="hold">
                                          <p:stCondLst>
                                            <p:cond delay="0"/>
                                          </p:stCondLst>
                                        </p:cTn>
                                        <p:tgtEl>
                                          <p:spTgt spid="14">
                                            <p:txEl>
                                              <p:pRg st="0" end="0"/>
                                            </p:txEl>
                                          </p:spTgt>
                                        </p:tgtEl>
                                        <p:attrNameLst>
                                          <p:attrName>style.visibility</p:attrName>
                                        </p:attrNameLst>
                                      </p:cBhvr>
                                      <p:to>
                                        <p:strVal val="visible"/>
                                      </p:to>
                                    </p:set>
                                    <p:animEffect transition="in" filter="wheel(4)">
                                      <p:cBhvr>
                                        <p:cTn id="83" dur="2000"/>
                                        <p:tgtEl>
                                          <p:spTgt spid="14">
                                            <p:txEl>
                                              <p:pRg st="0" end="0"/>
                                            </p:txEl>
                                          </p:spTgt>
                                        </p:tgtEl>
                                      </p:cBhvr>
                                    </p:animEffect>
                                  </p:childTnLst>
                                </p:cTn>
                              </p:par>
                            </p:childTnLst>
                          </p:cTn>
                        </p:par>
                      </p:childTnLst>
                    </p:cTn>
                  </p:par>
                  <p:par>
                    <p:cTn id="84" fill="hold">
                      <p:stCondLst>
                        <p:cond delay="indefinite"/>
                      </p:stCondLst>
                      <p:childTnLst>
                        <p:par>
                          <p:cTn id="85" fill="hold">
                            <p:stCondLst>
                              <p:cond delay="0"/>
                            </p:stCondLst>
                            <p:childTnLst>
                              <p:par>
                                <p:cTn id="86" presetID="16" presetClass="entr" presetSubtype="21" fill="hold" grpId="0" nodeType="clickEffect">
                                  <p:stCondLst>
                                    <p:cond delay="0"/>
                                  </p:stCondLst>
                                  <p:childTnLst>
                                    <p:set>
                                      <p:cBhvr>
                                        <p:cTn id="87" dur="1" fill="hold">
                                          <p:stCondLst>
                                            <p:cond delay="0"/>
                                          </p:stCondLst>
                                        </p:cTn>
                                        <p:tgtEl>
                                          <p:spTgt spid="15"/>
                                        </p:tgtEl>
                                        <p:attrNameLst>
                                          <p:attrName>style.visibility</p:attrName>
                                        </p:attrNameLst>
                                      </p:cBhvr>
                                      <p:to>
                                        <p:strVal val="visible"/>
                                      </p:to>
                                    </p:set>
                                    <p:animEffect transition="in" filter="barn(inVertical)">
                                      <p:cBhvr>
                                        <p:cTn id="88"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4" grpId="0" animBg="1"/>
      <p:bldP spid="5" grpId="0"/>
      <p:bldP spid="6" grpId="0"/>
      <p:bldP spid="16" grpId="0"/>
      <p:bldP spid="16" grpId="1"/>
      <p:bldP spid="17" grpId="0"/>
      <p:bldP spid="17" grpId="1"/>
      <p:bldP spid="18"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Oval 9">
            <a:extLst>
              <a:ext uri="{FF2B5EF4-FFF2-40B4-BE49-F238E27FC236}">
                <a16:creationId xmlns:a16="http://schemas.microsoft.com/office/drawing/2014/main" id="{47CB1B85-4BB9-4272-92BD-7A9F7124057B}"/>
              </a:ext>
            </a:extLst>
          </p:cNvPr>
          <p:cNvSpPr/>
          <p:nvPr/>
        </p:nvSpPr>
        <p:spPr>
          <a:xfrm>
            <a:off x="1029991" y="3990781"/>
            <a:ext cx="646408" cy="422701"/>
          </a:xfrm>
          <a:prstGeom prst="ellipse">
            <a:avLst/>
          </a:prstGeom>
        </p:spPr>
        <p:style>
          <a:lnRef idx="2">
            <a:schemeClr val="accent2"/>
          </a:lnRef>
          <a:fillRef idx="1">
            <a:schemeClr val="lt1"/>
          </a:fillRef>
          <a:effectRef idx="0">
            <a:schemeClr val="accent2"/>
          </a:effectRef>
          <a:fontRef idx="minor">
            <a:schemeClr val="dk1"/>
          </a:fontRef>
        </p:style>
        <p:txBody>
          <a:bodyPr rtlCol="0" anchor="ctr"/>
          <a:lstStyle/>
          <a:p>
            <a:pPr algn="ctr"/>
            <a:endParaRPr lang="en-US" dirty="0"/>
          </a:p>
        </p:txBody>
      </p:sp>
      <p:sp>
        <p:nvSpPr>
          <p:cNvPr id="4" name="AutoShape 4" descr="Bouquet">
            <a:extLst>
              <a:ext uri="{FF2B5EF4-FFF2-40B4-BE49-F238E27FC236}">
                <a16:creationId xmlns:a16="http://schemas.microsoft.com/office/drawing/2014/main" id="{56B2D6C1-D120-4979-BED7-985629692FB1}"/>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A9121689-3A6D-41D6-8EE8-41671EAC1927}"/>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mc:AlternateContent xmlns:mc="http://schemas.openxmlformats.org/markup-compatibility/2006" xmlns:a14="http://schemas.microsoft.com/office/drawing/2010/main">
        <mc:Choice Requires="a14">
          <p:sp>
            <p:nvSpPr>
              <p:cNvPr id="6" name="Text Box 3">
                <a:extLst>
                  <a:ext uri="{FF2B5EF4-FFF2-40B4-BE49-F238E27FC236}">
                    <a16:creationId xmlns:a16="http://schemas.microsoft.com/office/drawing/2014/main" id="{6B62CD10-79DF-4536-B106-BDE020478F9F}"/>
                  </a:ext>
                </a:extLst>
              </p:cNvPr>
              <p:cNvSpPr txBox="1">
                <a:spLocks noChangeArrowheads="1"/>
              </p:cNvSpPr>
              <p:nvPr/>
            </p:nvSpPr>
            <p:spPr bwMode="auto">
              <a:xfrm>
                <a:off x="0" y="1080347"/>
                <a:ext cx="5304941" cy="707886"/>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N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hợp</a:t>
                </a:r>
                <a:r>
                  <a:rPr lang="en-US" altLang="en-US" sz="3000" dirty="0">
                    <a:solidFill>
                      <a:srgbClr val="FF0000"/>
                    </a:solidFill>
                    <a:latin typeface="Times New Roman" panose="02020603050405020304" pitchFamily="18" charset="0"/>
                  </a:rPr>
                  <a:t> </a:t>
                </a:r>
                <a14:m>
                  <m:oMath xmlns:m="http://schemas.openxmlformats.org/officeDocument/2006/math">
                    <m:sSup>
                      <m:sSupPr>
                        <m:ctrlPr>
                          <a:rPr lang="en-US" altLang="en-US" sz="3000" i="1" smtClean="0">
                            <a:solidFill>
                              <a:srgbClr val="FF0000"/>
                            </a:solidFill>
                            <a:latin typeface="Cambria Math" panose="02040503050406030204" pitchFamily="18" charset="0"/>
                          </a:rPr>
                        </m:ctrlPr>
                      </m:sSupPr>
                      <m:e>
                        <m:r>
                          <a:rPr lang="en-US" altLang="en-US" sz="3000" b="0" i="1" smtClean="0">
                            <a:solidFill>
                              <a:srgbClr val="FF0000"/>
                            </a:solidFill>
                            <a:latin typeface="Cambria Math" panose="02040503050406030204" pitchFamily="18" charset="0"/>
                          </a:rPr>
                          <m:t>𝑁</m:t>
                        </m:r>
                      </m:e>
                      <m:sup>
                        <m:r>
                          <a:rPr lang="en-US" altLang="en-US" sz="3000" b="0" i="1" smtClean="0">
                            <a:solidFill>
                              <a:srgbClr val="FF0000"/>
                            </a:solidFill>
                            <a:latin typeface="Cambria Math" panose="02040503050406030204" pitchFamily="18" charset="0"/>
                          </a:rPr>
                          <m:t>∗</m:t>
                        </m:r>
                      </m:sup>
                    </m:sSup>
                  </m:oMath>
                </a14:m>
                <a:r>
                  <a:rPr lang="en-US" altLang="en-US" sz="3000" dirty="0">
                    <a:solidFill>
                      <a:srgbClr val="FF0000"/>
                    </a:solidFill>
                    <a:latin typeface="Times New Roman" panose="02020603050405020304" pitchFamily="18" charset="0"/>
                  </a:rPr>
                  <a:t>.</a:t>
                </a:r>
              </a:p>
            </p:txBody>
          </p:sp>
        </mc:Choice>
        <mc:Fallback xmlns="">
          <p:sp>
            <p:nvSpPr>
              <p:cNvPr id="6" name="Text Box 3">
                <a:extLst>
                  <a:ext uri="{FF2B5EF4-FFF2-40B4-BE49-F238E27FC236}">
                    <a16:creationId xmlns:a16="http://schemas.microsoft.com/office/drawing/2014/main" id="{6B62CD10-79DF-4536-B106-BDE020478F9F}"/>
                  </a:ext>
                </a:extLst>
              </p:cNvPr>
              <p:cNvSpPr txBox="1">
                <a:spLocks noRot="1" noChangeAspect="1" noMove="1" noResize="1" noEditPoints="1" noAdjustHandles="1" noChangeArrowheads="1" noChangeShapeType="1" noTextEdit="1"/>
              </p:cNvSpPr>
              <p:nvPr/>
            </p:nvSpPr>
            <p:spPr bwMode="auto">
              <a:xfrm>
                <a:off x="0" y="1080347"/>
                <a:ext cx="5304941" cy="707886"/>
              </a:xfrm>
              <a:prstGeom prst="rect">
                <a:avLst/>
              </a:prstGeom>
              <a:blipFill>
                <a:blip r:embed="rId3"/>
                <a:stretch>
                  <a:fillRect l="-230" b="-21552"/>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
        <p:nvSpPr>
          <p:cNvPr id="7" name="Text Box 3">
            <a:extLst>
              <a:ext uri="{FF2B5EF4-FFF2-40B4-BE49-F238E27FC236}">
                <a16:creationId xmlns:a16="http://schemas.microsoft.com/office/drawing/2014/main" id="{CC635543-DC5C-4397-8926-5793AB689D05}"/>
              </a:ext>
            </a:extLst>
          </p:cNvPr>
          <p:cNvSpPr txBox="1">
            <a:spLocks noChangeArrowheads="1"/>
          </p:cNvSpPr>
          <p:nvPr/>
        </p:nvSpPr>
        <p:spPr bwMode="auto">
          <a:xfrm>
            <a:off x="421037" y="1652758"/>
            <a:ext cx="6661688" cy="116955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2800" dirty="0">
                <a:solidFill>
                  <a:srgbClr val="0000CC"/>
                </a:solidFill>
                <a:latin typeface="Times New Roman" panose="02020603050405020304" pitchFamily="18" charset="0"/>
              </a:rPr>
              <a:t>c) </a:t>
            </a:r>
            <a:r>
              <a:rPr lang="en-US" altLang="en-US" sz="2800" dirty="0" err="1">
                <a:solidFill>
                  <a:srgbClr val="0000CC"/>
                </a:solidFill>
                <a:latin typeface="Times New Roman" panose="02020603050405020304" pitchFamily="18" charset="0"/>
              </a:rPr>
              <a:t>Áp</a:t>
            </a:r>
            <a:r>
              <a:rPr lang="en-US" altLang="en-US" sz="2800" dirty="0">
                <a:solidFill>
                  <a:srgbClr val="0000CC"/>
                </a:solidFill>
                <a:latin typeface="Times New Roman" panose="02020603050405020304" pitchFamily="18" charset="0"/>
              </a:rPr>
              <a:t> </a:t>
            </a:r>
            <a:r>
              <a:rPr lang="en-US" altLang="en-US" sz="2800" dirty="0" err="1">
                <a:solidFill>
                  <a:srgbClr val="0000CC"/>
                </a:solidFill>
                <a:latin typeface="Times New Roman" panose="02020603050405020304" pitchFamily="18" charset="0"/>
              </a:rPr>
              <a:t>dụng</a:t>
            </a:r>
            <a:r>
              <a:rPr lang="en-US" altLang="en-US" sz="2800" dirty="0">
                <a:solidFill>
                  <a:srgbClr val="0000CC"/>
                </a:solidFill>
                <a:latin typeface="Times New Roman" panose="02020603050405020304" pitchFamily="18" charset="0"/>
              </a:rPr>
              <a:t>: </a:t>
            </a:r>
          </a:p>
          <a:p>
            <a:pPr algn="ctr" eaLnBrk="1" hangingPunct="1">
              <a:spcBef>
                <a:spcPct val="50000"/>
              </a:spcBef>
              <a:buFontTx/>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1: </a:t>
            </a:r>
            <a:r>
              <a:rPr lang="en-US" altLang="en-US" sz="2800" dirty="0" err="1">
                <a:latin typeface="Times New Roman" panose="02020603050405020304" pitchFamily="18" charset="0"/>
              </a:rPr>
              <a:t>Phát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biểu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nào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đây</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đúng</a:t>
            </a:r>
            <a:r>
              <a:rPr lang="en-US" altLang="en-US" sz="2800" dirty="0">
                <a:latin typeface="Times New Roman" panose="02020603050405020304" pitchFamily="18" charset="0"/>
              </a:rPr>
              <a:t>.</a:t>
            </a:r>
          </a:p>
        </p:txBody>
      </p:sp>
      <mc:AlternateContent xmlns:mc="http://schemas.openxmlformats.org/markup-compatibility/2006" xmlns:a14="http://schemas.microsoft.com/office/drawing/2010/main">
        <mc:Choice Requires="a14">
          <p:sp>
            <p:nvSpPr>
              <p:cNvPr id="8" name="Text Box 3">
                <a:extLst>
                  <a:ext uri="{FF2B5EF4-FFF2-40B4-BE49-F238E27FC236}">
                    <a16:creationId xmlns:a16="http://schemas.microsoft.com/office/drawing/2014/main" id="{4C325CE7-1BB4-426C-9FC7-F81AA09BCE2A}"/>
                  </a:ext>
                </a:extLst>
              </p:cNvPr>
              <p:cNvSpPr txBox="1">
                <a:spLocks noChangeArrowheads="1"/>
              </p:cNvSpPr>
              <p:nvPr/>
            </p:nvSpPr>
            <p:spPr bwMode="auto">
              <a:xfrm>
                <a:off x="1029991" y="2765567"/>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buFontTx/>
                  <a:buNone/>
                </a:pPr>
                <a:r>
                  <a:rPr lang="en-US" altLang="en-US" sz="2800" dirty="0">
                    <a:latin typeface="Times New Roman" panose="02020603050405020304" pitchFamily="18" charset="0"/>
                  </a:rPr>
                  <a:t>a)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 </m:t>
                    </m:r>
                    <m:sSup>
                      <m:sSupPr>
                        <m:ctrlPr>
                          <a:rPr lang="en-US" altLang="en-US" sz="2800" b="0" i="1" smtClean="0">
                            <a:latin typeface="Cambria Math" panose="02040503050406030204" pitchFamily="18" charset="0"/>
                            <a:ea typeface="Cambria Math" panose="02040503050406030204" pitchFamily="18" charset="0"/>
                          </a:rPr>
                        </m:ctrlPr>
                      </m:sSupPr>
                      <m:e>
                        <m:r>
                          <a:rPr lang="en-US" altLang="en-US" sz="2800" b="0" i="1" smtClean="0">
                            <a:latin typeface="Cambria Math" panose="02040503050406030204" pitchFamily="18" charset="0"/>
                            <a:ea typeface="Cambria Math" panose="02040503050406030204" pitchFamily="18" charset="0"/>
                          </a:rPr>
                          <m:t>𝑁</m:t>
                        </m:r>
                      </m:e>
                      <m:sup>
                        <m:r>
                          <a:rPr lang="en-US" altLang="en-US" sz="2800" b="0" i="1" smtClean="0">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8" name="Text Box 3">
                <a:extLst>
                  <a:ext uri="{FF2B5EF4-FFF2-40B4-BE49-F238E27FC236}">
                    <a16:creationId xmlns:a16="http://schemas.microsoft.com/office/drawing/2014/main" id="{4C325CE7-1BB4-426C-9FC7-F81AA09BCE2A}"/>
                  </a:ext>
                </a:extLst>
              </p:cNvPr>
              <p:cNvSpPr txBox="1">
                <a:spLocks noRot="1" noChangeAspect="1" noMove="1" noResize="1" noEditPoints="1" noAdjustHandles="1" noChangeArrowheads="1" noChangeShapeType="1" noTextEdit="1"/>
              </p:cNvSpPr>
              <p:nvPr/>
            </p:nvSpPr>
            <p:spPr bwMode="auto">
              <a:xfrm>
                <a:off x="1029991" y="2765567"/>
                <a:ext cx="4274949" cy="523220"/>
              </a:xfrm>
              <a:prstGeom prst="rect">
                <a:avLst/>
              </a:prstGeom>
              <a:blipFill>
                <a:blip r:embed="rId4"/>
                <a:stretch>
                  <a:fillRect l="-1141" t="-12941" b="-32941"/>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xmlns:a14="http://schemas.microsoft.com/office/drawing/2010/main">
        <mc:Choice Requires="a14">
          <p:sp>
            <p:nvSpPr>
              <p:cNvPr id="9" name="Text Box 3">
                <a:extLst>
                  <a:ext uri="{FF2B5EF4-FFF2-40B4-BE49-F238E27FC236}">
                    <a16:creationId xmlns:a16="http://schemas.microsoft.com/office/drawing/2014/main" id="{08596C84-803A-4642-A7B7-B51761C7F35E}"/>
                  </a:ext>
                </a:extLst>
              </p:cNvPr>
              <p:cNvSpPr txBox="1">
                <a:spLocks noChangeArrowheads="1"/>
              </p:cNvSpPr>
              <p:nvPr/>
            </p:nvSpPr>
            <p:spPr bwMode="auto">
              <a:xfrm>
                <a:off x="1029990" y="3934788"/>
                <a:ext cx="4274949"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dirty="0">
                    <a:latin typeface="Times New Roman" panose="02020603050405020304" pitchFamily="18" charset="0"/>
                  </a:rPr>
                  <a:t>b) </a:t>
                </a:r>
                <a:r>
                  <a:rPr lang="en-US" altLang="en-US" sz="2800" dirty="0" err="1">
                    <a:latin typeface="Times New Roman" panose="02020603050405020304" pitchFamily="18" charset="0"/>
                  </a:rPr>
                  <a:t>Nếu</a:t>
                </a:r>
                <a:r>
                  <a:rPr lang="en-US" altLang="en-US" sz="2800" dirty="0">
                    <a:latin typeface="Times New Roman" panose="02020603050405020304" pitchFamily="18" charset="0"/>
                  </a:rPr>
                  <a:t> </a:t>
                </a:r>
                <a14:m>
                  <m:oMath xmlns:m="http://schemas.openxmlformats.org/officeDocument/2006/math">
                    <m:r>
                      <a:rPr lang="en-US" altLang="en-US" sz="2800" b="0" i="1" smtClean="0">
                        <a:latin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m:t>
                    </m:r>
                    <m:sSup>
                      <m:sSupPr>
                        <m:ctrlPr>
                          <a:rPr lang="en-US" altLang="en-US" sz="2800" i="1">
                            <a:latin typeface="Cambria Math" panose="02040503050406030204" pitchFamily="18" charset="0"/>
                            <a:ea typeface="Cambria Math" panose="02040503050406030204" pitchFamily="18" charset="0"/>
                          </a:rPr>
                        </m:ctrlPr>
                      </m:sSupPr>
                      <m:e>
                        <m:r>
                          <a:rPr lang="en-US" altLang="en-US" sz="2800" i="1">
                            <a:latin typeface="Cambria Math" panose="02040503050406030204" pitchFamily="18" charset="0"/>
                            <a:ea typeface="Cambria Math" panose="02040503050406030204" pitchFamily="18" charset="0"/>
                          </a:rPr>
                          <m:t>𝑁</m:t>
                        </m:r>
                      </m:e>
                      <m:sup>
                        <m:r>
                          <a:rPr lang="en-US" altLang="en-US" sz="2800" i="1">
                            <a:latin typeface="Cambria Math" panose="02040503050406030204" pitchFamily="18" charset="0"/>
                            <a:ea typeface="Cambria Math" panose="02040503050406030204" pitchFamily="18" charset="0"/>
                          </a:rPr>
                          <m:t>∗</m:t>
                        </m:r>
                      </m:sup>
                    </m:sSup>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𝑇h</m:t>
                    </m:r>
                    <m:r>
                      <a:rPr lang="en-US" altLang="en-US" sz="2800" b="0" i="1" smtClean="0">
                        <a:latin typeface="Cambria Math" panose="02040503050406030204" pitchFamily="18" charset="0"/>
                        <a:ea typeface="Cambria Math" panose="02040503050406030204" pitchFamily="18" charset="0"/>
                      </a:rPr>
                      <m:t>ì </m:t>
                    </m:r>
                    <m:r>
                      <a:rPr lang="en-US" altLang="en-US" sz="2800" b="0" i="1" smtClean="0">
                        <a:latin typeface="Cambria Math" panose="02040503050406030204" pitchFamily="18" charset="0"/>
                        <a:ea typeface="Cambria Math" panose="02040503050406030204" pitchFamily="18" charset="0"/>
                      </a:rPr>
                      <m:t>𝑥</m:t>
                    </m:r>
                    <m:r>
                      <a:rPr lang="en-US" altLang="en-US" sz="2800" b="0" i="1" smtClean="0">
                        <a:latin typeface="Cambria Math" panose="02040503050406030204" pitchFamily="18" charset="0"/>
                        <a:ea typeface="Cambria Math" panose="02040503050406030204" pitchFamily="18" charset="0"/>
                      </a:rPr>
                      <m:t> ∈</m:t>
                    </m:r>
                    <m:r>
                      <a:rPr lang="en-US" altLang="en-US" sz="2800" b="0" i="1" smtClean="0">
                        <a:latin typeface="Cambria Math" panose="02040503050406030204" pitchFamily="18" charset="0"/>
                        <a:ea typeface="Cambria Math" panose="02040503050406030204" pitchFamily="18" charset="0"/>
                      </a:rPr>
                      <m:t>𝑁</m:t>
                    </m:r>
                    <m:r>
                      <a:rPr lang="en-US" altLang="en-US" sz="2800" b="0" i="1" smtClean="0">
                        <a:latin typeface="Cambria Math" panose="02040503050406030204" pitchFamily="18" charset="0"/>
                        <a:ea typeface="Cambria Math" panose="02040503050406030204" pitchFamily="18" charset="0"/>
                      </a:rPr>
                      <m:t>.</m:t>
                    </m:r>
                  </m:oMath>
                </a14:m>
                <a:endParaRPr lang="en-US" altLang="en-US" sz="2800" dirty="0">
                  <a:latin typeface="Times New Roman" panose="02020603050405020304" pitchFamily="18" charset="0"/>
                </a:endParaRPr>
              </a:p>
            </p:txBody>
          </p:sp>
        </mc:Choice>
        <mc:Fallback xmlns="">
          <p:sp>
            <p:nvSpPr>
              <p:cNvPr id="9" name="Text Box 3">
                <a:extLst>
                  <a:ext uri="{FF2B5EF4-FFF2-40B4-BE49-F238E27FC236}">
                    <a16:creationId xmlns:a16="http://schemas.microsoft.com/office/drawing/2014/main" id="{08596C84-803A-4642-A7B7-B51761C7F35E}"/>
                  </a:ext>
                </a:extLst>
              </p:cNvPr>
              <p:cNvSpPr txBox="1">
                <a:spLocks noRot="1" noChangeAspect="1" noMove="1" noResize="1" noEditPoints="1" noAdjustHandles="1" noChangeArrowheads="1" noChangeShapeType="1" noTextEdit="1"/>
              </p:cNvSpPr>
              <p:nvPr/>
            </p:nvSpPr>
            <p:spPr bwMode="auto">
              <a:xfrm>
                <a:off x="1029990" y="3934788"/>
                <a:ext cx="4274949" cy="523220"/>
              </a:xfrm>
              <a:prstGeom prst="rect">
                <a:avLst/>
              </a:prstGeom>
              <a:blipFill>
                <a:blip r:embed="rId5"/>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2" name="Text Box 3">
                <a:extLst>
                  <a:ext uri="{FF2B5EF4-FFF2-40B4-BE49-F238E27FC236}">
                    <a16:creationId xmlns:a16="http://schemas.microsoft.com/office/drawing/2014/main" id="{95EC9B49-94F8-46C8-8B98-224A05AE5FDB}"/>
                  </a:ext>
                </a:extLst>
              </p:cNvPr>
              <p:cNvSpPr txBox="1">
                <a:spLocks noChangeArrowheads="1"/>
              </p:cNvSpPr>
              <p:nvPr/>
            </p:nvSpPr>
            <p:spPr bwMode="auto">
              <a:xfrm>
                <a:off x="1084881" y="3347028"/>
                <a:ext cx="6876726"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𝟎</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𝟎</m:t>
                    </m:r>
                    <m:r>
                      <a:rPr lang="en-US" altLang="en-US" sz="2800" b="1" i="1" smtClean="0">
                        <a:solidFill>
                          <a:srgbClr val="FF0000"/>
                        </a:solidFill>
                        <a:latin typeface="Cambria Math" panose="02040503050406030204" pitchFamily="18" charset="0"/>
                      </a:rPr>
                      <m:t>∈</m:t>
                    </m:r>
                    <m:r>
                      <a:rPr lang="en-US" altLang="en-US" sz="2800" b="1" i="1" smtClean="0">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𝑵𝒉</m:t>
                    </m:r>
                    <m:r>
                      <a:rPr lang="en-US" altLang="en-US" sz="2800" b="1" i="1" smtClean="0">
                        <a:latin typeface="Cambria Math" panose="02040503050406030204" pitchFamily="18" charset="0"/>
                        <a:ea typeface="Cambria Math" panose="02040503050406030204" pitchFamily="18" charset="0"/>
                      </a:rPr>
                      <m:t>ư</m:t>
                    </m:r>
                    <m:r>
                      <a:rPr lang="en-US" altLang="en-US" sz="2800" b="1" i="1" smtClean="0">
                        <a:latin typeface="Cambria Math" panose="02040503050406030204" pitchFamily="18" charset="0"/>
                        <a:ea typeface="Cambria Math" panose="02040503050406030204" pitchFamily="18" charset="0"/>
                      </a:rPr>
                      <m:t>𝒏𝒈</m:t>
                    </m:r>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𝟎</m:t>
                    </m:r>
                    <m:r>
                      <m:rPr>
                        <m:nor/>
                      </m:rPr>
                      <a:rPr lang="en-US" altLang="en-US" sz="2800" b="1" dirty="0">
                        <a:solidFill>
                          <a:srgbClr val="FF0000"/>
                        </a:solidFill>
                        <a:latin typeface="VNI-Times" pitchFamily="2" charset="0"/>
                        <a:sym typeface="Symbol" panose="05050102010706020507" pitchFamily="18" charset="2"/>
                      </a:rPr>
                      <m:t></m:t>
                    </m:r>
                    <m:sSup>
                      <m:sSupPr>
                        <m:ctrlPr>
                          <a:rPr lang="en-US" altLang="en-US" sz="2800" b="1" i="1" smtClean="0">
                            <a:latin typeface="Cambria Math" panose="02040503050406030204" pitchFamily="18" charset="0"/>
                            <a:ea typeface="Cambria Math" panose="02040503050406030204" pitchFamily="18" charset="0"/>
                          </a:rPr>
                        </m:ctrlPr>
                      </m:sSupPr>
                      <m:e>
                        <m:r>
                          <a:rPr lang="en-US" altLang="en-US" sz="2800" b="1" i="1" smtClean="0">
                            <a:latin typeface="Cambria Math" panose="02040503050406030204" pitchFamily="18" charset="0"/>
                            <a:ea typeface="Cambria Math" panose="02040503050406030204" pitchFamily="18" charset="0"/>
                          </a:rPr>
                          <m:t>𝑵</m:t>
                        </m:r>
                      </m:e>
                      <m:sup>
                        <m:r>
                          <a:rPr lang="en-US" altLang="en-US" sz="2800" b="1" i="1" smtClean="0">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p:sp>
            <p:nvSpPr>
              <p:cNvPr id="12" name="Text Box 3">
                <a:extLst>
                  <a:ext uri="{FF2B5EF4-FFF2-40B4-BE49-F238E27FC236}">
                    <a16:creationId xmlns:a16="http://schemas.microsoft.com/office/drawing/2014/main" id="{95EC9B49-94F8-46C8-8B98-224A05AE5FDB}"/>
                  </a:ext>
                </a:extLst>
              </p:cNvPr>
              <p:cNvSpPr txBox="1">
                <a:spLocks noRot="1" noChangeAspect="1" noMove="1" noResize="1" noEditPoints="1" noAdjustHandles="1" noChangeArrowheads="1" noChangeShapeType="1" noTextEdit="1"/>
              </p:cNvSpPr>
              <p:nvPr/>
            </p:nvSpPr>
            <p:spPr bwMode="auto">
              <a:xfrm>
                <a:off x="1084881" y="3347028"/>
                <a:ext cx="6876726" cy="523220"/>
              </a:xfrm>
              <a:prstGeom prst="rect">
                <a:avLst/>
              </a:prstGeom>
              <a:blipFill>
                <a:blip r:embed="rId6"/>
                <a:stretch>
                  <a:fillRect t="-11628"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mc:AlternateContent xmlns:mc="http://schemas.openxmlformats.org/markup-compatibility/2006">
        <mc:Choice xmlns:a14="http://schemas.microsoft.com/office/drawing/2010/main" Requires="a14">
          <p:sp>
            <p:nvSpPr>
              <p:cNvPr id="14" name="Text Box 3">
                <a:extLst>
                  <a:ext uri="{FF2B5EF4-FFF2-40B4-BE49-F238E27FC236}">
                    <a16:creationId xmlns:a16="http://schemas.microsoft.com/office/drawing/2014/main" id="{E948D4F9-5435-4D8D-A806-7BEBA887F270}"/>
                  </a:ext>
                </a:extLst>
              </p:cNvPr>
              <p:cNvSpPr txBox="1">
                <a:spLocks noChangeArrowheads="1"/>
              </p:cNvSpPr>
              <p:nvPr/>
            </p:nvSpPr>
            <p:spPr bwMode="auto">
              <a:xfrm>
                <a:off x="1029990" y="4558527"/>
                <a:ext cx="6448978" cy="523220"/>
              </a:xfrm>
              <a:prstGeom prst="rect">
                <a:avLst/>
              </a:prstGeom>
              <a:noFill/>
              <a:ln>
                <a:noFill/>
              </a:ln>
              <a:effectLst/>
              <a:extLst>
                <a:ext uri="{909E8E84-426E-40DD-AFC4-6F175D3DCCD1}">
                  <a14:hiddenFill>
                    <a:solidFill>
                      <a:schemeClr val="accent1"/>
                    </a:solidFill>
                  </a14:hiddenFill>
                </a:ext>
                <a:ext uri="{91240B29-F687-4F45-9708-019B960494DF}">
                  <a14:hiddenLine w="9525">
                    <a:solidFill>
                      <a:schemeClr val="tx1"/>
                    </a:solidFill>
                    <a:miter lim="800000"/>
                    <a:headEnd/>
                    <a:tailEnd/>
                  </a14:hiddenLine>
                </a:ext>
                <a:ext uri="{AF507438-7753-43E0-B8FC-AC1667EBCBE1}">
                  <a14:hiddenEffects>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50000"/>
                  </a:spcBef>
                  <a:buNone/>
                </a:pPr>
                <a:r>
                  <a:rPr lang="en-US" altLang="en-US" sz="2800" b="1" dirty="0">
                    <a:latin typeface="Times New Roman" panose="02020603050405020304" pitchFamily="18" charset="0"/>
                  </a:rPr>
                  <a:t>VD: </a:t>
                </a:r>
                <a:r>
                  <a:rPr lang="en-US" altLang="en-US" sz="2800" b="1" dirty="0" err="1">
                    <a:latin typeface="Times New Roman" panose="02020603050405020304" pitchFamily="18" charset="0"/>
                  </a:rPr>
                  <a:t>Nếu</a:t>
                </a:r>
                <a:r>
                  <a:rPr lang="en-US" altLang="en-US" sz="2800" b="1" dirty="0">
                    <a:latin typeface="Times New Roman" panose="02020603050405020304" pitchFamily="18" charset="0"/>
                  </a:rPr>
                  <a:t>  </a:t>
                </a:r>
                <a14:m>
                  <m:oMath xmlns:m="http://schemas.openxmlformats.org/officeDocument/2006/math">
                    <m:r>
                      <a:rPr lang="en-US" altLang="en-US" sz="2800" b="1" i="1" smtClean="0">
                        <a:latin typeface="Cambria Math" panose="02040503050406030204" pitchFamily="18" charset="0"/>
                      </a:rPr>
                      <m:t>𝒙</m:t>
                    </m:r>
                    <m:r>
                      <a:rPr lang="en-US" altLang="en-US" sz="2800" b="1" i="1" smtClean="0">
                        <a:latin typeface="Cambria Math" panose="02040503050406030204" pitchFamily="18" charset="0"/>
                      </a:rPr>
                      <m:t>=</m:t>
                    </m:r>
                    <m:r>
                      <a:rPr lang="en-US" altLang="en-US" sz="2800" b="1" i="1" smtClean="0">
                        <a:latin typeface="Cambria Math" panose="02040503050406030204" pitchFamily="18" charset="0"/>
                      </a:rPr>
                      <m:t>𝟏</m:t>
                    </m:r>
                    <m:r>
                      <a:rPr lang="en-US" altLang="en-US" sz="2800" b="1" i="1" smtClean="0">
                        <a:latin typeface="Cambria Math" panose="02040503050406030204" pitchFamily="18" charset="0"/>
                      </a:rPr>
                      <m:t> </m:t>
                    </m:r>
                    <m:r>
                      <a:rPr lang="en-US" altLang="en-US" sz="2800" b="1" i="1" smtClean="0">
                        <a:latin typeface="Cambria Math" panose="02040503050406030204" pitchFamily="18" charset="0"/>
                      </a:rPr>
                      <m:t>𝑻𝒉</m:t>
                    </m:r>
                    <m:r>
                      <a:rPr lang="en-US" altLang="en-US" sz="2800" b="1" i="1" smtClean="0">
                        <a:latin typeface="Cambria Math" panose="02040503050406030204" pitchFamily="18" charset="0"/>
                      </a:rPr>
                      <m:t>ì </m:t>
                    </m:r>
                    <m:r>
                      <a:rPr lang="en-US" altLang="en-US" sz="2800" b="1" i="1" smtClean="0">
                        <a:latin typeface="Cambria Math" panose="02040503050406030204" pitchFamily="18" charset="0"/>
                      </a:rPr>
                      <m:t>𝟏</m:t>
                    </m:r>
                    <m:r>
                      <a:rPr lang="en-US" altLang="en-US" sz="2800" b="1" i="1" smtClean="0">
                        <a:solidFill>
                          <a:srgbClr val="FF0000"/>
                        </a:solidFill>
                        <a:latin typeface="Cambria Math" panose="02040503050406030204" pitchFamily="18" charset="0"/>
                      </a:rPr>
                      <m:t>∈</m:t>
                    </m:r>
                    <m:sSup>
                      <m:sSupPr>
                        <m:ctrlPr>
                          <a:rPr lang="en-US" altLang="en-US" sz="2800" b="1" i="1">
                            <a:latin typeface="Cambria Math" panose="02040503050406030204" pitchFamily="18" charset="0"/>
                            <a:ea typeface="Cambria Math" panose="02040503050406030204" pitchFamily="18" charset="0"/>
                          </a:rPr>
                        </m:ctrlPr>
                      </m:sSupPr>
                      <m:e>
                        <m:r>
                          <a:rPr lang="en-US" altLang="en-US" sz="2800" b="1" i="1">
                            <a:latin typeface="Cambria Math" panose="02040503050406030204" pitchFamily="18" charset="0"/>
                            <a:ea typeface="Cambria Math" panose="02040503050406030204" pitchFamily="18" charset="0"/>
                          </a:rPr>
                          <m:t>𝑵</m:t>
                        </m:r>
                      </m:e>
                      <m:sup>
                        <m:r>
                          <a:rPr lang="en-US" altLang="en-US" sz="2800" b="1" i="1">
                            <a:latin typeface="Cambria Math" panose="02040503050406030204" pitchFamily="18" charset="0"/>
                            <a:ea typeface="Cambria Math" panose="02040503050406030204" pitchFamily="18" charset="0"/>
                          </a:rPr>
                          <m:t>∗</m:t>
                        </m:r>
                      </m:sup>
                    </m:sSup>
                    <m:r>
                      <a:rPr lang="en-US" altLang="en-US" sz="2800" b="1" i="1" smtClean="0">
                        <a:latin typeface="Cambria Math" panose="02040503050406030204" pitchFamily="18" charset="0"/>
                        <a:ea typeface="Cambria Math" panose="02040503050406030204" pitchFamily="18" charset="0"/>
                      </a:rPr>
                      <m:t> </m:t>
                    </m:r>
                    <m:r>
                      <a:rPr lang="en-US" altLang="en-US" sz="2800" b="1" i="1" smtClean="0">
                        <a:latin typeface="Cambria Math" panose="02040503050406030204" pitchFamily="18" charset="0"/>
                        <a:ea typeface="Cambria Math" panose="02040503050406030204" pitchFamily="18" charset="0"/>
                      </a:rPr>
                      <m:t>𝒕𝒉</m:t>
                    </m:r>
                    <m:r>
                      <a:rPr lang="en-US" altLang="en-US" sz="2800" b="1" i="1" smtClean="0">
                        <a:latin typeface="Cambria Math" panose="02040503050406030204" pitchFamily="18" charset="0"/>
                        <a:ea typeface="Cambria Math" panose="02040503050406030204" pitchFamily="18" charset="0"/>
                      </a:rPr>
                      <m:t>ì  </m:t>
                    </m:r>
                    <m:r>
                      <m:rPr>
                        <m:nor/>
                      </m:rPr>
                      <a:rPr lang="en-US" altLang="en-US" sz="2800" b="1" i="0" smtClean="0">
                        <a:latin typeface="Cambria Math" panose="02040503050406030204" pitchFamily="18" charset="0"/>
                        <a:ea typeface="Cambria Math" panose="02040503050406030204" pitchFamily="18" charset="0"/>
                      </a:rPr>
                      <m:t>1</m:t>
                    </m:r>
                    <m:r>
                      <a:rPr lang="en-US" altLang="en-US" sz="2800" b="1" i="1">
                        <a:solidFill>
                          <a:srgbClr val="FF0000"/>
                        </a:solidFill>
                        <a:latin typeface="Cambria Math" panose="02040503050406030204" pitchFamily="18" charset="0"/>
                        <a:ea typeface="Cambria Math" panose="02040503050406030204" pitchFamily="18" charset="0"/>
                      </a:rPr>
                      <m:t>∈</m:t>
                    </m:r>
                    <m:r>
                      <a:rPr lang="en-US" altLang="en-US" sz="2800" b="1" i="1" smtClean="0">
                        <a:solidFill>
                          <a:schemeClr val="tx1"/>
                        </a:solidFill>
                        <a:latin typeface="Cambria Math" panose="02040503050406030204" pitchFamily="18" charset="0"/>
                        <a:ea typeface="Cambria Math" panose="02040503050406030204" pitchFamily="18" charset="0"/>
                      </a:rPr>
                      <m:t>𝑵</m:t>
                    </m:r>
                    <m:r>
                      <a:rPr lang="en-US" altLang="en-US" sz="2800" b="1" i="1" smtClean="0">
                        <a:latin typeface="Cambria Math" panose="02040503050406030204" pitchFamily="18" charset="0"/>
                        <a:ea typeface="Cambria Math" panose="02040503050406030204" pitchFamily="18" charset="0"/>
                      </a:rPr>
                      <m:t>.</m:t>
                    </m:r>
                  </m:oMath>
                </a14:m>
                <a:endParaRPr lang="en-US" altLang="en-US" sz="2800" b="1" dirty="0">
                  <a:latin typeface="Times New Roman" panose="02020603050405020304" pitchFamily="18" charset="0"/>
                </a:endParaRPr>
              </a:p>
            </p:txBody>
          </p:sp>
        </mc:Choice>
        <mc:Fallback>
          <p:sp>
            <p:nvSpPr>
              <p:cNvPr id="14" name="Text Box 3">
                <a:extLst>
                  <a:ext uri="{FF2B5EF4-FFF2-40B4-BE49-F238E27FC236}">
                    <a16:creationId xmlns:a16="http://schemas.microsoft.com/office/drawing/2014/main" id="{E948D4F9-5435-4D8D-A806-7BEBA887F270}"/>
                  </a:ext>
                </a:extLst>
              </p:cNvPr>
              <p:cNvSpPr txBox="1">
                <a:spLocks noRot="1" noChangeAspect="1" noMove="1" noResize="1" noEditPoints="1" noAdjustHandles="1" noChangeArrowheads="1" noChangeShapeType="1" noTextEdit="1"/>
              </p:cNvSpPr>
              <p:nvPr/>
            </p:nvSpPr>
            <p:spPr bwMode="auto">
              <a:xfrm>
                <a:off x="1029990" y="4558527"/>
                <a:ext cx="6448978" cy="523220"/>
              </a:xfrm>
              <a:prstGeom prst="rect">
                <a:avLst/>
              </a:prstGeom>
              <a:blipFill>
                <a:blip r:embed="rId7"/>
                <a:stretch>
                  <a:fillRect t="-12791" b="-31395"/>
                </a:stretch>
              </a:blip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r>
                  <a:rPr lang="en-US">
                    <a:noFill/>
                  </a:rPr>
                  <a:t> </a:t>
                </a:r>
              </a:p>
            </p:txBody>
          </p:sp>
        </mc:Fallback>
      </mc:AlternateContent>
    </p:spTree>
    <p:extLst>
      <p:ext uri="{BB962C8B-B14F-4D97-AF65-F5344CB8AC3E}">
        <p14:creationId xmlns:p14="http://schemas.microsoft.com/office/powerpoint/2010/main" val="1023585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arn(inVertical)">
                                      <p:cBhvr>
                                        <p:cTn id="7" dur="500"/>
                                        <p:tgtEl>
                                          <p:spTgt spid="7"/>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arn(inVertical)">
                                      <p:cBhvr>
                                        <p:cTn id="10" dur="500"/>
                                        <p:tgtEl>
                                          <p:spTgt spid="8"/>
                                        </p:tgtEl>
                                      </p:cBhvr>
                                    </p:animEffect>
                                  </p:childTnLst>
                                </p:cTn>
                              </p:par>
                              <p:par>
                                <p:cTn id="11" presetID="16" presetClass="entr" presetSubtype="21" fill="hold" grpId="0" nodeType="withEffect">
                                  <p:stCondLst>
                                    <p:cond delay="0"/>
                                  </p:stCondLst>
                                  <p:childTnLst>
                                    <p:set>
                                      <p:cBhvr>
                                        <p:cTn id="12" dur="1" fill="hold">
                                          <p:stCondLst>
                                            <p:cond delay="0"/>
                                          </p:stCondLst>
                                        </p:cTn>
                                        <p:tgtEl>
                                          <p:spTgt spid="9"/>
                                        </p:tgtEl>
                                        <p:attrNameLst>
                                          <p:attrName>style.visibility</p:attrName>
                                        </p:attrNameLst>
                                      </p:cBhvr>
                                      <p:to>
                                        <p:strVal val="visible"/>
                                      </p:to>
                                    </p:set>
                                    <p:animEffect transition="in" filter="barn(inVertical)">
                                      <p:cBhvr>
                                        <p:cTn id="13" dur="500"/>
                                        <p:tgtEl>
                                          <p:spTgt spid="9"/>
                                        </p:tgtEl>
                                      </p:cBhvr>
                                    </p:animEffect>
                                  </p:childTnLst>
                                </p:cTn>
                              </p:par>
                            </p:childTnLst>
                          </p:cTn>
                        </p:par>
                      </p:childTnLst>
                    </p:cTn>
                  </p:par>
                  <p:par>
                    <p:cTn id="14" fill="hold">
                      <p:stCondLst>
                        <p:cond delay="indefinite"/>
                      </p:stCondLst>
                      <p:childTnLst>
                        <p:par>
                          <p:cTn id="15" fill="hold">
                            <p:stCondLst>
                              <p:cond delay="0"/>
                            </p:stCondLst>
                            <p:childTnLst>
                              <p:par>
                                <p:cTn id="16" presetID="16" presetClass="entr" presetSubtype="21" fill="hold" grpId="0" nodeType="clickEffect">
                                  <p:stCondLst>
                                    <p:cond delay="0"/>
                                  </p:stCondLst>
                                  <p:childTnLst>
                                    <p:set>
                                      <p:cBhvr>
                                        <p:cTn id="17" dur="1" fill="hold">
                                          <p:stCondLst>
                                            <p:cond delay="0"/>
                                          </p:stCondLst>
                                        </p:cTn>
                                        <p:tgtEl>
                                          <p:spTgt spid="10"/>
                                        </p:tgtEl>
                                        <p:attrNameLst>
                                          <p:attrName>style.visibility</p:attrName>
                                        </p:attrNameLst>
                                      </p:cBhvr>
                                      <p:to>
                                        <p:strVal val="visible"/>
                                      </p:to>
                                    </p:set>
                                    <p:animEffect transition="in" filter="barn(inVertical)">
                                      <p:cBhvr>
                                        <p:cTn id="18" dur="500"/>
                                        <p:tgtEl>
                                          <p:spTgt spid="10"/>
                                        </p:tgtEl>
                                      </p:cBhvr>
                                    </p:animEffect>
                                  </p:childTnLst>
                                </p:cTn>
                              </p:par>
                            </p:childTnLst>
                          </p:cTn>
                        </p:par>
                      </p:childTnLst>
                    </p:cTn>
                  </p:par>
                  <p:par>
                    <p:cTn id="19" fill="hold">
                      <p:stCondLst>
                        <p:cond delay="indefinite"/>
                      </p:stCondLst>
                      <p:childTnLst>
                        <p:par>
                          <p:cTn id="20" fill="hold">
                            <p:stCondLst>
                              <p:cond delay="0"/>
                            </p:stCondLst>
                            <p:childTnLst>
                              <p:par>
                                <p:cTn id="21" presetID="21" presetClass="entr" presetSubtype="4" fill="hold" nodeType="clickEffect">
                                  <p:stCondLst>
                                    <p:cond delay="0"/>
                                  </p:stCondLst>
                                  <p:childTnLst>
                                    <p:set>
                                      <p:cBhvr>
                                        <p:cTn id="22" dur="1" fill="hold">
                                          <p:stCondLst>
                                            <p:cond delay="0"/>
                                          </p:stCondLst>
                                        </p:cTn>
                                        <p:tgtEl>
                                          <p:spTgt spid="12">
                                            <p:txEl>
                                              <p:pRg st="0" end="0"/>
                                            </p:txEl>
                                          </p:spTgt>
                                        </p:tgtEl>
                                        <p:attrNameLst>
                                          <p:attrName>style.visibility</p:attrName>
                                        </p:attrNameLst>
                                      </p:cBhvr>
                                      <p:to>
                                        <p:strVal val="visible"/>
                                      </p:to>
                                    </p:set>
                                    <p:animEffect transition="in" filter="wheel(4)">
                                      <p:cBhvr>
                                        <p:cTn id="23" dur="2000"/>
                                        <p:tgtEl>
                                          <p:spTgt spid="12">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21" presetClass="entr" presetSubtype="4" fill="hold" nodeType="clickEffect">
                                  <p:stCondLst>
                                    <p:cond delay="0"/>
                                  </p:stCondLst>
                                  <p:childTnLst>
                                    <p:set>
                                      <p:cBhvr>
                                        <p:cTn id="27" dur="1" fill="hold">
                                          <p:stCondLst>
                                            <p:cond delay="0"/>
                                          </p:stCondLst>
                                        </p:cTn>
                                        <p:tgtEl>
                                          <p:spTgt spid="14">
                                            <p:txEl>
                                              <p:pRg st="0" end="0"/>
                                            </p:txEl>
                                          </p:spTgt>
                                        </p:tgtEl>
                                        <p:attrNameLst>
                                          <p:attrName>style.visibility</p:attrName>
                                        </p:attrNameLst>
                                      </p:cBhvr>
                                      <p:to>
                                        <p:strVal val="visible"/>
                                      </p:to>
                                    </p:set>
                                    <p:animEffect transition="in" filter="wheel(4)">
                                      <p:cBhvr>
                                        <p:cTn id="28" dur="2000"/>
                                        <p:tgtEl>
                                          <p:spTgt spid="14">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7" grpId="0"/>
      <p:bldP spid="8" grpId="0"/>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461557" y="103033"/>
            <a:ext cx="8178389" cy="536716"/>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000" b="1" dirty="0">
                <a:solidFill>
                  <a:srgbClr val="0000FF"/>
                </a:solidFill>
                <a:latin typeface="Times New Roman" panose="02020603050405020304" pitchFamily="18" charset="0"/>
                <a:cs typeface="Times New Roman" panose="02020603050405020304" pitchFamily="18" charset="0"/>
              </a:rPr>
              <a:t>§2</a:t>
            </a:r>
            <a:r>
              <a:rPr lang="en-US" altLang="en-US" sz="40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230256" y="436404"/>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85239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2800" dirty="0">
                <a:solidFill>
                  <a:srgbClr val="FF0000"/>
                </a:solidFill>
                <a:latin typeface="Times New Roman" panose="02020603050405020304" pitchFamily="18" charset="0"/>
              </a:rPr>
              <a:t>2. </a:t>
            </a:r>
            <a:r>
              <a:rPr lang="en-US" altLang="en-US" sz="2800" dirty="0" err="1">
                <a:solidFill>
                  <a:srgbClr val="FF0000"/>
                </a:solidFill>
                <a:latin typeface="Times New Roman" panose="02020603050405020304" pitchFamily="18" charset="0"/>
              </a:rPr>
              <a:t>Cách</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đọc</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và</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viết</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số</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tự</a:t>
            </a:r>
            <a:r>
              <a:rPr lang="en-US" altLang="en-US" sz="2800" dirty="0">
                <a:solidFill>
                  <a:srgbClr val="FF0000"/>
                </a:solidFill>
                <a:latin typeface="Times New Roman" panose="02020603050405020304" pitchFamily="18" charset="0"/>
              </a:rPr>
              <a:t> </a:t>
            </a:r>
            <a:r>
              <a:rPr lang="en-US" altLang="en-US" sz="2800" dirty="0" err="1">
                <a:solidFill>
                  <a:srgbClr val="FF0000"/>
                </a:solidFill>
                <a:latin typeface="Times New Roman" panose="02020603050405020304" pitchFamily="18" charset="0"/>
              </a:rPr>
              <a:t>nhiên</a:t>
            </a:r>
            <a:r>
              <a:rPr lang="en-US" altLang="en-US" sz="2800" dirty="0">
                <a:solidFill>
                  <a:srgbClr val="FF0000"/>
                </a:solidFill>
                <a:latin typeface="Times New Roman" panose="02020603050405020304" pitchFamily="18" charset="0"/>
              </a:rPr>
              <a:t>.</a:t>
            </a:r>
          </a:p>
        </p:txBody>
      </p:sp>
      <p:sp>
        <p:nvSpPr>
          <p:cNvPr id="7" name="Text Box 3">
            <a:extLst>
              <a:ext uri="{FF2B5EF4-FFF2-40B4-BE49-F238E27FC236}">
                <a16:creationId xmlns:a16="http://schemas.microsoft.com/office/drawing/2014/main" id="{1AD426AE-8A6A-4092-82CB-5F405CAA6D73}"/>
              </a:ext>
            </a:extLst>
          </p:cNvPr>
          <p:cNvSpPr txBox="1">
            <a:spLocks noChangeArrowheads="1"/>
          </p:cNvSpPr>
          <p:nvPr/>
        </p:nvSpPr>
        <p:spPr bwMode="auto">
          <a:xfrm>
            <a:off x="253139" y="3497194"/>
            <a:ext cx="9386807"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a:solidFill>
                  <a:srgbClr val="0000CC"/>
                </a:solidFill>
                <a:latin typeface="Times New Roman" panose="02020603050405020304" pitchFamily="18" charset="0"/>
              </a:rPr>
              <a:t>a) </a:t>
            </a:r>
            <a:r>
              <a:rPr lang="en-US" altLang="en-US" sz="2600" dirty="0" err="1">
                <a:solidFill>
                  <a:srgbClr val="0000CC"/>
                </a:solidFill>
                <a:latin typeface="Times New Roman" panose="02020603050405020304" pitchFamily="18" charset="0"/>
              </a:rPr>
              <a:t>Ví</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dụ</a:t>
            </a:r>
            <a:r>
              <a:rPr lang="en-US" altLang="en-US" sz="2600" dirty="0">
                <a:solidFill>
                  <a:srgbClr val="0000CC"/>
                </a:solidFill>
                <a:latin typeface="Times New Roman" panose="02020603050405020304" pitchFamily="18" charset="0"/>
              </a:rPr>
              <a:t> 1:</a:t>
            </a:r>
            <a:r>
              <a:rPr lang="en-US" altLang="en-US" sz="2600" dirty="0">
                <a:latin typeface="Times New Roman" panose="02020603050405020304" pitchFamily="18" charset="0"/>
              </a:rPr>
              <a:t> - </a:t>
            </a:r>
            <a:r>
              <a:rPr lang="en-US" altLang="en-US" sz="2600" dirty="0" err="1">
                <a:latin typeface="Times New Roman" panose="02020603050405020304" pitchFamily="18" charset="0"/>
              </a:rPr>
              <a:t>Em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hãy</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đọc</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12 123 452.</a:t>
            </a:r>
          </a:p>
          <a:p>
            <a:pPr eaLnBrk="1" hangingPunct="1">
              <a:spcBef>
                <a:spcPct val="50000"/>
              </a:spcBef>
              <a:buNone/>
            </a:pPr>
            <a:r>
              <a:rPr lang="en-US" altLang="en-US" sz="2600" dirty="0">
                <a:latin typeface="Times New Roman" panose="02020603050405020304" pitchFamily="18" charset="0"/>
              </a:rPr>
              <a:t>                   - </a:t>
            </a:r>
            <a:r>
              <a:rPr lang="en-US" altLang="en-US" sz="2600" dirty="0" err="1">
                <a:latin typeface="Times New Roman" panose="02020603050405020304" pitchFamily="18" charset="0"/>
              </a:rPr>
              <a:t>Viết</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số</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sau</a:t>
            </a:r>
            <a:r>
              <a:rPr lang="en-US" altLang="en-US" sz="2600" dirty="0">
                <a:latin typeface="Times New Roman" panose="02020603050405020304" pitchFamily="18" charset="0"/>
              </a:rPr>
              <a:t>: Ba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tư</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nghìn</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sáu</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trăm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năm</a:t>
            </a:r>
            <a:r>
              <a:rPr lang="en-US" altLang="en-US" sz="2600" dirty="0">
                <a:latin typeface="Times New Roman" panose="02020603050405020304" pitchFamily="18" charset="0"/>
              </a:rPr>
              <a:t> </a:t>
            </a:r>
            <a:r>
              <a:rPr lang="en-US" altLang="en-US" sz="2600" dirty="0" err="1">
                <a:latin typeface="Times New Roman" panose="02020603050405020304" pitchFamily="18" charset="0"/>
              </a:rPr>
              <a:t>mươi</a:t>
            </a:r>
            <a:r>
              <a:rPr lang="en-US" altLang="en-US" sz="2600" dirty="0">
                <a:latin typeface="Times New Roman" panose="02020603050405020304" pitchFamily="18" charset="0"/>
              </a:rPr>
              <a:t> chin.</a:t>
            </a:r>
          </a:p>
        </p:txBody>
      </p:sp>
      <p:sp>
        <p:nvSpPr>
          <p:cNvPr id="8" name="Text Box 3">
            <a:extLst>
              <a:ext uri="{FF2B5EF4-FFF2-40B4-BE49-F238E27FC236}">
                <a16:creationId xmlns:a16="http://schemas.microsoft.com/office/drawing/2014/main" id="{51473ABD-B9A5-40E3-8C91-E2BC46DC6C74}"/>
              </a:ext>
            </a:extLst>
          </p:cNvPr>
          <p:cNvSpPr txBox="1">
            <a:spLocks noChangeArrowheads="1"/>
          </p:cNvSpPr>
          <p:nvPr/>
        </p:nvSpPr>
        <p:spPr bwMode="auto">
          <a:xfrm>
            <a:off x="3802306" y="4492124"/>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9" name="Text Box 3">
            <a:extLst>
              <a:ext uri="{FF2B5EF4-FFF2-40B4-BE49-F238E27FC236}">
                <a16:creationId xmlns:a16="http://schemas.microsoft.com/office/drawing/2014/main" id="{26E8AC68-6674-4113-8C96-06106A727C18}"/>
              </a:ext>
            </a:extLst>
          </p:cNvPr>
          <p:cNvSpPr txBox="1">
            <a:spLocks noChangeArrowheads="1"/>
          </p:cNvSpPr>
          <p:nvPr/>
        </p:nvSpPr>
        <p:spPr bwMode="auto">
          <a:xfrm>
            <a:off x="346996" y="5005991"/>
            <a:ext cx="11591863"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600" dirty="0">
                <a:latin typeface="+mj-lt"/>
              </a:rPr>
              <a:t>- </a:t>
            </a:r>
            <a:r>
              <a:rPr lang="vi-VN" sz="2600" dirty="0">
                <a:latin typeface="+mj-lt"/>
              </a:rPr>
              <a:t> </a:t>
            </a:r>
            <a:r>
              <a:rPr lang="en-US" sz="2600" dirty="0">
                <a:latin typeface="+mj-lt"/>
              </a:rPr>
              <a:t>S</a:t>
            </a:r>
            <a:r>
              <a:rPr lang="vi-VN" sz="2600" dirty="0">
                <a:latin typeface="+mj-lt"/>
              </a:rPr>
              <a:t>ố 12 123 452: Mười hai triệu một trăm hai mươi ba nghìn bốn trăm năm mươi hai.</a:t>
            </a:r>
            <a:endParaRPr lang="en-US" sz="2600" dirty="0">
              <a:latin typeface="+mj-lt"/>
            </a:endParaRPr>
          </a:p>
        </p:txBody>
      </p:sp>
      <p:sp>
        <p:nvSpPr>
          <p:cNvPr id="10" name="Text Box 3">
            <a:extLst>
              <a:ext uri="{FF2B5EF4-FFF2-40B4-BE49-F238E27FC236}">
                <a16:creationId xmlns:a16="http://schemas.microsoft.com/office/drawing/2014/main" id="{74518099-324D-4985-8A92-87D3A0966EDD}"/>
              </a:ext>
            </a:extLst>
          </p:cNvPr>
          <p:cNvSpPr txBox="1">
            <a:spLocks noChangeArrowheads="1"/>
          </p:cNvSpPr>
          <p:nvPr/>
        </p:nvSpPr>
        <p:spPr bwMode="auto">
          <a:xfrm>
            <a:off x="435031" y="5391716"/>
            <a:ext cx="1141579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en-US" sz="2800" dirty="0">
                <a:latin typeface="+mj-lt"/>
              </a:rPr>
              <a:t>- </a:t>
            </a:r>
            <a:r>
              <a:rPr lang="vi-VN" sz="2800" dirty="0">
                <a:latin typeface="+mj-lt"/>
              </a:rPr>
              <a:t>Viết số Ba mươi tư nghìn sáu trăm năm mươi: 34 650</a:t>
            </a:r>
            <a:endParaRPr lang="en-US" sz="2800" dirty="0">
              <a:latin typeface="+mj-lt"/>
            </a:endParaRPr>
          </a:p>
        </p:txBody>
      </p:sp>
      <p:sp>
        <p:nvSpPr>
          <p:cNvPr id="11" name="Text Box 3">
            <a:extLst>
              <a:ext uri="{FF2B5EF4-FFF2-40B4-BE49-F238E27FC236}">
                <a16:creationId xmlns:a16="http://schemas.microsoft.com/office/drawing/2014/main" id="{538BAD99-A342-43AE-B59C-C2C9F057FAB5}"/>
              </a:ext>
            </a:extLst>
          </p:cNvPr>
          <p:cNvSpPr txBox="1">
            <a:spLocks noChangeArrowheads="1"/>
          </p:cNvSpPr>
          <p:nvPr/>
        </p:nvSpPr>
        <p:spPr bwMode="auto">
          <a:xfrm>
            <a:off x="147122" y="5840342"/>
            <a:ext cx="146487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solidFill>
                  <a:srgbClr val="FF0000"/>
                </a:solidFill>
                <a:latin typeface="Times New Roman" panose="02020603050405020304" pitchFamily="18" charset="0"/>
              </a:rPr>
              <a:t>Chú</a:t>
            </a:r>
            <a:r>
              <a:rPr lang="en-US" altLang="en-US" sz="2800" dirty="0">
                <a:solidFill>
                  <a:srgbClr val="FF0000"/>
                </a:solidFill>
                <a:latin typeface="Times New Roman" panose="02020603050405020304" pitchFamily="18" charset="0"/>
              </a:rPr>
              <a:t> ý:  </a:t>
            </a:r>
          </a:p>
        </p:txBody>
      </p:sp>
      <p:sp>
        <p:nvSpPr>
          <p:cNvPr id="12" name="Text Box 3">
            <a:extLst>
              <a:ext uri="{FF2B5EF4-FFF2-40B4-BE49-F238E27FC236}">
                <a16:creationId xmlns:a16="http://schemas.microsoft.com/office/drawing/2014/main" id="{6DA8975E-42C6-4FE2-BF95-5B61D3696F35}"/>
              </a:ext>
            </a:extLst>
          </p:cNvPr>
          <p:cNvSpPr txBox="1">
            <a:spLocks noChangeArrowheads="1"/>
          </p:cNvSpPr>
          <p:nvPr/>
        </p:nvSpPr>
        <p:spPr bwMode="auto">
          <a:xfrm>
            <a:off x="1461557" y="5886509"/>
            <a:ext cx="10162733"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Khi viết các số tự nhiên có bốn chữ số trở lên, người ta thường viết tách riêng từng nhóm ba chữ số kể từ phải sang trái cho dễ đọc.</a:t>
            </a:r>
            <a:endParaRPr lang="en-US" sz="2800" dirty="0">
              <a:latin typeface="+mj-lt"/>
            </a:endParaRPr>
          </a:p>
        </p:txBody>
      </p:sp>
      <p:sp>
        <p:nvSpPr>
          <p:cNvPr id="13" name="Text Box 3">
            <a:extLst>
              <a:ext uri="{FF2B5EF4-FFF2-40B4-BE49-F238E27FC236}">
                <a16:creationId xmlns:a16="http://schemas.microsoft.com/office/drawing/2014/main" id="{6B026759-5F1E-4994-87E7-A3EEE69634FE}"/>
              </a:ext>
            </a:extLst>
          </p:cNvPr>
          <p:cNvSpPr txBox="1">
            <a:spLocks noChangeArrowheads="1"/>
          </p:cNvSpPr>
          <p:nvPr/>
        </p:nvSpPr>
        <p:spPr bwMode="auto">
          <a:xfrm>
            <a:off x="3125631" y="1408410"/>
            <a:ext cx="4358618" cy="4924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600" dirty="0" err="1">
                <a:solidFill>
                  <a:srgbClr val="0000CC"/>
                </a:solidFill>
                <a:latin typeface="Times New Roman" panose="02020603050405020304" pitchFamily="18" charset="0"/>
              </a:rPr>
              <a:t>Nhắc</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lại</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kiến</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thức</a:t>
            </a:r>
            <a:r>
              <a:rPr lang="en-US" altLang="en-US" sz="2600" dirty="0">
                <a:solidFill>
                  <a:srgbClr val="0000CC"/>
                </a:solidFill>
                <a:latin typeface="Times New Roman" panose="02020603050405020304" pitchFamily="18" charset="0"/>
              </a:rPr>
              <a:t> ở </a:t>
            </a:r>
            <a:r>
              <a:rPr lang="en-US" altLang="en-US" sz="2600" dirty="0" err="1">
                <a:solidFill>
                  <a:srgbClr val="0000CC"/>
                </a:solidFill>
                <a:latin typeface="Times New Roman" panose="02020603050405020304" pitchFamily="18" charset="0"/>
              </a:rPr>
              <a:t>tiểu</a:t>
            </a:r>
            <a:r>
              <a:rPr lang="en-US" altLang="en-US" sz="2600" dirty="0">
                <a:solidFill>
                  <a:srgbClr val="0000CC"/>
                </a:solidFill>
                <a:latin typeface="Times New Roman" panose="02020603050405020304" pitchFamily="18" charset="0"/>
              </a:rPr>
              <a:t> </a:t>
            </a:r>
            <a:r>
              <a:rPr lang="en-US" altLang="en-US" sz="2600" dirty="0" err="1">
                <a:solidFill>
                  <a:srgbClr val="0000CC"/>
                </a:solidFill>
                <a:latin typeface="Times New Roman" panose="02020603050405020304" pitchFamily="18" charset="0"/>
              </a:rPr>
              <a:t>học</a:t>
            </a:r>
            <a:r>
              <a:rPr lang="en-US" altLang="en-US" sz="2600" dirty="0">
                <a:solidFill>
                  <a:srgbClr val="0000CC"/>
                </a:solidFill>
                <a:latin typeface="Times New Roman" panose="02020603050405020304" pitchFamily="18" charset="0"/>
              </a:rPr>
              <a:t>:</a:t>
            </a:r>
            <a:endParaRPr lang="en-US" altLang="en-US" sz="2600" dirty="0">
              <a:latin typeface="Times New Roman" panose="02020603050405020304" pitchFamily="18" charset="0"/>
            </a:endParaRPr>
          </a:p>
        </p:txBody>
      </p:sp>
      <p:graphicFrame>
        <p:nvGraphicFramePr>
          <p:cNvPr id="14" name="Table 10">
            <a:extLst>
              <a:ext uri="{FF2B5EF4-FFF2-40B4-BE49-F238E27FC236}">
                <a16:creationId xmlns:a16="http://schemas.microsoft.com/office/drawing/2014/main" id="{25CFCA5B-CBAD-4CA2-B3DE-53488020744A}"/>
              </a:ext>
            </a:extLst>
          </p:cNvPr>
          <p:cNvGraphicFramePr>
            <a:graphicFrameLocks noGrp="1"/>
          </p:cNvGraphicFramePr>
          <p:nvPr>
            <p:extLst>
              <p:ext uri="{D42A27DB-BD31-4B8C-83A1-F6EECF244321}">
                <p14:modId xmlns:p14="http://schemas.microsoft.com/office/powerpoint/2010/main" val="928445055"/>
              </p:ext>
            </p:extLst>
          </p:nvPr>
        </p:nvGraphicFramePr>
        <p:xfrm>
          <a:off x="410815" y="1799864"/>
          <a:ext cx="11370369" cy="1798320"/>
        </p:xfrm>
        <a:graphic>
          <a:graphicData uri="http://schemas.openxmlformats.org/drawingml/2006/table">
            <a:tbl>
              <a:tblPr firstRow="1" bandRow="1">
                <a:tableStyleId>{8799B23B-EC83-4686-B30A-512413B5E67A}</a:tableStyleId>
              </a:tblPr>
              <a:tblGrid>
                <a:gridCol w="901147">
                  <a:extLst>
                    <a:ext uri="{9D8B030D-6E8A-4147-A177-3AD203B41FA5}">
                      <a16:colId xmlns:a16="http://schemas.microsoft.com/office/drawing/2014/main" val="815425973"/>
                    </a:ext>
                  </a:extLst>
                </a:gridCol>
                <a:gridCol w="851472">
                  <a:extLst>
                    <a:ext uri="{9D8B030D-6E8A-4147-A177-3AD203B41FA5}">
                      <a16:colId xmlns:a16="http://schemas.microsoft.com/office/drawing/2014/main" val="1587608272"/>
                    </a:ext>
                  </a:extLst>
                </a:gridCol>
                <a:gridCol w="961775">
                  <a:extLst>
                    <a:ext uri="{9D8B030D-6E8A-4147-A177-3AD203B41FA5}">
                      <a16:colId xmlns:a16="http://schemas.microsoft.com/office/drawing/2014/main" val="457903857"/>
                    </a:ext>
                  </a:extLst>
                </a:gridCol>
                <a:gridCol w="961775">
                  <a:extLst>
                    <a:ext uri="{9D8B030D-6E8A-4147-A177-3AD203B41FA5}">
                      <a16:colId xmlns:a16="http://schemas.microsoft.com/office/drawing/2014/main" val="2281964169"/>
                    </a:ext>
                  </a:extLst>
                </a:gridCol>
                <a:gridCol w="961775">
                  <a:extLst>
                    <a:ext uri="{9D8B030D-6E8A-4147-A177-3AD203B41FA5}">
                      <a16:colId xmlns:a16="http://schemas.microsoft.com/office/drawing/2014/main" val="2690985783"/>
                    </a:ext>
                  </a:extLst>
                </a:gridCol>
                <a:gridCol w="961775">
                  <a:extLst>
                    <a:ext uri="{9D8B030D-6E8A-4147-A177-3AD203B41FA5}">
                      <a16:colId xmlns:a16="http://schemas.microsoft.com/office/drawing/2014/main" val="3722410316"/>
                    </a:ext>
                  </a:extLst>
                </a:gridCol>
                <a:gridCol w="961775">
                  <a:extLst>
                    <a:ext uri="{9D8B030D-6E8A-4147-A177-3AD203B41FA5}">
                      <a16:colId xmlns:a16="http://schemas.microsoft.com/office/drawing/2014/main" val="1772197166"/>
                    </a:ext>
                  </a:extLst>
                </a:gridCol>
                <a:gridCol w="961775">
                  <a:extLst>
                    <a:ext uri="{9D8B030D-6E8A-4147-A177-3AD203B41FA5}">
                      <a16:colId xmlns:a16="http://schemas.microsoft.com/office/drawing/2014/main" val="3101670578"/>
                    </a:ext>
                  </a:extLst>
                </a:gridCol>
                <a:gridCol w="961775">
                  <a:extLst>
                    <a:ext uri="{9D8B030D-6E8A-4147-A177-3AD203B41FA5}">
                      <a16:colId xmlns:a16="http://schemas.microsoft.com/office/drawing/2014/main" val="4085261720"/>
                    </a:ext>
                  </a:extLst>
                </a:gridCol>
                <a:gridCol w="961775">
                  <a:extLst>
                    <a:ext uri="{9D8B030D-6E8A-4147-A177-3AD203B41FA5}">
                      <a16:colId xmlns:a16="http://schemas.microsoft.com/office/drawing/2014/main" val="2903965677"/>
                    </a:ext>
                  </a:extLst>
                </a:gridCol>
                <a:gridCol w="961775">
                  <a:extLst>
                    <a:ext uri="{9D8B030D-6E8A-4147-A177-3AD203B41FA5}">
                      <a16:colId xmlns:a16="http://schemas.microsoft.com/office/drawing/2014/main" val="3640288741"/>
                    </a:ext>
                  </a:extLst>
                </a:gridCol>
                <a:gridCol w="961775">
                  <a:extLst>
                    <a:ext uri="{9D8B030D-6E8A-4147-A177-3AD203B41FA5}">
                      <a16:colId xmlns:a16="http://schemas.microsoft.com/office/drawing/2014/main" val="2448671133"/>
                    </a:ext>
                  </a:extLst>
                </a:gridCol>
              </a:tblGrid>
              <a:tr h="370840">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tỉ</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triệu</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nghìn</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gridSpan="3">
                  <a:txBody>
                    <a:bodyPr/>
                    <a:lstStyle/>
                    <a:p>
                      <a:pPr algn="ctr"/>
                      <a:r>
                        <a:rPr lang="en-US" sz="2000" dirty="0" err="1">
                          <a:solidFill>
                            <a:srgbClr val="FF0000"/>
                          </a:solidFill>
                          <a:latin typeface="Times New Roman" panose="02020603050405020304" pitchFamily="18" charset="0"/>
                          <a:cs typeface="Times New Roman" panose="02020603050405020304" pitchFamily="18" charset="0"/>
                        </a:rPr>
                        <a:t>Lớp</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đơn</a:t>
                      </a:r>
                      <a:r>
                        <a:rPr lang="en-US" sz="2000" dirty="0">
                          <a:solidFill>
                            <a:srgbClr val="FF0000"/>
                          </a:solidFill>
                          <a:latin typeface="Times New Roman" panose="02020603050405020304" pitchFamily="18" charset="0"/>
                          <a:cs typeface="Times New Roman" panose="02020603050405020304" pitchFamily="18" charset="0"/>
                        </a:rPr>
                        <a:t> </a:t>
                      </a:r>
                      <a:r>
                        <a:rPr lang="en-US" sz="2000" dirty="0" err="1">
                          <a:solidFill>
                            <a:srgbClr val="FF0000"/>
                          </a:solidFill>
                          <a:latin typeface="Times New Roman" panose="02020603050405020304" pitchFamily="18" charset="0"/>
                          <a:cs typeface="Times New Roman" panose="02020603050405020304" pitchFamily="18" charset="0"/>
                        </a:rPr>
                        <a:t>vị</a:t>
                      </a:r>
                      <a:endParaRPr lang="en-US" sz="2000" dirty="0">
                        <a:solidFill>
                          <a:srgbClr val="FF0000"/>
                        </a:solidFill>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tc hMerge="1">
                  <a:txBody>
                    <a:bodyPr/>
                    <a:lstStyle/>
                    <a:p>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3288470861"/>
                  </a:ext>
                </a:extLst>
              </a:tr>
              <a:tr h="370840">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tram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tỉ</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r>
                        <a:rPr lang="en-US" sz="2000" dirty="0">
                          <a:latin typeface="Times New Roman" panose="02020603050405020304" pitchFamily="18" charset="0"/>
                          <a:cs typeface="Times New Roman" panose="02020603050405020304" pitchFamily="18" charset="0"/>
                        </a:rPr>
                        <a:t> </a:t>
                      </a: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triệu</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nghìn</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trăm</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chục</a:t>
                      </a:r>
                      <a:endParaRPr lang="en-US" sz="2000" dirty="0">
                        <a:latin typeface="Times New Roman" panose="02020603050405020304" pitchFamily="18" charset="0"/>
                        <a:cs typeface="Times New Roman" panose="02020603050405020304" pitchFamily="18" charset="0"/>
                      </a:endParaRPr>
                    </a:p>
                  </a:txBody>
                  <a:tcPr/>
                </a:tc>
                <a:tc>
                  <a:txBody>
                    <a:bodyPr/>
                    <a:lstStyle/>
                    <a:p>
                      <a:pPr algn="ctr"/>
                      <a:r>
                        <a:rPr lang="en-US" sz="2000" dirty="0" err="1">
                          <a:latin typeface="Times New Roman" panose="02020603050405020304" pitchFamily="18" charset="0"/>
                          <a:cs typeface="Times New Roman" panose="02020603050405020304" pitchFamily="18" charset="0"/>
                        </a:rPr>
                        <a:t>Hàng</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đơn</a:t>
                      </a:r>
                      <a:r>
                        <a:rPr lang="en-US" sz="2000" dirty="0">
                          <a:latin typeface="Times New Roman" panose="02020603050405020304" pitchFamily="18" charset="0"/>
                          <a:cs typeface="Times New Roman" panose="02020603050405020304" pitchFamily="18" charset="0"/>
                        </a:rPr>
                        <a:t> </a:t>
                      </a:r>
                      <a:r>
                        <a:rPr lang="en-US" sz="2000" dirty="0" err="1">
                          <a:latin typeface="Times New Roman" panose="02020603050405020304" pitchFamily="18" charset="0"/>
                          <a:cs typeface="Times New Roman" panose="02020603050405020304" pitchFamily="18" charset="0"/>
                        </a:rPr>
                        <a:t>vị</a:t>
                      </a:r>
                      <a:endParaRPr lang="en-US" sz="2000" dirty="0">
                        <a:latin typeface="Times New Roman" panose="02020603050405020304" pitchFamily="18" charset="0"/>
                        <a:cs typeface="Times New Roman" panose="02020603050405020304" pitchFamily="18" charset="0"/>
                      </a:endParaRPr>
                    </a:p>
                  </a:txBody>
                  <a:tcPr/>
                </a:tc>
                <a:extLst>
                  <a:ext uri="{0D108BD9-81ED-4DB2-BD59-A6C34878D82A}">
                    <a16:rowId xmlns:a16="http://schemas.microsoft.com/office/drawing/2014/main" val="1182427330"/>
                  </a:ext>
                </a:extLst>
              </a:tr>
              <a:tr h="370840">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tc>
                  <a:txBody>
                    <a:bodyPr/>
                    <a:lstStyle/>
                    <a:p>
                      <a:pPr algn="ctr"/>
                      <a:r>
                        <a:rPr lang="en-US" sz="2000" dirty="0">
                          <a:latin typeface="Times New Roman" panose="02020603050405020304" pitchFamily="18" charset="0"/>
                          <a:cs typeface="Times New Roman" panose="02020603050405020304" pitchFamily="18" charset="0"/>
                        </a:rPr>
                        <a:t>9</a:t>
                      </a:r>
                    </a:p>
                  </a:txBody>
                  <a:tcPr/>
                </a:tc>
                <a:tc>
                  <a:txBody>
                    <a:bodyPr/>
                    <a:lstStyle/>
                    <a:p>
                      <a:pPr algn="ctr"/>
                      <a:r>
                        <a:rPr lang="en-US" sz="2000" dirty="0">
                          <a:latin typeface="Times New Roman" panose="02020603050405020304" pitchFamily="18" charset="0"/>
                          <a:cs typeface="Times New Roman" panose="02020603050405020304" pitchFamily="18" charset="0"/>
                        </a:rPr>
                        <a:t>8</a:t>
                      </a:r>
                    </a:p>
                  </a:txBody>
                  <a:tcPr/>
                </a:tc>
                <a:tc>
                  <a:txBody>
                    <a:bodyPr/>
                    <a:lstStyle/>
                    <a:p>
                      <a:pPr algn="ctr"/>
                      <a:r>
                        <a:rPr lang="en-US" sz="2000" dirty="0">
                          <a:latin typeface="Times New Roman" panose="02020603050405020304" pitchFamily="18" charset="0"/>
                          <a:cs typeface="Times New Roman" panose="02020603050405020304" pitchFamily="18" charset="0"/>
                        </a:rPr>
                        <a:t>7</a:t>
                      </a:r>
                    </a:p>
                  </a:txBody>
                  <a:tcPr/>
                </a:tc>
                <a:tc>
                  <a:txBody>
                    <a:bodyPr/>
                    <a:lstStyle/>
                    <a:p>
                      <a:pPr algn="ctr"/>
                      <a:r>
                        <a:rPr lang="en-US" sz="2000" dirty="0">
                          <a:latin typeface="Times New Roman" panose="02020603050405020304" pitchFamily="18" charset="0"/>
                          <a:cs typeface="Times New Roman" panose="02020603050405020304" pitchFamily="18" charset="0"/>
                        </a:rPr>
                        <a:t>6</a:t>
                      </a:r>
                    </a:p>
                  </a:txBody>
                  <a:tcPr/>
                </a:tc>
                <a:tc>
                  <a:txBody>
                    <a:bodyPr/>
                    <a:lstStyle/>
                    <a:p>
                      <a:pPr algn="ctr"/>
                      <a:r>
                        <a:rPr lang="en-US" sz="2000" dirty="0">
                          <a:latin typeface="Times New Roman" panose="02020603050405020304" pitchFamily="18" charset="0"/>
                          <a:cs typeface="Times New Roman" panose="02020603050405020304" pitchFamily="18" charset="0"/>
                        </a:rPr>
                        <a:t>5</a:t>
                      </a:r>
                    </a:p>
                  </a:txBody>
                  <a:tcPr/>
                </a:tc>
                <a:tc>
                  <a:txBody>
                    <a:bodyPr/>
                    <a:lstStyle/>
                    <a:p>
                      <a:pPr algn="ctr"/>
                      <a:r>
                        <a:rPr lang="en-US" sz="2000" dirty="0">
                          <a:latin typeface="Times New Roman" panose="02020603050405020304" pitchFamily="18" charset="0"/>
                          <a:cs typeface="Times New Roman" panose="02020603050405020304" pitchFamily="18" charset="0"/>
                        </a:rPr>
                        <a:t>4</a:t>
                      </a:r>
                    </a:p>
                  </a:txBody>
                  <a:tcPr/>
                </a:tc>
                <a:tc>
                  <a:txBody>
                    <a:bodyPr/>
                    <a:lstStyle/>
                    <a:p>
                      <a:pPr algn="ctr"/>
                      <a:r>
                        <a:rPr lang="en-US" sz="2000" dirty="0">
                          <a:latin typeface="Times New Roman" panose="02020603050405020304" pitchFamily="18" charset="0"/>
                          <a:cs typeface="Times New Roman" panose="02020603050405020304" pitchFamily="18" charset="0"/>
                        </a:rPr>
                        <a:t>3</a:t>
                      </a:r>
                    </a:p>
                  </a:txBody>
                  <a:tcPr/>
                </a:tc>
                <a:tc>
                  <a:txBody>
                    <a:bodyPr/>
                    <a:lstStyle/>
                    <a:p>
                      <a:pPr algn="ctr"/>
                      <a:r>
                        <a:rPr lang="en-US" sz="2000" dirty="0">
                          <a:latin typeface="Times New Roman" panose="02020603050405020304" pitchFamily="18" charset="0"/>
                          <a:cs typeface="Times New Roman" panose="02020603050405020304" pitchFamily="18" charset="0"/>
                        </a:rPr>
                        <a:t>2</a:t>
                      </a:r>
                    </a:p>
                  </a:txBody>
                  <a:tcPr/>
                </a:tc>
                <a:tc>
                  <a:txBody>
                    <a:bodyPr/>
                    <a:lstStyle/>
                    <a:p>
                      <a:pPr algn="ctr"/>
                      <a:r>
                        <a:rPr lang="en-US" sz="2000" dirty="0">
                          <a:latin typeface="Times New Roman" panose="02020603050405020304" pitchFamily="18" charset="0"/>
                          <a:cs typeface="Times New Roman" panose="02020603050405020304" pitchFamily="18" charset="0"/>
                        </a:rPr>
                        <a:t>1</a:t>
                      </a:r>
                    </a:p>
                  </a:txBody>
                  <a:tcPr/>
                </a:tc>
                <a:extLst>
                  <a:ext uri="{0D108BD9-81ED-4DB2-BD59-A6C34878D82A}">
                    <a16:rowId xmlns:a16="http://schemas.microsoft.com/office/drawing/2014/main" val="815366344"/>
                  </a:ext>
                </a:extLst>
              </a:tr>
            </a:tbl>
          </a:graphicData>
        </a:graphic>
      </p:graphicFrame>
    </p:spTree>
    <p:extLst>
      <p:ext uri="{BB962C8B-B14F-4D97-AF65-F5344CB8AC3E}">
        <p14:creationId xmlns:p14="http://schemas.microsoft.com/office/powerpoint/2010/main" val="3654475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arn(inVertical)">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barn(inVertical)">
                                      <p:cBhvr>
                                        <p:cTn id="17" dur="500"/>
                                        <p:tgtEl>
                                          <p:spTgt spid="14"/>
                                        </p:tgtEl>
                                      </p:cBhvr>
                                    </p:animEffect>
                                  </p:childTnLst>
                                </p:cTn>
                              </p:par>
                            </p:childTnLst>
                          </p:cTn>
                        </p:par>
                      </p:childTnLst>
                    </p:cTn>
                  </p:par>
                  <p:par>
                    <p:cTn id="18" fill="hold">
                      <p:stCondLst>
                        <p:cond delay="indefinite"/>
                      </p:stCondLst>
                      <p:childTnLst>
                        <p:par>
                          <p:cTn id="19" fill="hold">
                            <p:stCondLst>
                              <p:cond delay="0"/>
                            </p:stCondLst>
                            <p:childTnLst>
                              <p:par>
                                <p:cTn id="20" presetID="21" presetClass="entr" presetSubtype="4" fill="hold" nodeType="clickEffect">
                                  <p:stCondLst>
                                    <p:cond delay="0"/>
                                  </p:stCondLst>
                                  <p:childTnLst>
                                    <p:set>
                                      <p:cBhvr>
                                        <p:cTn id="21" dur="1" fill="hold">
                                          <p:stCondLst>
                                            <p:cond delay="0"/>
                                          </p:stCondLst>
                                        </p:cTn>
                                        <p:tgtEl>
                                          <p:spTgt spid="7">
                                            <p:txEl>
                                              <p:pRg st="0" end="0"/>
                                            </p:txEl>
                                          </p:spTgt>
                                        </p:tgtEl>
                                        <p:attrNameLst>
                                          <p:attrName>style.visibility</p:attrName>
                                        </p:attrNameLst>
                                      </p:cBhvr>
                                      <p:to>
                                        <p:strVal val="visible"/>
                                      </p:to>
                                    </p:set>
                                    <p:animEffect transition="in" filter="wheel(4)">
                                      <p:cBhvr>
                                        <p:cTn id="22" dur="2000"/>
                                        <p:tgtEl>
                                          <p:spTgt spid="7">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21" presetClass="entr" presetSubtype="4" fill="hold" nodeType="clickEffect">
                                  <p:stCondLst>
                                    <p:cond delay="0"/>
                                  </p:stCondLst>
                                  <p:childTnLst>
                                    <p:set>
                                      <p:cBhvr>
                                        <p:cTn id="26" dur="1" fill="hold">
                                          <p:stCondLst>
                                            <p:cond delay="0"/>
                                          </p:stCondLst>
                                        </p:cTn>
                                        <p:tgtEl>
                                          <p:spTgt spid="7">
                                            <p:txEl>
                                              <p:pRg st="1" end="1"/>
                                            </p:txEl>
                                          </p:spTgt>
                                        </p:tgtEl>
                                        <p:attrNameLst>
                                          <p:attrName>style.visibility</p:attrName>
                                        </p:attrNameLst>
                                      </p:cBhvr>
                                      <p:to>
                                        <p:strVal val="visible"/>
                                      </p:to>
                                    </p:set>
                                    <p:animEffect transition="in" filter="wheel(4)">
                                      <p:cBhvr>
                                        <p:cTn id="27" dur="2000"/>
                                        <p:tgtEl>
                                          <p:spTgt spid="7">
                                            <p:txEl>
                                              <p:pRg st="1" end="1"/>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21" presetClass="entr" presetSubtype="4" fill="hold" nodeType="clickEffect">
                                  <p:stCondLst>
                                    <p:cond delay="0"/>
                                  </p:stCondLst>
                                  <p:childTnLst>
                                    <p:set>
                                      <p:cBhvr>
                                        <p:cTn id="31" dur="1" fill="hold">
                                          <p:stCondLst>
                                            <p:cond delay="0"/>
                                          </p:stCondLst>
                                        </p:cTn>
                                        <p:tgtEl>
                                          <p:spTgt spid="8">
                                            <p:txEl>
                                              <p:pRg st="0" end="0"/>
                                            </p:txEl>
                                          </p:spTgt>
                                        </p:tgtEl>
                                        <p:attrNameLst>
                                          <p:attrName>style.visibility</p:attrName>
                                        </p:attrNameLst>
                                      </p:cBhvr>
                                      <p:to>
                                        <p:strVal val="visible"/>
                                      </p:to>
                                    </p:set>
                                    <p:animEffect transition="in" filter="wheel(4)">
                                      <p:cBhvr>
                                        <p:cTn id="32" dur="2000"/>
                                        <p:tgtEl>
                                          <p:spTgt spid="8">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21" presetClass="entr" presetSubtype="4" fill="hold" nodeType="clickEffect">
                                  <p:stCondLst>
                                    <p:cond delay="0"/>
                                  </p:stCondLst>
                                  <p:childTnLst>
                                    <p:set>
                                      <p:cBhvr>
                                        <p:cTn id="36" dur="1" fill="hold">
                                          <p:stCondLst>
                                            <p:cond delay="0"/>
                                          </p:stCondLst>
                                        </p:cTn>
                                        <p:tgtEl>
                                          <p:spTgt spid="9">
                                            <p:txEl>
                                              <p:pRg st="0" end="0"/>
                                            </p:txEl>
                                          </p:spTgt>
                                        </p:tgtEl>
                                        <p:attrNameLst>
                                          <p:attrName>style.visibility</p:attrName>
                                        </p:attrNameLst>
                                      </p:cBhvr>
                                      <p:to>
                                        <p:strVal val="visible"/>
                                      </p:to>
                                    </p:set>
                                    <p:animEffect transition="in" filter="wheel(4)">
                                      <p:cBhvr>
                                        <p:cTn id="37" dur="2000"/>
                                        <p:tgtEl>
                                          <p:spTgt spid="9">
                                            <p:txEl>
                                              <p:pRg st="0" end="0"/>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21" presetClass="entr" presetSubtype="4" fill="hold" nodeType="clickEffect">
                                  <p:stCondLst>
                                    <p:cond delay="0"/>
                                  </p:stCondLst>
                                  <p:childTnLst>
                                    <p:set>
                                      <p:cBhvr>
                                        <p:cTn id="41" dur="1" fill="hold">
                                          <p:stCondLst>
                                            <p:cond delay="0"/>
                                          </p:stCondLst>
                                        </p:cTn>
                                        <p:tgtEl>
                                          <p:spTgt spid="10">
                                            <p:txEl>
                                              <p:pRg st="0" end="0"/>
                                            </p:txEl>
                                          </p:spTgt>
                                        </p:tgtEl>
                                        <p:attrNameLst>
                                          <p:attrName>style.visibility</p:attrName>
                                        </p:attrNameLst>
                                      </p:cBhvr>
                                      <p:to>
                                        <p:strVal val="visible"/>
                                      </p:to>
                                    </p:set>
                                    <p:animEffect transition="in" filter="wheel(4)">
                                      <p:cBhvr>
                                        <p:cTn id="42" dur="2000"/>
                                        <p:tgtEl>
                                          <p:spTgt spid="10">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21" presetClass="entr" presetSubtype="4" fill="hold" nodeType="clickEffect">
                                  <p:stCondLst>
                                    <p:cond delay="0"/>
                                  </p:stCondLst>
                                  <p:childTnLst>
                                    <p:set>
                                      <p:cBhvr>
                                        <p:cTn id="46" dur="1" fill="hold">
                                          <p:stCondLst>
                                            <p:cond delay="0"/>
                                          </p:stCondLst>
                                        </p:cTn>
                                        <p:tgtEl>
                                          <p:spTgt spid="11">
                                            <p:txEl>
                                              <p:pRg st="0" end="0"/>
                                            </p:txEl>
                                          </p:spTgt>
                                        </p:tgtEl>
                                        <p:attrNameLst>
                                          <p:attrName>style.visibility</p:attrName>
                                        </p:attrNameLst>
                                      </p:cBhvr>
                                      <p:to>
                                        <p:strVal val="visible"/>
                                      </p:to>
                                    </p:set>
                                    <p:animEffect transition="in" filter="wheel(4)">
                                      <p:cBhvr>
                                        <p:cTn id="47" dur="2000"/>
                                        <p:tgtEl>
                                          <p:spTgt spid="11">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21" presetClass="entr" presetSubtype="4" fill="hold" nodeType="clickEffect">
                                  <p:stCondLst>
                                    <p:cond delay="0"/>
                                  </p:stCondLst>
                                  <p:childTnLst>
                                    <p:set>
                                      <p:cBhvr>
                                        <p:cTn id="51" dur="1" fill="hold">
                                          <p:stCondLst>
                                            <p:cond delay="0"/>
                                          </p:stCondLst>
                                        </p:cTn>
                                        <p:tgtEl>
                                          <p:spTgt spid="12">
                                            <p:txEl>
                                              <p:pRg st="0" end="0"/>
                                            </p:txEl>
                                          </p:spTgt>
                                        </p:tgtEl>
                                        <p:attrNameLst>
                                          <p:attrName>style.visibility</p:attrName>
                                        </p:attrNameLst>
                                      </p:cBhvr>
                                      <p:to>
                                        <p:strVal val="visible"/>
                                      </p:to>
                                    </p:set>
                                    <p:animEffect transition="in" filter="wheel(4)">
                                      <p:cBhvr>
                                        <p:cTn id="52" dur="2000"/>
                                        <p:tgtEl>
                                          <p:spTgt spid="12">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966903" y="2154666"/>
            <a:ext cx="6361550" cy="18158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2: </a:t>
            </a:r>
            <a:r>
              <a:rPr lang="en-US" altLang="en-US" sz="2800" dirty="0" err="1">
                <a:latin typeface="Times New Roman" panose="02020603050405020304" pitchFamily="18" charset="0"/>
              </a:rPr>
              <a:t>Đọc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a:t>
            </a:r>
          </a:p>
          <a:p>
            <a:pPr marL="514350" indent="-514350" eaLnBrk="1" hangingPunct="1">
              <a:spcBef>
                <a:spcPct val="50000"/>
              </a:spcBef>
              <a:buAutoNum type="alphaLcParenR"/>
            </a:pPr>
            <a:r>
              <a:rPr lang="en-US" altLang="en-US" sz="2800" dirty="0">
                <a:latin typeface="Times New Roman" panose="02020603050405020304" pitchFamily="18" charset="0"/>
              </a:rPr>
              <a:t>71 219 367</a:t>
            </a:r>
          </a:p>
          <a:p>
            <a:pPr marL="514350" indent="-514350" eaLnBrk="1" hangingPunct="1">
              <a:spcBef>
                <a:spcPct val="50000"/>
              </a:spcBef>
              <a:buAutoNum type="alphaLcParenR"/>
            </a:pPr>
            <a:r>
              <a:rPr lang="en-US" altLang="en-US" sz="2800" dirty="0">
                <a:latin typeface="Times New Roman" panose="02020603050405020304" pitchFamily="18" charset="0"/>
              </a:rPr>
              <a:t>1 153 692 305</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3531199" y="3970548"/>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17798" y="4273313"/>
            <a:ext cx="11344367"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a) </a:t>
            </a:r>
            <a:r>
              <a:rPr lang="vi-VN" sz="2600" dirty="0">
                <a:solidFill>
                  <a:srgbClr val="000000"/>
                </a:solidFill>
                <a:effectLst/>
                <a:latin typeface="Times New Roman" panose="02020603050405020304" pitchFamily="18" charset="0"/>
                <a:ea typeface="Calibri" panose="020F0502020204030204" pitchFamily="34" charset="0"/>
              </a:rPr>
              <a:t> 71 219 367: </a:t>
            </a:r>
            <a:r>
              <a:rPr lang="vi-VN" sz="2600" i="1" dirty="0">
                <a:solidFill>
                  <a:srgbClr val="000000"/>
                </a:solidFill>
                <a:effectLst/>
                <a:latin typeface="Times New Roman" panose="02020603050405020304" pitchFamily="18" charset="0"/>
                <a:ea typeface="Calibri" panose="020F0502020204030204" pitchFamily="34" charset="0"/>
              </a:rPr>
              <a:t>Bảy mươi mốt triệu hai trăm mười chín nghìn ba trăm sáu mươi bảy</a:t>
            </a:r>
            <a:r>
              <a:rPr lang="vi-VN" sz="2600" dirty="0">
                <a:solidFill>
                  <a:srgbClr val="000000"/>
                </a:solidFill>
                <a:effectLst/>
                <a:latin typeface="Times New Roman" panose="02020603050405020304" pitchFamily="18" charset="0"/>
                <a:ea typeface="Calibri" panose="020F0502020204030204" pitchFamily="34" charset="0"/>
              </a:rPr>
              <a:t>;</a:t>
            </a:r>
            <a:endParaRPr lang="en-US" sz="2600" dirty="0">
              <a:solidFill>
                <a:srgbClr val="000000"/>
              </a:solidFill>
              <a:effectLst/>
              <a:latin typeface="Times New Roman" panose="02020603050405020304" pitchFamily="18" charset="0"/>
              <a:ea typeface="Calibri" panose="020F0502020204030204" pitchFamily="34" charset="0"/>
            </a:endParaRPr>
          </a:p>
        </p:txBody>
      </p:sp>
      <p:sp>
        <p:nvSpPr>
          <p:cNvPr id="15" name="TextBox 14">
            <a:extLst>
              <a:ext uri="{FF2B5EF4-FFF2-40B4-BE49-F238E27FC236}">
                <a16:creationId xmlns:a16="http://schemas.microsoft.com/office/drawing/2014/main" id="{E4365C56-4BEC-400D-BF45-96EAB1370584}"/>
              </a:ext>
            </a:extLst>
          </p:cNvPr>
          <p:cNvSpPr txBox="1"/>
          <p:nvPr/>
        </p:nvSpPr>
        <p:spPr>
          <a:xfrm>
            <a:off x="317798" y="5339076"/>
            <a:ext cx="10363200" cy="1220783"/>
          </a:xfrm>
          <a:prstGeom prst="rect">
            <a:avLst/>
          </a:prstGeom>
          <a:noFill/>
        </p:spPr>
        <p:txBody>
          <a:bodyPr wrap="square">
            <a:spAutoFit/>
          </a:bodyPr>
          <a:lstStyle/>
          <a:p>
            <a:pPr algn="just">
              <a:lnSpc>
                <a:spcPct val="150000"/>
              </a:lnSpc>
            </a:pPr>
            <a:r>
              <a:rPr lang="en-US" sz="2600" dirty="0">
                <a:solidFill>
                  <a:srgbClr val="000000"/>
                </a:solidFill>
                <a:latin typeface="Times New Roman" panose="02020603050405020304" pitchFamily="18" charset="0"/>
                <a:ea typeface="Calibri" panose="020F0502020204030204" pitchFamily="34" charset="0"/>
              </a:rPr>
              <a:t>b)</a:t>
            </a:r>
            <a:r>
              <a:rPr lang="vi-VN" sz="2600" dirty="0">
                <a:solidFill>
                  <a:srgbClr val="000000"/>
                </a:solidFill>
                <a:effectLst/>
                <a:latin typeface="Times New Roman" panose="02020603050405020304" pitchFamily="18" charset="0"/>
                <a:ea typeface="Calibri" panose="020F0502020204030204" pitchFamily="34" charset="0"/>
              </a:rPr>
              <a:t> 1 153 692 305: </a:t>
            </a:r>
            <a:r>
              <a:rPr lang="vi-VN" sz="2600" i="1" dirty="0">
                <a:solidFill>
                  <a:srgbClr val="000000"/>
                </a:solidFill>
                <a:effectLst/>
                <a:latin typeface="Times New Roman" panose="02020603050405020304" pitchFamily="18" charset="0"/>
                <a:ea typeface="Calibri" panose="020F0502020204030204" pitchFamily="34" charset="0"/>
              </a:rPr>
              <a:t>Một tỉ  một trăm năm mươi ba triệu sáu trăm chín mươi hai nghìn ba trăm linh năm.</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3121161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animEffect transition="in" filter="wheel(4)">
                                      <p:cBhvr>
                                        <p:cTn id="7" dur="2000"/>
                                        <p:tgtEl>
                                          <p:spTgt spid="11">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3">
                                            <p:txEl>
                                              <p:pRg st="0" end="0"/>
                                            </p:txEl>
                                          </p:spTgt>
                                        </p:tgtEl>
                                        <p:attrNameLst>
                                          <p:attrName>style.visibility</p:attrName>
                                        </p:attrNameLst>
                                      </p:cBhvr>
                                      <p:to>
                                        <p:strVal val="visible"/>
                                      </p:to>
                                    </p:set>
                                    <p:animEffect transition="in" filter="wheel(4)">
                                      <p:cBhvr>
                                        <p:cTn id="17" dur="2000"/>
                                        <p:tgtEl>
                                          <p:spTgt spid="1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6" presetClass="entr" presetSubtype="16" fill="hold" grpId="0" nodeType="clickEffect">
                                  <p:stCondLst>
                                    <p:cond delay="0"/>
                                  </p:stCondLst>
                                  <p:childTnLst>
                                    <p:set>
                                      <p:cBhvr>
                                        <p:cTn id="21" dur="1" fill="hold">
                                          <p:stCondLst>
                                            <p:cond delay="0"/>
                                          </p:stCondLst>
                                        </p:cTn>
                                        <p:tgtEl>
                                          <p:spTgt spid="14"/>
                                        </p:tgtEl>
                                        <p:attrNameLst>
                                          <p:attrName>style.visibility</p:attrName>
                                        </p:attrNameLst>
                                      </p:cBhvr>
                                      <p:to>
                                        <p:strVal val="visible"/>
                                      </p:to>
                                    </p:set>
                                    <p:animEffect transition="in" filter="circle(in)">
                                      <p:cBhvr>
                                        <p:cTn id="22" dur="2000"/>
                                        <p:tgtEl>
                                          <p:spTgt spid="14"/>
                                        </p:tgtEl>
                                      </p:cBhvr>
                                    </p:animEffect>
                                  </p:childTnLst>
                                </p:cTn>
                              </p:par>
                            </p:childTnLst>
                          </p:cTn>
                        </p:par>
                      </p:childTnLst>
                    </p:cTn>
                  </p:par>
                  <p:par>
                    <p:cTn id="23" fill="hold">
                      <p:stCondLst>
                        <p:cond delay="indefinite"/>
                      </p:stCondLst>
                      <p:childTnLst>
                        <p:par>
                          <p:cTn id="24" fill="hold">
                            <p:stCondLst>
                              <p:cond delay="0"/>
                            </p:stCondLst>
                            <p:childTnLst>
                              <p:par>
                                <p:cTn id="25" presetID="6" presetClass="entr" presetSubtype="16" fill="hold" grpId="0" nodeType="clickEffect">
                                  <p:stCondLst>
                                    <p:cond delay="0"/>
                                  </p:stCondLst>
                                  <p:childTnLst>
                                    <p:set>
                                      <p:cBhvr>
                                        <p:cTn id="26" dur="1" fill="hold">
                                          <p:stCondLst>
                                            <p:cond delay="0"/>
                                          </p:stCondLst>
                                        </p:cTn>
                                        <p:tgtEl>
                                          <p:spTgt spid="15"/>
                                        </p:tgtEl>
                                        <p:attrNameLst>
                                          <p:attrName>style.visibility</p:attrName>
                                        </p:attrNameLst>
                                      </p:cBhvr>
                                      <p:to>
                                        <p:strVal val="visible"/>
                                      </p:to>
                                    </p:set>
                                    <p:animEffect transition="in" filter="circle(in)">
                                      <p:cBhvr>
                                        <p:cTn id="27"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P spid="14" grpId="0"/>
      <p:bldP spid="15"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701523"/>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 </a:t>
            </a:r>
            <a:r>
              <a:rPr lang="en-US" altLang="en-US" sz="3000" dirty="0" err="1">
                <a:solidFill>
                  <a:srgbClr val="0033CC"/>
                </a:solidFill>
                <a:latin typeface="Times New Roman" panose="02020603050405020304" pitchFamily="18" charset="0"/>
              </a:rPr>
              <a:t>Tập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hợp</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các</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5304941"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Cách</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đọc</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và</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viết</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11" name="Text Box 3">
            <a:extLst>
              <a:ext uri="{FF2B5EF4-FFF2-40B4-BE49-F238E27FC236}">
                <a16:creationId xmlns:a16="http://schemas.microsoft.com/office/drawing/2014/main" id="{09818560-3DA4-4081-8CCC-4E2CB56C8FBD}"/>
              </a:ext>
            </a:extLst>
          </p:cNvPr>
          <p:cNvSpPr txBox="1">
            <a:spLocks noChangeArrowheads="1"/>
          </p:cNvSpPr>
          <p:nvPr/>
        </p:nvSpPr>
        <p:spPr bwMode="auto">
          <a:xfrm>
            <a:off x="655476" y="1771173"/>
            <a:ext cx="274061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b) </a:t>
            </a:r>
            <a:r>
              <a:rPr lang="en-US" altLang="en-US" sz="2800" dirty="0" err="1">
                <a:solidFill>
                  <a:srgbClr val="0033CC"/>
                </a:solidFill>
                <a:latin typeface="Times New Roman" panose="02020603050405020304" pitchFamily="18" charset="0"/>
              </a:rPr>
              <a:t>Áp</a:t>
            </a:r>
            <a:r>
              <a:rPr lang="en-US" altLang="en-US" sz="2800" dirty="0">
                <a:solidFill>
                  <a:srgbClr val="0033CC"/>
                </a:solidFill>
                <a:latin typeface="Times New Roman" panose="02020603050405020304" pitchFamily="18" charset="0"/>
              </a:rPr>
              <a:t> </a:t>
            </a:r>
            <a:r>
              <a:rPr lang="en-US" altLang="en-US" sz="2800" dirty="0" err="1">
                <a:solidFill>
                  <a:srgbClr val="0033CC"/>
                </a:solidFill>
                <a:latin typeface="Times New Roman" panose="02020603050405020304" pitchFamily="18" charset="0"/>
              </a:rPr>
              <a:t>dụng</a:t>
            </a:r>
            <a:r>
              <a:rPr lang="en-US" altLang="en-US" sz="2800" dirty="0">
                <a:solidFill>
                  <a:srgbClr val="0033CC"/>
                </a:solidFill>
                <a:latin typeface="Times New Roman" panose="02020603050405020304" pitchFamily="18" charset="0"/>
              </a:rPr>
              <a:t> :  </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870793" y="2254856"/>
            <a:ext cx="10380975"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3: </a:t>
            </a: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sau</a:t>
            </a:r>
            <a:r>
              <a:rPr lang="en-US" altLang="en-US" sz="2800" dirty="0">
                <a:latin typeface="Times New Roman" panose="02020603050405020304" pitchFamily="18" charset="0"/>
              </a:rPr>
              <a:t> : Ba </a:t>
            </a:r>
            <a:r>
              <a:rPr lang="en-US" altLang="en-US" sz="2800" dirty="0" err="1">
                <a:latin typeface="Times New Roman" panose="02020603050405020304" pitchFamily="18" charset="0"/>
              </a:rPr>
              <a:t>tỉ</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chin </a:t>
            </a:r>
            <a:r>
              <a:rPr lang="en-US" altLang="en-US" sz="2800" dirty="0" err="1">
                <a:latin typeface="Times New Roman" panose="02020603050405020304" pitchFamily="18" charset="0"/>
              </a:rPr>
              <a:t>triệu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sáu</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mươi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nghìn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hai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mười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bảy</a:t>
            </a:r>
            <a:r>
              <a:rPr lang="en-US" altLang="en-US" sz="2800" dirty="0">
                <a:latin typeface="Times New Roman" panose="02020603050405020304" pitchFamily="18" charset="0"/>
              </a:rPr>
              <a:t>. </a:t>
            </a:r>
          </a:p>
        </p:txBody>
      </p:sp>
      <p:sp>
        <p:nvSpPr>
          <p:cNvPr id="13" name="Text Box 3">
            <a:extLst>
              <a:ext uri="{FF2B5EF4-FFF2-40B4-BE49-F238E27FC236}">
                <a16:creationId xmlns:a16="http://schemas.microsoft.com/office/drawing/2014/main" id="{B826FB87-DE4C-475E-9F1E-AE5E69B9D5BF}"/>
              </a:ext>
            </a:extLst>
          </p:cNvPr>
          <p:cNvSpPr txBox="1">
            <a:spLocks noChangeArrowheads="1"/>
          </p:cNvSpPr>
          <p:nvPr/>
        </p:nvSpPr>
        <p:spPr bwMode="auto">
          <a:xfrm>
            <a:off x="4254453" y="3206546"/>
            <a:ext cx="2100975"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err="1">
                <a:latin typeface="Times New Roman" panose="02020603050405020304" pitchFamily="18" charset="0"/>
              </a:rPr>
              <a:t>Bài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làm</a:t>
            </a:r>
            <a:r>
              <a:rPr lang="en-US" altLang="en-US" sz="2800" dirty="0">
                <a:latin typeface="Times New Roman" panose="02020603050405020304" pitchFamily="18" charset="0"/>
              </a:rPr>
              <a:t>: </a:t>
            </a:r>
          </a:p>
        </p:txBody>
      </p:sp>
      <p:sp>
        <p:nvSpPr>
          <p:cNvPr id="14" name="TextBox 13">
            <a:extLst>
              <a:ext uri="{FF2B5EF4-FFF2-40B4-BE49-F238E27FC236}">
                <a16:creationId xmlns:a16="http://schemas.microsoft.com/office/drawing/2014/main" id="{DAAEEFF6-A4C5-4237-921E-EEEBCE4ED600}"/>
              </a:ext>
            </a:extLst>
          </p:cNvPr>
          <p:cNvSpPr txBox="1"/>
          <p:nvPr/>
        </p:nvSpPr>
        <p:spPr>
          <a:xfrm>
            <a:off x="389096" y="3649038"/>
            <a:ext cx="11344367" cy="1220783"/>
          </a:xfrm>
          <a:prstGeom prst="rect">
            <a:avLst/>
          </a:prstGeom>
          <a:noFill/>
        </p:spPr>
        <p:txBody>
          <a:bodyPr wrap="square">
            <a:spAutoFit/>
          </a:bodyPr>
          <a:lstStyle/>
          <a:p>
            <a:pPr algn="just">
              <a:lnSpc>
                <a:spcPct val="150000"/>
              </a:lnSpc>
            </a:pPr>
            <a:r>
              <a:rPr lang="vi-VN" sz="2600" dirty="0">
                <a:solidFill>
                  <a:srgbClr val="000000"/>
                </a:solidFill>
                <a:effectLst/>
                <a:latin typeface="Times New Roman" panose="02020603050405020304" pitchFamily="18" charset="0"/>
                <a:ea typeface="Calibri" panose="020F0502020204030204" pitchFamily="34" charset="0"/>
              </a:rPr>
              <a:t>Ba tỉ hai trăm năm mươi chín triệu sáu trăm ba mươi nghìn hai trăm mười bảy: </a:t>
            </a:r>
            <a:endParaRPr lang="en-US" sz="2600" dirty="0">
              <a:solidFill>
                <a:srgbClr val="000000"/>
              </a:solidFill>
              <a:effectLst/>
              <a:latin typeface="Times New Roman" panose="02020603050405020304" pitchFamily="18" charset="0"/>
              <a:ea typeface="Calibri" panose="020F0502020204030204" pitchFamily="34" charset="0"/>
            </a:endParaRPr>
          </a:p>
          <a:p>
            <a:pPr algn="just">
              <a:lnSpc>
                <a:spcPct val="150000"/>
              </a:lnSpc>
            </a:pPr>
            <a:r>
              <a:rPr lang="vi-VN" sz="2600" b="1" i="1" dirty="0">
                <a:solidFill>
                  <a:srgbClr val="000000"/>
                </a:solidFill>
                <a:effectLst/>
                <a:latin typeface="Times New Roman" panose="02020603050405020304" pitchFamily="18" charset="0"/>
                <a:ea typeface="Calibri" panose="020F0502020204030204" pitchFamily="34" charset="0"/>
              </a:rPr>
              <a:t>3 259 633 217.</a:t>
            </a:r>
            <a:endParaRPr lang="en-US" sz="2600" dirty="0">
              <a:solidFill>
                <a:srgbClr val="000000"/>
              </a:solidFill>
              <a:effectLst/>
              <a:latin typeface="Times New Roman" panose="02020603050405020304" pitchFamily="18" charset="0"/>
              <a:ea typeface="Calibri" panose="020F0502020204030204" pitchFamily="34" charset="0"/>
            </a:endParaRPr>
          </a:p>
        </p:txBody>
      </p:sp>
    </p:spTree>
    <p:extLst>
      <p:ext uri="{BB962C8B-B14F-4D97-AF65-F5344CB8AC3E}">
        <p14:creationId xmlns:p14="http://schemas.microsoft.com/office/powerpoint/2010/main" val="15179445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nodeType="clickEffect">
                                  <p:stCondLst>
                                    <p:cond delay="0"/>
                                  </p:stCondLst>
                                  <p:childTnLst>
                                    <p:set>
                                      <p:cBhvr>
                                        <p:cTn id="6" dur="1" fill="hold">
                                          <p:stCondLst>
                                            <p:cond delay="0"/>
                                          </p:stCondLst>
                                        </p:cTn>
                                        <p:tgtEl>
                                          <p:spTgt spid="12">
                                            <p:txEl>
                                              <p:pRg st="0" end="0"/>
                                            </p:txEl>
                                          </p:spTgt>
                                        </p:tgtEl>
                                        <p:attrNameLst>
                                          <p:attrName>style.visibility</p:attrName>
                                        </p:attrNameLst>
                                      </p:cBhvr>
                                      <p:to>
                                        <p:strVal val="visible"/>
                                      </p:to>
                                    </p:set>
                                    <p:animEffect transition="in" filter="wheel(4)">
                                      <p:cBhvr>
                                        <p:cTn id="7" dur="2000"/>
                                        <p:tgtEl>
                                          <p:spTgt spid="12">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1" presetClass="entr" presetSubtype="4" fill="hold" nodeType="clickEffect">
                                  <p:stCondLst>
                                    <p:cond delay="0"/>
                                  </p:stCondLst>
                                  <p:childTnLst>
                                    <p:set>
                                      <p:cBhvr>
                                        <p:cTn id="11" dur="1" fill="hold">
                                          <p:stCondLst>
                                            <p:cond delay="0"/>
                                          </p:stCondLst>
                                        </p:cTn>
                                        <p:tgtEl>
                                          <p:spTgt spid="13">
                                            <p:txEl>
                                              <p:pRg st="0" end="0"/>
                                            </p:txEl>
                                          </p:spTgt>
                                        </p:tgtEl>
                                        <p:attrNameLst>
                                          <p:attrName>style.visibility</p:attrName>
                                        </p:attrNameLst>
                                      </p:cBhvr>
                                      <p:to>
                                        <p:strVal val="visible"/>
                                      </p:to>
                                    </p:set>
                                    <p:animEffect transition="in" filter="wheel(4)">
                                      <p:cBhvr>
                                        <p:cTn id="12" dur="2000"/>
                                        <p:tgtEl>
                                          <p:spTgt spid="1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6" presetClass="entr" presetSubtype="16" fill="hold" grpId="0" nodeType="clickEffect">
                                  <p:stCondLst>
                                    <p:cond delay="0"/>
                                  </p:stCondLst>
                                  <p:childTnLst>
                                    <p:set>
                                      <p:cBhvr>
                                        <p:cTn id="16" dur="1" fill="hold">
                                          <p:stCondLst>
                                            <p:cond delay="0"/>
                                          </p:stCondLst>
                                        </p:cTn>
                                        <p:tgtEl>
                                          <p:spTgt spid="14"/>
                                        </p:tgtEl>
                                        <p:attrNameLst>
                                          <p:attrName>style.visibility</p:attrName>
                                        </p:attrNameLst>
                                      </p:cBhvr>
                                      <p:to>
                                        <p:strVal val="visible"/>
                                      </p:to>
                                    </p:set>
                                    <p:animEffect transition="in" filter="circle(in)">
                                      <p:cBhvr>
                                        <p:cTn id="17" dur="20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AutoShape 4" descr="Bouquet">
            <a:extLst>
              <a:ext uri="{FF2B5EF4-FFF2-40B4-BE49-F238E27FC236}">
                <a16:creationId xmlns:a16="http://schemas.microsoft.com/office/drawing/2014/main" id="{FEB7CFFB-CF1C-4C2B-BB48-B4A9B8B9B559}"/>
              </a:ext>
            </a:extLst>
          </p:cNvPr>
          <p:cNvSpPr>
            <a:spLocks noChangeArrowheads="1"/>
          </p:cNvSpPr>
          <p:nvPr/>
        </p:nvSpPr>
        <p:spPr bwMode="auto">
          <a:xfrm>
            <a:off x="1084881" y="108488"/>
            <a:ext cx="9144000" cy="708025"/>
          </a:xfrm>
          <a:prstGeom prst="bevel">
            <a:avLst>
              <a:gd name="adj" fmla="val 12500"/>
            </a:avLst>
          </a:prstGeom>
          <a:blipFill dpi="0" rotWithShape="1">
            <a:blip r:embed="rId2"/>
            <a:srcRect/>
            <a:tile tx="0" ty="0" sx="100000" sy="100000" flip="none" algn="tl"/>
          </a:blipFill>
          <a:ln w="9525">
            <a:solidFill>
              <a:schemeClr val="tx1"/>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har char="•"/>
              <a:defRPr sz="3200">
                <a:solidFill>
                  <a:schemeClr val="tx1"/>
                </a:solidFill>
                <a:latin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defRPr>
            </a:lvl9pPr>
          </a:lstStyle>
          <a:p>
            <a:pPr algn="ctr" eaLnBrk="1" hangingPunct="1">
              <a:spcBef>
                <a:spcPct val="0"/>
              </a:spcBef>
              <a:buFontTx/>
              <a:buNone/>
            </a:pPr>
            <a:r>
              <a:rPr lang="en-US" altLang="en-US" sz="4400" b="1" dirty="0">
                <a:solidFill>
                  <a:srgbClr val="0000FF"/>
                </a:solidFill>
                <a:latin typeface="Times New Roman" panose="02020603050405020304" pitchFamily="18" charset="0"/>
                <a:cs typeface="Times New Roman" panose="02020603050405020304" pitchFamily="18" charset="0"/>
              </a:rPr>
              <a:t>§2</a:t>
            </a:r>
            <a:r>
              <a:rPr lang="en-US" altLang="en-US" sz="4400" b="1" dirty="0">
                <a:solidFill>
                  <a:srgbClr val="0000FF"/>
                </a:solidFill>
                <a:latin typeface="Times New Roman" panose="02020603050405020304" pitchFamily="18" charset="0"/>
              </a:rPr>
              <a:t>. TẬP HỢP CÁC SỐ TỰ NHIÊN</a:t>
            </a:r>
          </a:p>
        </p:txBody>
      </p:sp>
      <p:sp>
        <p:nvSpPr>
          <p:cNvPr id="5" name="Text Box 3">
            <a:extLst>
              <a:ext uri="{FF2B5EF4-FFF2-40B4-BE49-F238E27FC236}">
                <a16:creationId xmlns:a16="http://schemas.microsoft.com/office/drawing/2014/main" id="{D7B4553D-CBDB-44EB-B9F9-1123B118F8CA}"/>
              </a:ext>
            </a:extLst>
          </p:cNvPr>
          <p:cNvSpPr txBox="1">
            <a:spLocks noChangeArrowheads="1"/>
          </p:cNvSpPr>
          <p:nvPr/>
        </p:nvSpPr>
        <p:spPr bwMode="auto">
          <a:xfrm>
            <a:off x="-190500" y="663978"/>
            <a:ext cx="5304941" cy="7080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0033CC"/>
                </a:solidFill>
                <a:latin typeface="Times New Roman" panose="02020603050405020304" pitchFamily="18" charset="0"/>
              </a:rPr>
              <a:t>II: </a:t>
            </a:r>
            <a:r>
              <a:rPr lang="en-US" altLang="en-US" sz="3000" dirty="0" err="1">
                <a:solidFill>
                  <a:srgbClr val="0033CC"/>
                </a:solidFill>
                <a:latin typeface="Times New Roman" panose="02020603050405020304" pitchFamily="18" charset="0"/>
              </a:rPr>
              <a:t>Biểu</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diễn</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số</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tự</a:t>
            </a:r>
            <a:r>
              <a:rPr lang="en-US" altLang="en-US" sz="3000" dirty="0">
                <a:solidFill>
                  <a:srgbClr val="0033CC"/>
                </a:solidFill>
                <a:latin typeface="Times New Roman" panose="02020603050405020304" pitchFamily="18" charset="0"/>
              </a:rPr>
              <a:t> </a:t>
            </a:r>
            <a:r>
              <a:rPr lang="en-US" altLang="en-US" sz="3000" dirty="0" err="1">
                <a:solidFill>
                  <a:srgbClr val="0033CC"/>
                </a:solidFill>
                <a:latin typeface="Times New Roman" panose="02020603050405020304" pitchFamily="18" charset="0"/>
              </a:rPr>
              <a:t>nhiên</a:t>
            </a:r>
            <a:r>
              <a:rPr lang="en-US" altLang="en-US" sz="3000" dirty="0">
                <a:solidFill>
                  <a:srgbClr val="0033CC"/>
                </a:solidFill>
                <a:latin typeface="Times New Roman" panose="02020603050405020304" pitchFamily="18" charset="0"/>
              </a:rPr>
              <a:t>. </a:t>
            </a:r>
          </a:p>
        </p:txBody>
      </p:sp>
      <p:sp>
        <p:nvSpPr>
          <p:cNvPr id="6" name="Text Box 3">
            <a:extLst>
              <a:ext uri="{FF2B5EF4-FFF2-40B4-BE49-F238E27FC236}">
                <a16:creationId xmlns:a16="http://schemas.microsoft.com/office/drawing/2014/main" id="{D283EB7B-F33F-4B60-BF66-4B136B196BA7}"/>
              </a:ext>
            </a:extLst>
          </p:cNvPr>
          <p:cNvSpPr txBox="1">
            <a:spLocks noChangeArrowheads="1"/>
          </p:cNvSpPr>
          <p:nvPr/>
        </p:nvSpPr>
        <p:spPr bwMode="auto">
          <a:xfrm>
            <a:off x="0" y="1144015"/>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1. </a:t>
            </a:r>
            <a:r>
              <a:rPr lang="en-US" altLang="en-US" sz="3000" dirty="0" err="1">
                <a:solidFill>
                  <a:srgbClr val="FF0000"/>
                </a:solidFill>
                <a:latin typeface="Times New Roman" panose="02020603050405020304" pitchFamily="18" charset="0"/>
              </a:rPr>
              <a:t>Biểu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diễn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trên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tia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a:t>
            </a:r>
          </a:p>
        </p:txBody>
      </p:sp>
      <p:sp>
        <p:nvSpPr>
          <p:cNvPr id="12" name="Text Box 3">
            <a:extLst>
              <a:ext uri="{FF2B5EF4-FFF2-40B4-BE49-F238E27FC236}">
                <a16:creationId xmlns:a16="http://schemas.microsoft.com/office/drawing/2014/main" id="{77450128-89CB-40FA-9078-570D07E37306}"/>
              </a:ext>
            </a:extLst>
          </p:cNvPr>
          <p:cNvSpPr txBox="1">
            <a:spLocks noChangeArrowheads="1"/>
          </p:cNvSpPr>
          <p:nvPr/>
        </p:nvSpPr>
        <p:spPr bwMode="auto">
          <a:xfrm>
            <a:off x="173367" y="1885662"/>
            <a:ext cx="11344367"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buNone/>
            </a:pPr>
            <a:r>
              <a:rPr lang="vi-VN" sz="2800" dirty="0">
                <a:latin typeface="+mj-lt"/>
              </a:rPr>
              <a:t> Các số tự nhiên được biểu diễn trên tia số. Mỗi số tự nhiên ứng với một điểm trên tia số:</a:t>
            </a:r>
            <a:endParaRPr lang="en-US" sz="2800" dirty="0">
              <a:latin typeface="+mj-lt"/>
            </a:endParaRPr>
          </a:p>
        </p:txBody>
      </p:sp>
      <p:sp>
        <p:nvSpPr>
          <p:cNvPr id="7" name="Arrow: Right 6">
            <a:extLst>
              <a:ext uri="{FF2B5EF4-FFF2-40B4-BE49-F238E27FC236}">
                <a16:creationId xmlns:a16="http://schemas.microsoft.com/office/drawing/2014/main" id="{7268AF7A-8200-48AE-A8C4-13266A24422B}"/>
              </a:ext>
            </a:extLst>
          </p:cNvPr>
          <p:cNvSpPr/>
          <p:nvPr/>
        </p:nvSpPr>
        <p:spPr>
          <a:xfrm flipV="1">
            <a:off x="2603714" y="3079065"/>
            <a:ext cx="6912245" cy="194545"/>
          </a:xfrm>
          <a:prstGeom prst="rightArrow">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8" name="Oval 7">
            <a:extLst>
              <a:ext uri="{FF2B5EF4-FFF2-40B4-BE49-F238E27FC236}">
                <a16:creationId xmlns:a16="http://schemas.microsoft.com/office/drawing/2014/main" id="{A8AFC168-1D42-4DF0-BEC5-3F37E566A043}"/>
              </a:ext>
            </a:extLst>
          </p:cNvPr>
          <p:cNvSpPr/>
          <p:nvPr/>
        </p:nvSpPr>
        <p:spPr>
          <a:xfrm>
            <a:off x="2552053" y="3079065"/>
            <a:ext cx="134321" cy="194545"/>
          </a:xfrm>
          <a:prstGeom prst="ellipse">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endParaRPr lang="en-US"/>
          </a:p>
        </p:txBody>
      </p:sp>
      <p:sp>
        <p:nvSpPr>
          <p:cNvPr id="9" name="TextBox 8">
            <a:extLst>
              <a:ext uri="{FF2B5EF4-FFF2-40B4-BE49-F238E27FC236}">
                <a16:creationId xmlns:a16="http://schemas.microsoft.com/office/drawing/2014/main" id="{395ACDD7-A3B1-449F-926F-A1AA33EA6321}"/>
              </a:ext>
            </a:extLst>
          </p:cNvPr>
          <p:cNvSpPr txBox="1"/>
          <p:nvPr/>
        </p:nvSpPr>
        <p:spPr>
          <a:xfrm>
            <a:off x="2461970" y="3345864"/>
            <a:ext cx="586028" cy="477054"/>
          </a:xfrm>
          <a:prstGeom prst="rect">
            <a:avLst/>
          </a:prstGeom>
          <a:noFill/>
        </p:spPr>
        <p:txBody>
          <a:bodyPr wrap="square" rtlCol="0">
            <a:spAutoFit/>
          </a:bodyPr>
          <a:lstStyle/>
          <a:p>
            <a:r>
              <a:rPr lang="en-US" sz="2500" dirty="0"/>
              <a:t>0</a:t>
            </a:r>
          </a:p>
        </p:txBody>
      </p:sp>
      <p:cxnSp>
        <p:nvCxnSpPr>
          <p:cNvPr id="15" name="Straight Connector 14">
            <a:extLst>
              <a:ext uri="{FF2B5EF4-FFF2-40B4-BE49-F238E27FC236}">
                <a16:creationId xmlns:a16="http://schemas.microsoft.com/office/drawing/2014/main" id="{E7F48EA5-628D-4ADD-930B-36E4F8C2EEE4}"/>
              </a:ext>
            </a:extLst>
          </p:cNvPr>
          <p:cNvCxnSpPr>
            <a:cxnSpLocks/>
          </p:cNvCxnSpPr>
          <p:nvPr/>
        </p:nvCxnSpPr>
        <p:spPr>
          <a:xfrm>
            <a:off x="3456122" y="3050005"/>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7" name="TextBox 16">
            <a:extLst>
              <a:ext uri="{FF2B5EF4-FFF2-40B4-BE49-F238E27FC236}">
                <a16:creationId xmlns:a16="http://schemas.microsoft.com/office/drawing/2014/main" id="{5AEC226D-09C4-4021-8CB4-D1B069E8F3D0}"/>
              </a:ext>
            </a:extLst>
          </p:cNvPr>
          <p:cNvSpPr txBox="1"/>
          <p:nvPr/>
        </p:nvSpPr>
        <p:spPr>
          <a:xfrm>
            <a:off x="3294117" y="3414299"/>
            <a:ext cx="586028" cy="477054"/>
          </a:xfrm>
          <a:prstGeom prst="rect">
            <a:avLst/>
          </a:prstGeom>
          <a:noFill/>
        </p:spPr>
        <p:txBody>
          <a:bodyPr wrap="square" rtlCol="0">
            <a:spAutoFit/>
          </a:bodyPr>
          <a:lstStyle/>
          <a:p>
            <a:r>
              <a:rPr lang="en-US" sz="2500" dirty="0"/>
              <a:t>2</a:t>
            </a:r>
          </a:p>
        </p:txBody>
      </p:sp>
      <p:cxnSp>
        <p:nvCxnSpPr>
          <p:cNvPr id="18" name="Straight Connector 17">
            <a:extLst>
              <a:ext uri="{FF2B5EF4-FFF2-40B4-BE49-F238E27FC236}">
                <a16:creationId xmlns:a16="http://schemas.microsoft.com/office/drawing/2014/main" id="{1A7B2869-6866-4B31-A59F-FE0B67580163}"/>
              </a:ext>
            </a:extLst>
          </p:cNvPr>
          <p:cNvCxnSpPr>
            <a:cxnSpLocks/>
          </p:cNvCxnSpPr>
          <p:nvPr/>
        </p:nvCxnSpPr>
        <p:spPr>
          <a:xfrm>
            <a:off x="4228454"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19" name="TextBox 18">
            <a:extLst>
              <a:ext uri="{FF2B5EF4-FFF2-40B4-BE49-F238E27FC236}">
                <a16:creationId xmlns:a16="http://schemas.microsoft.com/office/drawing/2014/main" id="{27DF96BE-3AC4-4A95-BFF6-64BF48C04625}"/>
              </a:ext>
            </a:extLst>
          </p:cNvPr>
          <p:cNvSpPr txBox="1"/>
          <p:nvPr/>
        </p:nvSpPr>
        <p:spPr>
          <a:xfrm>
            <a:off x="4157260" y="3397300"/>
            <a:ext cx="586028" cy="477054"/>
          </a:xfrm>
          <a:prstGeom prst="rect">
            <a:avLst/>
          </a:prstGeom>
          <a:noFill/>
        </p:spPr>
        <p:txBody>
          <a:bodyPr wrap="square" rtlCol="0">
            <a:spAutoFit/>
          </a:bodyPr>
          <a:lstStyle/>
          <a:p>
            <a:r>
              <a:rPr lang="en-US" sz="2500" dirty="0"/>
              <a:t>3</a:t>
            </a:r>
          </a:p>
        </p:txBody>
      </p:sp>
      <p:cxnSp>
        <p:nvCxnSpPr>
          <p:cNvPr id="20" name="Straight Connector 19">
            <a:extLst>
              <a:ext uri="{FF2B5EF4-FFF2-40B4-BE49-F238E27FC236}">
                <a16:creationId xmlns:a16="http://schemas.microsoft.com/office/drawing/2014/main" id="{F724D504-7D62-4852-A08D-707E86175869}"/>
              </a:ext>
            </a:extLst>
          </p:cNvPr>
          <p:cNvCxnSpPr>
            <a:cxnSpLocks/>
          </p:cNvCxnSpPr>
          <p:nvPr/>
        </p:nvCxnSpPr>
        <p:spPr>
          <a:xfrm>
            <a:off x="4985288"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1" name="TextBox 20">
            <a:extLst>
              <a:ext uri="{FF2B5EF4-FFF2-40B4-BE49-F238E27FC236}">
                <a16:creationId xmlns:a16="http://schemas.microsoft.com/office/drawing/2014/main" id="{C82B139B-D961-413A-8A8E-E0E3AA4068F2}"/>
              </a:ext>
            </a:extLst>
          </p:cNvPr>
          <p:cNvSpPr txBox="1"/>
          <p:nvPr/>
        </p:nvSpPr>
        <p:spPr>
          <a:xfrm>
            <a:off x="4821427" y="3407589"/>
            <a:ext cx="586028" cy="477054"/>
          </a:xfrm>
          <a:prstGeom prst="rect">
            <a:avLst/>
          </a:prstGeom>
          <a:noFill/>
        </p:spPr>
        <p:txBody>
          <a:bodyPr wrap="square" rtlCol="0">
            <a:spAutoFit/>
          </a:bodyPr>
          <a:lstStyle/>
          <a:p>
            <a:r>
              <a:rPr lang="en-US" sz="2500" dirty="0"/>
              <a:t>4</a:t>
            </a:r>
          </a:p>
        </p:txBody>
      </p:sp>
      <p:cxnSp>
        <p:nvCxnSpPr>
          <p:cNvPr id="22" name="Straight Connector 21">
            <a:extLst>
              <a:ext uri="{FF2B5EF4-FFF2-40B4-BE49-F238E27FC236}">
                <a16:creationId xmlns:a16="http://schemas.microsoft.com/office/drawing/2014/main" id="{BE5E3621-5003-4BF6-BA4D-3468C9A73951}"/>
              </a:ext>
            </a:extLst>
          </p:cNvPr>
          <p:cNvCxnSpPr>
            <a:cxnSpLocks/>
          </p:cNvCxnSpPr>
          <p:nvPr/>
        </p:nvCxnSpPr>
        <p:spPr>
          <a:xfrm>
            <a:off x="5744811" y="3020947"/>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3" name="TextBox 22">
            <a:extLst>
              <a:ext uri="{FF2B5EF4-FFF2-40B4-BE49-F238E27FC236}">
                <a16:creationId xmlns:a16="http://schemas.microsoft.com/office/drawing/2014/main" id="{15A54066-FCBC-40BE-B447-711B8D3AADBB}"/>
              </a:ext>
            </a:extLst>
          </p:cNvPr>
          <p:cNvSpPr txBox="1"/>
          <p:nvPr/>
        </p:nvSpPr>
        <p:spPr>
          <a:xfrm>
            <a:off x="5631050" y="3461396"/>
            <a:ext cx="586028" cy="477054"/>
          </a:xfrm>
          <a:prstGeom prst="rect">
            <a:avLst/>
          </a:prstGeom>
          <a:noFill/>
        </p:spPr>
        <p:txBody>
          <a:bodyPr wrap="square" rtlCol="0">
            <a:spAutoFit/>
          </a:bodyPr>
          <a:lstStyle/>
          <a:p>
            <a:r>
              <a:rPr lang="en-US" sz="2500" dirty="0"/>
              <a:t>5</a:t>
            </a:r>
          </a:p>
        </p:txBody>
      </p:sp>
      <p:cxnSp>
        <p:nvCxnSpPr>
          <p:cNvPr id="24" name="Straight Connector 23">
            <a:extLst>
              <a:ext uri="{FF2B5EF4-FFF2-40B4-BE49-F238E27FC236}">
                <a16:creationId xmlns:a16="http://schemas.microsoft.com/office/drawing/2014/main" id="{DBA123D4-7B6C-494C-9263-125059AE0548}"/>
              </a:ext>
            </a:extLst>
          </p:cNvPr>
          <p:cNvCxnSpPr>
            <a:cxnSpLocks/>
          </p:cNvCxnSpPr>
          <p:nvPr/>
        </p:nvCxnSpPr>
        <p:spPr>
          <a:xfrm>
            <a:off x="6501645" y="3064042"/>
            <a:ext cx="0" cy="252663"/>
          </a:xfrm>
          <a:prstGeom prst="line">
            <a:avLst/>
          </a:prstGeom>
        </p:spPr>
        <p:style>
          <a:lnRef idx="1">
            <a:schemeClr val="accent2"/>
          </a:lnRef>
          <a:fillRef idx="0">
            <a:schemeClr val="accent2"/>
          </a:fillRef>
          <a:effectRef idx="0">
            <a:schemeClr val="accent2"/>
          </a:effectRef>
          <a:fontRef idx="minor">
            <a:schemeClr val="tx1"/>
          </a:fontRef>
        </p:style>
      </p:cxnSp>
      <p:sp>
        <p:nvSpPr>
          <p:cNvPr id="25" name="TextBox 24">
            <a:extLst>
              <a:ext uri="{FF2B5EF4-FFF2-40B4-BE49-F238E27FC236}">
                <a16:creationId xmlns:a16="http://schemas.microsoft.com/office/drawing/2014/main" id="{C9BBE207-A6A8-4660-BC4B-B12275CA56F2}"/>
              </a:ext>
            </a:extLst>
          </p:cNvPr>
          <p:cNvSpPr txBox="1"/>
          <p:nvPr/>
        </p:nvSpPr>
        <p:spPr>
          <a:xfrm>
            <a:off x="6348737" y="3461396"/>
            <a:ext cx="586028" cy="477054"/>
          </a:xfrm>
          <a:prstGeom prst="rect">
            <a:avLst/>
          </a:prstGeom>
          <a:noFill/>
        </p:spPr>
        <p:txBody>
          <a:bodyPr wrap="square" rtlCol="0">
            <a:spAutoFit/>
          </a:bodyPr>
          <a:lstStyle/>
          <a:p>
            <a:r>
              <a:rPr lang="en-US" sz="2500" dirty="0"/>
              <a:t>6</a:t>
            </a:r>
          </a:p>
        </p:txBody>
      </p:sp>
      <p:sp>
        <p:nvSpPr>
          <p:cNvPr id="26" name="Text Box 3">
            <a:extLst>
              <a:ext uri="{FF2B5EF4-FFF2-40B4-BE49-F238E27FC236}">
                <a16:creationId xmlns:a16="http://schemas.microsoft.com/office/drawing/2014/main" id="{1256CB38-6767-4C32-B97D-FDCB0E1BE756}"/>
              </a:ext>
            </a:extLst>
          </p:cNvPr>
          <p:cNvSpPr txBox="1">
            <a:spLocks noChangeArrowheads="1"/>
          </p:cNvSpPr>
          <p:nvPr/>
        </p:nvSpPr>
        <p:spPr bwMode="auto">
          <a:xfrm>
            <a:off x="-83462" y="3537410"/>
            <a:ext cx="7532176" cy="7078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FontTx/>
              <a:buNone/>
            </a:pPr>
            <a:r>
              <a:rPr lang="en-US" altLang="en-US" sz="4000" dirty="0">
                <a:solidFill>
                  <a:srgbClr val="0000CC"/>
                </a:solidFill>
                <a:latin typeface="Times New Roman" panose="02020603050405020304" pitchFamily="18" charset="0"/>
              </a:rPr>
              <a:t> </a:t>
            </a:r>
            <a:r>
              <a:rPr lang="en-US" altLang="en-US" sz="3000" dirty="0">
                <a:solidFill>
                  <a:srgbClr val="FF0000"/>
                </a:solidFill>
                <a:latin typeface="Times New Roman" panose="02020603050405020304" pitchFamily="18" charset="0"/>
              </a:rPr>
              <a:t>2. </a:t>
            </a:r>
            <a:r>
              <a:rPr lang="en-US" altLang="en-US" sz="3000" dirty="0" err="1">
                <a:solidFill>
                  <a:srgbClr val="FF0000"/>
                </a:solidFill>
                <a:latin typeface="Times New Roman" panose="02020603050405020304" pitchFamily="18" charset="0"/>
              </a:rPr>
              <a:t>Cấu</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tạo</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thập</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phân</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của</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số</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tự</a:t>
            </a:r>
            <a:r>
              <a:rPr lang="en-US" altLang="en-US" sz="3000" dirty="0">
                <a:solidFill>
                  <a:srgbClr val="FF0000"/>
                </a:solidFill>
                <a:latin typeface="Times New Roman" panose="02020603050405020304" pitchFamily="18" charset="0"/>
              </a:rPr>
              <a:t> </a:t>
            </a:r>
            <a:r>
              <a:rPr lang="en-US" altLang="en-US" sz="3000" dirty="0" err="1">
                <a:solidFill>
                  <a:srgbClr val="FF0000"/>
                </a:solidFill>
                <a:latin typeface="Times New Roman" panose="02020603050405020304" pitchFamily="18" charset="0"/>
              </a:rPr>
              <a:t>nhiên</a:t>
            </a:r>
            <a:r>
              <a:rPr lang="en-US" altLang="en-US" sz="3000" dirty="0">
                <a:solidFill>
                  <a:srgbClr val="FF0000"/>
                </a:solidFill>
                <a:latin typeface="Times New Roman" panose="02020603050405020304" pitchFamily="18" charset="0"/>
              </a:rPr>
              <a:t>.</a:t>
            </a:r>
          </a:p>
        </p:txBody>
      </p:sp>
      <p:sp>
        <p:nvSpPr>
          <p:cNvPr id="27" name="Text Box 3">
            <a:extLst>
              <a:ext uri="{FF2B5EF4-FFF2-40B4-BE49-F238E27FC236}">
                <a16:creationId xmlns:a16="http://schemas.microsoft.com/office/drawing/2014/main" id="{825DF913-5D99-4347-9EAC-C86B5A08CD4A}"/>
              </a:ext>
            </a:extLst>
          </p:cNvPr>
          <p:cNvSpPr txBox="1">
            <a:spLocks noChangeArrowheads="1"/>
          </p:cNvSpPr>
          <p:nvPr/>
        </p:nvSpPr>
        <p:spPr bwMode="auto">
          <a:xfrm>
            <a:off x="288512" y="4175232"/>
            <a:ext cx="180375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a) </a:t>
            </a:r>
            <a:r>
              <a:rPr lang="en-US" altLang="en-US" sz="2800" dirty="0" err="1">
                <a:solidFill>
                  <a:srgbClr val="0033CC"/>
                </a:solidFill>
                <a:latin typeface="Times New Roman" panose="02020603050405020304" pitchFamily="18" charset="0"/>
              </a:rPr>
              <a:t>Ví</a:t>
            </a:r>
            <a:r>
              <a:rPr lang="en-US" altLang="en-US" sz="2800" dirty="0">
                <a:solidFill>
                  <a:srgbClr val="0033CC"/>
                </a:solidFill>
                <a:latin typeface="Times New Roman" panose="02020603050405020304" pitchFamily="18" charset="0"/>
              </a:rPr>
              <a:t> du :  </a:t>
            </a:r>
          </a:p>
        </p:txBody>
      </p:sp>
      <p:sp>
        <p:nvSpPr>
          <p:cNvPr id="28" name="Text Box 3">
            <a:extLst>
              <a:ext uri="{FF2B5EF4-FFF2-40B4-BE49-F238E27FC236}">
                <a16:creationId xmlns:a16="http://schemas.microsoft.com/office/drawing/2014/main" id="{6220FD85-8A5D-4031-8772-B57597010326}"/>
              </a:ext>
            </a:extLst>
          </p:cNvPr>
          <p:cNvSpPr txBox="1">
            <a:spLocks noChangeArrowheads="1"/>
          </p:cNvSpPr>
          <p:nvPr/>
        </p:nvSpPr>
        <p:spPr bwMode="auto">
          <a:xfrm>
            <a:off x="1772505" y="4174618"/>
            <a:ext cx="10564145"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eaLnBrk="1" hangingPunct="1">
              <a:spcBef>
                <a:spcPct val="50000"/>
              </a:spcBef>
              <a:buNone/>
            </a:pPr>
            <a:r>
              <a:rPr lang="en-US" altLang="en-US" sz="2800" dirty="0">
                <a:solidFill>
                  <a:srgbClr val="0033CC"/>
                </a:solidFill>
                <a:latin typeface="Times New Roman" panose="02020603050405020304" pitchFamily="18" charset="0"/>
              </a:rPr>
              <a:t>  </a:t>
            </a:r>
            <a:r>
              <a:rPr lang="en-US" altLang="en-US" sz="2800" dirty="0">
                <a:latin typeface="Times New Roman" panose="02020603050405020304" pitchFamily="18" charset="0"/>
              </a:rPr>
              <a:t>Cho </a:t>
            </a:r>
            <a:r>
              <a:rPr lang="en-US" altLang="en-US" sz="2800" dirty="0" err="1">
                <a:latin typeface="Times New Roman" panose="02020603050405020304" pitchFamily="18" charset="0"/>
              </a:rPr>
              <a:t>các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 966, 953</a:t>
            </a:r>
          </a:p>
          <a:p>
            <a:pPr marL="514350" indent="-514350" eaLnBrk="1" hangingPunct="1">
              <a:spcBef>
                <a:spcPct val="50000"/>
              </a:spcBef>
              <a:buAutoNum type="alphaLcParenR"/>
            </a:pPr>
            <a:r>
              <a:rPr lang="en-US" altLang="en-US" sz="2800" dirty="0" err="1">
                <a:latin typeface="Times New Roman" panose="02020603050405020304" pitchFamily="18" charset="0"/>
              </a:rPr>
              <a:t>Xác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định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chữ</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đơn</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vị</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chục</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hàng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trăm</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của</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mỗi</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trên</a:t>
            </a:r>
            <a:r>
              <a:rPr lang="en-US" altLang="en-US" sz="2800" dirty="0">
                <a:latin typeface="Times New Roman" panose="02020603050405020304" pitchFamily="18" charset="0"/>
              </a:rPr>
              <a:t>.</a:t>
            </a:r>
          </a:p>
          <a:p>
            <a:pPr marL="514350" indent="-514350" eaLnBrk="1" hangingPunct="1">
              <a:spcBef>
                <a:spcPct val="50000"/>
              </a:spcBef>
              <a:buAutoNum type="alphaLcParenR"/>
            </a:pPr>
            <a:r>
              <a:rPr lang="en-US" altLang="en-US" sz="2800" dirty="0" err="1">
                <a:latin typeface="Times New Roman" panose="02020603050405020304" pitchFamily="18" charset="0"/>
              </a:rPr>
              <a:t>Viết</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số</a:t>
            </a:r>
            <a:r>
              <a:rPr lang="en-US" altLang="en-US" sz="2800" dirty="0">
                <a:latin typeface="Times New Roman" panose="02020603050405020304" pitchFamily="18" charset="0"/>
              </a:rPr>
              <a:t> 953 </a:t>
            </a:r>
            <a:r>
              <a:rPr lang="en-US" altLang="en-US" sz="2800" dirty="0" err="1">
                <a:latin typeface="Times New Roman" panose="02020603050405020304" pitchFamily="18" charset="0"/>
              </a:rPr>
              <a:t>thành</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tổng</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theo</a:t>
            </a:r>
            <a:r>
              <a:rPr lang="en-US" altLang="en-US" sz="2800" dirty="0">
                <a:latin typeface="Times New Roman" panose="02020603050405020304" pitchFamily="18" charset="0"/>
              </a:rPr>
              <a:t> </a:t>
            </a:r>
            <a:r>
              <a:rPr lang="en-US" altLang="en-US" sz="2800" dirty="0" err="1">
                <a:latin typeface="Times New Roman" panose="02020603050405020304" pitchFamily="18" charset="0"/>
              </a:rPr>
              <a:t>mẫu</a:t>
            </a:r>
            <a:r>
              <a:rPr lang="en-US" altLang="en-US" sz="2800" dirty="0">
                <a:latin typeface="Times New Roman" panose="02020603050405020304" pitchFamily="18" charset="0"/>
              </a:rPr>
              <a:t> :</a:t>
            </a:r>
          </a:p>
          <a:p>
            <a:pPr eaLnBrk="1" hangingPunct="1">
              <a:spcBef>
                <a:spcPct val="50000"/>
              </a:spcBef>
              <a:buNone/>
            </a:pPr>
            <a:r>
              <a:rPr lang="en-US" altLang="en-US" sz="2800" dirty="0">
                <a:latin typeface="Times New Roman" panose="02020603050405020304" pitchFamily="18" charset="0"/>
              </a:rPr>
              <a:t>966 = 900 + 60 + 6 = 9 x 100 + 6 x 10 + 6</a:t>
            </a:r>
          </a:p>
        </p:txBody>
      </p:sp>
    </p:spTree>
    <p:extLst>
      <p:ext uri="{BB962C8B-B14F-4D97-AF65-F5344CB8AC3E}">
        <p14:creationId xmlns:p14="http://schemas.microsoft.com/office/powerpoint/2010/main" val="23719093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4"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wipe(down)">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21" presetClass="entr" presetSubtype="4" fill="hold" nodeType="clickEffect">
                                  <p:stCondLst>
                                    <p:cond delay="0"/>
                                  </p:stCondLst>
                                  <p:childTnLst>
                                    <p:set>
                                      <p:cBhvr>
                                        <p:cTn id="16" dur="1" fill="hold">
                                          <p:stCondLst>
                                            <p:cond delay="0"/>
                                          </p:stCondLst>
                                        </p:cTn>
                                        <p:tgtEl>
                                          <p:spTgt spid="12">
                                            <p:txEl>
                                              <p:pRg st="0" end="0"/>
                                            </p:txEl>
                                          </p:spTgt>
                                        </p:tgtEl>
                                        <p:attrNameLst>
                                          <p:attrName>style.visibility</p:attrName>
                                        </p:attrNameLst>
                                      </p:cBhvr>
                                      <p:to>
                                        <p:strVal val="visible"/>
                                      </p:to>
                                    </p:set>
                                    <p:animEffect transition="in" filter="wheel(4)">
                                      <p:cBhvr>
                                        <p:cTn id="17" dur="2000"/>
                                        <p:tgtEl>
                                          <p:spTgt spid="12">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par>
                                <p:cTn id="23" presetID="16" presetClass="entr" presetSubtype="21" fill="hold" grpId="0" nodeType="withEffect">
                                  <p:stCondLst>
                                    <p:cond delay="0"/>
                                  </p:stCondLst>
                                  <p:childTnLst>
                                    <p:set>
                                      <p:cBhvr>
                                        <p:cTn id="24" dur="1" fill="hold">
                                          <p:stCondLst>
                                            <p:cond delay="0"/>
                                          </p:stCondLst>
                                        </p:cTn>
                                        <p:tgtEl>
                                          <p:spTgt spid="8"/>
                                        </p:tgtEl>
                                        <p:attrNameLst>
                                          <p:attrName>style.visibility</p:attrName>
                                        </p:attrNameLst>
                                      </p:cBhvr>
                                      <p:to>
                                        <p:strVal val="visible"/>
                                      </p:to>
                                    </p:set>
                                    <p:animEffect transition="in" filter="barn(inVertical)">
                                      <p:cBhvr>
                                        <p:cTn id="25" dur="500"/>
                                        <p:tgtEl>
                                          <p:spTgt spid="8"/>
                                        </p:tgtEl>
                                      </p:cBhvr>
                                    </p:animEffect>
                                  </p:childTnLst>
                                </p:cTn>
                              </p:par>
                            </p:childTnLst>
                          </p:cTn>
                        </p:par>
                      </p:childTnLst>
                    </p:cTn>
                  </p:par>
                  <p:par>
                    <p:cTn id="26" fill="hold">
                      <p:stCondLst>
                        <p:cond delay="indefinite"/>
                      </p:stCondLst>
                      <p:childTnLst>
                        <p:par>
                          <p:cTn id="27" fill="hold">
                            <p:stCondLst>
                              <p:cond delay="0"/>
                            </p:stCondLst>
                            <p:childTnLst>
                              <p:par>
                                <p:cTn id="28" presetID="16" presetClass="entr" presetSubtype="21" fill="hold" grpId="0" nodeType="clickEffect">
                                  <p:stCondLst>
                                    <p:cond delay="0"/>
                                  </p:stCondLst>
                                  <p:childTnLst>
                                    <p:set>
                                      <p:cBhvr>
                                        <p:cTn id="29" dur="1" fill="hold">
                                          <p:stCondLst>
                                            <p:cond delay="0"/>
                                          </p:stCondLst>
                                        </p:cTn>
                                        <p:tgtEl>
                                          <p:spTgt spid="9"/>
                                        </p:tgtEl>
                                        <p:attrNameLst>
                                          <p:attrName>style.visibility</p:attrName>
                                        </p:attrNameLst>
                                      </p:cBhvr>
                                      <p:to>
                                        <p:strVal val="visible"/>
                                      </p:to>
                                    </p:set>
                                    <p:animEffect transition="in" filter="barn(inVertical)">
                                      <p:cBhvr>
                                        <p:cTn id="30" dur="500"/>
                                        <p:tgtEl>
                                          <p:spTgt spid="9"/>
                                        </p:tgtEl>
                                      </p:cBhvr>
                                    </p:animEffect>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nodeType="clickEffect">
                                  <p:stCondLst>
                                    <p:cond delay="0"/>
                                  </p:stCondLst>
                                  <p:childTnLst>
                                    <p:set>
                                      <p:cBhvr>
                                        <p:cTn id="34" dur="1" fill="hold">
                                          <p:stCondLst>
                                            <p:cond delay="0"/>
                                          </p:stCondLst>
                                        </p:cTn>
                                        <p:tgtEl>
                                          <p:spTgt spid="15"/>
                                        </p:tgtEl>
                                        <p:attrNameLst>
                                          <p:attrName>style.visibility</p:attrName>
                                        </p:attrNameLst>
                                      </p:cBhvr>
                                      <p:to>
                                        <p:strVal val="visible"/>
                                      </p:to>
                                    </p:set>
                                    <p:animEffect transition="in" filter="fade">
                                      <p:cBhvr>
                                        <p:cTn id="35" dur="1000"/>
                                        <p:tgtEl>
                                          <p:spTgt spid="15"/>
                                        </p:tgtEl>
                                      </p:cBhvr>
                                    </p:animEffect>
                                    <p:anim calcmode="lin" valueType="num">
                                      <p:cBhvr>
                                        <p:cTn id="36" dur="1000" fill="hold"/>
                                        <p:tgtEl>
                                          <p:spTgt spid="15"/>
                                        </p:tgtEl>
                                        <p:attrNameLst>
                                          <p:attrName>ppt_x</p:attrName>
                                        </p:attrNameLst>
                                      </p:cBhvr>
                                      <p:tavLst>
                                        <p:tav tm="0">
                                          <p:val>
                                            <p:strVal val="#ppt_x"/>
                                          </p:val>
                                        </p:tav>
                                        <p:tav tm="100000">
                                          <p:val>
                                            <p:strVal val="#ppt_x"/>
                                          </p:val>
                                        </p:tav>
                                      </p:tavLst>
                                    </p:anim>
                                    <p:anim calcmode="lin" valueType="num">
                                      <p:cBhvr>
                                        <p:cTn id="37" dur="1000" fill="hold"/>
                                        <p:tgtEl>
                                          <p:spTgt spid="15"/>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16" presetClass="entr" presetSubtype="21" fill="hold" grpId="0" nodeType="clickEffect">
                                  <p:stCondLst>
                                    <p:cond delay="0"/>
                                  </p:stCondLst>
                                  <p:childTnLst>
                                    <p:set>
                                      <p:cBhvr>
                                        <p:cTn id="41" dur="1" fill="hold">
                                          <p:stCondLst>
                                            <p:cond delay="0"/>
                                          </p:stCondLst>
                                        </p:cTn>
                                        <p:tgtEl>
                                          <p:spTgt spid="17"/>
                                        </p:tgtEl>
                                        <p:attrNameLst>
                                          <p:attrName>style.visibility</p:attrName>
                                        </p:attrNameLst>
                                      </p:cBhvr>
                                      <p:to>
                                        <p:strVal val="visible"/>
                                      </p:to>
                                    </p:set>
                                    <p:animEffect transition="in" filter="barn(inVertical)">
                                      <p:cBhvr>
                                        <p:cTn id="42" dur="500"/>
                                        <p:tgtEl>
                                          <p:spTgt spid="17"/>
                                        </p:tgtEl>
                                      </p:cBhvr>
                                    </p:animEffect>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1000"/>
                                        <p:tgtEl>
                                          <p:spTgt spid="18"/>
                                        </p:tgtEl>
                                      </p:cBhvr>
                                    </p:animEffect>
                                    <p:anim calcmode="lin" valueType="num">
                                      <p:cBhvr>
                                        <p:cTn id="48" dur="1000" fill="hold"/>
                                        <p:tgtEl>
                                          <p:spTgt spid="18"/>
                                        </p:tgtEl>
                                        <p:attrNameLst>
                                          <p:attrName>ppt_x</p:attrName>
                                        </p:attrNameLst>
                                      </p:cBhvr>
                                      <p:tavLst>
                                        <p:tav tm="0">
                                          <p:val>
                                            <p:strVal val="#ppt_x"/>
                                          </p:val>
                                        </p:tav>
                                        <p:tav tm="100000">
                                          <p:val>
                                            <p:strVal val="#ppt_x"/>
                                          </p:val>
                                        </p:tav>
                                      </p:tavLst>
                                    </p:anim>
                                    <p:anim calcmode="lin" valueType="num">
                                      <p:cBhvr>
                                        <p:cTn id="49" dur="1000" fill="hold"/>
                                        <p:tgtEl>
                                          <p:spTgt spid="18"/>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16" presetClass="entr" presetSubtype="21" fill="hold" grpId="0" nodeType="clickEffect">
                                  <p:stCondLst>
                                    <p:cond delay="0"/>
                                  </p:stCondLst>
                                  <p:childTnLst>
                                    <p:set>
                                      <p:cBhvr>
                                        <p:cTn id="53" dur="1" fill="hold">
                                          <p:stCondLst>
                                            <p:cond delay="0"/>
                                          </p:stCondLst>
                                        </p:cTn>
                                        <p:tgtEl>
                                          <p:spTgt spid="19"/>
                                        </p:tgtEl>
                                        <p:attrNameLst>
                                          <p:attrName>style.visibility</p:attrName>
                                        </p:attrNameLst>
                                      </p:cBhvr>
                                      <p:to>
                                        <p:strVal val="visible"/>
                                      </p:to>
                                    </p:set>
                                    <p:animEffect transition="in" filter="barn(inVertical)">
                                      <p:cBhvr>
                                        <p:cTn id="54" dur="500"/>
                                        <p:tgtEl>
                                          <p:spTgt spid="19"/>
                                        </p:tgtEl>
                                      </p:cBhvr>
                                    </p:animEffect>
                                  </p:childTnLst>
                                </p:cTn>
                              </p:par>
                            </p:childTnLst>
                          </p:cTn>
                        </p:par>
                      </p:childTnLst>
                    </p:cTn>
                  </p:par>
                  <p:par>
                    <p:cTn id="55" fill="hold">
                      <p:stCondLst>
                        <p:cond delay="indefinite"/>
                      </p:stCondLst>
                      <p:childTnLst>
                        <p:par>
                          <p:cTn id="56" fill="hold">
                            <p:stCondLst>
                              <p:cond delay="0"/>
                            </p:stCondLst>
                            <p:childTnLst>
                              <p:par>
                                <p:cTn id="57" presetID="42" presetClass="entr" presetSubtype="0" fill="hold" nodeType="clickEffect">
                                  <p:stCondLst>
                                    <p:cond delay="0"/>
                                  </p:stCondLst>
                                  <p:childTnLst>
                                    <p:set>
                                      <p:cBhvr>
                                        <p:cTn id="58" dur="1" fill="hold">
                                          <p:stCondLst>
                                            <p:cond delay="0"/>
                                          </p:stCondLst>
                                        </p:cTn>
                                        <p:tgtEl>
                                          <p:spTgt spid="20"/>
                                        </p:tgtEl>
                                        <p:attrNameLst>
                                          <p:attrName>style.visibility</p:attrName>
                                        </p:attrNameLst>
                                      </p:cBhvr>
                                      <p:to>
                                        <p:strVal val="visible"/>
                                      </p:to>
                                    </p:set>
                                    <p:animEffect transition="in" filter="fade">
                                      <p:cBhvr>
                                        <p:cTn id="59" dur="1000"/>
                                        <p:tgtEl>
                                          <p:spTgt spid="20"/>
                                        </p:tgtEl>
                                      </p:cBhvr>
                                    </p:animEffect>
                                    <p:anim calcmode="lin" valueType="num">
                                      <p:cBhvr>
                                        <p:cTn id="60" dur="1000" fill="hold"/>
                                        <p:tgtEl>
                                          <p:spTgt spid="20"/>
                                        </p:tgtEl>
                                        <p:attrNameLst>
                                          <p:attrName>ppt_x</p:attrName>
                                        </p:attrNameLst>
                                      </p:cBhvr>
                                      <p:tavLst>
                                        <p:tav tm="0">
                                          <p:val>
                                            <p:strVal val="#ppt_x"/>
                                          </p:val>
                                        </p:tav>
                                        <p:tav tm="100000">
                                          <p:val>
                                            <p:strVal val="#ppt_x"/>
                                          </p:val>
                                        </p:tav>
                                      </p:tavLst>
                                    </p:anim>
                                    <p:anim calcmode="lin" valueType="num">
                                      <p:cBhvr>
                                        <p:cTn id="61" dur="1000" fill="hold"/>
                                        <p:tgtEl>
                                          <p:spTgt spid="20"/>
                                        </p:tgtEl>
                                        <p:attrNameLst>
                                          <p:attrName>ppt_y</p:attrName>
                                        </p:attrNameLst>
                                      </p:cBhvr>
                                      <p:tavLst>
                                        <p:tav tm="0">
                                          <p:val>
                                            <p:strVal val="#ppt_y+.1"/>
                                          </p:val>
                                        </p:tav>
                                        <p:tav tm="100000">
                                          <p:val>
                                            <p:strVal val="#ppt_y"/>
                                          </p:val>
                                        </p:tav>
                                      </p:tavLst>
                                    </p:anim>
                                  </p:childTnLst>
                                </p:cTn>
                              </p:par>
                            </p:childTnLst>
                          </p:cTn>
                        </p:par>
                      </p:childTnLst>
                    </p:cTn>
                  </p:par>
                  <p:par>
                    <p:cTn id="62" fill="hold">
                      <p:stCondLst>
                        <p:cond delay="indefinite"/>
                      </p:stCondLst>
                      <p:childTnLst>
                        <p:par>
                          <p:cTn id="63" fill="hold">
                            <p:stCondLst>
                              <p:cond delay="0"/>
                            </p:stCondLst>
                            <p:childTnLst>
                              <p:par>
                                <p:cTn id="64" presetID="16" presetClass="entr" presetSubtype="21" fill="hold" grpId="0" nodeType="clickEffect">
                                  <p:stCondLst>
                                    <p:cond delay="0"/>
                                  </p:stCondLst>
                                  <p:childTnLst>
                                    <p:set>
                                      <p:cBhvr>
                                        <p:cTn id="65" dur="1" fill="hold">
                                          <p:stCondLst>
                                            <p:cond delay="0"/>
                                          </p:stCondLst>
                                        </p:cTn>
                                        <p:tgtEl>
                                          <p:spTgt spid="21"/>
                                        </p:tgtEl>
                                        <p:attrNameLst>
                                          <p:attrName>style.visibility</p:attrName>
                                        </p:attrNameLst>
                                      </p:cBhvr>
                                      <p:to>
                                        <p:strVal val="visible"/>
                                      </p:to>
                                    </p:set>
                                    <p:animEffect transition="in" filter="barn(inVertical)">
                                      <p:cBhvr>
                                        <p:cTn id="66" dur="500"/>
                                        <p:tgtEl>
                                          <p:spTgt spid="21"/>
                                        </p:tgtEl>
                                      </p:cBhvr>
                                    </p:animEffect>
                                  </p:childTnLst>
                                </p:cTn>
                              </p:par>
                            </p:childTnLst>
                          </p:cTn>
                        </p:par>
                      </p:childTnLst>
                    </p:cTn>
                  </p:par>
                  <p:par>
                    <p:cTn id="67" fill="hold">
                      <p:stCondLst>
                        <p:cond delay="indefinite"/>
                      </p:stCondLst>
                      <p:childTnLst>
                        <p:par>
                          <p:cTn id="68" fill="hold">
                            <p:stCondLst>
                              <p:cond delay="0"/>
                            </p:stCondLst>
                            <p:childTnLst>
                              <p:par>
                                <p:cTn id="69" presetID="42" presetClass="entr" presetSubtype="0" fill="hold" nodeType="clickEffect">
                                  <p:stCondLst>
                                    <p:cond delay="0"/>
                                  </p:stCondLst>
                                  <p:childTnLst>
                                    <p:set>
                                      <p:cBhvr>
                                        <p:cTn id="70" dur="1" fill="hold">
                                          <p:stCondLst>
                                            <p:cond delay="0"/>
                                          </p:stCondLst>
                                        </p:cTn>
                                        <p:tgtEl>
                                          <p:spTgt spid="22"/>
                                        </p:tgtEl>
                                        <p:attrNameLst>
                                          <p:attrName>style.visibility</p:attrName>
                                        </p:attrNameLst>
                                      </p:cBhvr>
                                      <p:to>
                                        <p:strVal val="visible"/>
                                      </p:to>
                                    </p:set>
                                    <p:animEffect transition="in" filter="fade">
                                      <p:cBhvr>
                                        <p:cTn id="71" dur="1000"/>
                                        <p:tgtEl>
                                          <p:spTgt spid="22"/>
                                        </p:tgtEl>
                                      </p:cBhvr>
                                    </p:animEffect>
                                    <p:anim calcmode="lin" valueType="num">
                                      <p:cBhvr>
                                        <p:cTn id="72" dur="1000" fill="hold"/>
                                        <p:tgtEl>
                                          <p:spTgt spid="22"/>
                                        </p:tgtEl>
                                        <p:attrNameLst>
                                          <p:attrName>ppt_x</p:attrName>
                                        </p:attrNameLst>
                                      </p:cBhvr>
                                      <p:tavLst>
                                        <p:tav tm="0">
                                          <p:val>
                                            <p:strVal val="#ppt_x"/>
                                          </p:val>
                                        </p:tav>
                                        <p:tav tm="100000">
                                          <p:val>
                                            <p:strVal val="#ppt_x"/>
                                          </p:val>
                                        </p:tav>
                                      </p:tavLst>
                                    </p:anim>
                                    <p:anim calcmode="lin" valueType="num">
                                      <p:cBhvr>
                                        <p:cTn id="73" dur="1000" fill="hold"/>
                                        <p:tgtEl>
                                          <p:spTgt spid="22"/>
                                        </p:tgtEl>
                                        <p:attrNameLst>
                                          <p:attrName>ppt_y</p:attrName>
                                        </p:attrNameLst>
                                      </p:cBhvr>
                                      <p:tavLst>
                                        <p:tav tm="0">
                                          <p:val>
                                            <p:strVal val="#ppt_y+.1"/>
                                          </p:val>
                                        </p:tav>
                                        <p:tav tm="100000">
                                          <p:val>
                                            <p:strVal val="#ppt_y"/>
                                          </p:val>
                                        </p:tav>
                                      </p:tavLst>
                                    </p:anim>
                                  </p:childTnLst>
                                </p:cTn>
                              </p:par>
                            </p:childTnLst>
                          </p:cTn>
                        </p:par>
                      </p:childTnLst>
                    </p:cTn>
                  </p:par>
                  <p:par>
                    <p:cTn id="74" fill="hold">
                      <p:stCondLst>
                        <p:cond delay="indefinite"/>
                      </p:stCondLst>
                      <p:childTnLst>
                        <p:par>
                          <p:cTn id="75" fill="hold">
                            <p:stCondLst>
                              <p:cond delay="0"/>
                            </p:stCondLst>
                            <p:childTnLst>
                              <p:par>
                                <p:cTn id="76" presetID="16" presetClass="entr" presetSubtype="21" fill="hold" grpId="0" nodeType="clickEffect">
                                  <p:stCondLst>
                                    <p:cond delay="0"/>
                                  </p:stCondLst>
                                  <p:childTnLst>
                                    <p:set>
                                      <p:cBhvr>
                                        <p:cTn id="77" dur="1" fill="hold">
                                          <p:stCondLst>
                                            <p:cond delay="0"/>
                                          </p:stCondLst>
                                        </p:cTn>
                                        <p:tgtEl>
                                          <p:spTgt spid="23"/>
                                        </p:tgtEl>
                                        <p:attrNameLst>
                                          <p:attrName>style.visibility</p:attrName>
                                        </p:attrNameLst>
                                      </p:cBhvr>
                                      <p:to>
                                        <p:strVal val="visible"/>
                                      </p:to>
                                    </p:set>
                                    <p:animEffect transition="in" filter="barn(inVertical)">
                                      <p:cBhvr>
                                        <p:cTn id="78" dur="500"/>
                                        <p:tgtEl>
                                          <p:spTgt spid="23"/>
                                        </p:tgtEl>
                                      </p:cBhvr>
                                    </p:animEffect>
                                  </p:childTnLst>
                                </p:cTn>
                              </p:par>
                            </p:childTnLst>
                          </p:cTn>
                        </p:par>
                      </p:childTnLst>
                    </p:cTn>
                  </p:par>
                  <p:par>
                    <p:cTn id="79" fill="hold">
                      <p:stCondLst>
                        <p:cond delay="indefinite"/>
                      </p:stCondLst>
                      <p:childTnLst>
                        <p:par>
                          <p:cTn id="80" fill="hold">
                            <p:stCondLst>
                              <p:cond delay="0"/>
                            </p:stCondLst>
                            <p:childTnLst>
                              <p:par>
                                <p:cTn id="81" presetID="42" presetClass="entr" presetSubtype="0" fill="hold" nodeType="clickEffect">
                                  <p:stCondLst>
                                    <p:cond delay="0"/>
                                  </p:stCondLst>
                                  <p:childTnLst>
                                    <p:set>
                                      <p:cBhvr>
                                        <p:cTn id="82" dur="1" fill="hold">
                                          <p:stCondLst>
                                            <p:cond delay="0"/>
                                          </p:stCondLst>
                                        </p:cTn>
                                        <p:tgtEl>
                                          <p:spTgt spid="24"/>
                                        </p:tgtEl>
                                        <p:attrNameLst>
                                          <p:attrName>style.visibility</p:attrName>
                                        </p:attrNameLst>
                                      </p:cBhvr>
                                      <p:to>
                                        <p:strVal val="visible"/>
                                      </p:to>
                                    </p:set>
                                    <p:animEffect transition="in" filter="fade">
                                      <p:cBhvr>
                                        <p:cTn id="83" dur="1000"/>
                                        <p:tgtEl>
                                          <p:spTgt spid="24"/>
                                        </p:tgtEl>
                                      </p:cBhvr>
                                    </p:animEffect>
                                    <p:anim calcmode="lin" valueType="num">
                                      <p:cBhvr>
                                        <p:cTn id="84" dur="1000" fill="hold"/>
                                        <p:tgtEl>
                                          <p:spTgt spid="24"/>
                                        </p:tgtEl>
                                        <p:attrNameLst>
                                          <p:attrName>ppt_x</p:attrName>
                                        </p:attrNameLst>
                                      </p:cBhvr>
                                      <p:tavLst>
                                        <p:tav tm="0">
                                          <p:val>
                                            <p:strVal val="#ppt_x"/>
                                          </p:val>
                                        </p:tav>
                                        <p:tav tm="100000">
                                          <p:val>
                                            <p:strVal val="#ppt_x"/>
                                          </p:val>
                                        </p:tav>
                                      </p:tavLst>
                                    </p:anim>
                                    <p:anim calcmode="lin" valueType="num">
                                      <p:cBhvr>
                                        <p:cTn id="85" dur="1000" fill="hold"/>
                                        <p:tgtEl>
                                          <p:spTgt spid="24"/>
                                        </p:tgtEl>
                                        <p:attrNameLst>
                                          <p:attrName>ppt_y</p:attrName>
                                        </p:attrNameLst>
                                      </p:cBhvr>
                                      <p:tavLst>
                                        <p:tav tm="0">
                                          <p:val>
                                            <p:strVal val="#ppt_y+.1"/>
                                          </p:val>
                                        </p:tav>
                                        <p:tav tm="100000">
                                          <p:val>
                                            <p:strVal val="#ppt_y"/>
                                          </p:val>
                                        </p:tav>
                                      </p:tavLst>
                                    </p:anim>
                                  </p:childTnLst>
                                </p:cTn>
                              </p:par>
                            </p:childTnLst>
                          </p:cTn>
                        </p:par>
                      </p:childTnLst>
                    </p:cTn>
                  </p:par>
                  <p:par>
                    <p:cTn id="86" fill="hold">
                      <p:stCondLst>
                        <p:cond delay="indefinite"/>
                      </p:stCondLst>
                      <p:childTnLst>
                        <p:par>
                          <p:cTn id="87" fill="hold">
                            <p:stCondLst>
                              <p:cond delay="0"/>
                            </p:stCondLst>
                            <p:childTnLst>
                              <p:par>
                                <p:cTn id="88" presetID="16" presetClass="entr" presetSubtype="21" fill="hold" grpId="0" nodeType="clickEffect">
                                  <p:stCondLst>
                                    <p:cond delay="0"/>
                                  </p:stCondLst>
                                  <p:childTnLst>
                                    <p:set>
                                      <p:cBhvr>
                                        <p:cTn id="89" dur="1" fill="hold">
                                          <p:stCondLst>
                                            <p:cond delay="0"/>
                                          </p:stCondLst>
                                        </p:cTn>
                                        <p:tgtEl>
                                          <p:spTgt spid="25"/>
                                        </p:tgtEl>
                                        <p:attrNameLst>
                                          <p:attrName>style.visibility</p:attrName>
                                        </p:attrNameLst>
                                      </p:cBhvr>
                                      <p:to>
                                        <p:strVal val="visible"/>
                                      </p:to>
                                    </p:set>
                                    <p:animEffect transition="in" filter="barn(inVertical)">
                                      <p:cBhvr>
                                        <p:cTn id="90" dur="500"/>
                                        <p:tgtEl>
                                          <p:spTgt spid="25"/>
                                        </p:tgtEl>
                                      </p:cBhvr>
                                    </p:animEffect>
                                  </p:childTnLst>
                                </p:cTn>
                              </p:par>
                            </p:childTnLst>
                          </p:cTn>
                        </p:par>
                      </p:childTnLst>
                    </p:cTn>
                  </p:par>
                  <p:par>
                    <p:cTn id="91" fill="hold">
                      <p:stCondLst>
                        <p:cond delay="indefinite"/>
                      </p:stCondLst>
                      <p:childTnLst>
                        <p:par>
                          <p:cTn id="92" fill="hold">
                            <p:stCondLst>
                              <p:cond delay="0"/>
                            </p:stCondLst>
                            <p:childTnLst>
                              <p:par>
                                <p:cTn id="93" presetID="16" presetClass="entr" presetSubtype="21" fill="hold" grpId="0" nodeType="clickEffect">
                                  <p:stCondLst>
                                    <p:cond delay="0"/>
                                  </p:stCondLst>
                                  <p:childTnLst>
                                    <p:set>
                                      <p:cBhvr>
                                        <p:cTn id="94" dur="1" fill="hold">
                                          <p:stCondLst>
                                            <p:cond delay="0"/>
                                          </p:stCondLst>
                                        </p:cTn>
                                        <p:tgtEl>
                                          <p:spTgt spid="26"/>
                                        </p:tgtEl>
                                        <p:attrNameLst>
                                          <p:attrName>style.visibility</p:attrName>
                                        </p:attrNameLst>
                                      </p:cBhvr>
                                      <p:to>
                                        <p:strVal val="visible"/>
                                      </p:to>
                                    </p:set>
                                    <p:animEffect transition="in" filter="barn(inVertical)">
                                      <p:cBhvr>
                                        <p:cTn id="95" dur="500"/>
                                        <p:tgtEl>
                                          <p:spTgt spid="26"/>
                                        </p:tgtEl>
                                      </p:cBhvr>
                                    </p:animEffect>
                                  </p:childTnLst>
                                </p:cTn>
                              </p:par>
                            </p:childTnLst>
                          </p:cTn>
                        </p:par>
                      </p:childTnLst>
                    </p:cTn>
                  </p:par>
                  <p:par>
                    <p:cTn id="96" fill="hold">
                      <p:stCondLst>
                        <p:cond delay="indefinite"/>
                      </p:stCondLst>
                      <p:childTnLst>
                        <p:par>
                          <p:cTn id="97" fill="hold">
                            <p:stCondLst>
                              <p:cond delay="0"/>
                            </p:stCondLst>
                            <p:childTnLst>
                              <p:par>
                                <p:cTn id="98" presetID="21" presetClass="entr" presetSubtype="4" fill="hold" nodeType="clickEffect">
                                  <p:stCondLst>
                                    <p:cond delay="0"/>
                                  </p:stCondLst>
                                  <p:childTnLst>
                                    <p:set>
                                      <p:cBhvr>
                                        <p:cTn id="99" dur="1" fill="hold">
                                          <p:stCondLst>
                                            <p:cond delay="0"/>
                                          </p:stCondLst>
                                        </p:cTn>
                                        <p:tgtEl>
                                          <p:spTgt spid="27">
                                            <p:txEl>
                                              <p:pRg st="0" end="0"/>
                                            </p:txEl>
                                          </p:spTgt>
                                        </p:tgtEl>
                                        <p:attrNameLst>
                                          <p:attrName>style.visibility</p:attrName>
                                        </p:attrNameLst>
                                      </p:cBhvr>
                                      <p:to>
                                        <p:strVal val="visible"/>
                                      </p:to>
                                    </p:set>
                                    <p:animEffect transition="in" filter="wheel(4)">
                                      <p:cBhvr>
                                        <p:cTn id="100" dur="2000"/>
                                        <p:tgtEl>
                                          <p:spTgt spid="27">
                                            <p:txEl>
                                              <p:pRg st="0" end="0"/>
                                            </p:txEl>
                                          </p:spTgt>
                                        </p:tgtEl>
                                      </p:cBhvr>
                                    </p:animEffect>
                                  </p:childTnLst>
                                </p:cTn>
                              </p:par>
                            </p:childTnLst>
                          </p:cTn>
                        </p:par>
                      </p:childTnLst>
                    </p:cTn>
                  </p:par>
                  <p:par>
                    <p:cTn id="101" fill="hold">
                      <p:stCondLst>
                        <p:cond delay="indefinite"/>
                      </p:stCondLst>
                      <p:childTnLst>
                        <p:par>
                          <p:cTn id="102" fill="hold">
                            <p:stCondLst>
                              <p:cond delay="0"/>
                            </p:stCondLst>
                            <p:childTnLst>
                              <p:par>
                                <p:cTn id="103" presetID="21" presetClass="entr" presetSubtype="4" fill="hold" nodeType="clickEffect">
                                  <p:stCondLst>
                                    <p:cond delay="0"/>
                                  </p:stCondLst>
                                  <p:childTnLst>
                                    <p:set>
                                      <p:cBhvr>
                                        <p:cTn id="104" dur="1" fill="hold">
                                          <p:stCondLst>
                                            <p:cond delay="0"/>
                                          </p:stCondLst>
                                        </p:cTn>
                                        <p:tgtEl>
                                          <p:spTgt spid="28">
                                            <p:txEl>
                                              <p:pRg st="0" end="0"/>
                                            </p:txEl>
                                          </p:spTgt>
                                        </p:tgtEl>
                                        <p:attrNameLst>
                                          <p:attrName>style.visibility</p:attrName>
                                        </p:attrNameLst>
                                      </p:cBhvr>
                                      <p:to>
                                        <p:strVal val="visible"/>
                                      </p:to>
                                    </p:set>
                                    <p:animEffect transition="in" filter="wheel(4)">
                                      <p:cBhvr>
                                        <p:cTn id="105" dur="2000"/>
                                        <p:tgtEl>
                                          <p:spTgt spid="28">
                                            <p:txEl>
                                              <p:pRg st="0" end="0"/>
                                            </p:txEl>
                                          </p:spTgt>
                                        </p:tgtEl>
                                      </p:cBhvr>
                                    </p:animEffect>
                                  </p:childTnLst>
                                </p:cTn>
                              </p:par>
                            </p:childTnLst>
                          </p:cTn>
                        </p:par>
                      </p:childTnLst>
                    </p:cTn>
                  </p:par>
                  <p:par>
                    <p:cTn id="106" fill="hold">
                      <p:stCondLst>
                        <p:cond delay="indefinite"/>
                      </p:stCondLst>
                      <p:childTnLst>
                        <p:par>
                          <p:cTn id="107" fill="hold">
                            <p:stCondLst>
                              <p:cond delay="0"/>
                            </p:stCondLst>
                            <p:childTnLst>
                              <p:par>
                                <p:cTn id="108" presetID="21" presetClass="entr" presetSubtype="4" fill="hold" nodeType="clickEffect">
                                  <p:stCondLst>
                                    <p:cond delay="0"/>
                                  </p:stCondLst>
                                  <p:childTnLst>
                                    <p:set>
                                      <p:cBhvr>
                                        <p:cTn id="109" dur="1" fill="hold">
                                          <p:stCondLst>
                                            <p:cond delay="0"/>
                                          </p:stCondLst>
                                        </p:cTn>
                                        <p:tgtEl>
                                          <p:spTgt spid="28">
                                            <p:txEl>
                                              <p:pRg st="1" end="1"/>
                                            </p:txEl>
                                          </p:spTgt>
                                        </p:tgtEl>
                                        <p:attrNameLst>
                                          <p:attrName>style.visibility</p:attrName>
                                        </p:attrNameLst>
                                      </p:cBhvr>
                                      <p:to>
                                        <p:strVal val="visible"/>
                                      </p:to>
                                    </p:set>
                                    <p:animEffect transition="in" filter="wheel(4)">
                                      <p:cBhvr>
                                        <p:cTn id="110" dur="2000"/>
                                        <p:tgtEl>
                                          <p:spTgt spid="28">
                                            <p:txEl>
                                              <p:pRg st="1" end="1"/>
                                            </p:txEl>
                                          </p:spTgt>
                                        </p:tgtEl>
                                      </p:cBhvr>
                                    </p:animEffect>
                                  </p:childTnLst>
                                </p:cTn>
                              </p:par>
                            </p:childTnLst>
                          </p:cTn>
                        </p:par>
                      </p:childTnLst>
                    </p:cTn>
                  </p:par>
                  <p:par>
                    <p:cTn id="111" fill="hold">
                      <p:stCondLst>
                        <p:cond delay="indefinite"/>
                      </p:stCondLst>
                      <p:childTnLst>
                        <p:par>
                          <p:cTn id="112" fill="hold">
                            <p:stCondLst>
                              <p:cond delay="0"/>
                            </p:stCondLst>
                            <p:childTnLst>
                              <p:par>
                                <p:cTn id="113" presetID="21" presetClass="entr" presetSubtype="4" fill="hold" nodeType="clickEffect">
                                  <p:stCondLst>
                                    <p:cond delay="0"/>
                                  </p:stCondLst>
                                  <p:childTnLst>
                                    <p:set>
                                      <p:cBhvr>
                                        <p:cTn id="114" dur="1" fill="hold">
                                          <p:stCondLst>
                                            <p:cond delay="0"/>
                                          </p:stCondLst>
                                        </p:cTn>
                                        <p:tgtEl>
                                          <p:spTgt spid="28">
                                            <p:txEl>
                                              <p:pRg st="2" end="2"/>
                                            </p:txEl>
                                          </p:spTgt>
                                        </p:tgtEl>
                                        <p:attrNameLst>
                                          <p:attrName>style.visibility</p:attrName>
                                        </p:attrNameLst>
                                      </p:cBhvr>
                                      <p:to>
                                        <p:strVal val="visible"/>
                                      </p:to>
                                    </p:set>
                                    <p:animEffect transition="in" filter="wheel(4)">
                                      <p:cBhvr>
                                        <p:cTn id="115" dur="2000"/>
                                        <p:tgtEl>
                                          <p:spTgt spid="28">
                                            <p:txEl>
                                              <p:pRg st="2" end="2"/>
                                            </p:txEl>
                                          </p:spTgt>
                                        </p:tgtEl>
                                      </p:cBhvr>
                                    </p:animEffect>
                                  </p:childTnLst>
                                </p:cTn>
                              </p:par>
                            </p:childTnLst>
                          </p:cTn>
                        </p:par>
                      </p:childTnLst>
                    </p:cTn>
                  </p:par>
                  <p:par>
                    <p:cTn id="116" fill="hold">
                      <p:stCondLst>
                        <p:cond delay="indefinite"/>
                      </p:stCondLst>
                      <p:childTnLst>
                        <p:par>
                          <p:cTn id="117" fill="hold">
                            <p:stCondLst>
                              <p:cond delay="0"/>
                            </p:stCondLst>
                            <p:childTnLst>
                              <p:par>
                                <p:cTn id="118" presetID="21" presetClass="entr" presetSubtype="4" fill="hold" nodeType="clickEffect">
                                  <p:stCondLst>
                                    <p:cond delay="0"/>
                                  </p:stCondLst>
                                  <p:childTnLst>
                                    <p:set>
                                      <p:cBhvr>
                                        <p:cTn id="119" dur="1" fill="hold">
                                          <p:stCondLst>
                                            <p:cond delay="0"/>
                                          </p:stCondLst>
                                        </p:cTn>
                                        <p:tgtEl>
                                          <p:spTgt spid="28">
                                            <p:txEl>
                                              <p:pRg st="3" end="3"/>
                                            </p:txEl>
                                          </p:spTgt>
                                        </p:tgtEl>
                                        <p:attrNameLst>
                                          <p:attrName>style.visibility</p:attrName>
                                        </p:attrNameLst>
                                      </p:cBhvr>
                                      <p:to>
                                        <p:strVal val="visible"/>
                                      </p:to>
                                    </p:set>
                                    <p:animEffect transition="in" filter="wheel(4)">
                                      <p:cBhvr>
                                        <p:cTn id="120" dur="2000"/>
                                        <p:tgtEl>
                                          <p:spTgt spid="28">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P spid="7" grpId="0" animBg="1"/>
      <p:bldP spid="8" grpId="0" animBg="1"/>
      <p:bldP spid="9" grpId="0"/>
      <p:bldP spid="17" grpId="0"/>
      <p:bldP spid="19" grpId="0"/>
      <p:bldP spid="21" grpId="0"/>
      <p:bldP spid="23" grpId="0"/>
      <p:bldP spid="25" grpId="0"/>
      <p:bldP spid="26"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909</TotalTime>
  <Words>3107</Words>
  <Application>Microsoft Office PowerPoint</Application>
  <PresentationFormat>Widescreen</PresentationFormat>
  <Paragraphs>337</Paragraphs>
  <Slides>22</Slides>
  <Notes>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.VnTime</vt:lpstr>
      <vt:lpstr>Arial</vt:lpstr>
      <vt:lpstr>Calibri</vt:lpstr>
      <vt:lpstr>Calibri Light</vt:lpstr>
      <vt:lpstr>Cambria Math</vt:lpstr>
      <vt:lpstr>Times New Roman</vt:lpstr>
      <vt:lpstr>VNI-Meli</vt:lpstr>
      <vt:lpstr>VNI-Times</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Nguyễn Thị Hoài Thu</dc:creator>
  <cp:lastModifiedBy>Nguyễn Thị Hoài Thu</cp:lastModifiedBy>
  <cp:revision>115</cp:revision>
  <dcterms:created xsi:type="dcterms:W3CDTF">2021-07-26T12:23:10Z</dcterms:created>
  <dcterms:modified xsi:type="dcterms:W3CDTF">2021-07-31T14:04:49Z</dcterms:modified>
</cp:coreProperties>
</file>