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8"/>
  </p:notesMasterIdLst>
  <p:sldIdLst>
    <p:sldId id="475" r:id="rId2"/>
    <p:sldId id="435" r:id="rId3"/>
    <p:sldId id="436" r:id="rId4"/>
    <p:sldId id="437" r:id="rId5"/>
    <p:sldId id="439" r:id="rId6"/>
    <p:sldId id="440" r:id="rId7"/>
    <p:sldId id="441" r:id="rId8"/>
    <p:sldId id="442" r:id="rId9"/>
    <p:sldId id="443" r:id="rId10"/>
    <p:sldId id="444" r:id="rId11"/>
    <p:sldId id="445" r:id="rId12"/>
    <p:sldId id="446" r:id="rId13"/>
    <p:sldId id="450" r:id="rId14"/>
    <p:sldId id="448" r:id="rId15"/>
    <p:sldId id="449" r:id="rId16"/>
    <p:sldId id="451" r:id="rId17"/>
    <p:sldId id="452" r:id="rId18"/>
    <p:sldId id="453" r:id="rId19"/>
    <p:sldId id="455" r:id="rId20"/>
    <p:sldId id="456" r:id="rId21"/>
    <p:sldId id="457" r:id="rId22"/>
    <p:sldId id="460" r:id="rId23"/>
    <p:sldId id="461" r:id="rId24"/>
    <p:sldId id="462" r:id="rId25"/>
    <p:sldId id="463" r:id="rId26"/>
    <p:sldId id="464" r:id="rId27"/>
    <p:sldId id="465" r:id="rId28"/>
    <p:sldId id="474" r:id="rId29"/>
    <p:sldId id="473" r:id="rId30"/>
    <p:sldId id="466" r:id="rId31"/>
    <p:sldId id="467" r:id="rId32"/>
    <p:sldId id="468" r:id="rId33"/>
    <p:sldId id="469" r:id="rId34"/>
    <p:sldId id="470" r:id="rId35"/>
    <p:sldId id="471" r:id="rId36"/>
    <p:sldId id="472" r:id="rId37"/>
  </p:sldIdLst>
  <p:sldSz cx="24384000" cy="13716000"/>
  <p:notesSz cx="6858000" cy="9144000"/>
  <p:custDataLst>
    <p:tags r:id="rId3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7E1"/>
    <a:srgbClr val="E7F7FF"/>
    <a:srgbClr val="C6F9BD"/>
    <a:srgbClr val="E1FFBD"/>
    <a:srgbClr val="DEFEE1"/>
    <a:srgbClr val="B9F8AE"/>
    <a:srgbClr val="F3F6D2"/>
    <a:srgbClr val="DDF5C7"/>
    <a:srgbClr val="BF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2" autoAdjust="0"/>
    <p:restoredTop sz="94139" autoAdjust="0"/>
  </p:normalViewPr>
  <p:slideViewPr>
    <p:cSldViewPr>
      <p:cViewPr varScale="1">
        <p:scale>
          <a:sx n="35" d="100"/>
          <a:sy n="35" d="100"/>
        </p:scale>
        <p:origin x="35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4/21/2022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4/21/2022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jpe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5.png"/><Relationship Id="rId4" Type="http://schemas.openxmlformats.org/officeDocument/2006/relationships/image" Target="../media/image160.png"/><Relationship Id="rId9" Type="http://schemas.openxmlformats.org/officeDocument/2006/relationships/image" Target="../media/image43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1104817" y="2186214"/>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91079"/>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4130022"/>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90600" y="6096000"/>
            <a:ext cx="16674629" cy="1030295"/>
            <a:chOff x="7459670" y="7086600"/>
            <a:chExt cx="16676558" cy="1030414"/>
          </a:xfrm>
        </p:grpSpPr>
        <p:sp>
          <p:nvSpPr>
            <p:cNvPr id="57" name="Rectangle 56"/>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BẤT PHƯƠNG TRÌNH BẬC NHẤT HAI ẨN.</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 name="Group 7">
            <a:extLst>
              <a:ext uri="{FF2B5EF4-FFF2-40B4-BE49-F238E27FC236}">
                <a16:creationId xmlns:a16="http://schemas.microsoft.com/office/drawing/2014/main" id="{9D10C652-BC3F-4EB9-A8A9-A6D6060D214D}"/>
              </a:ext>
            </a:extLst>
          </p:cNvPr>
          <p:cNvGrpSpPr/>
          <p:nvPr/>
        </p:nvGrpSpPr>
        <p:grpSpPr>
          <a:xfrm>
            <a:off x="990599" y="8153400"/>
            <a:ext cx="21808312" cy="2415918"/>
            <a:chOff x="990600" y="7219112"/>
            <a:chExt cx="21808312" cy="2415918"/>
          </a:xfrm>
        </p:grpSpPr>
        <p:sp>
          <p:nvSpPr>
            <p:cNvPr id="75" name="Rectangle 74"/>
            <p:cNvSpPr/>
            <p:nvPr/>
          </p:nvSpPr>
          <p:spPr>
            <a:xfrm>
              <a:off x="2623196" y="7219112"/>
              <a:ext cx="20175716" cy="2415918"/>
            </a:xfrm>
            <a:prstGeom prst="rect">
              <a:avLst/>
            </a:prstGeom>
          </p:spPr>
          <p:txBody>
            <a:bodyPr wrap="none">
              <a:spAutoFit/>
            </a:bodyPr>
            <a:lstStyle/>
            <a:p>
              <a:pPr>
                <a:lnSpc>
                  <a:spcPct val="150000"/>
                </a:lnSpc>
                <a:spcBef>
                  <a:spcPct val="0"/>
                </a:spcBef>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a:t>
              </a:r>
              <a:b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b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NHẤT HAI ẨN TRÊN MẶT PHẲNG TỌA ĐỘ.</a:t>
              </a:r>
              <a:endParaRPr lang="en-US" sz="54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990600" y="7373171"/>
              <a:ext cx="1392454" cy="8727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2416742" y="2692233"/>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8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a:t>
            </a:r>
            <a:endParaRPr sz="8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984393" y="3954766"/>
            <a:ext cx="1316269" cy="1323399"/>
            <a:chOff x="4902568" y="2960791"/>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60791"/>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pic>
        <p:nvPicPr>
          <p:cNvPr id="5" name="Picture 4">
            <a:extLst>
              <a:ext uri="{FF2B5EF4-FFF2-40B4-BE49-F238E27FC236}">
                <a16:creationId xmlns:a16="http://schemas.microsoft.com/office/drawing/2014/main" id="{BCDAC133-E555-4501-8C29-43DCF47BBF40}"/>
              </a:ext>
            </a:extLst>
          </p:cNvPr>
          <p:cNvPicPr>
            <a:picLocks noChangeAspect="1"/>
          </p:cNvPicPr>
          <p:nvPr/>
        </p:nvPicPr>
        <p:blipFill>
          <a:blip r:embed="rId4"/>
          <a:stretch>
            <a:fillRect/>
          </a:stretch>
        </p:blipFill>
        <p:spPr>
          <a:xfrm>
            <a:off x="6096000" y="2201370"/>
            <a:ext cx="16449096" cy="2746999"/>
          </a:xfrm>
          <a:prstGeom prst="rect">
            <a:avLst/>
          </a:prstGeom>
        </p:spPr>
      </p:pic>
      <p:grpSp>
        <p:nvGrpSpPr>
          <p:cNvPr id="89" name="Group 60">
            <a:extLst>
              <a:ext uri="{FF2B5EF4-FFF2-40B4-BE49-F238E27FC236}">
                <a16:creationId xmlns:a16="http://schemas.microsoft.com/office/drawing/2014/main" id="{35FF44FC-BE40-48F1-AE5A-C549C0F72961}"/>
              </a:ext>
            </a:extLst>
          </p:cNvPr>
          <p:cNvGrpSpPr/>
          <p:nvPr/>
        </p:nvGrpSpPr>
        <p:grpSpPr>
          <a:xfrm>
            <a:off x="990599" y="10668000"/>
            <a:ext cx="16674629" cy="1030295"/>
            <a:chOff x="7459670" y="7086600"/>
            <a:chExt cx="16676558" cy="1030414"/>
          </a:xfrm>
        </p:grpSpPr>
        <p:sp>
          <p:nvSpPr>
            <p:cNvPr id="90" name="Rectangle 89">
              <a:extLst>
                <a:ext uri="{FF2B5EF4-FFF2-40B4-BE49-F238E27FC236}">
                  <a16:creationId xmlns:a16="http://schemas.microsoft.com/office/drawing/2014/main" id="{AC7909F2-AA45-4666-8C7A-51CD739561F3}"/>
                </a:ext>
              </a:extLst>
            </p:cNvPr>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vi-VN"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BÀI TẬP</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26">
              <a:extLst>
                <a:ext uri="{FF2B5EF4-FFF2-40B4-BE49-F238E27FC236}">
                  <a16:creationId xmlns:a16="http://schemas.microsoft.com/office/drawing/2014/main" id="{C5C696A0-BCEA-49CB-8AE8-A112F3AF801F}"/>
                </a:ext>
              </a:extLst>
            </p:cNvPr>
            <p:cNvGrpSpPr/>
            <p:nvPr/>
          </p:nvGrpSpPr>
          <p:grpSpPr>
            <a:xfrm>
              <a:off x="7459670" y="7086600"/>
              <a:ext cx="1392615" cy="872846"/>
              <a:chOff x="7459669" y="7543800"/>
              <a:chExt cx="1381118" cy="872846"/>
            </a:xfrm>
          </p:grpSpPr>
          <p:sp>
            <p:nvSpPr>
              <p:cNvPr id="92" name="Isosceles Triangle 44">
                <a:extLst>
                  <a:ext uri="{FF2B5EF4-FFF2-40B4-BE49-F238E27FC236}">
                    <a16:creationId xmlns:a16="http://schemas.microsoft.com/office/drawing/2014/main" id="{A739B112-DCEB-4B9D-9FF6-B0BBF5433A0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3" name="Group 28">
                <a:extLst>
                  <a:ext uri="{FF2B5EF4-FFF2-40B4-BE49-F238E27FC236}">
                    <a16:creationId xmlns:a16="http://schemas.microsoft.com/office/drawing/2014/main" id="{4E87DEEC-299D-49A2-A2D1-26EF14645642}"/>
                  </a:ext>
                </a:extLst>
              </p:cNvPr>
              <p:cNvGrpSpPr/>
              <p:nvPr/>
            </p:nvGrpSpPr>
            <p:grpSpPr>
              <a:xfrm>
                <a:off x="7469187" y="7685126"/>
                <a:ext cx="1371600" cy="731520"/>
                <a:chOff x="7469187" y="7685126"/>
                <a:chExt cx="1371600" cy="731520"/>
              </a:xfrm>
            </p:grpSpPr>
            <p:sp>
              <p:nvSpPr>
                <p:cNvPr id="94" name="Round Same Side Corner Rectangle 60">
                  <a:extLst>
                    <a:ext uri="{FF2B5EF4-FFF2-40B4-BE49-F238E27FC236}">
                      <a16:creationId xmlns:a16="http://schemas.microsoft.com/office/drawing/2014/main" id="{A6D704A2-3B2B-455D-8629-9EA0E7DBF5E1}"/>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a:extLst>
                    <a:ext uri="{FF2B5EF4-FFF2-40B4-BE49-F238E27FC236}">
                      <a16:creationId xmlns:a16="http://schemas.microsoft.com/office/drawing/2014/main" id="{AB4EF506-82C4-4C9F-B37F-1B84C87A54DF}"/>
                    </a:ext>
                  </a:extLst>
                </p:cNvPr>
                <p:cNvSpPr txBox="1"/>
                <p:nvPr/>
              </p:nvSpPr>
              <p:spPr>
                <a:xfrm>
                  <a:off x="7958807" y="7688759"/>
                  <a:ext cx="507514" cy="707968"/>
                </a:xfrm>
                <a:prstGeom prst="rect">
                  <a:avLst/>
                </a:prstGeom>
                <a:noFill/>
              </p:spPr>
              <p:txBody>
                <a:bodyPr wrap="none" rtlCol="0">
                  <a:spAutoFit/>
                </a:bodyPr>
                <a:lstStyle/>
                <a:p>
                  <a:pPr algn="ctr"/>
                  <a:r>
                    <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120994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rPr>
                  <a:t>	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p>
              <a:p>
                <a:pPr marL="471488" indent="0">
                  <a:lnSpc>
                    <a:spcPct val="100000"/>
                  </a:lnSpc>
                  <a:spcBef>
                    <a:spcPts val="0"/>
                  </a:spcBef>
                  <a:buNone/>
                </a:pPr>
                <a:endParaRPr lang="en-US" sz="5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Cặp số </a:t>
                </a:r>
                <a14:m>
                  <m:oMath xmlns:m="http://schemas.openxmlformats.org/officeDocument/2006/math">
                    <m:d>
                      <m:dPr>
                        <m:ctrlPr>
                          <a:rPr lang="vi-VN" sz="5400" b="1" i="1">
                            <a:solidFill>
                              <a:srgbClr val="000000"/>
                            </a:solidFill>
                            <a:latin typeface="Cambria Math" panose="02040503050406030204" pitchFamily="18" charset="0"/>
                          </a:rPr>
                        </m:ctrlPr>
                      </m:dPr>
                      <m:e>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gọi là một nghiệm của bất phương trình bậc nhất hai ẩn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nếu bất đẳng thức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panose="02040503050406030204" pitchFamily="18" charset="0"/>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đúng.</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4874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a:solidFill>
                        <a:srgbClr val="000000"/>
                      </a:solidFill>
                      <a:latin typeface="Tahoma" panose="020B0604030504040204" pitchFamily="34" charset="0"/>
                    </a:rPr>
                    <a:t>	Cho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Cặp số nào sau đây là một nghiệm của bất phương trình bậc nhất hai ẩn trên?</a:t>
                  </a:r>
                  <a:endParaRPr lang="vi-VN" sz="4400" b="1">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3053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0000CC"/>
                    </a:solidFill>
                    <a:latin typeface="Tahoma" panose="020B0604030504040204" pitchFamily="34" charset="0"/>
                  </a:rPr>
                  <a:t>Nhận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xét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phương</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nhất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hai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ẩn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luôn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có</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vô</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số</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nghiệm</a:t>
                </a:r>
                <a:r>
                  <a:rPr lang="en-US" sz="4400" b="1" dirty="0">
                    <a:solidFill>
                      <a:srgbClr val="0000CC"/>
                    </a:solidFill>
                    <a:latin typeface="Tahoma" panose="020B0604030504040204" pitchFamily="34" charset="0"/>
                  </a:rPr>
                  <a:t>.</a:t>
                </a:r>
                <a:endParaRPr lang="vi-VN" sz="4400" b="1" dirty="0">
                  <a:solidFill>
                    <a:srgbClr val="0000CC"/>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rotWithShape="0">
                  <a:blip r:embed="rId5"/>
                  <a:stretch>
                    <a:fillRect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algn="ctr"/>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1.</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39491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13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a:solidFill>
                      <a:srgbClr val="000000"/>
                    </a:solidFill>
                    <a:latin typeface="Tahoma" panose="020B0604030504040204" pitchFamily="34" charset="0"/>
                  </a:rPr>
                  <a:t>Các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Các điểm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có thuộc cùng một nửa mặt phẳng bờ là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không?</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 giá trị của biểu thức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tại các điểm đó và so sánh với 4.</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Tree>
    <p:extLst>
      <p:ext uri="{BB962C8B-B14F-4D97-AF65-F5344CB8AC3E}">
        <p14:creationId xmlns:p14="http://schemas.microsoft.com/office/powerpoint/2010/main" val="27028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200000"/>
                    </a:lnSpc>
                    <a:spcBef>
                      <a:spcPct val="0"/>
                    </a:spcBef>
                    <a:spcAft>
                      <a:spcPct val="0"/>
                    </a:spcAft>
                    <a:buNone/>
                  </a:pPr>
                  <a:r>
                    <a:rPr lang="en-US" sz="4400" b="1">
                      <a:solidFill>
                        <a:srgbClr val="000000"/>
                      </a:solidFill>
                      <a:latin typeface="Tahoma" panose="020B0604030504040204" pitchFamily="34" charset="0"/>
                    </a:rPr>
                    <a:t>b) Trả lời câu hỏi tương tự như câu </a:t>
                  </a:r>
                  <a:r>
                    <a:rPr lang="en-US" sz="4400" b="1" i="1">
                      <a:solidFill>
                        <a:srgbClr val="000000"/>
                      </a:solidFill>
                      <a:latin typeface="Tahoma" panose="020B0604030504040204" pitchFamily="34" charset="0"/>
                    </a:rPr>
                    <a:t>a</a:t>
                  </a:r>
                  <a:r>
                    <a:rPr lang="en-US" sz="4400" b="1">
                      <a:solidFill>
                        <a:srgbClr val="000000"/>
                      </a:solidFill>
                      <a:latin typeface="Tahoma" panose="020B0604030504040204" pitchFamily="34" charset="0"/>
                    </a:rPr>
                    <a:t> với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Trong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a:solidFill>
                      <a:srgbClr val="000000"/>
                    </a:solidFill>
                    <a:effectLst/>
                    <a:latin typeface="Tahoma" panose="020B0604030504040204" pitchFamily="34" charset="0"/>
                    <a:ea typeface="Times New Roman" panose="02020603050405020304" pitchFamily="18" charset="0"/>
                  </a:rPr>
                  <a:t> tập hợp các điểm có tọa độ là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được gọi là </a:t>
                </a:r>
                <a:r>
                  <a:rPr lang="en-US" sz="4400" b="1" i="1">
                    <a:solidFill>
                      <a:srgbClr val="FF0000"/>
                    </a:solidFill>
                    <a:effectLst/>
                    <a:latin typeface="Tahoma" panose="020B0604030504040204" pitchFamily="34" charset="0"/>
                    <a:ea typeface="Times New Roman" panose="02020603050405020304" pitchFamily="18" charset="0"/>
                  </a:rPr>
                  <a:t>miền nghiệm</a:t>
                </a:r>
                <a:r>
                  <a:rPr lang="en-US" sz="4400" b="1">
                    <a:solidFill>
                      <a:srgbClr val="000000"/>
                    </a:solidFill>
                    <a:effectLst/>
                    <a:latin typeface="Tahoma" panose="020B0604030504040204" pitchFamily="34" charset="0"/>
                    <a:ea typeface="Times New Roman" panose="02020603050405020304" pitchFamily="18" charset="0"/>
                  </a:rPr>
                  <a:t> của bất phương trình đó.</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Người ta chứng minh được rằng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a:solidFill>
                      <a:srgbClr val="000000"/>
                    </a:solidFill>
                    <a:effectLst/>
                    <a:latin typeface="Tahoma" panose="020B0604030504040204" pitchFamily="34" charset="0"/>
                    <a:ea typeface="Times New Roman" panose="02020603050405020304" pitchFamily="18" charset="0"/>
                  </a:rPr>
                  <a:t> có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chia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a:solidFill>
                      <a:srgbClr val="000000"/>
                    </a:solidFill>
                    <a:effectLst/>
                    <a:latin typeface="Tahoma" panose="020B0604030504040204" pitchFamily="34" charset="0"/>
                    <a:ea typeface="Calibri" panose="020F0502020204030204" pitchFamily="34" charset="0"/>
                  </a:rPr>
                  <a:t> </a:t>
                </a:r>
                <a:r>
                  <a:rPr lang="en-US" sz="4400" b="1">
                    <a:solidFill>
                      <a:srgbClr val="000000"/>
                    </a:solidFill>
                    <a:effectLst/>
                    <a:latin typeface="Tahoma" panose="020B0604030504040204" pitchFamily="34" charset="0"/>
                    <a:ea typeface="Times New Roman" panose="02020603050405020304" pitchFamily="18" charset="0"/>
                  </a:rPr>
                  <a:t>thành hai nửa mặt phẳng 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Một nửa mặt phẳng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Nửa mặt phẳng còn lại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a:solidFill>
                      <a:srgbClr val="000000"/>
                    </a:solidFill>
                    <a:latin typeface="Tahoma" panose="020B0604030504040204" pitchFamily="34" charset="0"/>
                  </a:rPr>
                  <a:t>Ta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như sau: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một điểm bất kỳ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trên mặt phẳng rồi thay vào biểu thức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Chẳng hạn, 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 ta có: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a:solidFill>
                      <a:srgbClr val="000000"/>
                    </a:solidFill>
                    <a:latin typeface="Tahoma" panose="020B0604030504040204" pitchFamily="34" charset="0"/>
                  </a:rPr>
                  <a:t>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gốc tọa độ (miền không bị gạch).</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Biểu diễn miền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trên mặt phẳng tọa độ.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5" name="Picture 4">
            <a:extLst>
              <a:ext uri="{FF2B5EF4-FFF2-40B4-BE49-F238E27FC236}">
                <a16:creationId xmlns:a16="http://schemas.microsoft.com/office/drawing/2014/main" id="{01FBE3B9-42FA-4145-A502-B988E7A80AA2}"/>
              </a:ext>
            </a:extLst>
          </p:cNvPr>
          <p:cNvPicPr>
            <a:picLocks noChangeAspect="1"/>
          </p:cNvPicPr>
          <p:nvPr/>
        </p:nvPicPr>
        <p:blipFill>
          <a:blip r:embed="rId6"/>
          <a:stretch>
            <a:fillRect/>
          </a:stretch>
        </p:blipFill>
        <p:spPr>
          <a:xfrm>
            <a:off x="16081590" y="5070701"/>
            <a:ext cx="7493866" cy="6702957"/>
          </a:xfrm>
          <a:prstGeom prst="rect">
            <a:avLst/>
          </a:prstGeom>
        </p:spPr>
      </p:pic>
    </p:spTree>
    <p:extLst>
      <p:ext uri="{BB962C8B-B14F-4D97-AF65-F5344CB8AC3E}">
        <p14:creationId xmlns:p14="http://schemas.microsoft.com/office/powerpoint/2010/main" val="341499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a:solidFill>
                      <a:srgbClr val="000000"/>
                    </a:solidFill>
                    <a:latin typeface="Tahoma" panose="020B0604030504040204" pitchFamily="34" charset="0"/>
                  </a:rPr>
                  <a:t>Cách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p>
              <a:p>
                <a:pPr lvl="0">
                  <a:lnSpc>
                    <a:spcPct val="140000"/>
                  </a:lnSpc>
                  <a:spcBef>
                    <a:spcPts val="0"/>
                  </a:spcBef>
                </a:pPr>
                <a:r>
                  <a:rPr lang="en-US" sz="4400" b="1">
                    <a:solidFill>
                      <a:srgbClr val="000000"/>
                    </a:solidFill>
                    <a:latin typeface="Tahoma" panose="020B0604030504040204" pitchFamily="34" charset="0"/>
                  </a:rPr>
                  <a:t>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Lấy một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Tính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và so sánh với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40000"/>
                  </a:lnSpc>
                  <a:spcBef>
                    <a:spcPts val="0"/>
                  </a:spcBef>
                </a:pPr>
                <a:r>
                  <a:rPr lang="en-US" sz="4400" b="1">
                    <a:solidFill>
                      <a:srgbClr val="000000"/>
                    </a:solidFill>
                    <a:latin typeface="Tahoma" panose="020B0604030504040204" pitchFamily="34" charset="0"/>
                  </a:rPr>
                  <a:t>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 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a:t>
                </a:r>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pic>
        <p:nvPicPr>
          <p:cNvPr id="5" name="Picture 4">
            <a:extLst>
              <a:ext uri="{FF2B5EF4-FFF2-40B4-BE49-F238E27FC236}">
                <a16:creationId xmlns:a16="http://schemas.microsoft.com/office/drawing/2014/main"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sSub>
                      <m:sSubPr>
                        <m:ctrlPr>
                          <a:rPr lang="vi-VN" sz="4400" b="1" i="1">
                            <a:solidFill>
                              <a:srgbClr val="000000"/>
                            </a:solidFill>
                            <a:latin typeface="Cambria Math" panose="02040503050406030204" pitchFamily="18" charset="0"/>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4.</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id="{FD2CC2B4-2151-438C-B1E5-9B95BA732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4508" y="4837222"/>
            <a:ext cx="7607639" cy="7129314"/>
          </a:xfrm>
          <a:prstGeom prst="rect">
            <a:avLst/>
          </a:prstGeom>
        </p:spPr>
      </p:pic>
    </p:spTree>
    <p:extLst>
      <p:ext uri="{BB962C8B-B14F-4D97-AF65-F5344CB8AC3E}">
        <p14:creationId xmlns:p14="http://schemas.microsoft.com/office/powerpoint/2010/main" val="13680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448563" y="3873726"/>
            <a:ext cx="13385770" cy="8394474"/>
          </a:xfrm>
        </p:spPr>
        <p:txBody>
          <a:bodyPr/>
          <a:lstStyle/>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 bất phương trình bậc nhất hai ẩn và hệ bất phương trình bậc nhất hai ẩn xuất hiện nhiều trong nhiều bài toán kinh tế, như là những ràng buộc trong các bài toán sản xuất, bài toán phân phối hàng hóa,… </a:t>
            </a:r>
          </a:p>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 này cung cấp cách biểu diễn miền nghiệm của các bất phương trình và hệ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a:solidFill>
                      <a:srgbClr val="FF0000"/>
                    </a:solidFill>
                    <a:latin typeface="Tahoma" panose="020B0604030504040204" pitchFamily="34" charset="0"/>
                  </a:rPr>
                  <a:t>Chú ý: </a:t>
                </a:r>
              </a:p>
              <a:p>
                <a:pPr marL="0" lvl="0" indent="0">
                  <a:lnSpc>
                    <a:spcPct val="150000"/>
                  </a:lnSpc>
                  <a:spcBef>
                    <a:spcPts val="0"/>
                  </a:spcBef>
                  <a:buNone/>
                </a:pPr>
                <a:r>
                  <a:rPr lang="en-US" sz="5400" b="1">
                    <a:solidFill>
                      <a:srgbClr val="000000"/>
                    </a:solidFill>
                    <a:latin typeface="Tahoma" panose="020B0604030504040204" pitchFamily="34" charset="0"/>
                  </a:rPr>
                  <a:t>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bỏ đi đường thẳng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và biểu diễn đường thẳng bằng nét đứt.</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37615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(thỏa mãn).</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a:solidFill>
                      <a:srgbClr val="000000"/>
                    </a:solidFill>
                    <a:latin typeface="Tahoma" panose="020B0604030504040204" pitchFamily="34" charset="0"/>
                  </a:rPr>
                  <a:t>, không kể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1429"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54407" cy="1839893"/>
            <a:chOff x="648075" y="1703320"/>
            <a:chExt cx="23354407" cy="18398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066925" cy="737549"/>
              <a:chOff x="0" y="92326"/>
              <a:chExt cx="2507942"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880930" cy="190375"/>
              </a:xfrm>
              <a:prstGeom prst="rect">
                <a:avLst/>
              </a:prstGeom>
              <a:noFill/>
            </p:spPr>
            <p:txBody>
              <a:bodyPr wrap="square" tIns="0" bIns="0" rtlCol="0" anchor="ctr" anchorCtr="0">
                <a:noAutofit/>
              </a:bodyPr>
              <a:lstStyle/>
              <a:p>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2.</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34" name="Picture 33" descr="Chart&#10;&#10;Description automatically generated">
            <a:extLst>
              <a:ext uri="{FF2B5EF4-FFF2-40B4-BE49-F238E27FC236}">
                <a16:creationId xmlns:a16="http://schemas.microsoft.com/office/drawing/2014/main" id="{EF813141-4379-40EC-A9DF-143110BA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744" y="5552016"/>
            <a:ext cx="7740459" cy="6125411"/>
          </a:xfrm>
          <a:prstGeom prst="rect">
            <a:avLst/>
          </a:prstGeom>
        </p:spPr>
      </p:pic>
    </p:spTree>
    <p:extLst>
      <p:ext uri="{BB962C8B-B14F-4D97-AF65-F5344CB8AC3E}">
        <p14:creationId xmlns:p14="http://schemas.microsoft.com/office/powerpoint/2010/main" val="371107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47357" y="3238253"/>
            <a:ext cx="23349588" cy="10020547"/>
            <a:chOff x="49928" y="7871126"/>
            <a:chExt cx="23914536" cy="6985682"/>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647263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9" y="7871126"/>
              <a:ext cx="3946649" cy="863283"/>
              <a:chOff x="411879" y="8137826"/>
              <a:chExt cx="3946649" cy="86328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592124" y="7020192"/>
                <a:ext cx="536404"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9" y="8137826"/>
                <a:ext cx="846868" cy="8632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4044108" cy="1534932"/>
            <a:chOff x="648075" y="1703322"/>
            <a:chExt cx="24044108" cy="279962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2"/>
              <a:ext cx="23321363" cy="279962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7AF55B56-3309-4670-9ED0-3C968E173FD9}"/>
                  </a:ext>
                </a:extLst>
              </p:cNvPr>
              <p:cNvSpPr txBox="1"/>
              <p:nvPr/>
            </p:nvSpPr>
            <p:spPr>
              <a:xfrm>
                <a:off x="1066800" y="5769255"/>
                <a:ext cx="22800545"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324161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5"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3734968"/>
            <a:ext cx="23349588" cy="9591989"/>
            <a:chOff x="49928" y="7662193"/>
            <a:chExt cx="23914536" cy="668691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62193"/>
              <a:ext cx="23914536" cy="66869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1963379"/>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00218" y="4034670"/>
            <a:ext cx="23349588" cy="9292287"/>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4044108" cy="2223555"/>
            <a:chOff x="648075" y="1703320"/>
            <a:chExt cx="24044108"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927818"/>
              <a:chOff x="0" y="92326"/>
              <a:chExt cx="1979915" cy="248655"/>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2486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068" y="5195667"/>
            <a:ext cx="11609771" cy="7706233"/>
          </a:xfrm>
          <a:prstGeom prst="rect">
            <a:avLst/>
          </a:prstGeom>
        </p:spPr>
      </p:pic>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BCDBED5-F145-4323-B614-D113E1CAD31C}"/>
                  </a:ext>
                </a:extLst>
              </p:cNvPr>
              <p:cNvSpPr txBox="1"/>
              <p:nvPr/>
            </p:nvSpPr>
            <p:spPr>
              <a:xfrm>
                <a:off x="809641" y="5809530"/>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09641" y="5809530"/>
                <a:ext cx="11001359" cy="4832092"/>
              </a:xfrm>
              <a:prstGeom prst="rect">
                <a:avLst/>
              </a:prstGeom>
              <a:blipFill>
                <a:blip r:embed="rId5"/>
                <a:stretch>
                  <a:fillRect l="-2271" t="-2648" r="-2050" b="-4918"/>
                </a:stretch>
              </a:blipFill>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914400" y="1981200"/>
            <a:ext cx="21945600" cy="1371603"/>
          </a:xfrm>
        </p:spPr>
        <p:txBody>
          <a:bodyPr anchor="ctr" anchorCtr="0"/>
          <a:lstStyle/>
          <a:p>
            <a:pPr>
              <a:lnSpc>
                <a:spcPct val="120000"/>
              </a:lnSpc>
            </a:pPr>
            <a:r>
              <a:rPr lang="vi-VN" sz="4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Nhận xét</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191491" y="3543309"/>
                <a:ext cx="21945600" cy="4800596"/>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12750" indent="0">
                  <a:lnSpc>
                    <a:spcPct val="150000"/>
                  </a:lnSpc>
                  <a:spcBef>
                    <a:spcPts val="0"/>
                  </a:spcBef>
                  <a:buNone/>
                  <a:tabLst>
                    <a:tab pos="855663" algn="l"/>
                  </a:tabLs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191491" y="3543309"/>
                <a:ext cx="21945600" cy="4800596"/>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80048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6492"/>
            <a:chOff x="648075" y="1703320"/>
            <a:chExt cx="23321363" cy="4056492"/>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id="{7D2DB810-4753-4952-BDA6-8B52F61A6D0F}"/>
              </a:ext>
            </a:extLst>
          </p:cNvPr>
          <p:cNvPicPr>
            <a:picLocks noChangeAspect="1"/>
          </p:cNvPicPr>
          <p:nvPr/>
        </p:nvPicPr>
        <p:blipFill rotWithShape="1">
          <a:blip r:embed="rId5">
            <a:extLst>
              <a:ext uri="{28A0092B-C50C-407E-A947-70E740481C1C}">
                <a14:useLocalDpi xmlns:a14="http://schemas.microsoft.com/office/drawing/2010/main" val="0"/>
              </a:ext>
            </a:extLst>
          </a:blip>
          <a:srcRect l="1495" t="3620" r="2393"/>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latin typeface="Tahoma" panose="020B0604030504040204" pitchFamily="34" charset="0"/>
                <a:ea typeface="Tahoma" panose="020B0604030504040204" pitchFamily="34" charset="0"/>
                <a:cs typeface="Tahoma" panose="020B0604030504040204" pitchFamily="34" charset="0"/>
              </a:rPr>
              <a:t>3</a:t>
            </a: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a:ln>
                  <a:noFill/>
                </a:ln>
                <a:solidFill>
                  <a:srgbClr val="385623"/>
                </a:solidFill>
                <a:effectLst/>
                <a:uLnTx/>
                <a:uFillTx/>
                <a:latin typeface="Tahoma" panose="020B0604030504040204" pitchFamily="34" charset="0"/>
                <a:ea typeface="Tahoma" panose="020B0604030504040204" pitchFamily="34" charset="0"/>
                <a:cs typeface="Tahoma" panose="020B0604030504040204" pitchFamily="34" charset="0"/>
              </a:rPr>
              <a:t> BÀI TẬP</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76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Bất phương trình bậc nhất hai ẩn. </a:t>
            </a:r>
            <a:endParaRPr lang="vi-VN" sz="4400" b="1">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Miền nghiệm của bất phương trình bậc nhất hai ẩn.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Nhận biết bất phương trình bậc nhất hai ẩn.</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Biết biểu diễn miền nghiệm của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Vận dụng kiến thức về bất phương trình bậc nhất hai ẩn vào bài toán thực tiễn.</a:t>
            </a:r>
            <a:endParaRPr lang="vi-VN" sz="4400" b="1">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9517" y="5029200"/>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F7AE0A8-8A55-4697-8AFD-E3323C02B4EE}"/>
                  </a:ext>
                </a:extLst>
              </p:cNvPr>
              <p:cNvSpPr txBox="1"/>
              <p:nvPr/>
            </p:nvSpPr>
            <p:spPr>
              <a:xfrm>
                <a:off x="1241964" y="8350589"/>
                <a:ext cx="21157356" cy="147719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8350589"/>
                <a:ext cx="21157356" cy="1477199"/>
              </a:xfrm>
              <a:prstGeom prst="rect">
                <a:avLst/>
              </a:prstGeom>
              <a:blipFill>
                <a:blip r:embed="rId6"/>
                <a:stretch>
                  <a:fillRect l="-1182" t="-8264" b="-18595"/>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id="{E4A8700E-72F1-4F15-B964-E10B76583585}"/>
              </a:ext>
            </a:extLst>
          </p:cNvPr>
          <p:cNvPicPr>
            <a:picLocks noChangeAspect="1"/>
          </p:cNvPicPr>
          <p:nvPr/>
        </p:nvPicPr>
        <p:blipFill rotWithShape="1">
          <a:blip r:embed="rId9">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id="{CB18C08D-FFBB-438A-8A32-6321EA368486}"/>
              </a:ext>
            </a:extLst>
          </p:cNvPr>
          <p:cNvPicPr>
            <a:picLocks noChangeAspect="1"/>
          </p:cNvPicPr>
          <p:nvPr/>
        </p:nvPicPr>
        <p:blipFill rotWithShape="1">
          <a:blip r:embed="rId9">
            <a:extLst>
              <a:ext uri="{28A0092B-C50C-407E-A947-70E740481C1C}">
                <a14:useLocalDpi xmlns:a14="http://schemas.microsoft.com/office/drawing/2010/main" val="0"/>
              </a:ext>
            </a:extLst>
          </a:blip>
          <a:srcRect t="4167"/>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30893" y="2216454"/>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854653472"/>
                      </a:ext>
                    </a:extLst>
                  </a:tr>
                </a:tbl>
              </a:graphicData>
            </a:graphic>
          </p:graphicFrame>
        </mc:Choice>
        <mc:Fallback>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C4B37697-6FDD-40A9-AF5D-C5B8FE9B97C5}"/>
                  </a:ext>
                </a:extLst>
              </p:cNvPr>
              <p:cNvSpPr txBox="1"/>
              <p:nvPr/>
            </p:nvSpPr>
            <p:spPr>
              <a:xfrm>
                <a:off x="1138000" y="706773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6773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8303AF2A-D3AE-42B8-B289-C3A4C41B9600}"/>
                  </a:ext>
                </a:extLst>
              </p:cNvPr>
              <p:cNvSpPr txBox="1"/>
              <p:nvPr/>
            </p:nvSpPr>
            <p:spPr>
              <a:xfrm>
                <a:off x="901047" y="10252409"/>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901047" y="10252409"/>
                <a:ext cx="20511153" cy="1446550"/>
              </a:xfrm>
              <a:prstGeom prst="rect">
                <a:avLst/>
              </a:prstGeom>
              <a:blipFill>
                <a:blip r:embed="rId6"/>
                <a:stretch>
                  <a:fillRect l="-1218" t="-9283" b="-19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B9AA9EB4-20A7-4B86-A279-3F76F037793F}"/>
                  </a:ext>
                </a:extLst>
              </p:cNvPr>
              <p:cNvSpPr txBox="1"/>
              <p:nvPr/>
            </p:nvSpPr>
            <p:spPr>
              <a:xfrm>
                <a:off x="894120" y="11758052"/>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758052"/>
                <a:ext cx="22259934" cy="1446550"/>
              </a:xfrm>
              <a:prstGeom prst="rect">
                <a:avLst/>
              </a:prstGeom>
              <a:blipFill>
                <a:blip r:embed="rId7"/>
                <a:stretch>
                  <a:fillRect l="-1123" t="-9283" b="-189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E7F7FF"/>
              </a:solidFill>
            </p:spPr>
            <p:txBody>
              <a:bodyPr/>
              <a:lstStyle/>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ngày quốc tế Thiếu nhi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một rạp chiếu phim phục vụ các khán giả một bộ phim hoạt hình. Vé được bán ra có hai loại: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trẻ từ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người trên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 ta tính toán rằng, để không phải bù lỗ thì số tiền vé thu được ở rạp chiếu phim này phải đạt tối 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 đồng. Hỏi số vé bán được trong trường hợp nào thì rạp chiếu phim phải bù lỗ?</a:t>
                </a:r>
                <a:endParaRPr lang="vi-VN" sz="4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vi-VN">
                    <a:noFill/>
                  </a:rPr>
                  <a:t> </a:t>
                </a:r>
              </a:p>
            </p:txBody>
          </p:sp>
        </mc:Fallback>
      </mc:AlternateContent>
    </p:spTree>
    <p:extLst>
      <p:ext uri="{BB962C8B-B14F-4D97-AF65-F5344CB8AC3E}">
        <p14:creationId xmlns:p14="http://schemas.microsoft.com/office/powerpoint/2010/main" val="375631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6059344"/>
            <a:ext cx="23285132" cy="7068198"/>
            <a:chOff x="49928" y="7871126"/>
            <a:chExt cx="23848520"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848520"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8602" y="7262206"/>
                <a:ext cx="22434798" cy="586533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5865336"/>
              </a:xfrm>
              <a:prstGeom prst="rect">
                <a:avLst/>
              </a:prstGeom>
              <a:blipFill>
                <a:blip r:embed="rId4"/>
                <a:stretch>
                  <a:fillRect t="-124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168285"/>
            <a:chOff x="648075" y="1703320"/>
            <a:chExt cx="23321363" cy="4168285"/>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a:solidFill>
                        <a:srgbClr val="000000"/>
                      </a:solidFill>
                      <a:latin typeface="Tahoma" panose="020B0604030504040204" pitchFamily="34" charset="0"/>
                    </a:rPr>
                    <a:t>Trong </a:t>
                  </a:r>
                  <a:r>
                    <a:rPr lang="en-US" sz="4400" b="1" i="1">
                      <a:solidFill>
                        <a:srgbClr val="000000"/>
                      </a:solidFill>
                      <a:latin typeface="Tahoma" panose="020B0604030504040204" pitchFamily="34" charset="0"/>
                    </a:rPr>
                    <a:t>tình huống</a:t>
                  </a:r>
                  <a:r>
                    <a:rPr lang="en-US" sz="4400" b="1">
                      <a:solidFill>
                        <a:srgbClr val="000000"/>
                      </a:solidFill>
                      <a:latin typeface="Tahoma" panose="020B0604030504040204" pitchFamily="34" charset="0"/>
                    </a:rPr>
                    <a:t>  mở đầu, gọi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là số vé loại 1 bán được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số vé loại 2 bán được. Viết biểu thức tính số tiền bán vé thu được (đơn vị nghìn đồng)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r="-8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73444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a:solidFill>
                      <a:srgbClr val="000000"/>
                    </a:solidFill>
                    <a:latin typeface="Tahoma" panose="020B0604030504040204" pitchFamily="34" charset="0"/>
                  </a:rPr>
                  <a:t>Các số nguyên không âm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thì số tiền bán vé thu được đạt tối thiểu </a:t>
                </a:r>
                <a14:m>
                  <m:oMath xmlns:m="http://schemas.openxmlformats.org/officeDocument/2006/math">
                    <m:r>
                      <a:rPr lang="en-US" sz="4400" b="1" i="1">
                        <a:solidFill>
                          <a:srgbClr val="000000"/>
                        </a:solidFill>
                        <a:latin typeface="Cambria Math" panose="02040503050406030204" pitchFamily="18" charset="0"/>
                      </a:rPr>
                      <m:t>𝟐𝟎</m:t>
                    </m:r>
                  </m:oMath>
                </a14:m>
                <a:r>
                  <a:rPr lang="en-US" sz="4400" b="1">
                    <a:solidFill>
                      <a:srgbClr val="000000"/>
                    </a:solidFill>
                    <a:latin typeface="Tahoma" panose="020B0604030504040204" pitchFamily="34" charset="0"/>
                  </a:rPr>
                  <a:t> triệu đồng.</a:t>
                </a:r>
              </a:p>
              <a:p>
                <a:pPr marL="1385887" indent="-914400">
                  <a:lnSpc>
                    <a:spcPct val="150000"/>
                  </a:lnSpc>
                  <a:spcBef>
                    <a:spcPts val="0"/>
                  </a:spcBef>
                  <a:buAutoNum type="alphaLcParenR"/>
                </a:pPr>
                <a:r>
                  <a:rPr lang="en-US" sz="4400" b="1">
                    <a:solidFill>
                      <a:srgbClr val="000000"/>
                    </a:solidFill>
                    <a:latin typeface="Tahoma" panose="020B0604030504040204" pitchFamily="34" charset="0"/>
                  </a:rPr>
                  <a:t>Nếu số tiền bán vé thu được nhỏ hơn 20 triệu đồng thì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a:t>
                </a:r>
              </a:p>
              <a:p>
                <a:pPr marL="471487" indent="0">
                  <a:lnSpc>
                    <a:spcPct val="150000"/>
                  </a:lnSpc>
                  <a:spcBef>
                    <a:spcPts val="0"/>
                  </a:spcBef>
                  <a:buNone/>
                </a:pPr>
                <a:r>
                  <a:rPr lang="en-US" sz="4400" b="1">
                    <a:solidFill>
                      <a:srgbClr val="0000CC"/>
                    </a:solidFill>
                    <a:latin typeface="Tahoma" panose="020B0604030504040204" pitchFamily="34" charset="0"/>
                    <a:sym typeface="Wingdings" panose="05000000000000000000" pitchFamily="2" charset="2"/>
                  </a:rPr>
                  <a:t> </a:t>
                </a:r>
                <a:r>
                  <a:rPr lang="en-US" sz="4400" b="1">
                    <a:solidFill>
                      <a:srgbClr val="0000CC"/>
                    </a:solidFill>
                    <a:latin typeface="Tahoma" panose="020B0604030504040204" pitchFamily="34" charset="0"/>
                  </a:rPr>
                  <a:t>Mỗi hệ thức liên hệ giữa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a:solidFill>
                      <a:srgbClr val="0000CC"/>
                    </a:solidFill>
                    <a:latin typeface="Tahoma" panose="020B0604030504040204" pitchFamily="34" charset="0"/>
                  </a:rPr>
                  <a:t> và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a:solidFill>
                      <a:srgbClr val="0000CC"/>
                    </a:solidFill>
                    <a:latin typeface="Tahoma" panose="020B0604030504040204" pitchFamily="34" charset="0"/>
                  </a:rPr>
                  <a:t> thu được trong </a:t>
                </a:r>
                <a:r>
                  <a:rPr lang="en-US" sz="4400" b="1" i="1">
                    <a:solidFill>
                      <a:srgbClr val="0000CC"/>
                    </a:solidFill>
                    <a:latin typeface="Tahoma" panose="020B0604030504040204" pitchFamily="34" charset="0"/>
                  </a:rPr>
                  <a:t>HĐ1a</a:t>
                </a:r>
                <a:r>
                  <a:rPr lang="en-US" sz="4400" b="1">
                    <a:solidFill>
                      <a:srgbClr val="0000CC"/>
                    </a:solidFill>
                    <a:latin typeface="Tahoma" panose="020B0604030504040204" pitchFamily="34" charset="0"/>
                  </a:rPr>
                  <a:t> và </a:t>
                </a:r>
                <a:r>
                  <a:rPr lang="en-US" sz="4400" b="1" i="1">
                    <a:solidFill>
                      <a:srgbClr val="0000CC"/>
                    </a:solidFill>
                    <a:latin typeface="Tahoma" panose="020B0604030504040204" pitchFamily="34" charset="0"/>
                  </a:rPr>
                  <a:t>HĐ1b</a:t>
                </a:r>
                <a:r>
                  <a:rPr lang="en-US" sz="4400" b="1">
                    <a:solidFill>
                      <a:srgbClr val="0000CC"/>
                    </a:solidFill>
                    <a:latin typeface="Tahoma" panose="020B0604030504040204" pitchFamily="34" charset="0"/>
                  </a:rPr>
                  <a:t> được gọi là một </a:t>
                </a:r>
                <a:r>
                  <a:rPr lang="en-US" sz="4400" b="1" i="1">
                    <a:solidFill>
                      <a:srgbClr val="0000CC"/>
                    </a:solidFill>
                    <a:latin typeface="Tahoma" panose="020B0604030504040204" pitchFamily="34" charset="0"/>
                  </a:rPr>
                  <a:t>bất phương trình bậc nhất hai ẩn.</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a:solidFill>
                        <a:srgbClr val="000000"/>
                      </a:solidFill>
                      <a:latin typeface="Tahoma" panose="020B0604030504040204" pitchFamily="34" charset="0"/>
                    </a:rPr>
                    <a:t>Các số nguyên không âm </a:t>
                  </a:r>
                  <a:r>
                    <a:rPr lang="en-US" sz="4400" b="1" i="1">
                      <a:solidFill>
                        <a:srgbClr val="000000"/>
                      </a:solidFill>
                      <a:latin typeface="Tahoma" panose="020B0604030504040204" pitchFamily="34" charset="0"/>
                    </a:rPr>
                    <a:t>x</a:t>
                  </a:r>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gì để số tiền bán vé thu được đạt tối thiểu 20 triệu đồng?</a:t>
                  </a:r>
                </a:p>
                <a:p>
                  <a:pPr marL="742950" indent="-742950">
                    <a:lnSpc>
                      <a:spcPct val="120000"/>
                    </a:lnSpc>
                    <a:spcBef>
                      <a:spcPts val="0"/>
                    </a:spcBef>
                    <a:buAutoNum type="alphaLcParenR"/>
                  </a:pPr>
                  <a:r>
                    <a:rPr lang="en-US" sz="4400" b="1" kern="1200">
                      <a:solidFill>
                        <a:srgbClr val="000000"/>
                      </a:solidFill>
                      <a:effectLst/>
                      <a:latin typeface="Tahoma" panose="020B0604030504040204" pitchFamily="34" charset="0"/>
                      <a:ea typeface="Cascadia Mono"/>
                    </a:rPr>
                    <a:t>Nếu số tiền bán vé thu được nhỏ hơn 20 triệu đồng thì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a:solidFill>
                        <a:srgbClr val="000000"/>
                      </a:solidFill>
                      <a:effectLst/>
                      <a:latin typeface="Tahoma" panose="020B0604030504040204" pitchFamily="34" charset="0"/>
                      <a:ea typeface="Cascadia Mono"/>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a:solidFill>
                        <a:srgbClr val="000000"/>
                      </a:solidFill>
                      <a:effectLst/>
                      <a:latin typeface="Tahoma" panose="020B0604030504040204" pitchFamily="34" charset="0"/>
                      <a:ea typeface="Cascadia Mono"/>
                    </a:rPr>
                    <a:t> phải thỏa mãn điều gì?</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963" b="-8663"/>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83775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panose="02040503050406030204" pitchFamily="18" charset="0"/>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009409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là bất phương trình bậc nhất hai ẩn.</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không phải là bất phương trình bậc nhất hai ẩn vì chứa </a:t>
                </a:r>
                <a14:m>
                  <m:oMath xmlns:m="http://schemas.openxmlformats.org/officeDocument/2006/math">
                    <m:sSup>
                      <m:sSupPr>
                        <m:ctrlPr>
                          <a:rPr lang="vi-VN" sz="4400" b="1" i="1">
                            <a:solidFill>
                              <a:srgbClr val="000000"/>
                            </a:solidFill>
                            <a:latin typeface="Cambria Math" panose="02040503050406030204" pitchFamily="18" charset="0"/>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168"/>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a:solidFill>
                        <a:srgbClr val="000000"/>
                      </a:solidFill>
                      <a:latin typeface="Tahoma" panose="020B0604030504040204" pitchFamily="34" charset="0"/>
                    </a:rPr>
                    <a:t>Bất phương trình nào sau đây là bất phương trình bậc nhất hai ẩn?</a:t>
                  </a:r>
                </a:p>
                <a:p>
                  <a:pPr marL="0" indent="0">
                    <a:lnSpc>
                      <a:spcPct val="150000"/>
                    </a:lnSpc>
                    <a:spcBef>
                      <a:spcPts val="0"/>
                    </a:spcBef>
                    <a:buNone/>
                    <a:tabLst>
                      <a:tab pos="5545138" algn="l"/>
                      <a:tab pos="14689138" algn="l"/>
                    </a:tabLst>
                  </a:pPr>
                  <a:r>
                    <a:rPr lang="en-US" sz="4400" b="1">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panose="02040503050406030204" pitchFamily="18" charset="0"/>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95916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phải bù lỗ nếu bán được 100 vé loại 1 và 100 vé loại 2.</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Trả lời câu hỏi tương tự với 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panose="02040503050406030204" pitchFamily="18" charset="0"/>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không phải bù lỗ nếu bán được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435"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tabLst>
                      <a:tab pos="855663" algn="l"/>
                    </a:tabLst>
                  </a:pPr>
                  <a:r>
                    <a:rPr lang="en-US" sz="4400" b="1">
                      <a:solidFill>
                        <a:srgbClr val="000000"/>
                      </a:solidFill>
                      <a:effectLst/>
                      <a:latin typeface="Tahoma" panose="020B0604030504040204" pitchFamily="34" charset="0"/>
                      <a:ea typeface="Times New Roman" panose="02020603050405020304" pitchFamily="18" charset="0"/>
                    </a:rPr>
                    <a:t>	Cặp số </a:t>
                  </a:r>
                  <a14:m>
                    <m:oMath xmlns:m="http://schemas.openxmlformats.org/officeDocument/2006/math">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panose="020405030504060302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a:solidFill>
                        <a:srgbClr val="000000"/>
                      </a:solidFill>
                      <a:effectLst/>
                      <a:latin typeface="Tahoma" panose="020B0604030504040204" pitchFamily="34" charset="0"/>
                      <a:ea typeface="Times New Roman" panose="02020603050405020304" pitchFamily="18" charset="0"/>
                    </a:rPr>
                    <a:t> thỏa mãn bất phương trình bậc nhất hai ẩn nào trong hai bất phương trình thu được ở HĐ1? Từ đó cho biết rạp chiếu phim có phải bù lỗ hay không nếu bán được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1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62131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4314</Words>
  <PresentationFormat>Custom</PresentationFormat>
  <Paragraphs>408</Paragraphs>
  <Slides>36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1_Office Theme</vt:lpstr>
      <vt:lpstr>PowerPoint Presentation</vt:lpstr>
      <vt:lpstr>§3. BẤT PHƯƠNG TRÌNH VÀ HỆ BẤT PHƯƠNG TRÌNH BẬC NHẤT HAI ẨN</vt:lpstr>
      <vt:lpstr>§3. BẤT PHƯƠNG TRÌNH VÀ HỆ BẤT PHƯƠNG TRÌNH BẬC NHẤT HAI ẨN</vt:lpstr>
      <vt:lpstr>§3. BẤT PHƯƠNG TRÌNH VÀ HỆ BẤT PHƯƠNG TRÌNH BẬC NHẤT HAI ẨN</vt:lpstr>
      <vt:lpstr>PowerPoint Presentation</vt:lpstr>
      <vt:lpstr>PowerPoint Presentation</vt:lpstr>
      <vt:lpstr>1. BẤT PHƯƠNG TRÌNH BẬC NHẤT HAI ẨN</vt:lpstr>
      <vt:lpstr>PowerPoint Presentation</vt:lpstr>
      <vt:lpstr>PowerPoint Presentation</vt:lpstr>
      <vt:lpstr>1. BẤT PHƯƠNG TRÌNH BẬC NHẤT HAI ẨN</vt:lpstr>
      <vt:lpstr>PowerPoint Presentation</vt:lpstr>
      <vt:lpstr>PowerPoint Presentation</vt:lpstr>
      <vt:lpstr>2. BIỂU DIỄN MIỀN NGHIỆM CỦA BẤT PHƯƠNG TRÌNH BẬC NHẤT HAI ẨN TRÊN MẶT PHẲNG TỌA ĐỘ</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3.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2022-04-21T16:11:18Z</dcterms:modified>
</cp:coreProperties>
</file>