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00" r:id="rId2"/>
    <p:sldId id="429" r:id="rId3"/>
    <p:sldId id="302" r:id="rId4"/>
    <p:sldId id="292" r:id="rId5"/>
    <p:sldId id="431" r:id="rId6"/>
    <p:sldId id="432" r:id="rId7"/>
    <p:sldId id="333" r:id="rId8"/>
    <p:sldId id="464" r:id="rId9"/>
    <p:sldId id="433" r:id="rId10"/>
    <p:sldId id="435" r:id="rId11"/>
    <p:sldId id="439" r:id="rId12"/>
    <p:sldId id="434" r:id="rId13"/>
    <p:sldId id="436" r:id="rId14"/>
    <p:sldId id="441" r:id="rId15"/>
    <p:sldId id="438" r:id="rId16"/>
    <p:sldId id="336" r:id="rId17"/>
    <p:sldId id="465" r:id="rId18"/>
    <p:sldId id="443" r:id="rId19"/>
    <p:sldId id="444" r:id="rId20"/>
    <p:sldId id="445" r:id="rId21"/>
    <p:sldId id="446" r:id="rId22"/>
    <p:sldId id="448" r:id="rId23"/>
    <p:sldId id="335" r:id="rId24"/>
    <p:sldId id="466" r:id="rId25"/>
    <p:sldId id="459" r:id="rId26"/>
    <p:sldId id="461" r:id="rId27"/>
    <p:sldId id="462" r:id="rId28"/>
    <p:sldId id="463" r:id="rId29"/>
    <p:sldId id="315" r:id="rId30"/>
    <p:sldId id="467" r:id="rId31"/>
    <p:sldId id="407" r:id="rId32"/>
    <p:sldId id="331" r:id="rId33"/>
    <p:sldId id="295" r:id="rId34"/>
    <p:sldId id="329" r:id="rId35"/>
    <p:sldId id="34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33"/>
    <a:srgbClr val="FFDD71"/>
    <a:srgbClr val="FFC50D"/>
    <a:srgbClr val="FFD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657"/>
  </p:normalViewPr>
  <p:slideViewPr>
    <p:cSldViewPr snapToGrid="0">
      <p:cViewPr varScale="1">
        <p:scale>
          <a:sx n="80" d="100"/>
          <a:sy n="80" d="100"/>
        </p:scale>
        <p:origin x="101" y="1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6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57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20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92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79449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5:Around Town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59442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Lesson</a:t>
            </a:r>
            <a:r>
              <a:rPr lang="en-US" sz="1800" b="1" baseline="0">
                <a:solidFill>
                  <a:schemeClr val="bg1"/>
                </a:solidFill>
              </a:rPr>
              <a:t> 3.2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4" Type="http://schemas.microsoft.com/office/2007/relationships/hdphoto" Target="../media/hdphoto4.wd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9&amp;idSubject=1&amp;idSeries=32&amp;idTheme=399&amp;IdLevel=1&amp;idThemeServer=52" TargetMode="External"/><Relationship Id="rId2" Type="http://schemas.openxmlformats.org/officeDocument/2006/relationships/hyperlink" Target="https://eduhome.com.vn/DHALesson?idGrade=19&amp;idSubject=1&amp;idSeries=117&amp;idTheme=979&amp;IdLevel=1&amp;idThemeServer=67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2395637"/>
            <a:ext cx="7391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Around Town</a:t>
            </a:r>
          </a:p>
          <a:p>
            <a:pPr algn="ctr"/>
            <a:r>
              <a:rPr lang="en-US" sz="3000" dirty="0">
                <a:solidFill>
                  <a:srgbClr val="00B050"/>
                </a:solidFill>
              </a:rPr>
              <a:t>Lesson 3.2: Reading, Speaking, &amp; Writing</a:t>
            </a:r>
          </a:p>
          <a:p>
            <a:pPr algn="ctr"/>
            <a:r>
              <a:rPr lang="en-US" sz="3200" dirty="0">
                <a:solidFill>
                  <a:srgbClr val="00B0F0"/>
                </a:solidFill>
              </a:rPr>
              <a:t>Page 45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829" y="475180"/>
            <a:ext cx="1626074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Pre-Reading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1595" y="349024"/>
            <a:ext cx="9735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Underline the key words </a:t>
            </a:r>
            <a:r>
              <a:rPr lang="en-US" sz="3600" i="1">
                <a:solidFill>
                  <a:srgbClr val="0070C0"/>
                </a:solidFill>
              </a:rPr>
              <a:t>and guess what the best headline is.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46797"/>
            <a:ext cx="1237855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/>
              <a:t>a. Read the article and circle the best headline.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82319" y="2163297"/>
            <a:ext cx="7717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03633" y="2163297"/>
            <a:ext cx="10215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111596" y="2679798"/>
            <a:ext cx="6987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3600" dirty="0">
                <a:solidFill>
                  <a:srgbClr val="A3248F"/>
                </a:solidFill>
                <a:latin typeface="+mj-lt"/>
              </a:rPr>
              <a:t>Food around the World 	</a:t>
            </a:r>
          </a:p>
          <a:p>
            <a:pPr marL="457200" indent="-457200">
              <a:buAutoNum type="arabicPeriod"/>
            </a:pPr>
            <a:endParaRPr lang="en-US" sz="3600" dirty="0">
              <a:solidFill>
                <a:srgbClr val="A3248F"/>
              </a:solidFill>
              <a:latin typeface="+mj-lt"/>
            </a:endParaRPr>
          </a:p>
          <a:p>
            <a:pPr marL="457200" indent="-457200">
              <a:buAutoNum type="arabicPeriod"/>
            </a:pPr>
            <a:r>
              <a:rPr lang="en-US" sz="3600" dirty="0">
                <a:solidFill>
                  <a:srgbClr val="A3248F"/>
                </a:solidFill>
                <a:latin typeface="+mj-lt"/>
              </a:rPr>
              <a:t>A Taste of Vietnam 		</a:t>
            </a:r>
          </a:p>
          <a:p>
            <a:pPr marL="457200" indent="-457200">
              <a:buAutoNum type="arabicPeriod"/>
            </a:pPr>
            <a:endParaRPr lang="en-US" sz="3600" dirty="0">
              <a:solidFill>
                <a:srgbClr val="A3248F"/>
              </a:solidFill>
              <a:latin typeface="+mj-lt"/>
            </a:endParaRPr>
          </a:p>
          <a:p>
            <a:pPr marL="457200" indent="-457200">
              <a:buAutoNum type="arabicPeriod"/>
            </a:pPr>
            <a:r>
              <a:rPr lang="en-US" sz="3600" dirty="0">
                <a:solidFill>
                  <a:srgbClr val="A3248F"/>
                </a:solidFill>
                <a:latin typeface="+mj-lt"/>
              </a:rPr>
              <a:t> My Favorite Food</a:t>
            </a:r>
            <a:r>
              <a:rPr lang="en-US" sz="3600" dirty="0">
                <a:latin typeface="+mj-lt"/>
              </a:rPr>
              <a:t> </a:t>
            </a:r>
            <a:br>
              <a:rPr lang="en-US" sz="2400" dirty="0"/>
            </a:br>
            <a:endParaRPr 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000246" y="2163297"/>
            <a:ext cx="23879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5943366" y="3211412"/>
            <a:ext cx="986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2693914" y="3211412"/>
            <a:ext cx="7969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3088462" y="4303134"/>
            <a:ext cx="8229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4606247" y="4303134"/>
            <a:ext cx="14539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3490898" y="5417582"/>
            <a:ext cx="24524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29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25372" y="728161"/>
            <a:ext cx="5573485" cy="490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22120" y="2656808"/>
            <a:ext cx="167640" cy="200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9147" y="823777"/>
            <a:ext cx="1168298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242021"/>
                </a:solidFill>
                <a:latin typeface="FuturaLT-BookOblique"/>
              </a:rPr>
              <a:t>Louis Wilson, March 18</a:t>
            </a:r>
            <a:br>
              <a:rPr lang="en-US" sz="3200" i="1" dirty="0">
                <a:solidFill>
                  <a:srgbClr val="242021"/>
                </a:solidFill>
                <a:latin typeface="FuturaLT-BookOblique"/>
              </a:rPr>
            </a:br>
            <a:r>
              <a:rPr lang="en-US" sz="3200" dirty="0">
                <a:solidFill>
                  <a:srgbClr val="242021"/>
                </a:solidFill>
                <a:latin typeface="FuturaLT-Book"/>
              </a:rPr>
              <a:t>There are many popular dishes in Vietnam and you will find rice or noodles in most of them. </a:t>
            </a:r>
            <a:r>
              <a:rPr lang="en-US" sz="3200" i="1" dirty="0" err="1">
                <a:solidFill>
                  <a:srgbClr val="242021"/>
                </a:solidFill>
                <a:latin typeface="Arial-ItalicMT"/>
              </a:rPr>
              <a:t>Phở</a:t>
            </a:r>
            <a:r>
              <a:rPr lang="en-US" sz="3200" i="1" dirty="0">
                <a:solidFill>
                  <a:srgbClr val="242021"/>
                </a:solidFill>
                <a:latin typeface="Arial-ItalicMT"/>
              </a:rPr>
              <a:t> </a:t>
            </a:r>
            <a:r>
              <a:rPr lang="en-US" sz="3200" dirty="0">
                <a:solidFill>
                  <a:srgbClr val="242021"/>
                </a:solidFill>
                <a:latin typeface="FuturaLT-Book"/>
              </a:rPr>
              <a:t>is a famous noodle soup dish from Vietnam. People make it with chicken or beef. They put onions and herbs in it. It smells and tastes wonderful.</a:t>
            </a:r>
            <a:br>
              <a:rPr lang="en-US" sz="3200" dirty="0">
                <a:solidFill>
                  <a:srgbClr val="242021"/>
                </a:solidFill>
                <a:latin typeface="FuturaLT-Book"/>
              </a:rPr>
            </a:br>
            <a:r>
              <a:rPr lang="en-US" sz="3200" dirty="0">
                <a:solidFill>
                  <a:srgbClr val="242021"/>
                </a:solidFill>
                <a:latin typeface="FuturaLT-Book"/>
              </a:rPr>
              <a:t>Another amazing dish is </a:t>
            </a:r>
            <a:r>
              <a:rPr lang="en-US" sz="3200" i="1" dirty="0" err="1">
                <a:solidFill>
                  <a:srgbClr val="242021"/>
                </a:solidFill>
                <a:latin typeface="Arial-ItalicMT"/>
              </a:rPr>
              <a:t>cơm</a:t>
            </a:r>
            <a:r>
              <a:rPr lang="en-US" sz="3200" i="1" dirty="0">
                <a:solidFill>
                  <a:srgbClr val="242021"/>
                </a:solidFill>
                <a:latin typeface="Arial-ItalicMT"/>
              </a:rPr>
              <a:t> </a:t>
            </a:r>
            <a:r>
              <a:rPr lang="en-US" sz="3200" i="1" dirty="0" err="1">
                <a:solidFill>
                  <a:srgbClr val="242021"/>
                </a:solidFill>
                <a:latin typeface="Arial-ItalicMT"/>
              </a:rPr>
              <a:t>tấm</a:t>
            </a:r>
            <a:r>
              <a:rPr lang="en-US" sz="3200" dirty="0">
                <a:solidFill>
                  <a:srgbClr val="242021"/>
                </a:solidFill>
                <a:latin typeface="FuturaLT-Book"/>
              </a:rPr>
              <a:t>. It is a rice dish with grilled pork and fried eggs. People often eat it with fish sauce on top. I love eating it for breakfast.</a:t>
            </a:r>
            <a:br>
              <a:rPr lang="en-US" sz="3200" dirty="0">
                <a:solidFill>
                  <a:srgbClr val="242021"/>
                </a:solidFill>
                <a:latin typeface="FuturaLT-Book"/>
              </a:rPr>
            </a:br>
            <a:r>
              <a:rPr lang="en-US" sz="3200" dirty="0">
                <a:solidFill>
                  <a:srgbClr val="242021"/>
                </a:solidFill>
                <a:latin typeface="FuturaLT-Book"/>
              </a:rPr>
              <a:t>It is delicious! Food in Vietnam is popular all over the world.</a:t>
            </a:r>
            <a:r>
              <a:rPr lang="en-US" sz="32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114" y="328051"/>
            <a:ext cx="1940767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While-Reading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72994" y="220330"/>
            <a:ext cx="1007978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0070C0"/>
                </a:solidFill>
              </a:rPr>
              <a:t>Skim the article and underline the key words. 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355771" y="1875880"/>
            <a:ext cx="35107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590693" y="2337801"/>
            <a:ext cx="7717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486529" y="3274147"/>
            <a:ext cx="3043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5200616" y="4270570"/>
            <a:ext cx="16817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7800814" y="4270570"/>
            <a:ext cx="19811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511859" y="4788358"/>
            <a:ext cx="38262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139812" y="5748326"/>
            <a:ext cx="9289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781167" y="5748326"/>
            <a:ext cx="16891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882393" y="5748326"/>
            <a:ext cx="15811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9147267" y="5748326"/>
            <a:ext cx="1570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3890020-3D58-0647-BC9E-8243FCFD2694}"/>
              </a:ext>
            </a:extLst>
          </p:cNvPr>
          <p:cNvCxnSpPr>
            <a:cxnSpLocks/>
          </p:cNvCxnSpPr>
          <p:nvPr/>
        </p:nvCxnSpPr>
        <p:spPr>
          <a:xfrm>
            <a:off x="486529" y="6166540"/>
            <a:ext cx="10764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E29560-8B29-0139-C92A-2722B0D1B45C}"/>
              </a:ext>
            </a:extLst>
          </p:cNvPr>
          <p:cNvCxnSpPr>
            <a:cxnSpLocks/>
          </p:cNvCxnSpPr>
          <p:nvPr/>
        </p:nvCxnSpPr>
        <p:spPr>
          <a:xfrm>
            <a:off x="10846706" y="4270570"/>
            <a:ext cx="10617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EB77A32-8C17-91FF-2FB9-ABE5A5448452}"/>
              </a:ext>
            </a:extLst>
          </p:cNvPr>
          <p:cNvCxnSpPr>
            <a:cxnSpLocks/>
          </p:cNvCxnSpPr>
          <p:nvPr/>
        </p:nvCxnSpPr>
        <p:spPr>
          <a:xfrm>
            <a:off x="5593761" y="3274147"/>
            <a:ext cx="3405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743E9D6-8621-C295-EF43-93400C061A91}"/>
              </a:ext>
            </a:extLst>
          </p:cNvPr>
          <p:cNvCxnSpPr>
            <a:cxnSpLocks/>
          </p:cNvCxnSpPr>
          <p:nvPr/>
        </p:nvCxnSpPr>
        <p:spPr>
          <a:xfrm>
            <a:off x="511859" y="2839435"/>
            <a:ext cx="32626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22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0172" y="210979"/>
            <a:ext cx="10917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>
                <a:solidFill>
                  <a:srgbClr val="0070C0"/>
                </a:solidFill>
              </a:rPr>
              <a:t>The best headline is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4489" y="1660047"/>
            <a:ext cx="759398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3600" dirty="0">
                <a:solidFill>
                  <a:srgbClr val="A3248F"/>
                </a:solidFill>
                <a:latin typeface="+mj-lt"/>
              </a:rPr>
              <a:t>Food around the World</a:t>
            </a:r>
          </a:p>
          <a:p>
            <a:r>
              <a:rPr lang="en-US" sz="3600" dirty="0">
                <a:solidFill>
                  <a:srgbClr val="A3248F"/>
                </a:solidFill>
                <a:latin typeface="+mj-lt"/>
              </a:rPr>
              <a:t> 	</a:t>
            </a:r>
          </a:p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2. A Taste of Vietnam</a:t>
            </a:r>
          </a:p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>
                <a:solidFill>
                  <a:srgbClr val="A3248F"/>
                </a:solidFill>
                <a:latin typeface="+mj-lt"/>
              </a:rPr>
              <a:t>		</a:t>
            </a:r>
          </a:p>
          <a:p>
            <a:r>
              <a:rPr lang="en-US" sz="3600" dirty="0">
                <a:solidFill>
                  <a:srgbClr val="A3248F"/>
                </a:solidFill>
                <a:latin typeface="+mj-lt"/>
              </a:rPr>
              <a:t>3. My Favorite Food</a:t>
            </a:r>
            <a:r>
              <a:rPr lang="en-US" sz="3600" dirty="0">
                <a:latin typeface="+mj-lt"/>
              </a:rPr>
              <a:t>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57200"/>
            <a:ext cx="1940767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While-Reading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74143" y="1993463"/>
            <a:ext cx="47916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174488" y="4228663"/>
            <a:ext cx="39478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87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0" y="821929"/>
            <a:ext cx="10773915" cy="37548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60" y="4703943"/>
            <a:ext cx="10832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How many questions are there?</a:t>
            </a:r>
            <a:endParaRPr lang="en-US" sz="3600">
              <a:solidFill>
                <a:srgbClr val="FF0000"/>
              </a:solidFill>
            </a:endParaRPr>
          </a:p>
          <a:p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60" y="5355184"/>
            <a:ext cx="12176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What are you going to do? </a:t>
            </a: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91014"/>
            <a:ext cx="1940767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Pre-Reading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88204" y="4703943"/>
            <a:ext cx="10832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- Four. </a:t>
            </a:r>
          </a:p>
          <a:p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955348"/>
            <a:ext cx="12176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- Read the article and answer the questions.</a:t>
            </a:r>
            <a:endParaRPr lang="en-US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1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25372" y="728161"/>
            <a:ext cx="5573485" cy="490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22120" y="2656808"/>
            <a:ext cx="167640" cy="200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" y="728161"/>
            <a:ext cx="12192000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242021"/>
                </a:solidFill>
                <a:latin typeface="FuturaLT-BookOblique"/>
              </a:rPr>
              <a:t>Louis Wilson, March 18</a:t>
            </a:r>
            <a:br>
              <a:rPr lang="en-US" sz="3600" i="1" dirty="0">
                <a:solidFill>
                  <a:srgbClr val="242021"/>
                </a:solidFill>
                <a:latin typeface="FuturaLT-BookOblique"/>
              </a:rPr>
            </a:br>
            <a:r>
              <a:rPr lang="en-US" sz="3600" dirty="0">
                <a:solidFill>
                  <a:srgbClr val="242021"/>
                </a:solidFill>
                <a:latin typeface="FuturaLT-Book"/>
              </a:rPr>
              <a:t>There are many popular dishes in Vietnam and you will find rice or noodles in most of them. </a:t>
            </a:r>
            <a:r>
              <a:rPr lang="en-US" sz="3600" i="1" dirty="0" err="1">
                <a:solidFill>
                  <a:srgbClr val="242021"/>
                </a:solidFill>
                <a:latin typeface="Arial-ItalicMT"/>
              </a:rPr>
              <a:t>Phở</a:t>
            </a:r>
            <a:r>
              <a:rPr lang="en-US" sz="3600" i="1" dirty="0">
                <a:solidFill>
                  <a:srgbClr val="242021"/>
                </a:solidFill>
                <a:latin typeface="Arial-ItalicMT"/>
              </a:rPr>
              <a:t> </a:t>
            </a:r>
            <a:r>
              <a:rPr lang="en-US" sz="3600" dirty="0">
                <a:solidFill>
                  <a:srgbClr val="242021"/>
                </a:solidFill>
                <a:latin typeface="FuturaLT-Book"/>
              </a:rPr>
              <a:t>is a famous noodle soup dish from Vietnam. People make it with chicken or beef. They put onions and herbs in it. It smells and tastes wonderful.</a:t>
            </a:r>
            <a:br>
              <a:rPr lang="en-US" sz="3600" dirty="0">
                <a:solidFill>
                  <a:srgbClr val="242021"/>
                </a:solidFill>
                <a:latin typeface="FuturaLT-Book"/>
              </a:rPr>
            </a:br>
            <a:r>
              <a:rPr lang="en-US" sz="3600" dirty="0">
                <a:solidFill>
                  <a:srgbClr val="242021"/>
                </a:solidFill>
                <a:latin typeface="FuturaLT-Book"/>
              </a:rPr>
              <a:t>Another amazing dish is </a:t>
            </a:r>
            <a:r>
              <a:rPr lang="en-US" sz="3600" i="1" dirty="0" err="1">
                <a:solidFill>
                  <a:srgbClr val="242021"/>
                </a:solidFill>
                <a:latin typeface="Arial-ItalicMT"/>
              </a:rPr>
              <a:t>cơm</a:t>
            </a:r>
            <a:r>
              <a:rPr lang="en-US" sz="3600" i="1" dirty="0">
                <a:solidFill>
                  <a:srgbClr val="242021"/>
                </a:solidFill>
                <a:latin typeface="Arial-ItalicMT"/>
              </a:rPr>
              <a:t> </a:t>
            </a:r>
            <a:r>
              <a:rPr lang="en-US" sz="3600" i="1" dirty="0" err="1">
                <a:solidFill>
                  <a:srgbClr val="242021"/>
                </a:solidFill>
                <a:latin typeface="Arial-ItalicMT"/>
              </a:rPr>
              <a:t>tấm</a:t>
            </a:r>
            <a:r>
              <a:rPr lang="en-US" sz="3600" dirty="0">
                <a:solidFill>
                  <a:srgbClr val="242021"/>
                </a:solidFill>
                <a:latin typeface="FuturaLT-Book"/>
              </a:rPr>
              <a:t>. It is a rice dish with grilled pork and fried eggs. People often eat it with fish sauce on top. I love eating it for breakfast.</a:t>
            </a:r>
            <a:br>
              <a:rPr lang="en-US" sz="3600" dirty="0">
                <a:solidFill>
                  <a:srgbClr val="242021"/>
                </a:solidFill>
                <a:latin typeface="FuturaLT-Book"/>
              </a:rPr>
            </a:br>
            <a:r>
              <a:rPr lang="en-US" sz="3600" dirty="0">
                <a:solidFill>
                  <a:srgbClr val="242021"/>
                </a:solidFill>
                <a:latin typeface="FuturaLT-Book"/>
              </a:rPr>
              <a:t>It is delicious! Food in Vietnam is popular all over the world.</a:t>
            </a:r>
            <a:r>
              <a:rPr lang="en-US" sz="3600" dirty="0"/>
              <a:t> </a:t>
            </a:r>
            <a:br>
              <a:rPr lang="en-US" sz="3300" dirty="0"/>
            </a:br>
            <a:endParaRPr lang="en-US" sz="3300" dirty="0"/>
          </a:p>
        </p:txBody>
      </p:sp>
      <p:sp>
        <p:nvSpPr>
          <p:cNvPr id="12" name="TextBox 11"/>
          <p:cNvSpPr txBox="1"/>
          <p:nvPr/>
        </p:nvSpPr>
        <p:spPr>
          <a:xfrm>
            <a:off x="116114" y="328051"/>
            <a:ext cx="1940767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Pre-Reading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72994" y="220330"/>
            <a:ext cx="1007978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0070C0"/>
                </a:solidFill>
              </a:rPr>
              <a:t>Skim the article again and underline the key words.  </a:t>
            </a: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8835846" y="2381012"/>
            <a:ext cx="18702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116114" y="2908969"/>
            <a:ext cx="54340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53133" y="4573339"/>
            <a:ext cx="17907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7384460" y="4573339"/>
            <a:ext cx="41518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99866" y="5160497"/>
            <a:ext cx="58224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6096000" y="5153571"/>
            <a:ext cx="52158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32953" y="5729276"/>
            <a:ext cx="37947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544842" y="835883"/>
            <a:ext cx="1161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600" dirty="0">
                <a:solidFill>
                  <a:srgbClr val="FF0000"/>
                </a:solidFill>
              </a:rPr>
              <a:t>2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7394697" y="1155763"/>
            <a:ext cx="552326" cy="7724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463576" y="3305263"/>
            <a:ext cx="1161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(</a:t>
            </a:r>
            <a:r>
              <a:rPr lang="en-US" sz="3600">
                <a:solidFill>
                  <a:srgbClr val="FF0000"/>
                </a:solidFill>
              </a:rPr>
              <a:t>3</a:t>
            </a:r>
            <a:r>
              <a:rPr lang="en-US" sz="3200">
                <a:solidFill>
                  <a:srgbClr val="FF0000"/>
                </a:solidFill>
              </a:rPr>
              <a:t>)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8236839" y="3693181"/>
            <a:ext cx="599007" cy="6219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1311877" y="3809191"/>
            <a:ext cx="1161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(</a:t>
            </a:r>
            <a:r>
              <a:rPr lang="en-US" sz="3600">
                <a:solidFill>
                  <a:srgbClr val="FF0000"/>
                </a:solidFill>
              </a:rPr>
              <a:t>4</a:t>
            </a:r>
            <a:r>
              <a:rPr lang="en-US" sz="3200">
                <a:solidFill>
                  <a:srgbClr val="FF0000"/>
                </a:solidFill>
              </a:rPr>
              <a:t>)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11085140" y="4197109"/>
            <a:ext cx="599007" cy="6219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661A621-E3E3-4CB7-9435-A56A6ABBF837}"/>
              </a:ext>
            </a:extLst>
          </p:cNvPr>
          <p:cNvCxnSpPr/>
          <p:nvPr/>
        </p:nvCxnSpPr>
        <p:spPr>
          <a:xfrm>
            <a:off x="865239" y="2381012"/>
            <a:ext cx="78658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1351076-B1D4-4258-A355-88F03BF5822E}"/>
              </a:ext>
            </a:extLst>
          </p:cNvPr>
          <p:cNvCxnSpPr/>
          <p:nvPr/>
        </p:nvCxnSpPr>
        <p:spPr>
          <a:xfrm flipH="1">
            <a:off x="9517186" y="1376201"/>
            <a:ext cx="552326" cy="7724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B0190C3-B432-4A50-8249-EFD2D3BFBE30}"/>
              </a:ext>
            </a:extLst>
          </p:cNvPr>
          <p:cNvSpPr txBox="1"/>
          <p:nvPr/>
        </p:nvSpPr>
        <p:spPr>
          <a:xfrm>
            <a:off x="7656219" y="644301"/>
            <a:ext cx="1161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600" dirty="0">
                <a:solidFill>
                  <a:srgbClr val="FF0000"/>
                </a:solidFill>
              </a:rPr>
              <a:t>1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607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7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4914" y="377150"/>
            <a:ext cx="105228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+mj-lt"/>
              </a:rPr>
              <a:t>Read the article and answer the questions. </a:t>
            </a:r>
            <a:br>
              <a:rPr lang="en-US" sz="3600">
                <a:solidFill>
                  <a:srgbClr val="0070C0"/>
                </a:solidFill>
                <a:latin typeface="+mj-lt"/>
              </a:rPr>
            </a:br>
            <a:endParaRPr lang="en-US" sz="360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94218"/>
            <a:ext cx="1219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  <a:latin typeface="+mj-lt"/>
              </a:rPr>
              <a:t>1. What foods are in most Vietnamese dishes?</a:t>
            </a:r>
          </a:p>
          <a:p>
            <a:r>
              <a:rPr lang="en-US" sz="3600" dirty="0">
                <a:solidFill>
                  <a:srgbClr val="242021"/>
                </a:solidFill>
              </a:rPr>
              <a:t>_________________________________________________ .</a:t>
            </a:r>
            <a:endParaRPr lang="en-US" sz="3600" dirty="0">
              <a:solidFill>
                <a:srgbClr val="242021"/>
              </a:solidFill>
              <a:latin typeface="+mj-lt"/>
            </a:endParaRPr>
          </a:p>
          <a:p>
            <a:r>
              <a:rPr lang="en-US" sz="3600" dirty="0">
                <a:solidFill>
                  <a:srgbClr val="242021"/>
                </a:solidFill>
                <a:latin typeface="+mj-lt"/>
              </a:rPr>
              <a:t>2. What kind of dish is </a:t>
            </a:r>
            <a:r>
              <a:rPr lang="en-US" sz="3600" i="1" dirty="0" err="1">
                <a:solidFill>
                  <a:srgbClr val="242021"/>
                </a:solidFill>
                <a:latin typeface="+mj-lt"/>
              </a:rPr>
              <a:t>phở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?</a:t>
            </a:r>
          </a:p>
          <a:p>
            <a:r>
              <a:rPr lang="en-US" sz="3600" dirty="0">
                <a:solidFill>
                  <a:srgbClr val="242021"/>
                </a:solidFill>
              </a:rPr>
              <a:t>_________________________________________________.</a:t>
            </a:r>
          </a:p>
          <a:p>
            <a:r>
              <a:rPr lang="en-US" sz="3600" dirty="0">
                <a:solidFill>
                  <a:srgbClr val="242021"/>
                </a:solidFill>
                <a:latin typeface="+mj-lt"/>
              </a:rPr>
              <a:t>3. What is </a:t>
            </a:r>
            <a:r>
              <a:rPr lang="en-US" sz="3600" dirty="0" err="1">
                <a:solidFill>
                  <a:srgbClr val="242021"/>
                </a:solidFill>
                <a:latin typeface="+mj-lt"/>
              </a:rPr>
              <a:t>cơm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242021"/>
                </a:solidFill>
                <a:latin typeface="+mj-lt"/>
              </a:rPr>
              <a:t>tấm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?</a:t>
            </a:r>
          </a:p>
          <a:p>
            <a:r>
              <a:rPr lang="en-US" sz="3600" dirty="0">
                <a:solidFill>
                  <a:srgbClr val="242021"/>
                </a:solidFill>
              </a:rPr>
              <a:t>_________________________________________________ .</a:t>
            </a:r>
          </a:p>
          <a:p>
            <a:r>
              <a:rPr lang="en-US" sz="3600" dirty="0">
                <a:solidFill>
                  <a:srgbClr val="242021"/>
                </a:solidFill>
                <a:latin typeface="+mj-lt"/>
              </a:rPr>
              <a:t>4. What do people often eat with </a:t>
            </a:r>
            <a:r>
              <a:rPr lang="en-US" sz="3600" i="1" dirty="0" err="1">
                <a:solidFill>
                  <a:srgbClr val="242021"/>
                </a:solidFill>
                <a:latin typeface="+mj-lt"/>
              </a:rPr>
              <a:t>cơm</a:t>
            </a:r>
            <a:r>
              <a:rPr lang="en-US" sz="3600" i="1" dirty="0">
                <a:solidFill>
                  <a:srgbClr val="242021"/>
                </a:solidFill>
                <a:latin typeface="+mj-lt"/>
              </a:rPr>
              <a:t> </a:t>
            </a:r>
            <a:r>
              <a:rPr lang="en-US" sz="3600" i="1" dirty="0" err="1">
                <a:solidFill>
                  <a:srgbClr val="242021"/>
                </a:solidFill>
                <a:latin typeface="+mj-lt"/>
              </a:rPr>
              <a:t>tấm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?</a:t>
            </a:r>
          </a:p>
          <a:p>
            <a:r>
              <a:rPr lang="en-US" sz="3600" dirty="0">
                <a:solidFill>
                  <a:srgbClr val="242021"/>
                </a:solidFill>
              </a:rPr>
              <a:t>_________________________________________________ .</a:t>
            </a:r>
          </a:p>
          <a:p>
            <a:endParaRPr lang="en-US" sz="36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48216"/>
            <a:ext cx="9299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Rice and noodles are in most Vietnamese dishes.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938719"/>
            <a:ext cx="45881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It is a noodle soup dish.</a:t>
            </a:r>
          </a:p>
        </p:txBody>
      </p:sp>
      <p:sp>
        <p:nvSpPr>
          <p:cNvPr id="6" name="Rectangle 5"/>
          <p:cNvSpPr/>
          <p:nvPr/>
        </p:nvSpPr>
        <p:spPr>
          <a:xfrm>
            <a:off x="61876" y="4060118"/>
            <a:ext cx="8874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It is a rice dish with grilled pork and fried eggs.</a:t>
            </a:r>
          </a:p>
        </p:txBody>
      </p:sp>
      <p:sp>
        <p:nvSpPr>
          <p:cNvPr id="7" name="Rectangle 6"/>
          <p:cNvSpPr/>
          <p:nvPr/>
        </p:nvSpPr>
        <p:spPr>
          <a:xfrm>
            <a:off x="61876" y="5150621"/>
            <a:ext cx="7971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People often eat it with fish sauce on top.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876" y="435574"/>
            <a:ext cx="1940767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While-Reading</a:t>
            </a:r>
          </a:p>
        </p:txBody>
      </p:sp>
    </p:spTree>
    <p:extLst>
      <p:ext uri="{BB962C8B-B14F-4D97-AF65-F5344CB8AC3E}">
        <p14:creationId xmlns:p14="http://schemas.microsoft.com/office/powerpoint/2010/main" val="15368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6" y="429491"/>
            <a:ext cx="9642764" cy="59713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00657" y="3724893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06" y="554182"/>
            <a:ext cx="9516388" cy="5874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56357" y="3029680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327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965" y="438538"/>
            <a:ext cx="1744825" cy="64217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Pre-Speaking</a:t>
            </a:r>
          </a:p>
        </p:txBody>
      </p:sp>
      <p:pic>
        <p:nvPicPr>
          <p:cNvPr id="10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254" y="438537"/>
            <a:ext cx="1264359" cy="80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1965" y="1126481"/>
            <a:ext cx="114850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You're visiting an international food festival. Work in pairs. Student A,</a:t>
            </a:r>
          </a:p>
          <a:p>
            <a:r>
              <a:rPr lang="en-US" sz="3000" dirty="0">
                <a:solidFill>
                  <a:srgbClr val="0070C0"/>
                </a:solidFill>
              </a:rPr>
              <a:t>ask Student B about four of the dishes below and tick (</a:t>
            </a:r>
            <a:r>
              <a:rPr lang="en-US" sz="3600" dirty="0">
                <a:solidFill>
                  <a:srgbClr val="0070C0"/>
                </a:solidFill>
                <a:sym typeface="Wingdings" panose="05000000000000000000" pitchFamily="2" charset="2"/>
              </a:rPr>
              <a:t></a:t>
            </a:r>
            <a:r>
              <a:rPr lang="en-US" sz="3000" dirty="0">
                <a:solidFill>
                  <a:srgbClr val="0070C0"/>
                </a:solidFill>
              </a:rPr>
              <a:t>) the ones you</a:t>
            </a:r>
          </a:p>
          <a:p>
            <a:r>
              <a:rPr lang="en-US" sz="3000" dirty="0">
                <a:solidFill>
                  <a:srgbClr val="0070C0"/>
                </a:solidFill>
              </a:rPr>
              <a:t>would like to try. Student B, answer the questions.</a:t>
            </a:r>
            <a:endParaRPr lang="en-US" sz="3000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9714" y="5132504"/>
            <a:ext cx="107066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3000">
                <a:solidFill>
                  <a:srgbClr val="FF0000"/>
                </a:solidFill>
              </a:rPr>
              <a:t>At an international food festival.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5561307"/>
            <a:ext cx="81391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242021"/>
                </a:solidFill>
              </a:rPr>
              <a:t>What are you going to do?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6036164"/>
            <a:ext cx="117572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 A: asks about four of the dishes – B: answers.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56790" y="326771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86689" y="438537"/>
            <a:ext cx="5610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A3248F"/>
                </a:solidFill>
                <a:latin typeface="UTMAptimaBold"/>
              </a:rPr>
              <a:t>Food around the World</a:t>
            </a:r>
            <a:endParaRPr lang="en-US" sz="2800" dirty="0">
              <a:solidFill>
                <a:srgbClr val="0070C0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-23813" y="4657647"/>
            <a:ext cx="122158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242021"/>
                </a:solidFill>
              </a:rPr>
              <a:t>Where are you?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0086" y="2627599"/>
            <a:ext cx="7248907" cy="24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8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965" y="438537"/>
            <a:ext cx="1884786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While-Speaking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996751" y="281871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54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035" y="281871"/>
            <a:ext cx="1447652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7175" y="1205201"/>
            <a:ext cx="6562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Student A - asks about the dishes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22322" y="1205201"/>
            <a:ext cx="4012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+mj-lt"/>
              </a:rPr>
              <a:t>Student B - answers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1909069"/>
            <a:ext cx="12192000" cy="451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6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324947"/>
            <a:ext cx="5276794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75181" y="4680865"/>
            <a:ext cx="5276794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5276794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8297" y="2194231"/>
            <a:ext cx="5276794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Pre-Writing: Reading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6" y="497631"/>
            <a:ext cx="5249590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275181" y="3041769"/>
            <a:ext cx="5276794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Pre-Writing: Speaking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268960" y="3903301"/>
            <a:ext cx="5276794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Writing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735" y="456045"/>
            <a:ext cx="4201181" cy="586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72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237C1C3-5F6B-4655-8FA5-8620FC379B26}"/>
              </a:ext>
            </a:extLst>
          </p:cNvPr>
          <p:cNvSpPr/>
          <p:nvPr/>
        </p:nvSpPr>
        <p:spPr>
          <a:xfrm>
            <a:off x="594217" y="942119"/>
            <a:ext cx="5153844" cy="1324694"/>
          </a:xfrm>
          <a:prstGeom prst="wedgeRoundRectCallout">
            <a:avLst>
              <a:gd name="adj1" fmla="val -42820"/>
              <a:gd name="adj2" fmla="val 8615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0">
                <a:solidFill>
                  <a:schemeClr val="bg1"/>
                </a:solidFill>
                <a:effectLst/>
              </a:rPr>
              <a:t>What’s </a:t>
            </a:r>
            <a:r>
              <a:rPr lang="en-US" sz="3600" i="1">
                <a:solidFill>
                  <a:schemeClr val="bg1"/>
                </a:solidFill>
                <a:effectLst/>
              </a:rPr>
              <a:t>cơm tấm</a:t>
            </a:r>
            <a:r>
              <a:rPr lang="en-US" sz="3600" i="0">
                <a:solidFill>
                  <a:schemeClr val="bg1"/>
                </a:solidFill>
                <a:effectLst/>
              </a:rPr>
              <a:t>?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5B13F7E0-FA70-485F-B476-87CB56A802F6}"/>
              </a:ext>
            </a:extLst>
          </p:cNvPr>
          <p:cNvSpPr/>
          <p:nvPr/>
        </p:nvSpPr>
        <p:spPr>
          <a:xfrm>
            <a:off x="6454011" y="893679"/>
            <a:ext cx="4986233" cy="1421574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It’s a rice dish from Vietnam.</a:t>
            </a:r>
            <a:endParaRPr lang="en-US" sz="3600" b="1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97E5772-6F80-4039-86EA-A881F72DDDB5}"/>
              </a:ext>
            </a:extLst>
          </p:cNvPr>
          <p:cNvSpPr/>
          <p:nvPr/>
        </p:nvSpPr>
        <p:spPr>
          <a:xfrm rot="1173519">
            <a:off x="5811124" y="1608500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F5D26724-3ECF-49E6-8D1C-5E34BE8712EC}"/>
              </a:ext>
            </a:extLst>
          </p:cNvPr>
          <p:cNvSpPr/>
          <p:nvPr/>
        </p:nvSpPr>
        <p:spPr>
          <a:xfrm>
            <a:off x="613532" y="2694109"/>
            <a:ext cx="5178614" cy="1211139"/>
          </a:xfrm>
          <a:prstGeom prst="wedgeRoundRectCallout">
            <a:avLst>
              <a:gd name="adj1" fmla="val -44450"/>
              <a:gd name="adj2" fmla="val 8259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chemeClr val="bg1"/>
                </a:solidFill>
              </a:rPr>
              <a:t>What do people make it with?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A1047FA5-5148-4C98-98A1-072F90B31F21}"/>
              </a:ext>
            </a:extLst>
          </p:cNvPr>
          <p:cNvSpPr/>
          <p:nvPr/>
        </p:nvSpPr>
        <p:spPr>
          <a:xfrm>
            <a:off x="6396737" y="2694110"/>
            <a:ext cx="5043508" cy="1211139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242021"/>
                </a:solidFill>
              </a:rPr>
              <a:t>Grilled pork, fried eggs, and fish sauce.</a:t>
            </a:r>
            <a:endParaRPr lang="en-US" sz="3600" b="1" dirty="0">
              <a:solidFill>
                <a:srgbClr val="242021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6AAFC27-3977-4792-B8AA-4C167D853AD5}"/>
              </a:ext>
            </a:extLst>
          </p:cNvPr>
          <p:cNvSpPr/>
          <p:nvPr/>
        </p:nvSpPr>
        <p:spPr>
          <a:xfrm rot="1173519">
            <a:off x="5811125" y="3029866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A603A40D-2D53-4049-8513-60D0649A3CE4}"/>
              </a:ext>
            </a:extLst>
          </p:cNvPr>
          <p:cNvSpPr/>
          <p:nvPr/>
        </p:nvSpPr>
        <p:spPr>
          <a:xfrm>
            <a:off x="663094" y="4314996"/>
            <a:ext cx="5115863" cy="1323804"/>
          </a:xfrm>
          <a:prstGeom prst="wedgeRoundRectCallout">
            <a:avLst>
              <a:gd name="adj1" fmla="val -42819"/>
              <a:gd name="adj2" fmla="val 8081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0">
                <a:solidFill>
                  <a:schemeClr val="bg1"/>
                </a:solidFill>
                <a:effectLst/>
              </a:rPr>
              <a:t>Thank you very much.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146C7FFC-31D9-4A54-A788-2B326C6D1ABC}"/>
              </a:ext>
            </a:extLst>
          </p:cNvPr>
          <p:cNvSpPr/>
          <p:nvPr/>
        </p:nvSpPr>
        <p:spPr>
          <a:xfrm>
            <a:off x="6409927" y="4312502"/>
            <a:ext cx="5185536" cy="1326298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rgbClr val="242021"/>
                </a:solidFill>
              </a:rPr>
              <a:t>You’re welcome.</a:t>
            </a:r>
            <a:endParaRPr lang="en-US" sz="3600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0937D2C-BEB2-4F8F-9588-7AA19BF3F32C}"/>
              </a:ext>
            </a:extLst>
          </p:cNvPr>
          <p:cNvSpPr/>
          <p:nvPr/>
        </p:nvSpPr>
        <p:spPr>
          <a:xfrm rot="1173519">
            <a:off x="5835916" y="4630140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5EF07B-2EF8-4B69-93B3-71C40A8F34FE}"/>
              </a:ext>
            </a:extLst>
          </p:cNvPr>
          <p:cNvSpPr txBox="1"/>
          <p:nvPr/>
        </p:nvSpPr>
        <p:spPr>
          <a:xfrm>
            <a:off x="2214303" y="308903"/>
            <a:ext cx="2120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STUDENT 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198F9B-A981-4526-ADFD-2E9DEE2C19B6}"/>
              </a:ext>
            </a:extLst>
          </p:cNvPr>
          <p:cNvSpPr txBox="1"/>
          <p:nvPr/>
        </p:nvSpPr>
        <p:spPr>
          <a:xfrm>
            <a:off x="7867178" y="308902"/>
            <a:ext cx="2102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STUDENT B</a:t>
            </a:r>
          </a:p>
        </p:txBody>
      </p:sp>
    </p:spTree>
    <p:extLst>
      <p:ext uri="{BB962C8B-B14F-4D97-AF65-F5344CB8AC3E}">
        <p14:creationId xmlns:p14="http://schemas.microsoft.com/office/powerpoint/2010/main" val="375297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965" y="438537"/>
            <a:ext cx="1884786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While-Speaking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996751" y="281871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791" y="367018"/>
            <a:ext cx="842867" cy="53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7712" y="2052417"/>
            <a:ext cx="5610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Student A - answers about the dish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73576" y="1959434"/>
            <a:ext cx="5610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+mj-lt"/>
              </a:rPr>
              <a:t>Student B - asks about the dish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96751" y="945070"/>
            <a:ext cx="10153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070C0"/>
                </a:solidFill>
              </a:rPr>
              <a:t>Swap roles and repeat. How many dishes would you like to try? Which is your favorite?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955" y="2575638"/>
            <a:ext cx="11357611" cy="374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62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237C1C3-5F6B-4655-8FA5-8620FC379B26}"/>
              </a:ext>
            </a:extLst>
          </p:cNvPr>
          <p:cNvSpPr/>
          <p:nvPr/>
        </p:nvSpPr>
        <p:spPr>
          <a:xfrm>
            <a:off x="594217" y="942119"/>
            <a:ext cx="5153844" cy="1324694"/>
          </a:xfrm>
          <a:prstGeom prst="wedgeRoundRectCallout">
            <a:avLst>
              <a:gd name="adj1" fmla="val -43929"/>
              <a:gd name="adj2" fmla="val 7321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0">
                <a:solidFill>
                  <a:schemeClr val="bg1"/>
                </a:solidFill>
                <a:effectLst/>
              </a:rPr>
              <a:t>What do you want to know?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5B13F7E0-FA70-485F-B476-87CB56A802F6}"/>
              </a:ext>
            </a:extLst>
          </p:cNvPr>
          <p:cNvSpPr/>
          <p:nvPr/>
        </p:nvSpPr>
        <p:spPr>
          <a:xfrm>
            <a:off x="6454011" y="893679"/>
            <a:ext cx="4986233" cy="1421574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</a:rPr>
              <a:t>Yes, what’s </a:t>
            </a:r>
            <a:r>
              <a:rPr lang="en-US" sz="3600" i="1" dirty="0">
                <a:solidFill>
                  <a:schemeClr val="tx1"/>
                </a:solidFill>
              </a:rPr>
              <a:t>nasi goreng?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97E5772-6F80-4039-86EA-A881F72DDDB5}"/>
              </a:ext>
            </a:extLst>
          </p:cNvPr>
          <p:cNvSpPr/>
          <p:nvPr/>
        </p:nvSpPr>
        <p:spPr>
          <a:xfrm rot="1173519">
            <a:off x="5811124" y="1608500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F5D26724-3ECF-49E6-8D1C-5E34BE8712EC}"/>
              </a:ext>
            </a:extLst>
          </p:cNvPr>
          <p:cNvSpPr/>
          <p:nvPr/>
        </p:nvSpPr>
        <p:spPr>
          <a:xfrm>
            <a:off x="613532" y="2694109"/>
            <a:ext cx="5178614" cy="1211139"/>
          </a:xfrm>
          <a:prstGeom prst="wedgeRoundRectCallout">
            <a:avLst>
              <a:gd name="adj1" fmla="val -44450"/>
              <a:gd name="adj2" fmla="val 8259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chemeClr val="bg1"/>
                </a:solidFill>
              </a:rPr>
              <a:t>It’s a rice dish.</a:t>
            </a:r>
            <a:endParaRPr lang="vi-VN" sz="3600">
              <a:solidFill>
                <a:schemeClr val="bg1"/>
              </a:solidFill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A1047FA5-5148-4C98-98A1-072F90B31F21}"/>
              </a:ext>
            </a:extLst>
          </p:cNvPr>
          <p:cNvSpPr/>
          <p:nvPr/>
        </p:nvSpPr>
        <p:spPr>
          <a:xfrm>
            <a:off x="6396737" y="2694110"/>
            <a:ext cx="5043508" cy="1211139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rgbClr val="242021"/>
                </a:solidFill>
              </a:rPr>
              <a:t>What do people make it with?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6AAFC27-3977-4792-B8AA-4C167D853AD5}"/>
              </a:ext>
            </a:extLst>
          </p:cNvPr>
          <p:cNvSpPr/>
          <p:nvPr/>
        </p:nvSpPr>
        <p:spPr>
          <a:xfrm rot="1173519">
            <a:off x="5811125" y="3029866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A603A40D-2D53-4049-8513-60D0649A3CE4}"/>
              </a:ext>
            </a:extLst>
          </p:cNvPr>
          <p:cNvSpPr/>
          <p:nvPr/>
        </p:nvSpPr>
        <p:spPr>
          <a:xfrm>
            <a:off x="663094" y="4314996"/>
            <a:ext cx="5115863" cy="1323804"/>
          </a:xfrm>
          <a:prstGeom prst="wedgeRoundRectCallout">
            <a:avLst>
              <a:gd name="adj1" fmla="val -42819"/>
              <a:gd name="adj2" fmla="val 8081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chemeClr val="bg1"/>
                </a:solidFill>
              </a:rPr>
              <a:t>Rice, chicken, and eggs.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146C7FFC-31D9-4A54-A788-2B326C6D1ABC}"/>
              </a:ext>
            </a:extLst>
          </p:cNvPr>
          <p:cNvSpPr/>
          <p:nvPr/>
        </p:nvSpPr>
        <p:spPr>
          <a:xfrm>
            <a:off x="6409927" y="4312502"/>
            <a:ext cx="5185536" cy="1326298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rgbClr val="242021"/>
                </a:solidFill>
              </a:rPr>
              <a:t>Thank you very much.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0937D2C-BEB2-4F8F-9588-7AA19BF3F32C}"/>
              </a:ext>
            </a:extLst>
          </p:cNvPr>
          <p:cNvSpPr/>
          <p:nvPr/>
        </p:nvSpPr>
        <p:spPr>
          <a:xfrm rot="1173519">
            <a:off x="5835916" y="4630140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5EF07B-2EF8-4B69-93B3-71C40A8F34FE}"/>
              </a:ext>
            </a:extLst>
          </p:cNvPr>
          <p:cNvSpPr txBox="1"/>
          <p:nvPr/>
        </p:nvSpPr>
        <p:spPr>
          <a:xfrm>
            <a:off x="2214303" y="308903"/>
            <a:ext cx="2120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STUDENT 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198F9B-A981-4526-ADFD-2E9DEE2C19B6}"/>
              </a:ext>
            </a:extLst>
          </p:cNvPr>
          <p:cNvSpPr txBox="1"/>
          <p:nvPr/>
        </p:nvSpPr>
        <p:spPr>
          <a:xfrm>
            <a:off x="7867178" y="308902"/>
            <a:ext cx="2102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STUDENT B</a:t>
            </a:r>
          </a:p>
        </p:txBody>
      </p:sp>
    </p:spTree>
    <p:extLst>
      <p:ext uri="{BB962C8B-B14F-4D97-AF65-F5344CB8AC3E}">
        <p14:creationId xmlns:p14="http://schemas.microsoft.com/office/powerpoint/2010/main" val="60916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62" y="415636"/>
            <a:ext cx="9082437" cy="6026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6220" y="2798058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47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3"/>
          <a:stretch/>
        </p:blipFill>
        <p:spPr>
          <a:xfrm>
            <a:off x="972377" y="484909"/>
            <a:ext cx="11247616" cy="59297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5681" y="4194378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Writing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03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5073"/>
            <a:ext cx="1604865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Pre- writing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-1" y="989757"/>
            <a:ext cx="1219200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0070C0"/>
                </a:solidFill>
                <a:latin typeface="FuturaLT-Heavy"/>
              </a:rPr>
              <a:t>Choose two of the dishes from your country and make notes.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96751" y="281871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566" y="367018"/>
            <a:ext cx="842867" cy="53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152" y="2247900"/>
            <a:ext cx="4991100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8919" y="2209800"/>
            <a:ext cx="7243081" cy="2743200"/>
          </a:xfrm>
          <a:prstGeom prst="rect">
            <a:avLst/>
          </a:prstGeom>
        </p:spPr>
      </p:pic>
      <p:cxnSp>
        <p:nvCxnSpPr>
          <p:cNvPr id="8" name="Straight Connector 7"/>
          <p:cNvCxnSpPr>
            <a:cxnSpLocks/>
          </p:cNvCxnSpPr>
          <p:nvPr/>
        </p:nvCxnSpPr>
        <p:spPr>
          <a:xfrm>
            <a:off x="147152" y="1511969"/>
            <a:ext cx="24578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4086007" y="1546681"/>
            <a:ext cx="49091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10261499" y="1511969"/>
            <a:ext cx="12110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27F4D1-0601-BE94-C1A2-2D72728A3ECC}"/>
              </a:ext>
            </a:extLst>
          </p:cNvPr>
          <p:cNvCxnSpPr>
            <a:cxnSpLocks/>
          </p:cNvCxnSpPr>
          <p:nvPr/>
        </p:nvCxnSpPr>
        <p:spPr>
          <a:xfrm>
            <a:off x="147152" y="2004610"/>
            <a:ext cx="10224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72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10842" y="401928"/>
            <a:ext cx="1219200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0070C0"/>
                </a:solidFill>
                <a:latin typeface="FuturaLT-Heavy"/>
              </a:rPr>
              <a:t>Make notes.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448094"/>
            <a:ext cx="1604865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Pre-writing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294480"/>
            <a:ext cx="751114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42021"/>
                </a:solidFill>
                <a:latin typeface="FuturaLT-Heavy"/>
              </a:rPr>
              <a:t>Talk about:</a:t>
            </a:r>
            <a:br>
              <a:rPr lang="en-US" sz="3600" b="1" dirty="0">
                <a:solidFill>
                  <a:srgbClr val="242021"/>
                </a:solidFill>
                <a:latin typeface="FuturaLT-Heavy"/>
              </a:rPr>
            </a:br>
            <a:r>
              <a:rPr lang="en-US" sz="3600" dirty="0">
                <a:solidFill>
                  <a:srgbClr val="242021"/>
                </a:solidFill>
                <a:latin typeface="FuturaLT-Book"/>
              </a:rPr>
              <a:t>• The name and the kind of dish</a:t>
            </a:r>
          </a:p>
          <a:p>
            <a:br>
              <a:rPr lang="en-US" sz="3600" dirty="0">
                <a:solidFill>
                  <a:srgbClr val="242021"/>
                </a:solidFill>
                <a:latin typeface="FuturaLT-Book"/>
              </a:rPr>
            </a:br>
            <a:r>
              <a:rPr lang="en-US" sz="3600" dirty="0">
                <a:solidFill>
                  <a:srgbClr val="242021"/>
                </a:solidFill>
                <a:latin typeface="FuturaLT-Book"/>
              </a:rPr>
              <a:t>• What people make it with</a:t>
            </a:r>
          </a:p>
          <a:p>
            <a:br>
              <a:rPr lang="en-US" sz="3600" dirty="0">
                <a:solidFill>
                  <a:srgbClr val="242021"/>
                </a:solidFill>
                <a:latin typeface="FuturaLT-Book"/>
              </a:rPr>
            </a:br>
            <a:r>
              <a:rPr lang="en-US" sz="3600" dirty="0">
                <a:solidFill>
                  <a:srgbClr val="242021"/>
                </a:solidFill>
                <a:latin typeface="FuturaLT-Book"/>
              </a:rPr>
              <a:t>• When people eat it</a:t>
            </a:r>
          </a:p>
          <a:p>
            <a:br>
              <a:rPr lang="en-US" sz="3600" dirty="0">
                <a:solidFill>
                  <a:srgbClr val="242021"/>
                </a:solidFill>
                <a:latin typeface="FuturaLT-Book"/>
              </a:rPr>
            </a:br>
            <a:r>
              <a:rPr lang="en-US" sz="3600" dirty="0">
                <a:solidFill>
                  <a:srgbClr val="242021"/>
                </a:solidFill>
                <a:latin typeface="FuturaLT-Book"/>
              </a:rPr>
              <a:t>• How it tastes</a:t>
            </a:r>
            <a:r>
              <a:rPr lang="en-US" sz="3600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81746" y="1294480"/>
            <a:ext cx="491025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42021"/>
                </a:solidFill>
                <a:latin typeface="FuturaLT-Heavy"/>
              </a:rPr>
              <a:t>             Note</a:t>
            </a:r>
          </a:p>
          <a:p>
            <a:r>
              <a:rPr lang="en-US" sz="3600" b="1" dirty="0">
                <a:solidFill>
                  <a:srgbClr val="242021"/>
                </a:solidFill>
                <a:latin typeface="FuturaLT-Heavy"/>
              </a:rPr>
              <a:t>___________________</a:t>
            </a:r>
          </a:p>
          <a:p>
            <a:endParaRPr lang="en-US" sz="3600" b="1" dirty="0">
              <a:solidFill>
                <a:srgbClr val="242021"/>
              </a:solidFill>
              <a:latin typeface="FuturaLT-Heavy"/>
            </a:endParaRPr>
          </a:p>
          <a:p>
            <a:r>
              <a:rPr lang="en-US" sz="3600" b="1" dirty="0">
                <a:solidFill>
                  <a:srgbClr val="242021"/>
                </a:solidFill>
                <a:latin typeface="FuturaLT-Heavy"/>
              </a:rPr>
              <a:t>___________________</a:t>
            </a:r>
          </a:p>
          <a:p>
            <a:endParaRPr lang="en-US" sz="3600" b="1" dirty="0">
              <a:solidFill>
                <a:srgbClr val="242021"/>
              </a:solidFill>
              <a:latin typeface="FuturaLT-Heavy"/>
            </a:endParaRPr>
          </a:p>
          <a:p>
            <a:r>
              <a:rPr lang="en-US" sz="3600" b="1" dirty="0">
                <a:solidFill>
                  <a:srgbClr val="242021"/>
                </a:solidFill>
                <a:latin typeface="FuturaLT-Heavy"/>
              </a:rPr>
              <a:t>___________________</a:t>
            </a:r>
          </a:p>
          <a:p>
            <a:endParaRPr lang="en-US" sz="3600" b="1" dirty="0">
              <a:solidFill>
                <a:srgbClr val="242021"/>
              </a:solidFill>
              <a:latin typeface="FuturaLT-Heavy"/>
            </a:endParaRPr>
          </a:p>
          <a:p>
            <a:r>
              <a:rPr lang="en-US" sz="3600" b="1" dirty="0">
                <a:solidFill>
                  <a:srgbClr val="242021"/>
                </a:solidFill>
                <a:latin typeface="FuturaLT-Heavy"/>
              </a:rPr>
              <a:t>___________________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81746" y="1863866"/>
            <a:ext cx="408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Cơm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hến</a:t>
            </a:r>
            <a:endParaRPr lang="en-US" sz="3600" dirty="0">
              <a:solidFill>
                <a:srgbClr val="FF0000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00195" y="2932545"/>
            <a:ext cx="5073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Rice, vegetables, mussels.</a:t>
            </a:r>
          </a:p>
        </p:txBody>
      </p:sp>
      <p:sp>
        <p:nvSpPr>
          <p:cNvPr id="8" name="Rectangle 7"/>
          <p:cNvSpPr/>
          <p:nvPr/>
        </p:nvSpPr>
        <p:spPr>
          <a:xfrm>
            <a:off x="7258050" y="4073381"/>
            <a:ext cx="5073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all meals</a:t>
            </a:r>
          </a:p>
        </p:txBody>
      </p:sp>
      <p:sp>
        <p:nvSpPr>
          <p:cNvPr id="9" name="Rectangle 8"/>
          <p:cNvSpPr/>
          <p:nvPr/>
        </p:nvSpPr>
        <p:spPr>
          <a:xfrm>
            <a:off x="7258050" y="5141686"/>
            <a:ext cx="5073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delicious</a:t>
            </a:r>
          </a:p>
        </p:txBody>
      </p:sp>
    </p:spTree>
    <p:extLst>
      <p:ext uri="{BB962C8B-B14F-4D97-AF65-F5344CB8AC3E}">
        <p14:creationId xmlns:p14="http://schemas.microsoft.com/office/powerpoint/2010/main" val="368768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10842" y="401928"/>
            <a:ext cx="1219200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>
                <a:solidFill>
                  <a:srgbClr val="0070C0"/>
                </a:solidFill>
                <a:latin typeface="FuturaLT-Heavy"/>
              </a:rPr>
              <a:t>Make notes.</a:t>
            </a:r>
            <a:r>
              <a:rPr lang="en-US" sz="3400">
                <a:solidFill>
                  <a:srgbClr val="0070C0"/>
                </a:solidFill>
              </a:rPr>
              <a:t> </a:t>
            </a:r>
            <a:br>
              <a:rPr lang="en-US"/>
            </a:b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448094"/>
            <a:ext cx="1604865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Post </a:t>
            </a:r>
            <a:r>
              <a:rPr lang="en-US" sz="2000" b="1" dirty="0">
                <a:solidFill>
                  <a:schemeClr val="bg1"/>
                </a:solidFill>
              </a:rPr>
              <a:t>- writing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377759"/>
            <a:ext cx="751114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42021"/>
                </a:solidFill>
                <a:latin typeface="+mj-lt"/>
              </a:rPr>
              <a:t>Talk about:</a:t>
            </a:r>
            <a:br>
              <a:rPr lang="en-US" sz="3600" b="1" dirty="0">
                <a:solidFill>
                  <a:srgbClr val="242021"/>
                </a:solidFill>
                <a:latin typeface="+mj-lt"/>
              </a:rPr>
            </a:br>
            <a:r>
              <a:rPr lang="en-US" sz="3600" dirty="0">
                <a:solidFill>
                  <a:srgbClr val="242021"/>
                </a:solidFill>
                <a:latin typeface="+mj-lt"/>
              </a:rPr>
              <a:t>• The name and the kind of dish</a:t>
            </a:r>
          </a:p>
          <a:p>
            <a:br>
              <a:rPr lang="en-US" sz="3600" dirty="0">
                <a:solidFill>
                  <a:srgbClr val="242021"/>
                </a:solidFill>
                <a:latin typeface="+mj-lt"/>
              </a:rPr>
            </a:br>
            <a:r>
              <a:rPr lang="en-US" sz="3600" dirty="0">
                <a:solidFill>
                  <a:srgbClr val="242021"/>
                </a:solidFill>
                <a:latin typeface="+mj-lt"/>
              </a:rPr>
              <a:t>• What people make it with</a:t>
            </a:r>
          </a:p>
          <a:p>
            <a:br>
              <a:rPr lang="en-US" sz="3600" dirty="0">
                <a:solidFill>
                  <a:srgbClr val="242021"/>
                </a:solidFill>
                <a:latin typeface="+mj-lt"/>
              </a:rPr>
            </a:br>
            <a:r>
              <a:rPr lang="en-US" sz="3600" dirty="0">
                <a:solidFill>
                  <a:srgbClr val="242021"/>
                </a:solidFill>
                <a:latin typeface="+mj-lt"/>
              </a:rPr>
              <a:t>• When people eat it</a:t>
            </a:r>
          </a:p>
          <a:p>
            <a:br>
              <a:rPr lang="en-US" sz="3600" dirty="0">
                <a:solidFill>
                  <a:srgbClr val="242021"/>
                </a:solidFill>
                <a:latin typeface="+mj-lt"/>
              </a:rPr>
            </a:br>
            <a:r>
              <a:rPr lang="en-US" sz="3600" dirty="0">
                <a:solidFill>
                  <a:srgbClr val="242021"/>
                </a:solidFill>
                <a:latin typeface="+mj-lt"/>
              </a:rPr>
              <a:t>• How it tastes</a:t>
            </a:r>
            <a:r>
              <a:rPr lang="en-US" sz="3600" dirty="0">
                <a:latin typeface="+mj-lt"/>
              </a:rPr>
              <a:t> </a:t>
            </a:r>
            <a:br>
              <a:rPr lang="en-US" sz="3600" dirty="0">
                <a:latin typeface="+mj-lt"/>
              </a:rPr>
            </a:br>
            <a:endParaRPr lang="en-US" sz="36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59795" y="1294480"/>
            <a:ext cx="573220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42021"/>
                </a:solidFill>
                <a:latin typeface="FuturaLT-Heavy"/>
              </a:rPr>
              <a:t>             Note</a:t>
            </a:r>
          </a:p>
          <a:p>
            <a:r>
              <a:rPr lang="en-US" sz="3600" b="1" dirty="0">
                <a:solidFill>
                  <a:srgbClr val="242021"/>
                </a:solidFill>
                <a:latin typeface="FuturaLT-Heavy"/>
              </a:rPr>
              <a:t>____</a:t>
            </a:r>
          </a:p>
          <a:p>
            <a:endParaRPr lang="en-US" sz="3600" b="1" dirty="0">
              <a:solidFill>
                <a:srgbClr val="242021"/>
              </a:solidFill>
              <a:latin typeface="FuturaLT-Heavy"/>
            </a:endParaRPr>
          </a:p>
          <a:p>
            <a:r>
              <a:rPr lang="en-US" sz="3600" b="1" dirty="0">
                <a:solidFill>
                  <a:srgbClr val="242021"/>
                </a:solidFill>
                <a:latin typeface="FuturaLT-Heavy"/>
              </a:rPr>
              <a:t>___________________</a:t>
            </a:r>
          </a:p>
          <a:p>
            <a:endParaRPr lang="en-US" sz="3600" b="1" dirty="0">
              <a:solidFill>
                <a:srgbClr val="242021"/>
              </a:solidFill>
              <a:latin typeface="FuturaLT-Heavy"/>
            </a:endParaRPr>
          </a:p>
          <a:p>
            <a:r>
              <a:rPr lang="en-US" sz="3600" b="1" dirty="0">
                <a:solidFill>
                  <a:srgbClr val="242021"/>
                </a:solidFill>
                <a:latin typeface="FuturaLT-Heavy"/>
              </a:rPr>
              <a:t>___________________</a:t>
            </a:r>
          </a:p>
          <a:p>
            <a:endParaRPr lang="en-US" sz="3600" b="1" dirty="0">
              <a:solidFill>
                <a:srgbClr val="242021"/>
              </a:solidFill>
              <a:latin typeface="FuturaLT-Heavy"/>
            </a:endParaRPr>
          </a:p>
          <a:p>
            <a:r>
              <a:rPr lang="en-US" sz="3600" b="1" dirty="0">
                <a:solidFill>
                  <a:srgbClr val="242021"/>
                </a:solidFill>
                <a:latin typeface="FuturaLT-Heavy"/>
              </a:rPr>
              <a:t>___________________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59795" y="1887770"/>
            <a:ext cx="408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Bánh Mì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71083" y="2913302"/>
            <a:ext cx="6120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Bread, vegetables, pork sausage</a:t>
            </a:r>
          </a:p>
        </p:txBody>
      </p:sp>
      <p:sp>
        <p:nvSpPr>
          <p:cNvPr id="8" name="Rectangle 7"/>
          <p:cNvSpPr/>
          <p:nvPr/>
        </p:nvSpPr>
        <p:spPr>
          <a:xfrm>
            <a:off x="6459795" y="4070223"/>
            <a:ext cx="5073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all meals</a:t>
            </a:r>
          </a:p>
        </p:txBody>
      </p:sp>
      <p:sp>
        <p:nvSpPr>
          <p:cNvPr id="9" name="Rectangle 8"/>
          <p:cNvSpPr/>
          <p:nvPr/>
        </p:nvSpPr>
        <p:spPr>
          <a:xfrm>
            <a:off x="6459795" y="5157075"/>
            <a:ext cx="5073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tasty</a:t>
            </a:r>
          </a:p>
        </p:txBody>
      </p:sp>
    </p:spTree>
    <p:extLst>
      <p:ext uri="{BB962C8B-B14F-4D97-AF65-F5344CB8AC3E}">
        <p14:creationId xmlns:p14="http://schemas.microsoft.com/office/powerpoint/2010/main" val="242804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292" y="1411757"/>
            <a:ext cx="11651166" cy="416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Vietnam has many famous dishes and my favorite one is </a:t>
            </a:r>
            <a:r>
              <a:rPr lang="en-US" sz="3600" i="1" dirty="0" err="1">
                <a:solidFill>
                  <a:srgbClr val="242021"/>
                </a:solidFill>
                <a:latin typeface="+mj-lt"/>
              </a:rPr>
              <a:t>Cơm</a:t>
            </a:r>
            <a:r>
              <a:rPr lang="en-US" sz="3600" i="1" dirty="0">
                <a:solidFill>
                  <a:srgbClr val="242021"/>
                </a:solidFill>
                <a:latin typeface="+mj-lt"/>
              </a:rPr>
              <a:t> </a:t>
            </a:r>
            <a:r>
              <a:rPr lang="en-US" sz="3600" i="1" dirty="0" err="1">
                <a:solidFill>
                  <a:srgbClr val="242021"/>
                </a:solidFill>
                <a:latin typeface="+mj-lt"/>
              </a:rPr>
              <a:t>hến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. </a:t>
            </a:r>
            <a:r>
              <a:rPr lang="en-US" sz="3600" i="1" dirty="0" err="1">
                <a:solidFill>
                  <a:srgbClr val="242021"/>
                </a:solidFill>
                <a:latin typeface="+mj-lt"/>
              </a:rPr>
              <a:t>Cơm</a:t>
            </a:r>
            <a:r>
              <a:rPr lang="en-US" sz="3600" i="1" dirty="0">
                <a:solidFill>
                  <a:srgbClr val="242021"/>
                </a:solidFill>
                <a:latin typeface="+mj-lt"/>
              </a:rPr>
              <a:t> </a:t>
            </a:r>
            <a:r>
              <a:rPr lang="en-US" sz="3600" i="1" dirty="0" err="1">
                <a:solidFill>
                  <a:srgbClr val="242021"/>
                </a:solidFill>
                <a:latin typeface="+mj-lt"/>
              </a:rPr>
              <a:t>hến</a:t>
            </a:r>
            <a:r>
              <a:rPr lang="en-US" sz="3600" i="1" dirty="0">
                <a:solidFill>
                  <a:srgbClr val="242021"/>
                </a:solidFill>
                <a:latin typeface="+mj-lt"/>
              </a:rPr>
              <a:t>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is the specialty of Hue.</a:t>
            </a:r>
            <a:r>
              <a:rPr lang="en-US" sz="3600" i="1" dirty="0">
                <a:solidFill>
                  <a:srgbClr val="242021"/>
                </a:solidFill>
                <a:latin typeface="+mj-lt"/>
              </a:rPr>
              <a:t>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People make it with rice, vegetables, and mussels. They also put some crispy fried pork fat, a little roasted peanuts, a little chili pepper, and herbs in it. It smells and tastes delicious.</a:t>
            </a:r>
            <a:endParaRPr lang="en-US" sz="3300" dirty="0"/>
          </a:p>
        </p:txBody>
      </p:sp>
      <p:sp>
        <p:nvSpPr>
          <p:cNvPr id="3" name="Rectangle 2"/>
          <p:cNvSpPr/>
          <p:nvPr/>
        </p:nvSpPr>
        <p:spPr>
          <a:xfrm>
            <a:off x="3720192" y="211428"/>
            <a:ext cx="12192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+mj-lt"/>
              </a:rPr>
              <a:t>Model paragraph</a:t>
            </a:r>
            <a:br>
              <a:rPr lang="en-US" sz="3600">
                <a:latin typeface="+mj-lt"/>
              </a:rPr>
            </a:br>
            <a:endParaRPr lang="en-US" sz="360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48094"/>
            <a:ext cx="1756317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While-writing</a:t>
            </a:r>
          </a:p>
        </p:txBody>
      </p:sp>
    </p:spTree>
    <p:extLst>
      <p:ext uri="{BB962C8B-B14F-4D97-AF65-F5344CB8AC3E}">
        <p14:creationId xmlns:p14="http://schemas.microsoft.com/office/powerpoint/2010/main" val="1465385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82503" y="1783995"/>
            <a:ext cx="103242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r>
              <a:rPr lang="en-US" sz="3600" dirty="0">
                <a:solidFill>
                  <a:srgbClr val="0070C0"/>
                </a:solidFill>
                <a:latin typeface="+mj-lt"/>
                <a:ea typeface="Arial" panose="020B0604020202020204" pitchFamily="34" charset="0"/>
                <a:cs typeface="JDCLK L+ Frutiger LT Std"/>
              </a:rPr>
              <a:t>- read an article about Vietnamese food.</a:t>
            </a:r>
          </a:p>
          <a:p>
            <a:r>
              <a:rPr lang="en-US" sz="3600" dirty="0">
                <a:solidFill>
                  <a:srgbClr val="0070C0"/>
                </a:solidFill>
                <a:latin typeface="+mj-lt"/>
                <a:ea typeface="Arial" panose="020B0604020202020204" pitchFamily="34" charset="0"/>
                <a:cs typeface="JDCLK L+ Frutiger LT Std"/>
              </a:rPr>
              <a:t>- talk about food around the world. </a:t>
            </a:r>
          </a:p>
          <a:p>
            <a:r>
              <a:rPr lang="en-US" sz="3600" dirty="0">
                <a:solidFill>
                  <a:srgbClr val="0070C0"/>
                </a:solidFill>
                <a:latin typeface="+mj-lt"/>
                <a:ea typeface="Arial" panose="020B0604020202020204" pitchFamily="34" charset="0"/>
                <a:cs typeface="JDCLK L+ Frutiger LT Std"/>
              </a:rPr>
              <a:t>- write a paragraph about famous dishes.</a:t>
            </a: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18750" y="442496"/>
            <a:ext cx="2075529" cy="52322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LET’S PLAY!</a:t>
            </a: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7992835" y="502204"/>
            <a:ext cx="330517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on the picture below to play the games!</a:t>
            </a: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052" y="1384608"/>
            <a:ext cx="10760097" cy="462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94778"/>
      </p:ext>
    </p:extLst>
  </p:cSld>
  <p:clrMapOvr>
    <a:masterClrMapping/>
  </p:clrMapOvr>
  <p:transition spd="med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674" y="314559"/>
            <a:ext cx="1926102" cy="122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8210" y="314559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54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2559" y="1543050"/>
            <a:ext cx="11546541" cy="4369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dirty="0">
                <a:latin typeface="+mj-lt"/>
              </a:rPr>
              <a:t>Write a paragraph about a famous dish from Italy. Use the information below to help you. Write 50 to 60 words.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latin typeface="+mj-lt"/>
              </a:rPr>
              <a:t>• </a:t>
            </a:r>
            <a:r>
              <a:rPr lang="en-US" sz="3600" i="1" dirty="0">
                <a:latin typeface="+mj-lt"/>
              </a:rPr>
              <a:t>Spaghetti Bolognese – Italy</a:t>
            </a:r>
          </a:p>
          <a:p>
            <a:pPr>
              <a:lnSpc>
                <a:spcPct val="200000"/>
              </a:lnSpc>
            </a:pPr>
            <a:r>
              <a:rPr lang="en-US" sz="3600" i="1" dirty="0">
                <a:latin typeface="+mj-lt"/>
              </a:rPr>
              <a:t>• tomatoes, herbs, beef, onions – cheese on top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37543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</a:t>
            </a:r>
            <a:r>
              <a:rPr lang="en-US">
                <a:solidFill>
                  <a:schemeClr val="bg1"/>
                </a:solidFill>
              </a:rPr>
              <a:t>page 31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84756"/>
      </p:ext>
    </p:extLst>
  </p:cSld>
  <p:clrMapOvr>
    <a:masterClrMapping/>
  </p:clrMapOvr>
  <p:transition spd="med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9050" y="213997"/>
            <a:ext cx="35182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819150" y="1419679"/>
            <a:ext cx="10439400" cy="25853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FF0000"/>
                </a:solidFill>
              </a:rPr>
              <a:t>Reading: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</a:rPr>
              <a:t>an article about Vietnamese food.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FF0000"/>
                </a:solidFill>
              </a:rPr>
              <a:t>Speaking: </a:t>
            </a:r>
            <a:r>
              <a:rPr lang="en-US" sz="3600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talk about food around the world.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FF0000"/>
                </a:solidFill>
              </a:rPr>
              <a:t>Writing:</a:t>
            </a:r>
            <a:r>
              <a:rPr lang="en-US" sz="3600" i="1" dirty="0">
                <a:solidFill>
                  <a:srgbClr val="0098A2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</a:rPr>
              <a:t>write a paragraph about famous dishes.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821" y="328576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890780" y="1506082"/>
            <a:ext cx="10725150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asking and answering about food around the world.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Notebook</a:t>
            </a:r>
            <a:r>
              <a:rPr lang="en-US" sz="3600" i="1" dirty="0">
                <a:solidFill>
                  <a:srgbClr val="0070C0"/>
                </a:solidFill>
              </a:rPr>
              <a:t> on page 31.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(pages 94 &amp; 95 -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105"/>
          <a:stretch/>
        </p:blipFill>
        <p:spPr>
          <a:xfrm>
            <a:off x="-1" y="-9331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5621955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9093" y="1414802"/>
            <a:ext cx="117250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 out one redundant letter in each word to make the correct words</a:t>
            </a:r>
          </a:p>
        </p:txBody>
      </p:sp>
      <p:sp>
        <p:nvSpPr>
          <p:cNvPr id="9" name="Rectangle 8"/>
          <p:cNvSpPr/>
          <p:nvPr/>
        </p:nvSpPr>
        <p:spPr>
          <a:xfrm>
            <a:off x="4174284" y="3126794"/>
            <a:ext cx="40881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ea typeface="Times New Roman" panose="02020603050405020304" pitchFamily="18" charset="0"/>
                <a:cs typeface="Arial" panose="020B0604020202020204" pitchFamily="34" charset="0"/>
              </a:rPr>
              <a:t>dishwes</a:t>
            </a:r>
            <a:endParaRPr lang="en-US" sz="36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36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herubs</a:t>
            </a:r>
            <a:endParaRPr lang="en-US" sz="36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sz="36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riceo</a:t>
            </a: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en-US" sz="36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seatfood</a:t>
            </a:r>
            <a:endParaRPr lang="en-US" sz="36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en-US" sz="3600" dirty="0" err="1">
                <a:ea typeface="Times New Roman" panose="02020603050405020304" pitchFamily="18" charset="0"/>
                <a:cs typeface="Arial" panose="020B0604020202020204" pitchFamily="34" charset="0"/>
              </a:rPr>
              <a:t>powrk</a:t>
            </a:r>
            <a:endParaRPr lang="en-US" sz="36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284" y="311803"/>
            <a:ext cx="1474417" cy="94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228572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54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567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9093" y="1414802"/>
            <a:ext cx="11725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284" y="311803"/>
            <a:ext cx="1474417" cy="94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228572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54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201" y="3057521"/>
            <a:ext cx="40881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dishwes</a:t>
            </a:r>
            <a:endParaRPr lang="en-US" sz="360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2. herubs</a:t>
            </a:r>
          </a:p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3. riceo </a:t>
            </a:r>
          </a:p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4. seatfood</a:t>
            </a:r>
          </a:p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powrk</a:t>
            </a:r>
            <a:endParaRPr lang="en-US" sz="360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307399" y="4515337"/>
            <a:ext cx="1619062" cy="52647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46160" y="407068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ANSWER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520517" y="3438525"/>
            <a:ext cx="308408" cy="92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29295" y="3990686"/>
            <a:ext cx="30595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23535" y="4537273"/>
            <a:ext cx="3264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83126" y="5086260"/>
            <a:ext cx="13739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55404" y="5616286"/>
            <a:ext cx="3163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803576" y="3057521"/>
            <a:ext cx="40881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360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dishes</a:t>
            </a:r>
            <a:endParaRPr lang="en-US" sz="3600">
              <a:solidFill>
                <a:srgbClr val="FF0000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2. herbs</a:t>
            </a:r>
          </a:p>
          <a:p>
            <a:pPr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3. rice </a:t>
            </a:r>
          </a:p>
          <a:p>
            <a:pPr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4. seafood</a:t>
            </a:r>
          </a:p>
          <a:p>
            <a:pPr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en-US" sz="360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pork</a:t>
            </a:r>
            <a:endParaRPr lang="en-US" sz="3600">
              <a:solidFill>
                <a:srgbClr val="FF0000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6819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4" y="471054"/>
            <a:ext cx="9580418" cy="59574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83415" y="4184078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95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69" y="360218"/>
            <a:ext cx="8541669" cy="6026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02188" y="3668468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Reading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91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85966"/>
            <a:ext cx="12198450" cy="33330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114" y="328051"/>
            <a:ext cx="1940767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Pre-Reading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200002"/>
            <a:ext cx="10832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What dishes are they? </a:t>
            </a: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64002"/>
            <a:ext cx="12176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What are you going to do? </a:t>
            </a:r>
            <a:endParaRPr lang="en-US" dirty="0"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8861" y="4109546"/>
            <a:ext cx="2421882" cy="21779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75859" y="4200002"/>
            <a:ext cx="10832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- Phở and cơm tấm.</a:t>
            </a:r>
          </a:p>
          <a:p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41" y="5410333"/>
            <a:ext cx="12176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- Read the article and circle the best headline.</a:t>
            </a:r>
            <a:endParaRPr lang="en-US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182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7145</TotalTime>
  <Words>1183</Words>
  <Application>Microsoft Office PowerPoint</Application>
  <PresentationFormat>Widescreen</PresentationFormat>
  <Paragraphs>193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Arial-ItalicMT</vt:lpstr>
      <vt:lpstr>FuturaLT-Book</vt:lpstr>
      <vt:lpstr>FuturaLT-BookOblique</vt:lpstr>
      <vt:lpstr>FuturaLT-Heavy</vt:lpstr>
      <vt:lpstr>UTMAptimaBold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vaxalin@outlook.com.vn</cp:lastModifiedBy>
  <cp:revision>380</cp:revision>
  <dcterms:created xsi:type="dcterms:W3CDTF">2020-12-08T03:17:05Z</dcterms:created>
  <dcterms:modified xsi:type="dcterms:W3CDTF">2023-07-29T06:10:09Z</dcterms:modified>
</cp:coreProperties>
</file>