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13"/>
  </p:notesMasterIdLst>
  <p:sldIdLst>
    <p:sldId id="256" r:id="rId2"/>
    <p:sldId id="257" r:id="rId3"/>
    <p:sldId id="258" r:id="rId4"/>
    <p:sldId id="261" r:id="rId5"/>
    <p:sldId id="259" r:id="rId6"/>
    <p:sldId id="260" r:id="rId7"/>
    <p:sldId id="262" r:id="rId8"/>
    <p:sldId id="263" r:id="rId9"/>
    <p:sldId id="264" r:id="rId10"/>
    <p:sldId id="265"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606" autoAdjust="0"/>
  </p:normalViewPr>
  <p:slideViewPr>
    <p:cSldViewPr>
      <p:cViewPr varScale="1">
        <p:scale>
          <a:sx n="65" d="100"/>
          <a:sy n="65" d="100"/>
        </p:scale>
        <p:origin x="-1452"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F2B856-0F0E-44C3-ADA1-F46544651949}" type="datetimeFigureOut">
              <a:rPr lang="en-US" smtClean="0"/>
              <a:t>6/12/2021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529F87-6B87-4B0D-A4E5-0D029CC7D0D4}" type="slidenum">
              <a:rPr lang="en-US" smtClean="0"/>
              <a:t>‹#›</a:t>
            </a:fld>
            <a:endParaRPr lang="en-US"/>
          </a:p>
        </p:txBody>
      </p:sp>
    </p:spTree>
    <p:extLst>
      <p:ext uri="{BB962C8B-B14F-4D97-AF65-F5344CB8AC3E}">
        <p14:creationId xmlns:p14="http://schemas.microsoft.com/office/powerpoint/2010/main" val="23640693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529F87-6B87-4B0D-A4E5-0D029CC7D0D4}" type="slidenum">
              <a:rPr lang="en-US" smtClean="0"/>
              <a:t>5</a:t>
            </a:fld>
            <a:endParaRPr lang="en-US"/>
          </a:p>
        </p:txBody>
      </p:sp>
    </p:spTree>
    <p:extLst>
      <p:ext uri="{BB962C8B-B14F-4D97-AF65-F5344CB8AC3E}">
        <p14:creationId xmlns:p14="http://schemas.microsoft.com/office/powerpoint/2010/main" val="2487540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2529F87-6B87-4B0D-A4E5-0D029CC7D0D4}" type="slidenum">
              <a:rPr lang="en-US" smtClean="0"/>
              <a:t>11</a:t>
            </a:fld>
            <a:endParaRPr lang="en-US"/>
          </a:p>
        </p:txBody>
      </p:sp>
    </p:spTree>
    <p:extLst>
      <p:ext uri="{BB962C8B-B14F-4D97-AF65-F5344CB8AC3E}">
        <p14:creationId xmlns:p14="http://schemas.microsoft.com/office/powerpoint/2010/main" val="369131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30E2307-1E40-4E12-8716-25BFDA8E7013}" type="datetime1">
              <a:rPr lang="en-US" smtClean="0"/>
              <a:pPr/>
              <a:t>6/12/2021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7081520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5CFCF5A-EA79-452C-A52C-1A2668C2E7DF}" type="datetime1">
              <a:rPr lang="en-US" smtClean="0"/>
              <a:pPr/>
              <a:t>6/12/2021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16591391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5C4C28-BD4B-4892-9A2D-6E19BD753A9A}" type="datetime1">
              <a:rPr lang="en-US" smtClean="0"/>
              <a:pPr/>
              <a:t>6/12/2021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399324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1FD9D02-426E-46C9-9EE9-0DE1EF8B2838}" type="datetime1">
              <a:rPr lang="en-US" smtClean="0"/>
              <a:pPr/>
              <a:t>6/12/2021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184669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6/12/2021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1520688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1FAA6B6-10E5-4810-BC9F-DA72D8452E73}" type="datetime1">
              <a:rPr lang="en-US" smtClean="0"/>
              <a:pPr/>
              <a:t>6/12/2021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1971810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D18D072-EF12-4AA2-BD71-ABC68B06D0E2}" type="datetime1">
              <a:rPr lang="en-US" smtClean="0"/>
              <a:pPr/>
              <a:t>6/12/2021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2768175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8CDBF60-6CC3-4B74-A60D-3486985E4346}" type="datetime1">
              <a:rPr lang="en-US" smtClean="0"/>
              <a:pPr/>
              <a:t>6/12/2021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3878057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714818-984F-4759-BF72-A33BDC1963BD}" type="datetime1">
              <a:rPr lang="en-US" smtClean="0"/>
              <a:pPr/>
              <a:t>6/12/2021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20978658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A7E191-5F94-4FC1-B823-BD7CABF7FA06}" type="datetime1">
              <a:rPr lang="en-US" smtClean="0"/>
              <a:pPr/>
              <a:t>6/12/2021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4145642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856D55-EFBE-4F9B-8A5F-09D42CA22A9B}" type="datetime1">
              <a:rPr lang="en-US" smtClean="0"/>
              <a:pPr/>
              <a:t>6/12/2021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7D7A59-36E2-48B9-B146-C1E59501F63F}" type="slidenum">
              <a:rPr lang="en-US" smtClean="0"/>
              <a:pPr/>
              <a:t>‹#›</a:t>
            </a:fld>
            <a:endParaRPr lang="en-US"/>
          </a:p>
        </p:txBody>
      </p:sp>
    </p:spTree>
    <p:extLst>
      <p:ext uri="{BB962C8B-B14F-4D97-AF65-F5344CB8AC3E}">
        <p14:creationId xmlns:p14="http://schemas.microsoft.com/office/powerpoint/2010/main" val="759895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1D110F-3F4E-48D9-B8AA-5D0E825AFDBA}" type="datetime1">
              <a:rPr lang="en-US" smtClean="0"/>
              <a:pPr/>
              <a:t>6/12/2021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7D7A59-36E2-48B9-B146-C1E59501F63F}" type="slidenum">
              <a:rPr lang="en-US" smtClean="0"/>
              <a:pPr/>
              <a:t>‹#›</a:t>
            </a:fld>
            <a:endParaRPr lang="en-US"/>
          </a:p>
        </p:txBody>
      </p:sp>
    </p:spTree>
    <p:extLst>
      <p:ext uri="{BB962C8B-B14F-4D97-AF65-F5344CB8AC3E}">
        <p14:creationId xmlns:p14="http://schemas.microsoft.com/office/powerpoint/2010/main" val="943700051"/>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1.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2775" y="42354"/>
            <a:ext cx="7772400" cy="601663"/>
          </a:xfrm>
        </p:spPr>
        <p:txBody>
          <a:bodyPr>
            <a:normAutofit/>
          </a:bodyPr>
          <a:lstStyle/>
          <a:p>
            <a:r>
              <a:rPr lang="en-US" sz="2800" b="1" smtClean="0">
                <a:solidFill>
                  <a:srgbClr val="FF0000"/>
                </a:solidFill>
                <a:latin typeface="Arial" panose="020B0604020202020204" pitchFamily="34" charset="0"/>
                <a:cs typeface="Arial" panose="020B0604020202020204" pitchFamily="34" charset="0"/>
              </a:rPr>
              <a:t>MỘT SỐ NGÀNH ĐỘNG VẬT VÀ ĐẠI DIỆN</a:t>
            </a:r>
            <a:endParaRPr lang="en-US" sz="2800" b="1">
              <a:solidFill>
                <a:srgbClr val="FF0000"/>
              </a:solidFill>
              <a:latin typeface="Arial" panose="020B0604020202020204" pitchFamily="34" charset="0"/>
              <a:cs typeface="Arial" panose="020B0604020202020204" pitchFamily="34" charset="0"/>
            </a:endParaRPr>
          </a:p>
        </p:txBody>
      </p:sp>
      <p:pic>
        <p:nvPicPr>
          <p:cNvPr id="4" name="Picture 3" descr="https://upload.wikimedia.org/wikipedia/commons/thumb/7/7a/Hydra001.jpg/280px-Hydra001.jpg"/>
          <p:cNvPicPr/>
          <p:nvPr/>
        </p:nvPicPr>
        <p:blipFill>
          <a:blip r:embed="rId2">
            <a:extLst>
              <a:ext uri="{28A0092B-C50C-407E-A947-70E740481C1C}">
                <a14:useLocalDpi xmlns:a14="http://schemas.microsoft.com/office/drawing/2010/main" val="0"/>
              </a:ext>
            </a:extLst>
          </a:blip>
          <a:srcRect/>
          <a:stretch>
            <a:fillRect/>
          </a:stretch>
        </p:blipFill>
        <p:spPr bwMode="auto">
          <a:xfrm>
            <a:off x="155574" y="3676056"/>
            <a:ext cx="2908301" cy="2560886"/>
          </a:xfrm>
          <a:prstGeom prst="rect">
            <a:avLst/>
          </a:prstGeom>
          <a:noFill/>
          <a:ln>
            <a:noFill/>
          </a:ln>
        </p:spPr>
      </p:pic>
      <p:sp>
        <p:nvSpPr>
          <p:cNvPr id="6" name="TextBox 5"/>
          <p:cNvSpPr txBox="1"/>
          <p:nvPr/>
        </p:nvSpPr>
        <p:spPr>
          <a:xfrm>
            <a:off x="2209800" y="524114"/>
            <a:ext cx="4715799"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NGÀNH RUỘT KHOANG</a:t>
            </a:r>
            <a:endParaRPr lang="en-US" sz="2800" b="1">
              <a:solidFill>
                <a:srgbClr val="FF0000"/>
              </a:solidFill>
              <a:latin typeface="Arial" panose="020B0604020202020204" pitchFamily="34" charset="0"/>
              <a:cs typeface="Arial" panose="020B0604020202020204" pitchFamily="34" charset="0"/>
            </a:endParaRPr>
          </a:p>
        </p:txBody>
      </p:sp>
      <p:pic>
        <p:nvPicPr>
          <p:cNvPr id="1026" name="Picture 2" descr="https://image.thanhnien.vn/1080/uploaded/giangvu/2020_06_30/4_kfq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21364" y="2304456"/>
            <a:ext cx="2819400" cy="2101244"/>
          </a:xfrm>
          <a:prstGeom prst="rect">
            <a:avLst/>
          </a:prstGeom>
          <a:noFill/>
          <a:extLst>
            <a:ext uri="{909E8E84-426E-40DD-AFC4-6F175D3DCCD1}">
              <a14:hiddenFill xmlns:a14="http://schemas.microsoft.com/office/drawing/2010/main">
                <a:solidFill>
                  <a:srgbClr val="FFFFFF"/>
                </a:solidFill>
              </a14:hiddenFill>
            </a:ext>
          </a:extLst>
        </p:spPr>
      </p:pic>
      <p:sp>
        <p:nvSpPr>
          <p:cNvPr id="7" name="AutoShape 4" descr="data:image/jpeg;base64,/9j/4AAQSkZJRgABAQAAAQABAAD/2wCEAAkGBxQUExYUFBQWFxYYGRkcGRgZGR4eHhwZGxkfHhsgHhohHikhGR8mIB4gIzIjJiosLy8vGSA1OjUtOSkuLywBCgoKDg0OHBAQHDEmICcwLi4uMC4uLzcuLiwuLi4wLi4uLi4uLi4vLjAuLi4uLi4uLjAuLjAuLi4uLi4uLi4wLv/AABEIALYBFAMBIgACEQEDEQH/xAAbAAABBQEBAAAAAAAAAAAAAAAFAAIDBAYBB//EAEAQAAIBAgQDBgMHAwMCBgMAAAECEQADBBIhMQVBUQYTImFxgTKRoSNCUrHB0fBicvEUguGSwgcWJDNTohWy8v/EABoBAAMBAQEBAAAAAAAAAAAAAAECAwAEBQb/xAAzEQACAQMCAwYGAQMFAAAAAAAAAQIDESESMQRBUSJhcYGx8BMykaHB0eEjcvEFFEJSYv/aAAwDAQACEQMRAD8A8XJNdJrk04nlp8v151QuNmlSmlNYx1TTrcazO2kRv5+W/wBKZNdmsYVdrlIGsYcDXTRPA9n8TdUNbsuVOzEQD6M0AiilvsPijztA9C+o+QI+tApGlOWUmZilW14f2LZHYYhQ4y6C1eVYaRuWXURO1N4p2OAMWSwYiQlxlIbyW4oAB8mHvQckWXC1XHUogLgfaG9hyMjEpzQnwkc4/D6j60e41wO3iLf+pwg31a0Bz5wOTDmvPl55C/ZZGKOpVlMFSIIPmKPdjeM9xdhj9k8B+gP3W9tj5GtLqjUp3/p1NvQiPZDGQT3B03AZCR/tDTVfj+Ou3bg71DbyKqragqECqB4VO0xNantRwO7aY4nDMyzq6odR/UI3B5j32p3CeKW8dbFjFiLmot3QIkxMA7BucbGgpXVx5UUm4J2ffs/MFdinS8z4S9JS6JXXVXUT4ehjX/b507iWAvcNvl7RLWnUoGZQZRviVtIB09/mKrP2dxFjFWrSauzjunGgOu5PKOY/OvRuI37NxTbZ0uAiGABylho2U84YEcqVu2S3D0XVWlq0o7P9nnq4Kzi47lVt3Y+EaKW6EbLPJgAOo6B8Jir2GuyJR1JUqfqCOf8AitCOBGzft3EuHuCwzOAWKKdyVXVgOo96Oca7Prizbu4d0L5lFwnSU5NHMgdNxz0opmlQk+0laS3tt4ov8NxzPms3lBMaxqDI1BH8mDUXD+CphzcKs5W82ix4VA1AzTMiX9gPeTiKWbCXryuxYtbVyeQz8tPMnntRHimGZ7UI0MGDqfb/AB86hmOOp6bhByTe69/c807V8KNm6WA+zfUHoeY/X/FVOF8MS6rNcvpaUEKM0kkkT8IOg89q9GuIuIslLiRmkMv4XG8HyOoPQivK+JYNrNxrbbqfmOR9xVac74PI4qgqc9aV4sM3OEYjCxfs3EdQDFy2QwAIgypG3zArT43Dg4R7yKFbEWrRcDQSAxJA8y30rOdhcS3etbJ8DIxYHaRzj6e9a7iV1TY7q3oERBl6LGn/AOprTlZWOnhKUZLWtuj5PuPKpradkMMUsXL7aZzC/wBqzJ+Zj/bQDg3BXv3jbEgLq7dFn8zyrSdssatq0ti3poFAHJR+/wCtGUr9lczl4aGlupLZepiL93MzN1JPzNMJrhFcqpxSydBrk1ylWAdpVyu1jCmlXIpUTCpUqcoHMxQMNpV1vWa5WMWsBgnvXBbtgFmmJIUaAk6kgDQGjC9kn+9iMKvrd/ZTWerU9lGARu6wvf4guApdQbaJG+8Zs3Xlz6qytJRbs0SWuwN9vgu2HH9Lsf8AsqLFdg8Ymoth/wCxgT8jBNa63Z4owjPh7XkP2AIpww/FkdZa1cUnWCIA5zoCPYH3onY+HpdGjz4W8UGFg9/mGgteOQPJeQ9qJYXsZjWM92U/qd1X9c30r1DC4tyPFlIMgMjFgP6WkAqw9KFXeF3Ld9Ly3bty0CS9hmJMQRK/jgwcp103O1BvqP8A7VJJttruIuyvCcXZLLfuLctlYC5i8GRvmA8MTpryozawxcsMqALGUKkfONN9iAKA8A7WtfuXF7pAyAlUOjEAwZOkkc1oxf41cVLdxjCMPEo0iR896WUox3O6hFOPYd11uM472Ut4oK9xGDrzXQsPwkkHSee4+dZLhmIw1p3shLuGuNCsl2LltomA4YTE7ERvvXoVjFK623BOVtPPUwD86odpb9pQgxVpXss2UsyzkJ2J5qDtmERp1prprBCpStLWrX7ynwriID9y9vumC+EqZRlH4eYj8PIeVZ7GdkGtYjvbVlb9nU913ptkNygggwDqIPlWmfghthGtsbltSGWTLKvTN99YMTvB1neo8Zeum2fC1lte7fdZ+6Dyj1rmnU+HLKHnTjUjn+fAl4Zxa49vMLPdXFJU22LZv+s66iNaoYGxZu4R1w9tk7m4RDEkhjq6jNr5686g7N9sxdZbN5ctwnKNPCW2A6qd/wB62SW7VpLtwjLmIZxG7BYG/OIFPu7MMJ5jKNn6me//AABCrdw7HxQxtMdPFqxUnVTqfCZHSK7iTcRbQ2Adly7AHQjQaczrUXE+J3bAs3baO9hrYFzKslWG5HlyPLStLjLGZGDqQYB13/5oK0srD6FoTip26fYyPbHh7vhzlBKjxMo5ELAMdNI8pqx2LxbXsLbbcpKH/bt/9SKJviWWHIlDAbyOxPpNaThndFMotoP7VCg+egFaVPWuy7MSvqhNVOVrMzroDI216bEfvWV7c8DF2z3qD7S2Cf7k5j23Hv1r0HinD8vjTUcx0/ehF9QBrEQZmpzUovVbPM01GvC3Uw3Yngr2wbriDcWFXnlJmT0nSiHDMAwe+XMhu7jygvI+v1os1wC7aE/ECB7CjNzARM6Zjr8qi6rlOz5i04KnGMenqZvhmGSzZdgIJZix6wYH0oc3DLCf+pxgLu+qWzsq/dBHNuZnQTEVsXIsjKi7ySxmPMlv0oHiuJ2cTcOFuLq6sUYGdQpJj8JiSD5RXTCGl75GlTja7WPzyMLx7j1i9ba2uFt22DApcTQgCZBAHi/LnyrMVr+A9iLt9i1xsloE+ONXAMSo6HqfrWxw3DbGGX/09jvXG7krP/WxEe1dF0jyY0KlV6ng8mbDOFzFGC9Spj51BXo13tjfS8lu5bt27bMA5zZ4UmCcymBHpWB4g6tcuMvwl2K/2liRpy0opkatOMNnfysQVylSpiIqVdpVjHKVKlQMI0qVWsFgXusEtIzseSif8DzNYKV9hmDuKrqzrnUEErMZgOU8qLYvtPiHGVWFpOSWgEAHSRrWg4f2Ns2FFzH3Qs7WlbU+pGrei/OrK9rcFYkWMOf7gqqf+o+I0GzphSlFZlp9TDs13djcA/Ec35net72UtcTtqLkjujrkvvEj+ndl949DRzspx5sUHYWiqpM+IGTEwF35jXan3cNZxSk5mVgfiQkMrdGU6GOjCkcmlex10uHXzKTfh/Ibw2W8pJRrbnRoInyhhIYfvyqa5YiAfY+fnWJwj4jCXVS4c1tjC3BtJ2DD7hPyPKthZe5ddVlcpB0O88oPXyqTm7XR2ra6eO/dGd452b7y6L9k5L4GvR9IhuhiRP7USxvDP/T20IOiiZ30o/csZlDRrsfUVdtYZbltp3FQrStH0EjUUMrrnxMbhbJtpaSCBlCwdxLafpV/i9+3ds93dRnzp41Ua6GJ8jIkVae1CIzcnif7X/ajOBwQ8ekHN9I/zRoTc27MatUhbKMzwLh93BFELm9g7kd1c+9ZZtlcfgO08j0BrX4a2jBrbKII25UB4hxQ2G7l4KXM0A9IEj86ucAxnep/XbOU+n3T7j6g1ot1L05b8mcbpuMd8cjKdqMIti0bCgqDcN0EDlI8XmyuRvyy1qlYYrDhmGjWwPeNfrQ7tbiIdM40Zt/6CIb8/oK5wLEdwxw7GUIY2zzBkkqT58vSKbh272nywdajekpRXaWfIBYPFHDubVw+EHwk7Dr6VscK3epmDSMunOs72mwYvAsNws+o/n51e7NWLNu2rWXdQw8dtmLQ22k7a9NINLKm41NSexbiHqippZ/JU42oS047xVYHMFgmSN1kddNPOr3CsQRbV1G6yJ1Go28+ntVHFYYXEvIdWGYj/cDH6irHZGWwiE8mYD0n95qra1uPUM7Knnr6o0mBxK3UJWDEgjz6VnsbhwHe2deg/pO36j2qjwXiXcYy7bPwXG+ROxqfthjO5xFl/uurK3oCIPtP1NGdTVTUuawQhTlSq6eTV0U+E2rV0m3cAz2jIOxHQg/pRzE3ZJdjoBtQrhGDPfXnI3VArR1JnX2Fc7ZYru7OUbnSoU5qT1NbFWlOpZAp+OjENcsPlUOGCNtrGgP51H2Z7Ivbu/6i80ELCoNdCNSxI59B79KocH4RcW5be9Yum1OYwo1gSJBIgE71c4/2pe4SqZUExlLa+5WY9taKqN5bBXjrajDZZL3aDjlqyviaEHTdj0EfWsLje2jXWy5It7AZo+ccvKii9kHxP2lzEqWjwqiEqo6akae1ZTjfZy/h2IdCVGzqCVI/7fQ11RjjJw16leFtMbL7+YS4Fik7u8byKy5fAxGpOogfuOdZSnH105U01SMbHnVarmknyFSpUqYidpVylWMI1LZsM7BEUszGABqSadhMK1x1S2MzMYVRzPvWmGKt4BCttluYptGcarbHNV6t/D0Kjwjqy8II8M7DW7aG7jLoUKMzIp+EcszefQexNFeH9pOH2LZ7kZFLRlCku0AeIyc0a7nzivMr2JdixZmYsZYkkyfPrURol411D5Irz3PWcHc4ZiXLQjXDyuFgT6Bjr7UTfsngWEGwq+hYfUGvFIrQ8D7XYjDwobvLf4H108m3X8vKlaa2KR4iDfbibW/2Ea0+fCYh7J00aSNCCAWWCRI2INGb/Bb7lbyFLeIAAcp4rdwDky6Ejodx50A4b2mbFXAlq53RP3WImfI/er0Hg2AcCHv5j5qB9RUHUd7NHYlThHVF7+PtAccOa4PtbcSIZTqvsfvL7D0q8MGVVQDI2k7+Un9av8SW9ZE9211f6DPzU6/KaXDgmIVWAlTIZTuDGqsOtTikpYfiU+LhS5C4RjVbMpYGdmBkSOp61atvkYzsRr6VkuN8IbBXu9tk905hh+E8vbl70ZscXQIrXSFB2J/mtJNa42DKkpduGUwpbxNsCAJAbN+vyqzhcfba4beYZiMwWdSNdfP26V5rx3iYt3Tkzd28FXGqmdxrsR06VMcWy2jdZczKoFu4IzWyDpHQSeWv6LwsvhJp8wPhlLF8v1N5xHhVu44FxQY1XyI/4JqhcvWrDvcCxlTxBdJBOnkYIqtY4yMVYkgZ4E9Cw6jl/wA1jMXxR7eKFkyLdyLbo0wA7CGA5GdZ6TVpSSqYXfcWNJxxU8LHouMtpiLQKkEEZkbz/ToaDcUwjZFcaMsEH+pTofPal2Pukd5h9SVJKf2nf5HX3NHMYhyMrbgx7EAj86Mmn2uo6vRqaPdjK4zFBVDAaaGP6GGo9gfmBVO0XV1FrUNcSNeTMATRXjWB+xRh+ATTeGcPS1ZVrzAkQw5ZdiBvqRSTUptfU7dcfh454KoxQt4q4GMKRGvzH886JcCxSpYKEiVe5MbBTcJWTsNCKaeIYN2LMbZYiCXXl6kRRVHt2rZjKlsSTA0HUyOXnVFSk5ak0QryuknFp4+xmB2avX75vd4qJm0BPiyjcjTrtNaHtBwO1fNlnZgbQMADQkxqfSKntMoh1KQdiIgztBGhrJ9pu0OJs3IKIFPwsJIP138qV0NMe03buJqM6s0r7GutQq5ZJoRxPhDXHD96V2jwgxrOhOx8xWO/88XhuLf/AEn96tYL/wAQkzAXkKr+Iageo3j0pqcKTWkeUHSzdG2KAJDF3j8ZzE/pWW4l2gwwJtvaaeYKQfkYq7jOKG41y1aYLeVQ9sEiLinYg9CdD0PlvmeBdsLeKYWMRZXM2iyAQT0Mjwmrygto+hOFSnB2by9idOOdyfCLndclKAR6Hn86FcX7csGyiyCs7ufi9ABAqHj9i2qd9YzBM5S5b5o45fTb0jfRcFx6Ylf9NdAZWBytswIGnr67+tTi5J2ew1Wrr7MHaXqM4nhMNjbLXsOO7voMzJEZhz0Gk9CN9j5YU1pjhrvD2ZmXOLlt0tuD4czRqfMATH7VmKsjxK7u8q0uZ0UhSpUxAQpUqVYw7N7eYp1pCxCqCSdAAJJPSKZW/F1OH2A1m2HunKHumMqsyzlHMgdF9SaUpThqvd2S3BHDewuJuAFgtoH8Z1/6RJ9jFaHC9gcLbE377NG4BVB9ZP1FYvHdo8TdnPdf0U5R8hQt3J1JJPnrWLKdGO0W/Fnq1rhfCU/+E/3XC35tFWhwjh9zRLVg/wBsT9DNePHyqRHIMgkHqNKRxuUjxNP/AKI9ZvdgcK/wi5bPVHJ+jTRvgeCxWH8PfriLQ2FwFbi+j6hvevOOyfGOIO4t2Sbo5h9VA82Oo+deu4HD3jbBuKgeNQjEifIkCalOEuT/ACXpunLMVY0OAxhK+IH0MH6gmqaYgd94BA++YgQOZ6nzoaMeLbQxynodP81fxGOzITpHl9B71yycm9Stgb4Ol7YZQ7ScYtm2ysMytI10n0EZj6wKBcQQG6LbDwhQB6eR+ntV3B4Brl4XLimEGbUEAn7oHkN6t2+HrduOG8Jyyp899fKPzNJGve/VtHXScaOOhmXwTWGj47L9RMTyI296O8OwlsjKSRbKsCu+6kDzqg2OkBAMxOkATPtUGIxi2HCFoJEwfunpND4kb2OqcHUWfmA2Hd8NeZfuz7EcjR+9ds31C3kDEar1B8mGo9qrYrBPfRrgEhNQQJnmY61W7PWxevKkkKqksQYnUQPzoOo7WLVFCcby3W4ZxGICXBiLZjwyI5k8v0ovhuLF1d7qd24jRhqRHIVevlETS2GCCVUAE+HXw/1aaULv3rOLVmS4GUjl8Sn03B9aeEJuz37jztaqWvHbFwNiu1QhogERlUgmfkdPShuL4/axGW1czISBluA6K/mPwzz8+W9ZzjWGezdZH35Hky8iPL8tqbwzhjXtiAB/Nqt8WbdvseoqNNK8fqR43MrMjbqSDBkSOh6UR4F2huWWAJzWtmQ9OZH9X57Vy/2YvKJlCB0OtBr1oqSGEHpSrVB32DJa1nJr8Gy2793BnWzfByf0krmBH5eoU9aHYLiDX8Pew90lmRDctsdSCm4nn+xNDLXELhZTnhlgLcOpURA16RpUDqbTfHy+62pDDbQ9NxT6/p+DmlC2fdwbdqhjbsacz+VE+I3kkm2pVYGjGTMa/WfaKzjNJk86rSieLxtS2EHMDx90v2brCe5ti2AukqFYCdd9ZoQuIYOLgMMGzAjk0yD86hiuV02OB1JNWfiERxe5luIxDC64didywnUHlM61Axy+IbGoLVssQqiSSAB1JMAVoMfhLdizYFxJul2a4maDkBMAkfDOn1pGhoOTTb5fsYOI3blprRJZcubXWIO/lBis/RVOLAC5kthXeVkEwqQPCB10PiJoVRirGrVFO2bv3YVKlSNOROUq7SrGHxTSakNMZaBkxtOymA3Ikj3ET+Yrhorwrh97FMtq2JyiJ2VFJkk+p9SfaswpN4QLUEmBqTsPOtt2Y7DYtnS8xFgKQwLCX01BCcv90elabhHB8LgFzuwNwb3GiR/aNkH1PnXMb2+sJAXO/lbA67Fm5+3Optt7HbT4ZRzN2Nlh8OqbADmdAJ+VPu20Yal181uMv5GsPiu1QIAto7O0AKJJLEbDXWOsRpRPB94tsd7HeNqRyWfuzzjmeZ9q5p9r/J6kaV3a+Sxd4Nhy5di7gf8AyNP13NEsLj7KqEVlAGwG3yqlZW2FNxzmC7k/CPQbT8zVexxl77ZLC5QN3fkOsVBLkkXcLrN2kGG4xaX73tRcWxAZtCw28oigOE4LbVs7sblyQSzbT/b+9Er+K1Mn+ketCVCU2ovBz1Ip20DM1qyWYAL1aOVQYK4id5eYCCNz06VkONYl7mLSxmhcyCOswT9KZ22xpDLYUmAuZvOdvy+tM6MFm22DqXD3sr5e/gbrsrxpL1tyqqqo5RQojSAf1rG4vj62cdd8A7ucrZQJnmR11nTnV3/w5ufY3BzFwH2KD9jWV4xYJe5dC+Frjc51J15Dn/DvQ+HjUGhQiqs1yPSxjle0HskXF3EGPUT91vI+hjcZW9hbd12v4S4beIUksh8JJ+8Ch2M7nVSd95obgsZcQG9YCIPCDaElSAsEmTvOvXXfrc4qBeVcVZBS7bIN1dMwAG/npz5j0iuhWtt77gqi6b8fdmWLWNtY5TYvqLV9ZymPvbGOh01U+22mXv4O9h2MysMVkHSYmJ9NfcUT4kVxCJeUkXRIYCASwjK2mxj8tIq3fxlu/attcjvJIcAD4lWJ66iPLfpQktXj16lqacHjZ8uj/RzhnErbrBDPcg/ExC/BIGkcwBEHnrT+JO9wFbdlLaMXX4QTlbKQQdBMg6gaTQzE4E2Lwe3mdBB5qTI1EA7cqI4DiRuKqs3hUzk8zvrRTb7LC4Xepe/IyeMwroYaqj16FxHh3elgqby2kaKOnlFYniGEKmY8O0xp/mklDSznqq6ugRilMEDWgsUcunpv1/KhCYdmMKJ1rppPB8/xnzENKpL9ooxU7io6sjjOV2lSohFSpUqwBUqRpVjHKVdpVjE5FcApxp1q2WICgknQAAkk+QFABa4Zw18RcW1bHib5ADcnyFelYZLOCwzi2RlQ/aP957kDQeeoHQTHWsp/qVwNpraEHE3BFxhtaXfID+Lr5+gqtx2+RhsLZEwU71j1Z2J94k0DtouNJNvMkvoC+JcVe/cz3GgE6DUqoP5+Z3NFeA9nGvFmVlyKSEb8Z6gbgdSdpoHwvhdzEXRbQeI6mdlXmT5CvT+FYOzhrTBGGVP/AHbmmYsBMeWh0Gwn1pZbWH4WDqz1z+veWeCcKSwQB4rkeN45dB+FfLnzmocbi0e8UZsttIzmdTOygbkkmNKD9meNticW5+G1btOVXzzKAW6sRNLsxOJxcx9nZJuOfxXSTkn0Mkf2VFw5I9WHEQUbx62Xe+pte0NlVwzFjkVB4UHM/dE+vT51juE2rtw5bbFc25kgefyq52z4mXPdqfCDHkWG/wApFd7BEl7pI8KooB82JJ+ij51Ka1zsjrjJ0qWd2HlvrhVtWy2Z7lxUXqzOwBMeUz6CgvbvjBtPh1Xc3M5/2kAD3J+lBON4x7nFLUSVs3LYjkAGDOfl+VX+33CVuX1d7y21W2BHOc7SfTaujSkrHmT4h9px3TX8kfHsQExiXQdPs39v8Cndp2jFzuCqR8o096GreN67aWA4UKiwPjVSYnzI0p+KxXem0pGUocmcn7ubwzz8INcspXv4ntU18sl0DHZPEmziWtPp3giD+Mar8wSPcVcxfDSWv2YO5uL6Nr+ZI9qz+NwtwO1wEkIwBcHnMAg+29bjhGO74KSVW4sB5/CfvdY5x6+VWpJPssWteD+IvPxMhwRSpdGPsaWP+xuJcsF1OUZ82xbmABuvlV/jIy4iAVKgkZlG+szNFksd8qIIyrIXYGWM+9BQutPQeU1ZSezMlwvifd32d0WGzShHhBboPKinEuDMbYxVqIBg9Z9Ki4z2ddLuQjxHU5j+tR8Ia5DJIyqCxBbTTp1NIsdmQcNKcH0+ge4Vj7F0DOmQBQCAZYkDXXqaC43C6N3SQMxaYloHKaZirCKi3EfxFiGSNl5Gf5vRO1ibINsjM6lRnGxnmAfWnvqwxVHTlX/wU7PEBkWXPeGQy7ADYDzkU3G4O4691BhQbmUiCPCJJnyipb2CuXCbSKRLG4qkQ23UxIiqIu3WzXHZjBCMxOu2g6nQUjfUEkn097GY4nhiupkBp943/OgXfZGkaGd62nHMIpLhGzBfhMESP5r7VjOIWsrVWi+R89/qNK0rrYrOxJJO5rkUqVdJ5hylSpGiAVKuRXaxjoFcpQRSisY5SpUqxi2BXUcqQykgjYgwQfIjapr+Ddd49teVNsYVmMbDrypRbkRmd5q1g8E11lWVWfvOYUepq/guHiYALH6etW+5BkscsKAoGoZl0nWkcxkrlw3Fwlhrdhw124ftbwGgA2VOcDqeZnoAR7I4cPYuWSxLZu8UnzgE+eoB96A4cZyV0BgnMR7bc6JcMutZHfFSQhjNniZgERzEaR5+VLr6nVTnJTTeIrkVsXxBrd66UyFirK5U6RtpttEfOtL2UC2cGbgAVrrOxPOEEfofdqzvHsDadhibTgI7eIc1ubmRvrv8+oq7fu2hYH2066KBG58e/wAQ50rejY66E0qqUtlt5kmOwbO1i2Bq1sv7sWYz7AD2rSdjMNksaxLOSY8oX/trOYNbtu330Lk1CMUzHXmAdY2HSj3CeJSMR4iRatWoaIzMA5dogRJihTS1ajvfFwn2QNi+01sllFkjxGW3Mz5jmdY9qt4ntLZOHt37tlby5zbuKdCGjMNRtMTG3iFYN7bsurKFMtqdTBiPX9qgw+KIt3LOY5LhUkZZMoZBGuh69aeKseM69nLvNphsfaxONS9Zt91bYp4BHhywpiBvpNU8bhgLzAsSJY6DXQnce007sNbAuWpUsoLyDoeQ/MijN3CquJkOQCrEPlnxZSSPPXSueUb38T6Xg5/04/2opXrJNkNqASBtoYHXY0RwrE3bQt2yrhcpAJljEknppT+CWXu20sZ1VSxIDbSFoeWKk6wVPxA8xpoRTpWszp+ZuPP97BLjN8rJTwsQQR011FN4fiLZsxDC6GkNOhEbRyIqUKj2Vti2/f5tTPxKdtPlTMFge7utbvoyHKSACNz8JPlRy5XEvFxs919Xb8BLi1u25X7XOHVczNuh2M+lAuI8Lt2rwQ3M9swS6jWDvp1o4LyGw1vu5dTOdTsJ5jmKhscMF2xcYuqm3qFO50/nvTSjqJwloWW0ljlz2eANYFlLhVy7WtQCIDeRNQ2LU3MmdVUyVZtB/DVm5iQbItG2kq0h48RB5VJilvXbSuygpbAUMAB0368qi0dF2t/DL+j8yX/VXLytca6M9oACTDEbeGN4qpfwVr7NmfMHBLhN1PIH31+dI4NbWQ3HBVwG8GpAJ8QPQgVZfu1zyrMjA90+2vIkcxyNbfcnj/jt3L34g8E3LZVmVe6UBBEFgza6/X3rNdqcC5m5AIgEkRsYjb+TWtx4BKm42f7OBl0KEAhVbzB3oLxkFLGQrBYBgZ3T/wDoD5VouzODjKSlSdzBVyn3Vg0yu4+ZEBSpRSmsAVcrtKiY5XaRpVjCpUqVYwfs28ykwYG5P5VPYsgtBOUfQCJ1qsmJKEZdQDMkSpI5RsY/WrmO4oL9y5cdQC0QiDKB4enlA086i7ixjfJcxN62vhtN4cqy3OTyFWeIhb10dxZFsC3quctqCdZMR10n9KzeGdQdSB4hvO3tWw4lcJQSCpA6gyPUbf8ANTeGXjYvcLRWRVtSl0Bs174s86QAdAACdYocMOLXeBrisSJAuANqPw6jXziqOHxoUFVLRtHt4jqOdRXVVQzhWZp1LEQk7AEc45edLZt2ZnJlyzYskZ7t1VMgi3ESvPRdiRUXEO4zE2ZA+6r7eZ1qjgbSwQ5GYiAeQjnP60sT3QQgeJxrIB28+lNbJlJhFcReKw1yF5BANI1GgIih9viTWWuSxJZSjKehPlzBoZYxt+CqHLpqeceu/wAqKcF4GHYlmzEDUGfvdOp8upo6dO40JO6cdwVc4o2VlU5UMaaHbaTvUNnDswzcpj350cvcKKXWOTKqwQD/AIrpxI0VSB1BGxGsis52WB4Um5rV1CXZJovoNANZJ5SRr+tbIJcbFQoUIWuqubVfEskfXT1rHcBtlbtt3WcxmD94b/I1slwxNxFTwtCsAx0LBJkHzIpKeV5n0KVo+TA+FnOQqkCTHOCR1q7ieErlD2nEogdg2ninZRz/AMdasYu49jMIQq75hzKlW+kqR7Gu4vC3HQtkYZWIJiNH1X6/nVVFWsXdRtpp2Xr72IMNibj31uM3izqoI0A00pvHrLG4zs2Zp1MzU2Lu2i6MqMoyoWHmpho9qLcRs2Xb7OYZeZ50UrqwNemcXptjpsDMBjbS4d0ZCXIOVxuJ6+VS8Pt2FW4LpJfJ4Cp02/Oetd4clhUuJdUlvusDt0q/hlwt10VlyKiMWIPxERv9T70UiVSSWrErXu2vx6ADCvaUOr287MngaYymP5r5VW4fhyVi5cNu2wYjmGZfLr+1G+FtaF+2VtZwS4VTv/TptOn1qpg73dYoZ7YhXYZG2XN05aVNxLOb7SSd7X38dk9gbgeH95buBFLOFDAzGUA+LTnNdtFbllUa4c6MAoPwqrbmreLw5Uu6uqlnKd2p1hj000qR7eUpavW1VElXKQXYuJXzPtSOKQ0p3z596xnffpjqVeIsgdXuOr+KHVNNE0mf6hr7UHvYXPqxIyzFt5H2fxAT1PTzonZwrm26wyqxzCVGpVsrFjuAs6+Zp75DM3JZ1AJZJOZRJ7sjzUL1pGTcU1Z5sYbtVwtURbixuA3Iywk+wIj3rKmvU+IcJuYq2TdbKuZmChdS0AFmaIC7CJ0NebY7CG3cZJBgxpXTSlix89x1HRUulhlYUorrLFKDvVTgG0iadrS7s9DWMNIroruQ9KltWSd9PWsYiilVjuD1pVrguTWF8XLrv01rjXOY69BTWssArEEK05T1jePSpsLYbMFIMSCQdNKUYVo6QV35nkAeXSjVnFlkmczEhTJjTaf+aoYm4rOwRSBJgeVFOBcPJBIJAzaj0HnUptWuMsFO46rbGR/GZB9J0q+qhUGZ5JEZQT8PMmrSYJMxzBSzSNhAU8yTzodesC28uAyknwgwY8zrFLdMKzgdYwJuEkbATqYkc4E6/wDNWVt28jRCyNNfOTy12iqyYqYOXKoMaTt0knSrSXVbn5ww+g/Og7loU48waWcMGA6RI+W/KjmGx3dpmcAkEeFecHy5zXcfhwWBZ1aYLaREj5VPawaF8pBCmYEjNljfUaetBtWKabbAfiOKxN8lhbCycoUaEzOscxpE+VRcO4Bdt3Q12FGaDqNZUnfYcq097Ed2jFEbw5QzGfCGiY+e2m81f4Lg0v2S7QwVswGXxPJK/DO/nQUnskGCSmnvYE4o5Ht5T4Qw1kSdPWBE1py853C7AhddBOVlyzsQZMcwTVa7at4i53YQZVSSQcpEGCI3J1PlVvH8MPhW3mOhDaZRvI9T+wrRurnsPiqby8DeK4Q5FJtQ0As43UKMrZh0IKmRVlsTirtoBWVsylcqkZvszOo5Hz9KoPchgtx2trkI1JhvDqAx0EjltIFMwOJttcDWw5KgZoJ1bbdfhzD6iqKaHunFN2dsp+2EFtJ3Esrd6rj0KP8Ap+opht2ltW3W745ylOn+Ko4W7eZ2RcPdCk5YzJmEaroWElTTscBZHd3LNw3HbMjaHyIhSQZ/XyptaAqkb/NzvuvzyLtnArdud2XCyDqarYTDpZuk3Gzqjwch3BGhHvy9arXsXluLcNo5BlzKbdwgT1ED86fimtszXFCG2+mVVKlPOJhfeaDkuRZS1PTqw1ytv4lm7YBuO1l1thIdSzwSCNY5mohfhTce2HW9pncTD67fzlVjGYYEJZLq3hL23UdB8JhRnMUMvW1yKqMfEjMwuLAQryRiJ16ilbsGFpJX/O3j5XyWMctt7anKtu4jBH1+IH7x5nroOtQdyz5fAhhHyMCqlgh+N51OnWJq2pA17tZZrZAzO6mF8WbeY59KpuiQBchNXjLzL/CADooHQaxSsylpX77/ADHG9nLs7MrOHDfCEghcoC8jtO9PT7JvBbzFDcRXVmPi+OZ5+GRG29K9xQByhOVQW8Jt6+K2AfmdvWq1rjTXLlpMpVMygkcgZBY+cHUkHQxSNpEKleMV3Cxl+O8ym7pAyr8MMSCAN4IC/LWsXxXgFw3nuAqFNyRlBEK2srOmnTyo9c4vebEvZVzkU5JyAZUDaRoMxj3O21CeMpiXeMj5YzCYmCYkkaSTyHWmi5XweVxdeNZLGw3F8At3CCLwABIJJWY1P59fPpVS72eRczM8DxZRIJjZToSTrT+F4TvbZVswgk5ztOihSTsaiu2LiFrbAxI0O6sNPTnBqvaXM8/Skg1wzs3hnR2XFL4YAJXKSPLMwJBOm37VouI9lsC1i1aNxLbgn7RQM7sZhWOuk7AxFYzA8LLhwx1C5gBrv6bHn8qhfh5VvCcy5ZJkCOv886aM0NeKjsM4pwxrbBXWIAErqGI3IbY+cVVJUT4dvP5+tW8VjmKhULEAliZ8PtOgO9ULeHYrmKnXMZ/nSijnklyJ7XEIELbQjqx1rlcfAkk5kaRodDypVrxBpLvGeO9+AiWktpbgWwB4lUdT51UZTALGSw5nly+VSX7CFlVICn4zMa+k6x+ZqDMqGCcxmBGxHrWbuPJu9xLZca6gT8Q29Zq8vFCq5AAQefM9P5FVcHiw4K5ViSRJMAdN9akdrbZVhlJ3yDSOUazSNdQpsKYawzCYZFGbMzH6fzrQvGWjmkzlO0ncdfepsbj2Ze5KwgIKjmBGgPX95qO3aBBG7bgee2ppUrFYl7h+Ez6kDKfvZgPXSdI896I4p8i5fCDJ2AnYcxyB0qlwVcrqWUGQ2WQOQ10n2PqOtWGtG43eNlAJGVTz1/CNCPcUj3HTLPD1SczGYHxDaY8/f51afEqmqq+g0J03PUmY5iDUNnCAs05Qvpy3ga+e/ltRD7ACCuZtz4m1+ZOtK73Kb7FTB452QLcuhrRb/wBveTykqZbXqOu1FTZvXM1qzI0zEKIAjlmnbQRPsDUuGt2XUeGTqRCjKF0nlr/yTVmyWthirqmYQY+KPMCNPL9qzcnsNFSih3Zzha2BF0m47jLLEaKdlzbwI+p9aNcKVCCV8WpiJ05R1+dBUuEHQ54EjMRuZOmny1q5b466SSVUneY19dNaMP8A0FqVsAzGYi0bndsTCFhDtOq7nXz0joPOm2ksi2JAYbkAnU8thPPT36wJsVxO2+Y5LbEyDCDc/FPnPM1Tt4u1oYaF+R+QkjlodxSWjyY224awfGmUlimYKoyxGkjnrLE6a+XlUWLu3rw7wWvGDITkROkGJMT5c6r2OJZxCgrz213/AIaynaXtDduMFQupRiMwJEx0IOvpT3vgOlLJr7WExOUgZbZ8m+E7+ZOnLTYa0wrfUOBcADgq0gHN7nU89eQrzrCG+1wlHIdpJIOWZIn68q12AuP3YN4mY1ObntoOZ2oW07Dxkr3RLctXA3K2VUKrLcYnUnMwgaTtGw6mpf8ATeE+ISdVJZmhB90jLvOtUr2MJOg2G5G3XXly89ql4hiQEOW4j7ZgxObLP3IEa/tpU9TbOh8XKKyxYjFnuwGcZdYVY2JgkGY1PLzmoIWR44I+ElRrG3PrzoWCzTAeVJ2IgDeYO5kHUeXtHbBzln8/iO5JEwdhz9JprNnM+Ie4bv3CRlUFgAAN9BygAa7betCsbxZLbNaETmksVHhykciOk6zuPerGM4ixUCSCRpyDaaHfz/LTnQTE2kClTo5HhYag7wJBjry6UYx6nJUqt7E3EOPKGJQnTQEeGRzzabzMCBy3qha7SRBKAHUSN4nyA5acqH4pQoPiDkztG0AzPWh0QRIMc43jnHKuiNONjnc5dTT/APm1yMotqRrII/WIHXaqY4k1wgXJgHTLEjWSdT4vc1T4M85lCgsQcoOkxv7/ALUQ7q41os6EMsCSMuYTrpEmOtGSDqk1uWLTC2ouC7/9d53+RGlRrgmvQ3eBVMkAnUqN9tp2oTxHiRc5VACjRd/fTbWZqoEJgzp5ESPblWVN7i6g1xbC27YAVj4eU6eek9fpFNu4xWVRkhFkgczPnz9v+aHsv2atrmLEb6QB+53pmLtsph0yyJAoqIA3Z7RACAI9XaffTfl7UqDYDJlOY6z9IFdptKCR4cSTPnUtx5DEAADQgcxNKlQFYzDvAzEAgHQe1ae3aZFzIEBjMDBkaEx57AUqVTqbjcgXcz3GKsQXAYgxAypvtzM9Peo8FdKyYBEHQ9Y32pUqI3I0nCcQ5tqjBCxl88agRIA0/n1qAPoGOpP5GfltSpUr5FFsTNcAAAETp9Kt4e0VCEt8QzCNeoEz5j/O1KlSMZDrfFZBEQAeQA8t6jGJJUFfvSdTso+ev8muUqmMyy+Pa2IMegmPqZpqY1hBYA6cuXpXaVFFYla/iHJCg8+fT215nedhUJvMbYmAykyV6EA6fPnSpUeROW5e4XbLZiTEKx0E6jbTQRrVTh3BWuol4srZrglWBH3cxMg9NI2/Ou0qPUd7RLGKylw1pQm89ZzctTAg7V3FXoBIXUL4mLEk9NNh50qVT3RSIIZH8Uto2XbfxagzyIiOdWeF2ibuTTpmOp2kkDad9eem1KlTsnIh42qq0Cdxm8zA+QnX5U2zba62XQaA7n25aaUqVGOxKe7KtsnMLiwuhUGNQCYjpzOu+vtQvFTBIjy6zzM+1cpVWJzlW/jC8B5JBMtOpB2Eco1+dVmu8iNOVdpVVAZa4UB31oESMwke9afj1+02GBth1aQWBMjMTrl1nYj66UqVTn8yMZAmWj1FT95aQCQ7H1AFKlVOQqIbmL8W3h2UT8I3gUsbjC5ky2sSxJPlz0A6UqVEcXfId1gjTTauUqVYB//Z"/>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AutoShape 6" descr="data:image/jpeg;base64,/9j/4AAQSkZJRgABAQAAAQABAAD/2wCEAAkGBxQUExYUFBQWFxYYGRkcGRgZGR4eHhwZGxkfHhsgHhohHikhGR8mIB4gIzIjJiosLy8vGSA1OjUtOSkuLywBCgoKDg0OHBAQHDEmICcwLi4uMC4uLzcuLiwuLi4wLi4uLi4uLi4vLjAuLi4uLi4uLjAuLjAuLi4uLi4uLi4wLv/AABEIALYBFAMBIgACEQEDEQH/xAAbAAABBQEBAAAAAAAAAAAAAAAFAAIDBAYBB//EAEAQAAIBAgQDBgMHAwMCBgMAAAECEQADBBIhMQVBUQYTImFxgTKRoSNCUrHB0fBicvEUguGSwgcWJDNTohWy8v/EABoBAAMBAQEBAAAAAAAAAAAAAAECAwAEBQb/xAAzEQACAQMCAwYGAQMFAAAAAAAAAQIDESESMQRBUSJhcYGx8BMykaHB0eEjcvEFFEJSYv/aAAwDAQACEQMRAD8A8XJNdJrk04nlp8v151QuNmlSmlNYx1TTrcazO2kRv5+W/wBKZNdmsYVdrlIGsYcDXTRPA9n8TdUNbsuVOzEQD6M0AiilvsPijztA9C+o+QI+tApGlOWUmZilW14f2LZHYYhQ4y6C1eVYaRuWXURO1N4p2OAMWSwYiQlxlIbyW4oAB8mHvQckWXC1XHUogLgfaG9hyMjEpzQnwkc4/D6j60e41wO3iLf+pwg31a0Bz5wOTDmvPl55C/ZZGKOpVlMFSIIPmKPdjeM9xdhj9k8B+gP3W9tj5GtLqjUp3/p1NvQiPZDGQT3B03AZCR/tDTVfj+Ou3bg71DbyKqragqECqB4VO0xNantRwO7aY4nDMyzq6odR/UI3B5j32p3CeKW8dbFjFiLmot3QIkxMA7BucbGgpXVx5UUm4J2ffs/MFdinS8z4S9JS6JXXVXUT4ehjX/b507iWAvcNvl7RLWnUoGZQZRviVtIB09/mKrP2dxFjFWrSauzjunGgOu5PKOY/OvRuI37NxTbZ0uAiGABylho2U84YEcqVu2S3D0XVWlq0o7P9nnq4Kzi47lVt3Y+EaKW6EbLPJgAOo6B8Jir2GuyJR1JUqfqCOf8AitCOBGzft3EuHuCwzOAWKKdyVXVgOo96Oca7Prizbu4d0L5lFwnSU5NHMgdNxz0opmlQk+0laS3tt4ov8NxzPms3lBMaxqDI1BH8mDUXD+CphzcKs5W82ix4VA1AzTMiX9gPeTiKWbCXryuxYtbVyeQz8tPMnntRHimGZ7UI0MGDqfb/AB86hmOOp6bhByTe69/c807V8KNm6WA+zfUHoeY/X/FVOF8MS6rNcvpaUEKM0kkkT8IOg89q9GuIuIslLiRmkMv4XG8HyOoPQivK+JYNrNxrbbqfmOR9xVac74PI4qgqc9aV4sM3OEYjCxfs3EdQDFy2QwAIgypG3zArT43Dg4R7yKFbEWrRcDQSAxJA8y30rOdhcS3etbJ8DIxYHaRzj6e9a7iV1TY7q3oERBl6LGn/AOprTlZWOnhKUZLWtuj5PuPKpradkMMUsXL7aZzC/wBqzJ+Zj/bQDg3BXv3jbEgLq7dFn8zyrSdssatq0ti3poFAHJR+/wCtGUr9lczl4aGlupLZepiL93MzN1JPzNMJrhFcqpxSydBrk1ylWAdpVyu1jCmlXIpUTCpUqcoHMxQMNpV1vWa5WMWsBgnvXBbtgFmmJIUaAk6kgDQGjC9kn+9iMKvrd/ZTWerU9lGARu6wvf4guApdQbaJG+8Zs3Xlz6qytJRbs0SWuwN9vgu2HH9Lsf8AsqLFdg8Ymoth/wCxgT8jBNa63Z4owjPh7XkP2AIpww/FkdZa1cUnWCIA5zoCPYH3onY+HpdGjz4W8UGFg9/mGgteOQPJeQ9qJYXsZjWM92U/qd1X9c30r1DC4tyPFlIMgMjFgP6WkAqw9KFXeF3Ld9Ly3bty0CS9hmJMQRK/jgwcp103O1BvqP8A7VJJttruIuyvCcXZLLfuLctlYC5i8GRvmA8MTpryozawxcsMqALGUKkfONN9iAKA8A7WtfuXF7pAyAlUOjEAwZOkkc1oxf41cVLdxjCMPEo0iR896WUox3O6hFOPYd11uM472Ut4oK9xGDrzXQsPwkkHSee4+dZLhmIw1p3shLuGuNCsl2LltomA4YTE7ERvvXoVjFK623BOVtPPUwD86odpb9pQgxVpXss2UsyzkJ2J5qDtmERp1prprBCpStLWrX7ynwriID9y9vumC+EqZRlH4eYj8PIeVZ7GdkGtYjvbVlb9nU913ptkNygggwDqIPlWmfghthGtsbltSGWTLKvTN99YMTvB1neo8Zeum2fC1lte7fdZ+6Dyj1rmnU+HLKHnTjUjn+fAl4Zxa49vMLPdXFJU22LZv+s66iNaoYGxZu4R1w9tk7m4RDEkhjq6jNr5686g7N9sxdZbN5ctwnKNPCW2A6qd/wB62SW7VpLtwjLmIZxG7BYG/OIFPu7MMJ5jKNn6me//AABCrdw7HxQxtMdPFqxUnVTqfCZHSK7iTcRbQ2Adly7AHQjQaczrUXE+J3bAs3baO9hrYFzKslWG5HlyPLStLjLGZGDqQYB13/5oK0srD6FoTip26fYyPbHh7vhzlBKjxMo5ELAMdNI8pqx2LxbXsLbbcpKH/bt/9SKJviWWHIlDAbyOxPpNaThndFMotoP7VCg+egFaVPWuy7MSvqhNVOVrMzroDI216bEfvWV7c8DF2z3qD7S2Cf7k5j23Hv1r0HinD8vjTUcx0/ehF9QBrEQZmpzUovVbPM01GvC3Uw3Yngr2wbriDcWFXnlJmT0nSiHDMAwe+XMhu7jygvI+v1os1wC7aE/ECB7CjNzARM6Zjr8qi6rlOz5i04KnGMenqZvhmGSzZdgIJZix6wYH0oc3DLCf+pxgLu+qWzsq/dBHNuZnQTEVsXIsjKi7ySxmPMlv0oHiuJ2cTcOFuLq6sUYGdQpJj8JiSD5RXTCGl75GlTja7WPzyMLx7j1i9ba2uFt22DApcTQgCZBAHi/LnyrMVr+A9iLt9i1xsloE+ONXAMSo6HqfrWxw3DbGGX/09jvXG7krP/WxEe1dF0jyY0KlV6ng8mbDOFzFGC9Spj51BXo13tjfS8lu5bt27bMA5zZ4UmCcymBHpWB4g6tcuMvwl2K/2liRpy0opkatOMNnfysQVylSpiIqVdpVjHKVKlQMI0qVWsFgXusEtIzseSif8DzNYKV9hmDuKrqzrnUEErMZgOU8qLYvtPiHGVWFpOSWgEAHSRrWg4f2Ns2FFzH3Qs7WlbU+pGrei/OrK9rcFYkWMOf7gqqf+o+I0GzphSlFZlp9TDs13djcA/Ec35net72UtcTtqLkjujrkvvEj+ndl949DRzspx5sUHYWiqpM+IGTEwF35jXan3cNZxSk5mVgfiQkMrdGU6GOjCkcmlex10uHXzKTfh/Ibw2W8pJRrbnRoInyhhIYfvyqa5YiAfY+fnWJwj4jCXVS4c1tjC3BtJ2DD7hPyPKthZe5ddVlcpB0O88oPXyqTm7XR2ra6eO/dGd452b7y6L9k5L4GvR9IhuhiRP7USxvDP/T20IOiiZ30o/csZlDRrsfUVdtYZbltp3FQrStH0EjUUMrrnxMbhbJtpaSCBlCwdxLafpV/i9+3ds93dRnzp41Ua6GJ8jIkVae1CIzcnif7X/ajOBwQ8ekHN9I/zRoTc27MatUhbKMzwLh93BFELm9g7kd1c+9ZZtlcfgO08j0BrX4a2jBrbKII25UB4hxQ2G7l4KXM0A9IEj86ucAxnep/XbOU+n3T7j6g1ot1L05b8mcbpuMd8cjKdqMIti0bCgqDcN0EDlI8XmyuRvyy1qlYYrDhmGjWwPeNfrQ7tbiIdM40Zt/6CIb8/oK5wLEdwxw7GUIY2zzBkkqT58vSKbh272nywdajekpRXaWfIBYPFHDubVw+EHwk7Dr6VscK3epmDSMunOs72mwYvAsNws+o/n51e7NWLNu2rWXdQw8dtmLQ22k7a9NINLKm41NSexbiHqippZ/JU42oS047xVYHMFgmSN1kddNPOr3CsQRbV1G6yJ1Go28+ntVHFYYXEvIdWGYj/cDH6irHZGWwiE8mYD0n95qra1uPUM7Knnr6o0mBxK3UJWDEgjz6VnsbhwHe2deg/pO36j2qjwXiXcYy7bPwXG+ROxqfthjO5xFl/uurK3oCIPtP1NGdTVTUuawQhTlSq6eTV0U+E2rV0m3cAz2jIOxHQg/pRzE3ZJdjoBtQrhGDPfXnI3VArR1JnX2Fc7ZYru7OUbnSoU5qT1NbFWlOpZAp+OjENcsPlUOGCNtrGgP51H2Z7Ivbu/6i80ELCoNdCNSxI59B79KocH4RcW5be9Yum1OYwo1gSJBIgE71c4/2pe4SqZUExlLa+5WY9taKqN5bBXjrajDZZL3aDjlqyviaEHTdj0EfWsLje2jXWy5It7AZo+ccvKii9kHxP2lzEqWjwqiEqo6akae1ZTjfZy/h2IdCVGzqCVI/7fQ11RjjJw16leFtMbL7+YS4Fik7u8byKy5fAxGpOogfuOdZSnH105U01SMbHnVarmknyFSpUqYidpVylWMI1LZsM7BEUszGABqSadhMK1x1S2MzMYVRzPvWmGKt4BCttluYptGcarbHNV6t/D0Kjwjqy8II8M7DW7aG7jLoUKMzIp+EcszefQexNFeH9pOH2LZ7kZFLRlCku0AeIyc0a7nzivMr2JdixZmYsZYkkyfPrURol411D5Irz3PWcHc4ZiXLQjXDyuFgT6Bjr7UTfsngWEGwq+hYfUGvFIrQ8D7XYjDwobvLf4H108m3X8vKlaa2KR4iDfbibW/2Ea0+fCYh7J00aSNCCAWWCRI2INGb/Bb7lbyFLeIAAcp4rdwDky6Ejodx50A4b2mbFXAlq53RP3WImfI/er0Hg2AcCHv5j5qB9RUHUd7NHYlThHVF7+PtAccOa4PtbcSIZTqvsfvL7D0q8MGVVQDI2k7+Un9av8SW9ZE9211f6DPzU6/KaXDgmIVWAlTIZTuDGqsOtTikpYfiU+LhS5C4RjVbMpYGdmBkSOp61atvkYzsRr6VkuN8IbBXu9tk905hh+E8vbl70ZscXQIrXSFB2J/mtJNa42DKkpduGUwpbxNsCAJAbN+vyqzhcfba4beYZiMwWdSNdfP26V5rx3iYt3Tkzd28FXGqmdxrsR06VMcWy2jdZczKoFu4IzWyDpHQSeWv6LwsvhJp8wPhlLF8v1N5xHhVu44FxQY1XyI/4JqhcvWrDvcCxlTxBdJBOnkYIqtY4yMVYkgZ4E9Cw6jl/wA1jMXxR7eKFkyLdyLbo0wA7CGA5GdZ6TVpSSqYXfcWNJxxU8LHouMtpiLQKkEEZkbz/ToaDcUwjZFcaMsEH+pTofPal2Pukd5h9SVJKf2nf5HX3NHMYhyMrbgx7EAj86Mmn2uo6vRqaPdjK4zFBVDAaaGP6GGo9gfmBVO0XV1FrUNcSNeTMATRXjWB+xRh+ATTeGcPS1ZVrzAkQw5ZdiBvqRSTUptfU7dcfh454KoxQt4q4GMKRGvzH886JcCxSpYKEiVe5MbBTcJWTsNCKaeIYN2LMbZYiCXXl6kRRVHt2rZjKlsSTA0HUyOXnVFSk5ak0QryuknFp4+xmB2avX75vd4qJm0BPiyjcjTrtNaHtBwO1fNlnZgbQMADQkxqfSKntMoh1KQdiIgztBGhrJ9pu0OJs3IKIFPwsJIP138qV0NMe03buJqM6s0r7GutQq5ZJoRxPhDXHD96V2jwgxrOhOx8xWO/88XhuLf/AEn96tYL/wAQkzAXkKr+Iageo3j0pqcKTWkeUHSzdG2KAJDF3j8ZzE/pWW4l2gwwJtvaaeYKQfkYq7jOKG41y1aYLeVQ9sEiLinYg9CdD0PlvmeBdsLeKYWMRZXM2iyAQT0Mjwmrygto+hOFSnB2by9idOOdyfCLndclKAR6Hn86FcX7csGyiyCs7ufi9ABAqHj9i2qd9YzBM5S5b5o45fTb0jfRcFx6Ylf9NdAZWBytswIGnr67+tTi5J2ew1Wrr7MHaXqM4nhMNjbLXsOO7voMzJEZhz0Gk9CN9j5YU1pjhrvD2ZmXOLlt0tuD4czRqfMATH7VmKsjxK7u8q0uZ0UhSpUxAQpUqVYw7N7eYp1pCxCqCSdAAJJPSKZW/F1OH2A1m2HunKHumMqsyzlHMgdF9SaUpThqvd2S3BHDewuJuAFgtoH8Z1/6RJ9jFaHC9gcLbE377NG4BVB9ZP1FYvHdo8TdnPdf0U5R8hQt3J1JJPnrWLKdGO0W/Fnq1rhfCU/+E/3XC35tFWhwjh9zRLVg/wBsT9DNePHyqRHIMgkHqNKRxuUjxNP/AKI9ZvdgcK/wi5bPVHJ+jTRvgeCxWH8PfriLQ2FwFbi+j6hvevOOyfGOIO4t2Sbo5h9VA82Oo+deu4HD3jbBuKgeNQjEifIkCalOEuT/ACXpunLMVY0OAxhK+IH0MH6gmqaYgd94BA++YgQOZ6nzoaMeLbQxynodP81fxGOzITpHl9B71yycm9Stgb4Ol7YZQ7ScYtm2ysMytI10n0EZj6wKBcQQG6LbDwhQB6eR+ntV3B4Brl4XLimEGbUEAn7oHkN6t2+HrduOG8Jyyp899fKPzNJGve/VtHXScaOOhmXwTWGj47L9RMTyI296O8OwlsjKSRbKsCu+6kDzqg2OkBAMxOkATPtUGIxi2HCFoJEwfunpND4kb2OqcHUWfmA2Hd8NeZfuz7EcjR+9ds31C3kDEar1B8mGo9qrYrBPfRrgEhNQQJnmY61W7PWxevKkkKqksQYnUQPzoOo7WLVFCcby3W4ZxGICXBiLZjwyI5k8v0ovhuLF1d7qd24jRhqRHIVevlETS2GCCVUAE+HXw/1aaULv3rOLVmS4GUjl8Sn03B9aeEJuz37jztaqWvHbFwNiu1QhogERlUgmfkdPShuL4/axGW1czISBluA6K/mPwzz8+W9ZzjWGezdZH35Hky8iPL8tqbwzhjXtiAB/Nqt8WbdvseoqNNK8fqR43MrMjbqSDBkSOh6UR4F2huWWAJzWtmQ9OZH9X57Vy/2YvKJlCB0OtBr1oqSGEHpSrVB32DJa1nJr8Gy2793BnWzfByf0krmBH5eoU9aHYLiDX8Pew90lmRDctsdSCm4nn+xNDLXELhZTnhlgLcOpURA16RpUDqbTfHy+62pDDbQ9NxT6/p+DmlC2fdwbdqhjbsacz+VE+I3kkm2pVYGjGTMa/WfaKzjNJk86rSieLxtS2EHMDx90v2brCe5ti2AukqFYCdd9ZoQuIYOLgMMGzAjk0yD86hiuV02OB1JNWfiERxe5luIxDC64didywnUHlM61Axy+IbGoLVssQqiSSAB1JMAVoMfhLdizYFxJul2a4maDkBMAkfDOn1pGhoOTTb5fsYOI3blprRJZcubXWIO/lBis/RVOLAC5kthXeVkEwqQPCB10PiJoVRirGrVFO2bv3YVKlSNOROUq7SrGHxTSakNMZaBkxtOymA3Ikj3ET+Yrhorwrh97FMtq2JyiJ2VFJkk+p9SfaswpN4QLUEmBqTsPOtt2Y7DYtnS8xFgKQwLCX01BCcv90elabhHB8LgFzuwNwb3GiR/aNkH1PnXMb2+sJAXO/lbA67Fm5+3Optt7HbT4ZRzN2Nlh8OqbADmdAJ+VPu20Yal181uMv5GsPiu1QIAto7O0AKJJLEbDXWOsRpRPB94tsd7HeNqRyWfuzzjmeZ9q5p9r/J6kaV3a+Sxd4Nhy5di7gf8AyNP13NEsLj7KqEVlAGwG3yqlZW2FNxzmC7k/CPQbT8zVexxl77ZLC5QN3fkOsVBLkkXcLrN2kGG4xaX73tRcWxAZtCw28oigOE4LbVs7sblyQSzbT/b+9Er+K1Mn+ketCVCU2ovBz1Ip20DM1qyWYAL1aOVQYK4id5eYCCNz06VkONYl7mLSxmhcyCOswT9KZ22xpDLYUmAuZvOdvy+tM6MFm22DqXD3sr5e/gbrsrxpL1tyqqqo5RQojSAf1rG4vj62cdd8A7ucrZQJnmR11nTnV3/w5ufY3BzFwH2KD9jWV4xYJe5dC+Frjc51J15Dn/DvQ+HjUGhQiqs1yPSxjle0HskXF3EGPUT91vI+hjcZW9hbd12v4S4beIUksh8JJ+8Ch2M7nVSd95obgsZcQG9YCIPCDaElSAsEmTvOvXXfrc4qBeVcVZBS7bIN1dMwAG/npz5j0iuhWtt77gqi6b8fdmWLWNtY5TYvqLV9ZymPvbGOh01U+22mXv4O9h2MysMVkHSYmJ9NfcUT4kVxCJeUkXRIYCASwjK2mxj8tIq3fxlu/attcjvJIcAD4lWJ66iPLfpQktXj16lqacHjZ8uj/RzhnErbrBDPcg/ExC/BIGkcwBEHnrT+JO9wFbdlLaMXX4QTlbKQQdBMg6gaTQzE4E2Lwe3mdBB5qTI1EA7cqI4DiRuKqs3hUzk8zvrRTb7LC4Xepe/IyeMwroYaqj16FxHh3elgqby2kaKOnlFYniGEKmY8O0xp/mklDSznqq6ugRilMEDWgsUcunpv1/KhCYdmMKJ1rppPB8/xnzENKpL9ooxU7io6sjjOV2lSohFSpUqwBUqRpVjHKVdpVjE5FcApxp1q2WICgknQAAkk+QFABa4Zw18RcW1bHib5ADcnyFelYZLOCwzi2RlQ/aP957kDQeeoHQTHWsp/qVwNpraEHE3BFxhtaXfID+Lr5+gqtx2+RhsLZEwU71j1Z2J94k0DtouNJNvMkvoC+JcVe/cz3GgE6DUqoP5+Z3NFeA9nGvFmVlyKSEb8Z6gbgdSdpoHwvhdzEXRbQeI6mdlXmT5CvT+FYOzhrTBGGVP/AHbmmYsBMeWh0Gwn1pZbWH4WDqz1z+veWeCcKSwQB4rkeN45dB+FfLnzmocbi0e8UZsttIzmdTOygbkkmNKD9meNticW5+G1btOVXzzKAW6sRNLsxOJxcx9nZJuOfxXSTkn0Mkf2VFw5I9WHEQUbx62Xe+pte0NlVwzFjkVB4UHM/dE+vT51juE2rtw5bbFc25kgefyq52z4mXPdqfCDHkWG/wApFd7BEl7pI8KooB82JJ+ij51Ka1zsjrjJ0qWd2HlvrhVtWy2Z7lxUXqzOwBMeUz6CgvbvjBtPh1Xc3M5/2kAD3J+lBON4x7nFLUSVs3LYjkAGDOfl+VX+33CVuX1d7y21W2BHOc7SfTaujSkrHmT4h9px3TX8kfHsQExiXQdPs39v8Cndp2jFzuCqR8o096GreN67aWA4UKiwPjVSYnzI0p+KxXem0pGUocmcn7ubwzz8INcspXv4ntU18sl0DHZPEmziWtPp3giD+Mar8wSPcVcxfDSWv2YO5uL6Nr+ZI9qz+NwtwO1wEkIwBcHnMAg+29bjhGO74KSVW4sB5/CfvdY5x6+VWpJPssWteD+IvPxMhwRSpdGPsaWP+xuJcsF1OUZ82xbmABuvlV/jIy4iAVKgkZlG+szNFksd8qIIyrIXYGWM+9BQutPQeU1ZSezMlwvifd32d0WGzShHhBboPKinEuDMbYxVqIBg9Z9Ki4z2ddLuQjxHU5j+tR8Ia5DJIyqCxBbTTp1NIsdmQcNKcH0+ge4Vj7F0DOmQBQCAZYkDXXqaC43C6N3SQMxaYloHKaZirCKi3EfxFiGSNl5Gf5vRO1ibINsjM6lRnGxnmAfWnvqwxVHTlX/wU7PEBkWXPeGQy7ADYDzkU3G4O4691BhQbmUiCPCJJnyipb2CuXCbSKRLG4qkQ23UxIiqIu3WzXHZjBCMxOu2g6nQUjfUEkn097GY4nhiupkBp943/OgXfZGkaGd62nHMIpLhGzBfhMESP5r7VjOIWsrVWi+R89/qNK0rrYrOxJJO5rkUqVdJ5hylSpGiAVKuRXaxjoFcpQRSisY5SpUqxi2BXUcqQykgjYgwQfIjapr+Ddd49teVNsYVmMbDrypRbkRmd5q1g8E11lWVWfvOYUepq/guHiYALH6etW+5BkscsKAoGoZl0nWkcxkrlw3Fwlhrdhw124ftbwGgA2VOcDqeZnoAR7I4cPYuWSxLZu8UnzgE+eoB96A4cZyV0BgnMR7bc6JcMutZHfFSQhjNniZgERzEaR5+VLr6nVTnJTTeIrkVsXxBrd66UyFirK5U6RtpttEfOtL2UC2cGbgAVrrOxPOEEfofdqzvHsDadhibTgI7eIc1ubmRvrv8+oq7fu2hYH2066KBG58e/wAQ50rejY66E0qqUtlt5kmOwbO1i2Bq1sv7sWYz7AD2rSdjMNksaxLOSY8oX/trOYNbtu330Lk1CMUzHXmAdY2HSj3CeJSMR4iRatWoaIzMA5dogRJihTS1ajvfFwn2QNi+01sllFkjxGW3Mz5jmdY9qt4ntLZOHt37tlby5zbuKdCGjMNRtMTG3iFYN7bsurKFMtqdTBiPX9qgw+KIt3LOY5LhUkZZMoZBGuh69aeKseM69nLvNphsfaxONS9Zt91bYp4BHhywpiBvpNU8bhgLzAsSJY6DXQnce007sNbAuWpUsoLyDoeQ/MijN3CquJkOQCrEPlnxZSSPPXSueUb38T6Xg5/04/2opXrJNkNqASBtoYHXY0RwrE3bQt2yrhcpAJljEknppT+CWXu20sZ1VSxIDbSFoeWKk6wVPxA8xpoRTpWszp+ZuPP97BLjN8rJTwsQQR011FN4fiLZsxDC6GkNOhEbRyIqUKj2Vti2/f5tTPxKdtPlTMFge7utbvoyHKSACNz8JPlRy5XEvFxs919Xb8BLi1u25X7XOHVczNuh2M+lAuI8Lt2rwQ3M9swS6jWDvp1o4LyGw1vu5dTOdTsJ5jmKhscMF2xcYuqm3qFO50/nvTSjqJwloWW0ljlz2eANYFlLhVy7WtQCIDeRNQ2LU3MmdVUyVZtB/DVm5iQbItG2kq0h48RB5VJilvXbSuygpbAUMAB0368qi0dF2t/DL+j8yX/VXLytca6M9oACTDEbeGN4qpfwVr7NmfMHBLhN1PIH31+dI4NbWQ3HBVwG8GpAJ8QPQgVZfu1zyrMjA90+2vIkcxyNbfcnj/jt3L34g8E3LZVmVe6UBBEFgza6/X3rNdqcC5m5AIgEkRsYjb+TWtx4BKm42f7OBl0KEAhVbzB3oLxkFLGQrBYBgZ3T/wDoD5VouzODjKSlSdzBVyn3Vg0yu4+ZEBSpRSmsAVcrtKiY5XaRpVjCpUqVYwfs28ykwYG5P5VPYsgtBOUfQCJ1qsmJKEZdQDMkSpI5RsY/WrmO4oL9y5cdQC0QiDKB4enlA086i7ixjfJcxN62vhtN4cqy3OTyFWeIhb10dxZFsC3quctqCdZMR10n9KzeGdQdSB4hvO3tWw4lcJQSCpA6gyPUbf8ANTeGXjYvcLRWRVtSl0Bs174s86QAdAACdYocMOLXeBrisSJAuANqPw6jXziqOHxoUFVLRtHt4jqOdRXVVQzhWZp1LEQk7AEc45edLZt2ZnJlyzYskZ7t1VMgi3ESvPRdiRUXEO4zE2ZA+6r7eZ1qjgbSwQ5GYiAeQjnP60sT3QQgeJxrIB28+lNbJlJhFcReKw1yF5BANI1GgIih9viTWWuSxJZSjKehPlzBoZYxt+CqHLpqeceu/wAqKcF4GHYlmzEDUGfvdOp8upo6dO40JO6cdwVc4o2VlU5UMaaHbaTvUNnDswzcpj350cvcKKXWOTKqwQD/AIrpxI0VSB1BGxGsis52WB4Um5rV1CXZJovoNANZJ5SRr+tbIJcbFQoUIWuqubVfEskfXT1rHcBtlbtt3WcxmD94b/I1slwxNxFTwtCsAx0LBJkHzIpKeV5n0KVo+TA+FnOQqkCTHOCR1q7ieErlD2nEogdg2ninZRz/AMdasYu49jMIQq75hzKlW+kqR7Gu4vC3HQtkYZWIJiNH1X6/nVVFWsXdRtpp2Xr72IMNibj31uM3izqoI0A00pvHrLG4zs2Zp1MzU2Lu2i6MqMoyoWHmpho9qLcRs2Xb7OYZeZ50UrqwNemcXptjpsDMBjbS4d0ZCXIOVxuJ6+VS8Pt2FW4LpJfJ4Cp02/Oetd4clhUuJdUlvusDt0q/hlwt10VlyKiMWIPxERv9T70UiVSSWrErXu2vx6ADCvaUOr287MngaYymP5r5VW4fhyVi5cNu2wYjmGZfLr+1G+FtaF+2VtZwS4VTv/TptOn1qpg73dYoZ7YhXYZG2XN05aVNxLOb7SSd7X38dk9gbgeH95buBFLOFDAzGUA+LTnNdtFbllUa4c6MAoPwqrbmreLw5Uu6uqlnKd2p1hj000qR7eUpavW1VElXKQXYuJXzPtSOKQ0p3z596xnffpjqVeIsgdXuOr+KHVNNE0mf6hr7UHvYXPqxIyzFt5H2fxAT1PTzonZwrm26wyqxzCVGpVsrFjuAs6+Zp75DM3JZ1AJZJOZRJ7sjzUL1pGTcU1Z5sYbtVwtURbixuA3Iywk+wIj3rKmvU+IcJuYq2TdbKuZmChdS0AFmaIC7CJ0NebY7CG3cZJBgxpXTSlix89x1HRUulhlYUorrLFKDvVTgG0iadrS7s9DWMNIroruQ9KltWSd9PWsYiilVjuD1pVrguTWF8XLrv01rjXOY69BTWssArEEK05T1jePSpsLYbMFIMSCQdNKUYVo6QV35nkAeXSjVnFlkmczEhTJjTaf+aoYm4rOwRSBJgeVFOBcPJBIJAzaj0HnUptWuMsFO46rbGR/GZB9J0q+qhUGZ5JEZQT8PMmrSYJMxzBSzSNhAU8yTzodesC28uAyknwgwY8zrFLdMKzgdYwJuEkbATqYkc4E6/wDNWVt28jRCyNNfOTy12iqyYqYOXKoMaTt0knSrSXVbn5ww+g/Og7loU48waWcMGA6RI+W/KjmGx3dpmcAkEeFecHy5zXcfhwWBZ1aYLaREj5VPawaF8pBCmYEjNljfUaetBtWKabbAfiOKxN8lhbCycoUaEzOscxpE+VRcO4Bdt3Q12FGaDqNZUnfYcq097Ed2jFEbw5QzGfCGiY+e2m81f4Lg0v2S7QwVswGXxPJK/DO/nQUnskGCSmnvYE4o5Ht5T4Qw1kSdPWBE1py853C7AhddBOVlyzsQZMcwTVa7at4i53YQZVSSQcpEGCI3J1PlVvH8MPhW3mOhDaZRvI9T+wrRurnsPiqby8DeK4Q5FJtQ0As43UKMrZh0IKmRVlsTirtoBWVsylcqkZvszOo5Hz9KoPchgtx2trkI1JhvDqAx0EjltIFMwOJttcDWw5KgZoJ1bbdfhzD6iqKaHunFN2dsp+2EFtJ3Esrd6rj0KP8Ap+opht2ltW3W745ylOn+Ko4W7eZ2RcPdCk5YzJmEaroWElTTscBZHd3LNw3HbMjaHyIhSQZ/XyptaAqkb/NzvuvzyLtnArdud2XCyDqarYTDpZuk3Gzqjwch3BGhHvy9arXsXluLcNo5BlzKbdwgT1ED86fimtszXFCG2+mVVKlPOJhfeaDkuRZS1PTqw1ytv4lm7YBuO1l1thIdSzwSCNY5mohfhTce2HW9pncTD67fzlVjGYYEJZLq3hL23UdB8JhRnMUMvW1yKqMfEjMwuLAQryRiJ16ilbsGFpJX/O3j5XyWMctt7anKtu4jBH1+IH7x5nroOtQdyz5fAhhHyMCqlgh+N51OnWJq2pA17tZZrZAzO6mF8WbeY59KpuiQBchNXjLzL/CADooHQaxSsylpX77/ADHG9nLs7MrOHDfCEghcoC8jtO9PT7JvBbzFDcRXVmPi+OZ5+GRG29K9xQByhOVQW8Jt6+K2AfmdvWq1rjTXLlpMpVMygkcgZBY+cHUkHQxSNpEKleMV3Cxl+O8ym7pAyr8MMSCAN4IC/LWsXxXgFw3nuAqFNyRlBEK2srOmnTyo9c4vebEvZVzkU5JyAZUDaRoMxj3O21CeMpiXeMj5YzCYmCYkkaSTyHWmi5XweVxdeNZLGw3F8At3CCLwABIJJWY1P59fPpVS72eRczM8DxZRIJjZToSTrT+F4TvbZVswgk5ztOihSTsaiu2LiFrbAxI0O6sNPTnBqvaXM8/Skg1wzs3hnR2XFL4YAJXKSPLMwJBOm37VouI9lsC1i1aNxLbgn7RQM7sZhWOuk7AxFYzA8LLhwx1C5gBrv6bHn8qhfh5VvCcy5ZJkCOv886aM0NeKjsM4pwxrbBXWIAErqGI3IbY+cVVJUT4dvP5+tW8VjmKhULEAliZ8PtOgO9ULeHYrmKnXMZ/nSijnklyJ7XEIELbQjqx1rlcfAkk5kaRodDypVrxBpLvGeO9+AiWktpbgWwB4lUdT51UZTALGSw5nly+VSX7CFlVICn4zMa+k6x+ZqDMqGCcxmBGxHrWbuPJu9xLZca6gT8Q29Zq8vFCq5AAQefM9P5FVcHiw4K5ViSRJMAdN9akdrbZVhlJ3yDSOUazSNdQpsKYawzCYZFGbMzH6fzrQvGWjmkzlO0ncdfepsbj2Ze5KwgIKjmBGgPX95qO3aBBG7bgee2ppUrFYl7h+Ez6kDKfvZgPXSdI896I4p8i5fCDJ2AnYcxyB0qlwVcrqWUGQ2WQOQ10n2PqOtWGtG43eNlAJGVTz1/CNCPcUj3HTLPD1SczGYHxDaY8/f51afEqmqq+g0J03PUmY5iDUNnCAs05Qvpy3ga+e/ltRD7ACCuZtz4m1+ZOtK73Kb7FTB452QLcuhrRb/wBveTykqZbXqOu1FTZvXM1qzI0zEKIAjlmnbQRPsDUuGt2XUeGTqRCjKF0nlr/yTVmyWthirqmYQY+KPMCNPL9qzcnsNFSih3Zzha2BF0m47jLLEaKdlzbwI+p9aNcKVCCV8WpiJ05R1+dBUuEHQ54EjMRuZOmny1q5b466SSVUneY19dNaMP8A0FqVsAzGYi0bndsTCFhDtOq7nXz0joPOm2ksi2JAYbkAnU8thPPT36wJsVxO2+Y5LbEyDCDc/FPnPM1Tt4u1oYaF+R+QkjlodxSWjyY224awfGmUlimYKoyxGkjnrLE6a+XlUWLu3rw7wWvGDITkROkGJMT5c6r2OJZxCgrz213/AIaynaXtDduMFQupRiMwJEx0IOvpT3vgOlLJr7WExOUgZbZ8m+E7+ZOnLTYa0wrfUOBcADgq0gHN7nU89eQrzrCG+1wlHIdpJIOWZIn68q12AuP3YN4mY1ObntoOZ2oW07Dxkr3RLctXA3K2VUKrLcYnUnMwgaTtGw6mpf8ATeE+ISdVJZmhB90jLvOtUr2MJOg2G5G3XXly89ql4hiQEOW4j7ZgxObLP3IEa/tpU9TbOh8XKKyxYjFnuwGcZdYVY2JgkGY1PLzmoIWR44I+ElRrG3PrzoWCzTAeVJ2IgDeYO5kHUeXtHbBzln8/iO5JEwdhz9JprNnM+Ie4bv3CRlUFgAAN9BygAa7betCsbxZLbNaETmksVHhykciOk6zuPerGM4ixUCSCRpyDaaHfz/LTnQTE2kClTo5HhYag7wJBjry6UYx6nJUqt7E3EOPKGJQnTQEeGRzzabzMCBy3qha7SRBKAHUSN4nyA5acqH4pQoPiDkztG0AzPWh0QRIMc43jnHKuiNONjnc5dTT/APm1yMotqRrII/WIHXaqY4k1wgXJgHTLEjWSdT4vc1T4M85lCgsQcoOkxv7/ALUQ7q41os6EMsCSMuYTrpEmOtGSDqk1uWLTC2ouC7/9d53+RGlRrgmvQ3eBVMkAnUqN9tp2oTxHiRc5VACjRd/fTbWZqoEJgzp5ESPblWVN7i6g1xbC27YAVj4eU6eek9fpFNu4xWVRkhFkgczPnz9v+aHsv2atrmLEb6QB+53pmLtsph0yyJAoqIA3Z7RACAI9XaffTfl7UqDYDJlOY6z9IFdptKCR4cSTPnUtx5DEAADQgcxNKlQFYzDvAzEAgHQe1ae3aZFzIEBjMDBkaEx57AUqVTqbjcgXcz3GKsQXAYgxAypvtzM9Peo8FdKyYBEHQ9Y32pUqI3I0nCcQ5tqjBCxl88agRIA0/n1qAPoGOpP5GfltSpUr5FFsTNcAAAETp9Kt4e0VCEt8QzCNeoEz5j/O1KlSMZDrfFZBEQAeQA8t6jGJJUFfvSdTso+ev8muUqmMyy+Pa2IMegmPqZpqY1hBYA6cuXpXaVFFYla/iHJCg8+fT215nedhUJvMbYmAykyV6EA6fPnSpUeROW5e4XbLZiTEKx0E6jbTQRrVTh3BWuol4srZrglWBH3cxMg9NI2/Ou0qPUd7RLGKylw1pQm89ZzctTAg7V3FXoBIXUL4mLEk9NNh50qVT3RSIIZH8Uto2XbfxagzyIiOdWeF2ibuTTpmOp2kkDad9eem1KlTsnIh42qq0Cdxm8zA+QnX5U2zba62XQaA7n25aaUqVGOxKe7KtsnMLiwuhUGNQCYjpzOu+vtQvFTBIjy6zzM+1cpVWJzlW/jC8B5JBMtOpB2Eco1+dVmu8iNOVdpVVAZa4UB31oESMwke9afj1+02GBth1aQWBMjMTrl1nYj66UqVTn8yMZAmWj1FT95aQCQ7H1AFKlVOQqIbmL8W3h2UT8I3gUsbjC5ky2sSxJPlz0A6UqVEcXfId1gjTTauUqVYB//Z"/>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2" name="Picture 8" descr="https://encrypted-tbn0.gstatic.com/images?q=tbn:ANd9GcT4n87BNnLs9iP7nW38bfUIpcEv_3jrBcnPZw&amp;usqp=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3156" y="3037272"/>
            <a:ext cx="2968113" cy="212439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55575" y="1022214"/>
            <a:ext cx="8759825" cy="1200329"/>
          </a:xfrm>
          <a:prstGeom prst="rect">
            <a:avLst/>
          </a:prstGeom>
          <a:ln>
            <a:solidFill>
              <a:schemeClr val="tx1"/>
            </a:solidFill>
          </a:ln>
        </p:spPr>
        <p:txBody>
          <a:bodyPr wrap="square">
            <a:spAutoFit/>
          </a:bodyPr>
          <a:lstStyle/>
          <a:p>
            <a:pPr algn="just"/>
            <a:r>
              <a:rPr lang="en-US" sz="2400">
                <a:latin typeface="Arial" panose="020B0604020202020204" pitchFamily="34" charset="0"/>
                <a:cs typeface="Arial" panose="020B0604020202020204" pitchFamily="34" charset="0"/>
                <a:sym typeface="Symbol"/>
              </a:rPr>
              <a:t></a:t>
            </a:r>
            <a:r>
              <a:rPr lang="en-US" sz="2400" smtClean="0">
                <a:latin typeface="Arial" panose="020B0604020202020204" pitchFamily="34" charset="0"/>
                <a:cs typeface="Arial" panose="020B0604020202020204" pitchFamily="34" charset="0"/>
              </a:rPr>
              <a:t> Cơ </a:t>
            </a:r>
            <a:r>
              <a:rPr lang="en-US" sz="2400">
                <a:latin typeface="Arial" panose="020B0604020202020204" pitchFamily="34" charset="0"/>
                <a:cs typeface="Arial" panose="020B0604020202020204" pitchFamily="34" charset="0"/>
              </a:rPr>
              <a:t>thể đối xứng tỏa tròn, khoang cơ thể thông với bên ngoài qua lỗ miệng, quanh miệng có các tua để bắt mồi.</a:t>
            </a:r>
          </a:p>
          <a:p>
            <a:pPr algn="just"/>
            <a:r>
              <a:rPr lang="en-US" sz="2400" smtClean="0">
                <a:latin typeface="Arial" panose="020B0604020202020204" pitchFamily="34" charset="0"/>
                <a:cs typeface="Arial" panose="020B0604020202020204" pitchFamily="34" charset="0"/>
                <a:sym typeface="Symbol"/>
              </a:rPr>
              <a:t></a:t>
            </a:r>
            <a:r>
              <a:rPr lang="en-US" sz="2400" smtClean="0">
                <a:latin typeface="Arial" panose="020B0604020202020204" pitchFamily="34" charset="0"/>
                <a:cs typeface="Arial" panose="020B0604020202020204" pitchFamily="34" charset="0"/>
              </a:rPr>
              <a:t> </a:t>
            </a:r>
            <a:r>
              <a:rPr lang="en-US" sz="2400">
                <a:latin typeface="Arial" panose="020B0604020202020204" pitchFamily="34" charset="0"/>
                <a:cs typeface="Arial" panose="020B0604020202020204" pitchFamily="34" charset="0"/>
              </a:rPr>
              <a:t>Đại diện: Sứa, san hô, hải quỳ,…</a:t>
            </a:r>
            <a:endParaRPr lang="en-US" sz="2400">
              <a:latin typeface="Arial" panose="020B0604020202020204" pitchFamily="34" charset="0"/>
              <a:ea typeface="Calibri"/>
              <a:cs typeface="Arial" panose="020B0604020202020204" pitchFamily="34" charset="0"/>
            </a:endParaRPr>
          </a:p>
        </p:txBody>
      </p:sp>
      <p:sp>
        <p:nvSpPr>
          <p:cNvPr id="13" name="Rectangle 12"/>
          <p:cNvSpPr/>
          <p:nvPr/>
        </p:nvSpPr>
        <p:spPr>
          <a:xfrm>
            <a:off x="4009438" y="5352456"/>
            <a:ext cx="1295547" cy="461665"/>
          </a:xfrm>
          <a:prstGeom prst="rect">
            <a:avLst/>
          </a:prstGeom>
        </p:spPr>
        <p:txBody>
          <a:bodyPr wrap="none">
            <a:spAutoFit/>
          </a:bodyPr>
          <a:lstStyle/>
          <a:p>
            <a:pPr algn="ctr">
              <a:spcAft>
                <a:spcPts val="0"/>
              </a:spcAft>
            </a:pPr>
            <a:r>
              <a:rPr lang="en-US" sz="2400" b="1">
                <a:solidFill>
                  <a:srgbClr val="0000FF"/>
                </a:solidFill>
                <a:latin typeface="Arial" panose="020B0604020202020204" pitchFamily="34" charset="0"/>
                <a:ea typeface="Calibri"/>
                <a:cs typeface="Arial" panose="020B0604020202020204" pitchFamily="34" charset="0"/>
              </a:rPr>
              <a:t>Hải quỳ</a:t>
            </a:r>
          </a:p>
        </p:txBody>
      </p:sp>
      <p:sp>
        <p:nvSpPr>
          <p:cNvPr id="14" name="Rectangle 13"/>
          <p:cNvSpPr/>
          <p:nvPr/>
        </p:nvSpPr>
        <p:spPr>
          <a:xfrm>
            <a:off x="7026571" y="4587167"/>
            <a:ext cx="1208985" cy="461665"/>
          </a:xfrm>
          <a:prstGeom prst="rect">
            <a:avLst/>
          </a:prstGeom>
        </p:spPr>
        <p:txBody>
          <a:bodyPr wrap="none">
            <a:spAutoFit/>
          </a:bodyPr>
          <a:lstStyle/>
          <a:p>
            <a:pPr algn="ctr">
              <a:spcAft>
                <a:spcPts val="0"/>
              </a:spcAft>
            </a:pPr>
            <a:r>
              <a:rPr lang="en-US" sz="2400" b="1">
                <a:solidFill>
                  <a:srgbClr val="0000FF"/>
                </a:solidFill>
                <a:latin typeface="Arial" panose="020B0604020202020204" pitchFamily="34" charset="0"/>
                <a:ea typeface="Calibri"/>
                <a:cs typeface="Arial" panose="020B0604020202020204" pitchFamily="34" charset="0"/>
              </a:rPr>
              <a:t>San hô</a:t>
            </a:r>
          </a:p>
        </p:txBody>
      </p:sp>
      <p:sp>
        <p:nvSpPr>
          <p:cNvPr id="15" name="Rectangle 14"/>
          <p:cNvSpPr/>
          <p:nvPr/>
        </p:nvSpPr>
        <p:spPr>
          <a:xfrm>
            <a:off x="859359" y="6343056"/>
            <a:ext cx="1500732" cy="461665"/>
          </a:xfrm>
          <a:prstGeom prst="rect">
            <a:avLst/>
          </a:prstGeom>
        </p:spPr>
        <p:txBody>
          <a:bodyPr wrap="none">
            <a:spAutoFit/>
          </a:bodyPr>
          <a:lstStyle/>
          <a:p>
            <a:pPr algn="ctr">
              <a:spcAft>
                <a:spcPts val="0"/>
              </a:spcAft>
            </a:pPr>
            <a:r>
              <a:rPr lang="en-US" sz="2400" b="1">
                <a:solidFill>
                  <a:srgbClr val="0000FF"/>
                </a:solidFill>
                <a:latin typeface="Arial" panose="020B0604020202020204" pitchFamily="34" charset="0"/>
                <a:ea typeface="Calibri"/>
                <a:cs typeface="Arial" panose="020B0604020202020204" pitchFamily="34" charset="0"/>
              </a:rPr>
              <a:t>Thủy tức</a:t>
            </a:r>
          </a:p>
        </p:txBody>
      </p:sp>
    </p:spTree>
    <p:extLst>
      <p:ext uri="{BB962C8B-B14F-4D97-AF65-F5344CB8AC3E}">
        <p14:creationId xmlns:p14="http://schemas.microsoft.com/office/powerpoint/2010/main" val="51286211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2889" y="104148"/>
            <a:ext cx="7848600"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LỚP CHIM</a:t>
            </a:r>
            <a:endParaRPr lang="en-US" sz="2800" b="1">
              <a:solidFill>
                <a:srgbClr val="FF0000"/>
              </a:solidFill>
              <a:latin typeface="Arial" panose="020B0604020202020204" pitchFamily="34" charset="0"/>
              <a:cs typeface="Arial" panose="020B0604020202020204" pitchFamily="34" charset="0"/>
            </a:endParaRPr>
          </a:p>
        </p:txBody>
      </p:sp>
      <p:sp>
        <p:nvSpPr>
          <p:cNvPr id="3" name="TextBox 2"/>
          <p:cNvSpPr txBox="1"/>
          <p:nvPr/>
        </p:nvSpPr>
        <p:spPr>
          <a:xfrm>
            <a:off x="52410" y="621690"/>
            <a:ext cx="9032977" cy="830997"/>
          </a:xfrm>
          <a:prstGeom prst="rect">
            <a:avLst/>
          </a:prstGeom>
          <a:noFill/>
          <a:ln>
            <a:solidFill>
              <a:schemeClr val="tx1"/>
            </a:solidFill>
          </a:ln>
        </p:spPr>
        <p:txBody>
          <a:bodyPr wrap="square" rtlCol="0">
            <a:spAutoFit/>
          </a:bodyPr>
          <a:lstStyle/>
          <a:p>
            <a:pPr algn="just"/>
            <a:r>
              <a:rPr lang="en-US" sz="2400" smtClean="0">
                <a:latin typeface="Arial" panose="020B0604020202020204" pitchFamily="34" charset="0"/>
                <a:cs typeface="Arial" panose="020B0604020202020204" pitchFamily="34" charset="0"/>
              </a:rPr>
              <a:t>Mình có lông vũ bao phủ, </a:t>
            </a:r>
            <a:r>
              <a:rPr lang="en-US" sz="2400" smtClean="0">
                <a:latin typeface="Arial" panose="020B0604020202020204" pitchFamily="34" charset="0"/>
                <a:cs typeface="Arial" panose="020B0604020202020204" pitchFamily="34" charset="0"/>
              </a:rPr>
              <a:t>chi trước biến đổi thành cánh, hô hấp bằng phổi và hệ thống túi khí, thích nghi với đời sống bay lượn.</a:t>
            </a:r>
            <a:endParaRPr lang="en-US" sz="2400">
              <a:latin typeface="Arial" panose="020B0604020202020204" pitchFamily="34" charset="0"/>
              <a:cs typeface="Arial" panose="020B0604020202020204" pitchFamily="34" charset="0"/>
            </a:endParaRPr>
          </a:p>
        </p:txBody>
      </p:sp>
      <p:pic>
        <p:nvPicPr>
          <p:cNvPr id="10242" name="Picture 2" descr="https://nld.mediacdn.vn/dxlNyscccccccccccc0LrfrNo7RxIh/Image/2013/11/vocau_9e1f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44" y="1861041"/>
            <a:ext cx="4456696" cy="3342522"/>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him Sẻ và 10+ thông tin thú vị có thể bạn chưa biết - Thegioidongvat.C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486501"/>
            <a:ext cx="3117926" cy="2620106"/>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https://i.khoahoc.tv/photos/image/2019/08/27/chim-sau-65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2359" y="4568272"/>
            <a:ext cx="3621207" cy="189547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1182620" y="5288905"/>
            <a:ext cx="2029723"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Chim bồ câu</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8" name="Rectangle 7"/>
          <p:cNvSpPr/>
          <p:nvPr/>
        </p:nvSpPr>
        <p:spPr>
          <a:xfrm>
            <a:off x="6343606" y="4106607"/>
            <a:ext cx="1382110"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Chim sẻ</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9" name="Rectangle 8"/>
          <p:cNvSpPr/>
          <p:nvPr/>
        </p:nvSpPr>
        <p:spPr>
          <a:xfrm>
            <a:off x="6249831" y="6441037"/>
            <a:ext cx="1569660"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Chim sâu</a:t>
            </a:r>
            <a:endParaRPr lang="en-US" sz="2400" b="1">
              <a:solidFill>
                <a:srgbClr val="0000FF"/>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41243805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2889" y="76012"/>
            <a:ext cx="7848600"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LỚP THÚ</a:t>
            </a:r>
            <a:endParaRPr lang="en-US" sz="2800" b="1">
              <a:solidFill>
                <a:srgbClr val="FF0000"/>
              </a:solidFill>
              <a:latin typeface="Arial" panose="020B0604020202020204" pitchFamily="34" charset="0"/>
              <a:cs typeface="Arial" panose="020B0604020202020204" pitchFamily="34" charset="0"/>
            </a:endParaRPr>
          </a:p>
        </p:txBody>
      </p:sp>
      <p:sp>
        <p:nvSpPr>
          <p:cNvPr id="3" name="TextBox 2"/>
          <p:cNvSpPr txBox="1"/>
          <p:nvPr/>
        </p:nvSpPr>
        <p:spPr>
          <a:xfrm>
            <a:off x="76200" y="593554"/>
            <a:ext cx="8959639" cy="1200329"/>
          </a:xfrm>
          <a:prstGeom prst="rect">
            <a:avLst/>
          </a:prstGeom>
          <a:noFill/>
          <a:ln>
            <a:solidFill>
              <a:schemeClr val="tx1"/>
            </a:solidFill>
          </a:ln>
        </p:spPr>
        <p:txBody>
          <a:bodyPr wrap="square" rtlCol="0">
            <a:spAutoFit/>
          </a:bodyPr>
          <a:lstStyle/>
          <a:p>
            <a:pPr algn="just"/>
            <a:r>
              <a:rPr lang="en-US" sz="2400" smtClean="0">
                <a:latin typeface="Arial" panose="020B0604020202020204" pitchFamily="34" charset="0"/>
                <a:cs typeface="Arial" panose="020B0604020202020204" pitchFamily="34" charset="0"/>
              </a:rPr>
              <a:t>Động vật có vú, có lông mao, hô hấp bằng phổi, hầu hết đẻ con có nhau thai, nuôi con bằng sữa tiết ra từ tuyến vú, lớp ĐVCXS có tổ chức cao nhất.</a:t>
            </a:r>
            <a:endParaRPr lang="en-US" sz="2400">
              <a:latin typeface="Arial" panose="020B0604020202020204" pitchFamily="34" charset="0"/>
              <a:cs typeface="Arial" panose="020B0604020202020204" pitchFamily="34" charset="0"/>
            </a:endParaRPr>
          </a:p>
        </p:txBody>
      </p:sp>
      <p:pic>
        <p:nvPicPr>
          <p:cNvPr id="11266" name="Picture 2" descr="https://i.doanhnhansaigon.vn/2019/02/06/conheo1doanhnhansaigon-1549462647_750x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332" y="1866310"/>
            <a:ext cx="3421966" cy="2187245"/>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Các đặc điểm của chó cỏ đẹp và khôn. Mua chó cỏ đẹp ở đâu?"/>
          <p:cNvPicPr>
            <a:picLocks noChangeAspect="1" noChangeArrowheads="1"/>
          </p:cNvPicPr>
          <p:nvPr/>
        </p:nvPicPr>
        <p:blipFill rotWithShape="1">
          <a:blip r:embed="rId4">
            <a:extLst>
              <a:ext uri="{28A0092B-C50C-407E-A947-70E740481C1C}">
                <a14:useLocalDpi xmlns:a14="http://schemas.microsoft.com/office/drawing/2010/main" val="0"/>
              </a:ext>
            </a:extLst>
          </a:blip>
          <a:srcRect l="22939" r="27525"/>
          <a:stretch/>
        </p:blipFill>
        <p:spPr bwMode="auto">
          <a:xfrm>
            <a:off x="3700388" y="2477826"/>
            <a:ext cx="2133601" cy="3067050"/>
          </a:xfrm>
          <a:prstGeom prst="rect">
            <a:avLst/>
          </a:prstGeom>
          <a:noFill/>
          <a:extLst>
            <a:ext uri="{909E8E84-426E-40DD-AFC4-6F175D3DCCD1}">
              <a14:hiddenFill xmlns:a14="http://schemas.microsoft.com/office/drawing/2010/main">
                <a:solidFill>
                  <a:srgbClr val="FFFFFF"/>
                </a:solidFill>
              </a14:hiddenFill>
            </a:ext>
          </a:extLst>
        </p:spPr>
      </p:pic>
      <p:sp>
        <p:nvSpPr>
          <p:cNvPr id="4" name="AutoShape 6" descr="data:image/jpeg;base64,/9j/4AAQSkZJRgABAQAAAQABAAD/2wCEAAoHCBYWFRgWFhYZGBgaHBoaGBoYGhgaHBoaHBwaGhgYGhwcIS4lHCErIRgaJjgmKy8xNTU1GiQ7QDs0Py40NTEBDAwMEA8QHhISHjQhISQxNDQ0NDQxNDQ0NDQ0NDQ0NDQ0NDQ0NDQ0NDE0NDQxNDQ0NDQ0NDQ0NDQ0PzE0Pz80Mf/AABEIAMkA+wMBIgACEQEDEQH/xAAbAAACAwEBAQAAAAAAAAAAAAACAwEEBQAGB//EADsQAAEDAgQCCAUBBwQDAAAAAAEAAhEDIQQSMUFRYQUiMnGBkbHwBhOhwdFCFHKCorLh8SNSktIzYsL/xAAZAQADAQEBAAAAAAAAAAAAAAAAAQIDBAX/xAAkEQACAgIDAAEEAwAAAAAAAAAAAQIRITEDEkFRBDJxgRMiwf/aAAwDAQACEQMRAD8A8vlUFqYAoXMzAFoTQEKkFKwJcFwC6VLRdADGtROanU2JjqcpSKccFVrUYam/LU5VLZmLhQEbktxUAFmRhyTKkFNDRYY5NASKTSSABJJAA4k6BelHwliQ0uLWzHZDgXd1rSqUZS0VVmAUBTqjSCQ4EEagiCDwKTCXQhqiWtUkLgEcIqhCCxcGphCgpWM4BTC5cSqQgHJLgmuSyEAQ1MhAwpwT0AotQppCW4IsAV0IiF0qGxlBikBSETGreTKILUBarORLLEsACxiYApYERSsBzCnhVWFWGOspey3KwihJXEoVMmZshyVlVkNU/LsnWBFTIvRfCLWA1HvYx5a1paHgGJNyJWIWLZ+G23qfuD+oKuP7i4Zkketp9FYerUZVY35b2nNljquO1uR3Cv4Wu9hy1JmdVhUXECR36+i3cNim1Ghr78HbgreM1dPZ3S4eqtaD6U6HpYhnWADtngdYHaeI5L5v0j0e+i8seII0OxHEHcL6bhnlhyP8DsUvpzotuIplv6hdh4Hh3FVKNo5JwPlgCkhNqUi1xa4QQSD4ISuRmApQ5MIQFqgAZXBSQuaFaAB4QZU+F2VTQCQ1FKMtQwqKRBSyEcqClQNAQuhFKjMigopOCKmFJCkLWSGPCBwRAoXLKUmgBXOUEqURAIJwQMCMFVYrDa1GAhaiBUMGwgFLlAKhySYUdlWt8PGHuH+5hHlDvsVl01f6OflqsdtmAPcbH6Eq4SqSHF1JM9LQ05iV1B+V1t/XcJjWQT3pddm+x+h4rWUcnsQaf7PQ4Z+dmXcafZWMNUkQddD3hZHRtW4m1lsuZfMN9fyuhas4pqm0eI+MMFkr59qgnxFj9l54tX0X4mwPzKBIEvZ1mxr/AOw8vQL5+9hGoiFyc0WpHJNUxBYhypjlGVYkCntUBqaGoixWmAkBSjcxKlJsaYwNS3sRBy7MpdjsSWIHNTkDwrvArEEqVxEo8qlsdlHMhBupAUwuh6KHMKh5QByJqxlGxEwuaVziuaEtAHKaClAqWuSpktjc65rkslNY1KqANqMBA1NBS9GSAiQqUMk9rg6udjHiDIh8bOGs+vim1R5bLynRXSLqLtMzHdtvHgRwIXq8KWPaSx2ZhHi13AjYxsuqElNV6ehwcyap+F6nRAgha1DRZeBMMynY/wCFo06i6awRN5LICoYnoei8kuYCTEnTRXA5FKTRm1ezxXS/wm9pzUesLS06jmOK85Uwz2wC0gmRBF5BIIX1oFIq4ZjruaCb3IG+vospcMXoiXGvD5QGDvRL0PxL0EKYNRhhs9nmZm/h9V5rMuTki4ujFpp0S8WVUtVjMgcoVgJIQlya4JbgtFQAZkt70bmJLmobA5hTpSWhHmQlYFNq5yhjlLlbZYIurFNqFjE0IYNkOC5wRhqhwSSEwGomtXZbrSwPRtR5Aax194Meaat6EU2MTmUXHQFezwPwbI/1DEjbVp25Fej6P6IZTaGwCQACY1AuJC0jwt/cUotnzrDdA13gFrDB37jBCe/4crtMFh3vr3L6c1oGgUwr/giX0PmLPhyuQDkieO2mqmv8P1mAksMDWL8fwvpq5J8EaD+NHyEshen+DaYcKo3Ibfzj7+S9Djfh6g8dnKb3ba5vKPorowUGZbE7niJJA+qXHwuMrFGLUisaTmiFNN7hr5rU+WodQaV1WaPJXZilRx3xLQo2e8TwFz5K1iOjg7QkeK+afE3wxiW1nOYx72kyHNBfI4GLpOjTjipPLPpXRPTlLECWOmNRoR3hagK+XfB+AxNOrncx4BABlpbbcx4r6XTcYRQTiovAHSeFFSm9hvIPnsvkz5mCIO44L7CCvB/GXRuSqHsAAfJN4GYdoxwAg+Kw5YWrOfkj6ecYJ96LnRspyki1mjc2k8T+NkBI4z3X/C5+pidCBynMge5ZO0wChJqNRNel1CmsjBCXnRKPlq4jKlJNDVDGQiSeyh0WUboWvRsWkUhMbCnDYZz3BoBudhMeCsYTD5yGjfj+V9F6B6GbSaCQC6NbFaQ4+2XoIxsodA/CzWdepDzt/gr1FGixghrQ0awBCklTmXQopaNoxSDzLg5LldKZQcrpQSulADJXSglTKVAFKFylA5MCFOYKrWqkJLK5cmKzRBXSqba+XWPeil+KEapUHZFooC5ZZ6RvCg9IA6GwsbfQJi7Gq16o9O4dtWg9pF2jOBxyiY1GsceCzq/SEWkgHnPpdZXQ+Gpsq1XtqOe35biGXOWZm515KZJlpRcXbPOVqubccoAMctgP4RCqPnifGfytIhht12nhII80DsONQQfouCcmmchRDULwrLmGdEqoE9oRWa5GQpp0yVLxCzSyMANUoS5RdVTQ2iqHqWuSw1Kw7utCvrbLSssFPpcEt7Fe6GwTqj2gceX3TjF31JZ6v4RwD5zubbYnf6r2ueFTwlEMYGgaJjnrtjHqqNYqkPD1JKrTGyIORQ7Gh6IOSpUtKYWNzKQUslSCEDsYSulKD1xQFjZXEpGYrjU80qCyKrlSrsniO6ytOeq73JkyZnVaxbbtKk/GmdfPZXMS1ZtekNY98FMrIsN9cHU3t4D8JbsRECRpf62VRuFc4gCTNz9goxuG+WYN3DU9+qiU+qtibo7E4kvAa0a6zaIU0HhmdoN3QCRawvA5TdUA8x78CieSADyg+FvSFg+dyWCXJ6DqC9xfiN+8cUl4XCtPv35qHLkm7kShDhdJqlWVWqNVKTGPw5EBVMS+XGNEOYpmSQmpZHZXAR5FI1RLTtYFDLIlCKcGVJYWmNkT6lwD/lbRXyW1SLTOtC9n8JYJjQX5b8TH2XjsGwZwbxyX0PAODWNAtbRa8UFfYm7ZqOqKA5VRVCNtQLoo0ssgpjHdyqteSin2UqHZZLlHzEpj+crnvSoA/mFC+pdKNRKdU8U6CyyKsd644iTAVP5iIWuSlQWX86U8pLaq41UUFjHvsq2e5XF8z3pfd7hOiWwakpD6Mp8grm6pNEg4ShDpXn+mK4Lybbi116TE1Qym53Ij6LxVZ2YkzzXL9S8JEyCa8KX1JEeKrBRnuuNbokW98JzX2UPbaVXkolHIB1H2UMqSgrMshpMVNYA5zbo2FGWJDzdZPIzqjbosiMJLnrSDpZAoVHGBF0qq4kEx3IcPUJtHsJ5IIIby/uunWDT2iz0PiCHAEfhe8wdcFu08l4PDVGhwYQT3R6nRetw+IAYIEcl0/Tu4i9NV9RCKpnU+CoMrTr75KKOK67xwDInac23gt2BtNxG3qjFTms0Vr3TPmeaQF8YkIzXCyRW80TXzuhjsvOqk+/VCMQ3S8qo554qvVqbcd+7ZILNB1cDRKdiTxWeXEe4QGpF/qkBp069oCsUn371jCrwV1uJAQgNN6JwCp08SIFron15PBMR1R10TLlJglNqOysLuHuFLoCn01ixBZBjkR9F5R5urmMry+Z1VVjgT3Ly+Xl7Sx4Q3ZE2UNYiqFcySsndWhBltkp9PgE98D7oS+ybbtejsrP0uobyTHgIWWEqnLz5BI6pdLcyyhjyTKIOzJrdIGKNTZRdQ2j1lZyhW42B59/VAI12CtYd4BgkAkafdAWiSQPuq9F4Dw91tYPvy8+C6K9LeS1TxDCZkNdpBHDVbeGxltQea8vjGBxkWIPqjw9QgAOJ602m5GkDhN1cJ9Qo9bTxNrKKVaKp5sb/K50/1BZlOrEBPZU6zXTs5vnDh/T9Vu5DRsMxJHu6sDFDms6m/gV2cyRPPwVWI0W4kaST4fdE3EkXss0vjRC2sUmx0arqspT6x0VVrzZSaluaYg/ne/fuyB2JndU8TVhUX4zZQ2NI2GVDPva6t0XrIw9WVfoviTNgmgZepPObWOHsq+4gAk7CfAXWTRrAxx29VosOZpHEEedkxFrRUOk8b1C1p5dx1un/tINFjzu0E+XWXlP2jM8jUGYPdpK5vqJtRpeibEVXy6SbSnhg21KijQBmSBEm/0Sw0xHPXkuGLTvBI4Omx4wpNUAQ3VE9oiZVaQRY6LNtpWgHVXadynYKrUqSR7vsFZDgRbZEU0k36MUTcd6ZWaYHBCGRc7JdSpN0TVUFkZYMDgoe6Cg/aQ258FDzmhxW0cJAxrnx3lLzlLFQQRqeKYrdekmbUrAidhqNJ7lQLi8teGiN+XcOCLEAtDibQOrG2keqGi8hgP0te+nlPkt26NUiwcpIH6ojlyJ8ygxDYeHRaIbewA3K6mwAuduSQO60+keaYaeaOQN+EiFn2uX4FoYzE5tDMcLcvyr1CtYciPW/3VNjGtYNBAAJA3FiUbHhoM3EEExe+i2U6l+QTs0qdSK1zAyXnzUPxOlTmf+AIbHqVkvrF0kbta30n6hX2u6rm7NaG+Op+ybnd14BqvHNA8wl4apLGmCTAnwslV2VXzlYbCdItxvt38FraastD/npb8VzWbiGV2XdScBuYltxNyNNVRxGKOaOMR/ZDlQ6NKvi7FZdSqZB4mArmBoNcQ5zrSPWFGOxTBiQ4tmnTaQxotnfp6+imWrAsYfEEEN3XocMyWgA3XkqTocC4gPffIP0t2J4cgvQ4F2hBvuq43jJLNOlh7mTwIjaNx5A+Cv4CtLsp7TSJ5g6OHI/RUujaudgduS7xGYwOVlax9IAtLCBUAJZP6rS5h8p+qp/JDMjE44spPYdGPe3+a3r9Fl0asC9haDxm/wB1PSzs7nwMoe/MQdQTOYeZVatDQG3MADw7l50/7Xb9EaVSoAw2vqfAJdKvMQdRZLDwZaTEgRxvqlYZhzubERdvEjUwOXBZRWXWwrBczEnlCycW4jSbmCrzRqc0CerOvcocwug7i5H0Hh+VfZaaADDsPHu8U1sM5mQFDQQ7KfE8TefDZPY4axMc/spy8iOxLS5sN11MfRIYx2kXhPZXLjlBvEkBUK77gTfcb8hCtwUlY1ZFZg0JEhA8GBl0O/ADUn6LmdHNF3E3M5fzwR4lhcWtbpBho3j2EJKKqx1k55gty6Gb9yF1dTUZ2B/tueepKQ7Ak3L4Wd3sKM5mYiS6RIsdbceSMkERGbv9bciq9R5c0hpg6XsrFHDdUAOuNV19bdlNpDj7jh+Ul9QtEgga6mP89yMsdMB2XjqTHAJGIdDYLJvqdQpUfRNlmlWzC+99OBt6KcdTBjM4ETJvcSNhuVVZVzOMWyi4+h8kx1PPYi1iLxJGyJJpoA89tC2/iL6nz9FeovETsb959+ioik4nSI0cee30HmrgexrbEGP0jY7pZWhMv4HFZGOtcdnvN79yuYXGZKNdzjL3BjBO+driI4WBPgsjCjMJHG44c0GKqw4uO+UcuqICO8l+hpnssfjM0NotBeGjO4xkDSOy/idwNfAkHxVRge5zC4tLC1zWmAHGQC0gWsTIjZbXROMaxkG7H3J3B3kcNL8lmdKsax5IMmSAdtbELaUk0pPfwU8GOwOY15M2yx3yL+iHDHqkkzLjfgTMETv+Oas42BTJcSbabkzInxWf0dTLy9oBkgXG3IeYP8PNQndhsvU6vy2unR2rtyeJKv4DF9QOHDxnQ/lUGYU/Lc17sxBAJAjKYG8315cEGBoOZ1YkPJynYkRm+hCansGz1XReNyUgJ60GBw1grXxtZtaiAOq+mGuL50FhHfJnwK81hHtDC02At9FNXFQZdds9mSAeBd5p928ENjKtbM8OcLu3AtpBPmB9VVruh19SI/m93RTJc06jSNL3smYkAkSLiMpB23BB1WC9EMIIMwO/cT9l1RsuB/VqD9j4/dLrHe8akXvw+qihTOgIzHYmYBmCd9ilKNuwvBZFdpknKHmAC6MpPO1j6oKpIdpdoBdb3HvglOpiqG7PaQeRDTfw9E17zJBuNrjM2dR3JSSccjQtjA10klxcAZnYWETp+ZVzO0jILb+P3WfRkuAuTcDfeYHmnOqWc8GQwZYGw4mPFEaap+hVhYcEvaR2pueQMDwSsRhS2o7KQBJJOrjO07KKRMyLjirlLIwHNoBLjaAPuSn26toSbFtpZGuzRfhB7zPiq7HzJbExAJ0CdjMU0s7OW5EzMgXVdstYRFyLTzmCoStWynQIf1he2XX/AJEgc13yzu0E76ourAtJEwb25BJL3Cf9SLm0i11MUmBkve1hJOhVmhXbwPKyp43Q+CtU+yPBdng9lim68xM81RxLHPNmlpbqFbpdoKzX/CIiMfBscHmxBkzwI2VssIM6cvuFafq3uS8R+nuRLQWAx0psACXkd41VepolHRSvRF9gIb1Dc77xuhZRe/qPbJF2kEEEcyNEWF0HcfstBnYKhFGZTY1p3F+J8kWPqhpk2G3viuZr4j0Ta/bZ4+hRXbYbaKga0sJcZF/I7LsLjoZFMZWOMOblEnKZnW3fyTa3Zes6p2B3v/pKcf8ARrZqfKGTKwxwg280GBe1hzZg6DAEEcjcjXUK7W7XgPQJtLsu7z6p+Ev0DH5DLtRAMDdBhnseMj+qIJBPGbA84RVOx4LMOpURJNTEdHuYQ5plsDTiJhVn1rRBnbx2W5h+yVjYjts/e/6qmCLDrxEDmeXFA6k7K4O/VvAggiLOHaClm/e70Ru7PviET0PwqNoODm5TkDSIuLgD7yZVqoQ7cgEkSNdzbgirdk++CrN1/i/+VlL7R2dVZkYTcQRB0sSgeTBuYdrpfkrHSH/i8Gf1qpV7PgPUJ/BNj6DybNOXYEbHX3xUsrOILHWi5HGOqSbaflJ6P1/iCtYvt+DvRU0u36HHZQqVspLiJEDznaOC0K2ObUYxzZMNFN0gS2JiSNW6XPdtfJ6S7Hl6hB0b+v8AdPonS6saNCeUX5+x/dTfjCr4zR3cVdp6LGWEhH//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272" name="Picture 8" descr="https://static.chotot.com/storage/chotot-kinhnghiem/c2c/2019/10/ky-thuat-nuoi-tho-sinh-san-2.jpg"/>
          <p:cNvPicPr>
            <a:picLocks noChangeAspect="1" noChangeArrowheads="1"/>
          </p:cNvPicPr>
          <p:nvPr/>
        </p:nvPicPr>
        <p:blipFill rotWithShape="1">
          <a:blip r:embed="rId5">
            <a:extLst>
              <a:ext uri="{28A0092B-C50C-407E-A947-70E740481C1C}">
                <a14:useLocalDpi xmlns:a14="http://schemas.microsoft.com/office/drawing/2010/main" val="0"/>
              </a:ext>
            </a:extLst>
          </a:blip>
          <a:srcRect l="15947" t="12231" r="4862" b="22249"/>
          <a:stretch/>
        </p:blipFill>
        <p:spPr bwMode="auto">
          <a:xfrm>
            <a:off x="155575" y="4413150"/>
            <a:ext cx="3440723" cy="2040298"/>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10" descr="https://meocun.com/wp-content/uploads/con-meo.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2" descr="https://meocun.com/wp-content/uploads/con-meo.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1278" name="Picture 14" descr="https://sxmb.info/wp-content/uploads/2020/02/mo-thay-con-kh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09561" y="4430735"/>
            <a:ext cx="3026278" cy="1825152"/>
          </a:xfrm>
          <a:prstGeom prst="rect">
            <a:avLst/>
          </a:prstGeom>
          <a:noFill/>
          <a:extLst>
            <a:ext uri="{909E8E84-426E-40DD-AFC4-6F175D3DCCD1}">
              <a14:hiddenFill xmlns:a14="http://schemas.microsoft.com/office/drawing/2010/main">
                <a:solidFill>
                  <a:srgbClr val="FFFFFF"/>
                </a:solidFill>
              </a14:hiddenFill>
            </a:ext>
          </a:extLst>
        </p:spPr>
      </p:pic>
      <p:pic>
        <p:nvPicPr>
          <p:cNvPr id="11280" name="Picture 16" descr="https://lh3.googleusercontent.com/proxy/pbdhmXf9hZ6gClMcuzuoaEwfHI8uutPpxcstMqbxSCtfHKh-mryxMk87THIie5e5_EDyr0qltqXFDeyzDu3D1nw8piQzLVHS3Pimae6UIr2o_T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09561" y="1836086"/>
            <a:ext cx="3026278" cy="2015549"/>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511655" y="6381720"/>
            <a:ext cx="747320"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Thỏ</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3" name="Rectangle 12"/>
          <p:cNvSpPr/>
          <p:nvPr/>
        </p:nvSpPr>
        <p:spPr>
          <a:xfrm>
            <a:off x="4375895" y="5660253"/>
            <a:ext cx="782587"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Chó</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4" name="Rectangle 13"/>
          <p:cNvSpPr/>
          <p:nvPr/>
        </p:nvSpPr>
        <p:spPr>
          <a:xfrm>
            <a:off x="7182703" y="6255887"/>
            <a:ext cx="679994"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Khỉ</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5" name="Rectangle 14"/>
          <p:cNvSpPr/>
          <p:nvPr/>
        </p:nvSpPr>
        <p:spPr>
          <a:xfrm>
            <a:off x="6986335" y="3864926"/>
            <a:ext cx="1072731"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Chuột</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6" name="Rectangle 15"/>
          <p:cNvSpPr/>
          <p:nvPr/>
        </p:nvSpPr>
        <p:spPr>
          <a:xfrm>
            <a:off x="752074" y="3977104"/>
            <a:ext cx="2247731"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Lợn (con heo)</a:t>
            </a:r>
            <a:endParaRPr lang="en-US" sz="2400" b="1">
              <a:solidFill>
                <a:srgbClr val="0000FF"/>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41243805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81200" y="152400"/>
            <a:ext cx="4715799"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NGÀNH GIUN DẸP</a:t>
            </a:r>
            <a:endParaRPr lang="en-US" sz="2800" b="1">
              <a:solidFill>
                <a:srgbClr val="FF0000"/>
              </a:solidFill>
              <a:latin typeface="Arial" panose="020B0604020202020204" pitchFamily="34" charset="0"/>
              <a:cs typeface="Arial" panose="020B0604020202020204" pitchFamily="34" charset="0"/>
            </a:endParaRPr>
          </a:p>
        </p:txBody>
      </p:sp>
      <p:sp>
        <p:nvSpPr>
          <p:cNvPr id="7" name="Rectangle 6"/>
          <p:cNvSpPr/>
          <p:nvPr/>
        </p:nvSpPr>
        <p:spPr>
          <a:xfrm>
            <a:off x="457200" y="675620"/>
            <a:ext cx="8381999" cy="1569660"/>
          </a:xfrm>
          <a:prstGeom prst="rect">
            <a:avLst/>
          </a:prstGeom>
          <a:ln>
            <a:solidFill>
              <a:schemeClr val="tx1"/>
            </a:solidFill>
          </a:ln>
        </p:spPr>
        <p:txBody>
          <a:bodyPr wrap="square">
            <a:spAutoFit/>
          </a:bodyPr>
          <a:lstStyle/>
          <a:p>
            <a:pPr algn="just"/>
            <a:r>
              <a:rPr lang="en-US" sz="2400">
                <a:latin typeface="Arial" panose="020B0604020202020204" pitchFamily="34" charset="0"/>
                <a:cs typeface="Arial" panose="020B0604020202020204" pitchFamily="34" charset="0"/>
                <a:sym typeface="Symbol"/>
              </a:rPr>
              <a:t></a:t>
            </a:r>
            <a:r>
              <a:rPr lang="en-US" sz="2400" smtClean="0">
                <a:latin typeface="Arial" panose="020B0604020202020204" pitchFamily="34" charset="0"/>
                <a:cs typeface="Arial" panose="020B0604020202020204" pitchFamily="34" charset="0"/>
              </a:rPr>
              <a:t> Cơ </a:t>
            </a:r>
            <a:r>
              <a:rPr lang="en-US" sz="2400">
                <a:latin typeface="Arial" panose="020B0604020202020204" pitchFamily="34" charset="0"/>
                <a:cs typeface="Arial" panose="020B0604020202020204" pitchFamily="34" charset="0"/>
              </a:rPr>
              <a:t>thể dẹp, đối xứng 2 bên. </a:t>
            </a:r>
          </a:p>
          <a:p>
            <a:pPr algn="just"/>
            <a:r>
              <a:rPr lang="en-US" sz="2400" smtClean="0">
                <a:latin typeface="Arial" panose="020B0604020202020204" pitchFamily="34" charset="0"/>
                <a:cs typeface="Arial" panose="020B0604020202020204" pitchFamily="34" charset="0"/>
                <a:sym typeface="Symbol"/>
              </a:rPr>
              <a:t></a:t>
            </a:r>
            <a:r>
              <a:rPr lang="en-US" sz="2400" smtClean="0">
                <a:latin typeface="Arial" panose="020B0604020202020204" pitchFamily="34" charset="0"/>
                <a:cs typeface="Arial" panose="020B0604020202020204" pitchFamily="34" charset="0"/>
              </a:rPr>
              <a:t> </a:t>
            </a:r>
            <a:r>
              <a:rPr lang="en-US" sz="2400">
                <a:latin typeface="Arial" panose="020B0604020202020204" pitchFamily="34" charset="0"/>
                <a:cs typeface="Arial" panose="020B0604020202020204" pitchFamily="34" charset="0"/>
              </a:rPr>
              <a:t>Một số sống tự do trong nước, đa số sống kí sinh ở cơ thể người và động vật.</a:t>
            </a:r>
          </a:p>
          <a:p>
            <a:pPr algn="just"/>
            <a:r>
              <a:rPr lang="en-US" sz="2400" smtClean="0">
                <a:latin typeface="Arial" panose="020B0604020202020204" pitchFamily="34" charset="0"/>
                <a:cs typeface="Arial" panose="020B0604020202020204" pitchFamily="34" charset="0"/>
                <a:sym typeface="Symbol"/>
              </a:rPr>
              <a:t></a:t>
            </a:r>
            <a:r>
              <a:rPr lang="en-US" sz="2400" smtClean="0">
                <a:latin typeface="Arial" panose="020B0604020202020204" pitchFamily="34" charset="0"/>
                <a:cs typeface="Arial" panose="020B0604020202020204" pitchFamily="34" charset="0"/>
              </a:rPr>
              <a:t> </a:t>
            </a:r>
            <a:r>
              <a:rPr lang="en-US" sz="2400">
                <a:latin typeface="Arial" panose="020B0604020202020204" pitchFamily="34" charset="0"/>
                <a:cs typeface="Arial" panose="020B0604020202020204" pitchFamily="34" charset="0"/>
              </a:rPr>
              <a:t>Đại diện: Sán lá gan, sán dây,…</a:t>
            </a:r>
            <a:endParaRPr lang="en-US" sz="2400">
              <a:latin typeface="Arial" panose="020B0604020202020204" pitchFamily="34" charset="0"/>
              <a:ea typeface="Calibri"/>
              <a:cs typeface="Arial" panose="020B0604020202020204" pitchFamily="34" charset="0"/>
            </a:endParaRPr>
          </a:p>
        </p:txBody>
      </p:sp>
      <p:pic>
        <p:nvPicPr>
          <p:cNvPr id="9" name="Picture 8" descr="https://static.tuoitre.vn/tto/i/s626/2017/08/30/hinh-1-1504083488.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767380">
            <a:off x="5719559" y="3027941"/>
            <a:ext cx="3542070" cy="2332709"/>
          </a:xfrm>
          <a:prstGeom prst="rect">
            <a:avLst/>
          </a:prstGeom>
          <a:noFill/>
          <a:ln>
            <a:noFill/>
          </a:ln>
        </p:spPr>
      </p:pic>
      <p:sp>
        <p:nvSpPr>
          <p:cNvPr id="11" name="Rectangle 10"/>
          <p:cNvSpPr/>
          <p:nvPr/>
        </p:nvSpPr>
        <p:spPr>
          <a:xfrm>
            <a:off x="2293124" y="5995224"/>
            <a:ext cx="1364476"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Sán dây</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2" name="Rectangle 11"/>
          <p:cNvSpPr/>
          <p:nvPr/>
        </p:nvSpPr>
        <p:spPr>
          <a:xfrm>
            <a:off x="6629621" y="6081702"/>
            <a:ext cx="1721946"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Sán lá gan</a:t>
            </a:r>
            <a:endParaRPr lang="en-US" sz="2400" b="1">
              <a:solidFill>
                <a:srgbClr val="0000FF"/>
              </a:solidFill>
              <a:latin typeface="Arial" panose="020B0604020202020204" pitchFamily="34" charset="0"/>
              <a:ea typeface="Calibri"/>
              <a:cs typeface="Arial" panose="020B0604020202020204" pitchFamily="34" charset="0"/>
            </a:endParaRPr>
          </a:p>
        </p:txBody>
      </p:sp>
      <p:pic>
        <p:nvPicPr>
          <p:cNvPr id="2050" name="Picture 2" descr="https://login.medlatec.vn/ImagePath/images/20200505/20200505_san-day-lon-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4026" y="2413202"/>
            <a:ext cx="5126431" cy="34154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3917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81200" y="152400"/>
            <a:ext cx="4715799"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NGÀNH GIUN TRÒN</a:t>
            </a:r>
            <a:endParaRPr lang="en-US" sz="2800" b="1">
              <a:solidFill>
                <a:srgbClr val="FF0000"/>
              </a:solidFill>
              <a:latin typeface="Arial" panose="020B0604020202020204" pitchFamily="34" charset="0"/>
              <a:cs typeface="Arial" panose="020B0604020202020204" pitchFamily="34" charset="0"/>
            </a:endParaRPr>
          </a:p>
        </p:txBody>
      </p:sp>
      <p:pic>
        <p:nvPicPr>
          <p:cNvPr id="6" name="Picture 5" descr="Giun đũa - Cấu tạo, hình ảnh nhận biết, phòng ngừa &amp; điều trị"/>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21428" y="2362200"/>
            <a:ext cx="5824943" cy="3276600"/>
          </a:xfrm>
          <a:prstGeom prst="rect">
            <a:avLst/>
          </a:prstGeom>
          <a:noFill/>
          <a:ln>
            <a:noFill/>
          </a:ln>
        </p:spPr>
      </p:pic>
      <p:sp>
        <p:nvSpPr>
          <p:cNvPr id="9" name="Rectangle 8"/>
          <p:cNvSpPr/>
          <p:nvPr/>
        </p:nvSpPr>
        <p:spPr>
          <a:xfrm>
            <a:off x="457200" y="838200"/>
            <a:ext cx="8153400" cy="1200329"/>
          </a:xfrm>
          <a:prstGeom prst="rect">
            <a:avLst/>
          </a:prstGeom>
          <a:ln>
            <a:solidFill>
              <a:schemeClr val="tx1"/>
            </a:solidFill>
          </a:ln>
        </p:spPr>
        <p:txBody>
          <a:bodyPr wrap="square">
            <a:spAutoFit/>
          </a:bodyPr>
          <a:lstStyle/>
          <a:p>
            <a:r>
              <a:rPr lang="en-US" sz="2400" smtClean="0">
                <a:latin typeface="Arial" panose="020B0604020202020204" pitchFamily="34" charset="0"/>
                <a:cs typeface="Arial" panose="020B0604020202020204" pitchFamily="34" charset="0"/>
                <a:sym typeface="Symbol"/>
              </a:rPr>
              <a:t> </a:t>
            </a:r>
            <a:r>
              <a:rPr lang="en-US" sz="2400" smtClean="0">
                <a:latin typeface="Arial" panose="020B0604020202020204" pitchFamily="34" charset="0"/>
                <a:cs typeface="Arial" panose="020B0604020202020204" pitchFamily="34" charset="0"/>
              </a:rPr>
              <a:t>Cơ </a:t>
            </a:r>
            <a:r>
              <a:rPr lang="en-US" sz="2400">
                <a:latin typeface="Arial" panose="020B0604020202020204" pitchFamily="34" charset="0"/>
                <a:cs typeface="Arial" panose="020B0604020202020204" pitchFamily="34" charset="0"/>
              </a:rPr>
              <a:t>thể hình trụ.</a:t>
            </a:r>
          </a:p>
          <a:p>
            <a:r>
              <a:rPr lang="en-US" sz="2400">
                <a:latin typeface="Arial" panose="020B0604020202020204" pitchFamily="34" charset="0"/>
                <a:cs typeface="Arial" panose="020B0604020202020204" pitchFamily="34" charset="0"/>
                <a:sym typeface="Symbol"/>
              </a:rPr>
              <a:t></a:t>
            </a:r>
            <a:r>
              <a:rPr lang="en-US" sz="2400" smtClean="0">
                <a:latin typeface="Arial" panose="020B0604020202020204" pitchFamily="34" charset="0"/>
                <a:cs typeface="Arial" panose="020B0604020202020204" pitchFamily="34" charset="0"/>
              </a:rPr>
              <a:t> </a:t>
            </a:r>
            <a:r>
              <a:rPr lang="en-US" sz="2400">
                <a:latin typeface="Arial" panose="020B0604020202020204" pitchFamily="34" charset="0"/>
                <a:cs typeface="Arial" panose="020B0604020202020204" pitchFamily="34" charset="0"/>
              </a:rPr>
              <a:t>Sống trong môi trường nước, đất hoặc sống kí sinh,…</a:t>
            </a:r>
          </a:p>
          <a:p>
            <a:r>
              <a:rPr lang="en-US" sz="2400" smtClean="0">
                <a:latin typeface="Arial" panose="020B0604020202020204" pitchFamily="34" charset="0"/>
                <a:cs typeface="Arial" panose="020B0604020202020204" pitchFamily="34" charset="0"/>
                <a:sym typeface="Symbol"/>
              </a:rPr>
              <a:t></a:t>
            </a:r>
            <a:r>
              <a:rPr lang="en-US" sz="2400" smtClean="0">
                <a:latin typeface="Arial" panose="020B0604020202020204" pitchFamily="34" charset="0"/>
                <a:cs typeface="Arial" panose="020B0604020202020204" pitchFamily="34" charset="0"/>
              </a:rPr>
              <a:t> </a:t>
            </a:r>
            <a:r>
              <a:rPr lang="en-US" sz="2400">
                <a:latin typeface="Arial" panose="020B0604020202020204" pitchFamily="34" charset="0"/>
                <a:cs typeface="Arial" panose="020B0604020202020204" pitchFamily="34" charset="0"/>
              </a:rPr>
              <a:t>Đại diện: giun đũa, giun kim,…</a:t>
            </a:r>
            <a:endParaRPr lang="en-US" sz="2400">
              <a:latin typeface="Arial" panose="020B0604020202020204" pitchFamily="34" charset="0"/>
              <a:ea typeface="Calibri"/>
              <a:cs typeface="Arial" panose="020B0604020202020204" pitchFamily="34" charset="0"/>
            </a:endParaRPr>
          </a:p>
        </p:txBody>
      </p:sp>
      <p:sp>
        <p:nvSpPr>
          <p:cNvPr id="10" name="Rectangle 9"/>
          <p:cNvSpPr/>
          <p:nvPr/>
        </p:nvSpPr>
        <p:spPr>
          <a:xfrm>
            <a:off x="4038600" y="5850868"/>
            <a:ext cx="1515159"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Giun đũa</a:t>
            </a:r>
            <a:endParaRPr lang="en-US" sz="2400" b="1">
              <a:solidFill>
                <a:srgbClr val="0000FF"/>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22439738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152400"/>
            <a:ext cx="4715799"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NGÀNH GIUN ĐỐT</a:t>
            </a:r>
            <a:endParaRPr lang="en-US" sz="2800" b="1">
              <a:solidFill>
                <a:srgbClr val="FF0000"/>
              </a:solidFill>
              <a:latin typeface="Arial" panose="020B0604020202020204" pitchFamily="34" charset="0"/>
              <a:cs typeface="Arial" panose="020B0604020202020204" pitchFamily="34" charset="0"/>
            </a:endParaRPr>
          </a:p>
        </p:txBody>
      </p:sp>
      <p:sp>
        <p:nvSpPr>
          <p:cNvPr id="4" name="Rectangle 3"/>
          <p:cNvSpPr/>
          <p:nvPr/>
        </p:nvSpPr>
        <p:spPr>
          <a:xfrm>
            <a:off x="413238" y="675620"/>
            <a:ext cx="8534400" cy="1200329"/>
          </a:xfrm>
          <a:prstGeom prst="rect">
            <a:avLst/>
          </a:prstGeom>
          <a:ln>
            <a:solidFill>
              <a:schemeClr val="tx1"/>
            </a:solidFill>
          </a:ln>
        </p:spPr>
        <p:txBody>
          <a:bodyPr wrap="square">
            <a:spAutoFit/>
          </a:bodyPr>
          <a:lstStyle/>
          <a:p>
            <a:pPr algn="just"/>
            <a:r>
              <a:rPr lang="en-US" sz="2400" smtClean="0">
                <a:latin typeface="Arial" panose="020B0604020202020204" pitchFamily="34" charset="0"/>
                <a:cs typeface="Arial" panose="020B0604020202020204" pitchFamily="34" charset="0"/>
                <a:sym typeface="Symbol"/>
              </a:rPr>
              <a:t></a:t>
            </a:r>
            <a:r>
              <a:rPr lang="en-US" sz="2400" smtClean="0">
                <a:latin typeface="Arial" panose="020B0604020202020204" pitchFamily="34" charset="0"/>
                <a:cs typeface="Arial" panose="020B0604020202020204" pitchFamily="34" charset="0"/>
              </a:rPr>
              <a:t> Cơ </a:t>
            </a:r>
            <a:r>
              <a:rPr lang="en-US" sz="2400">
                <a:latin typeface="Arial" panose="020B0604020202020204" pitchFamily="34" charset="0"/>
                <a:cs typeface="Arial" panose="020B0604020202020204" pitchFamily="34" charset="0"/>
              </a:rPr>
              <a:t>thể phân đốt.</a:t>
            </a:r>
          </a:p>
          <a:p>
            <a:pPr algn="just"/>
            <a:r>
              <a:rPr lang="en-US" sz="2400" smtClean="0">
                <a:latin typeface="Arial" panose="020B0604020202020204" pitchFamily="34" charset="0"/>
                <a:cs typeface="Arial" panose="020B0604020202020204" pitchFamily="34" charset="0"/>
                <a:sym typeface="Symbol"/>
              </a:rPr>
              <a:t></a:t>
            </a:r>
            <a:r>
              <a:rPr lang="en-US" sz="2400" smtClean="0">
                <a:latin typeface="Arial" panose="020B0604020202020204" pitchFamily="34" charset="0"/>
                <a:cs typeface="Arial" panose="020B0604020202020204" pitchFamily="34" charset="0"/>
              </a:rPr>
              <a:t> </a:t>
            </a:r>
            <a:r>
              <a:rPr lang="en-US" sz="2400">
                <a:latin typeface="Arial" panose="020B0604020202020204" pitchFamily="34" charset="0"/>
                <a:cs typeface="Arial" panose="020B0604020202020204" pitchFamily="34" charset="0"/>
              </a:rPr>
              <a:t>Thường sống ở môi trường ẩm: đất ẩm, nước,…</a:t>
            </a:r>
          </a:p>
          <a:p>
            <a:pPr algn="just"/>
            <a:r>
              <a:rPr lang="en-US" sz="2400" smtClean="0">
                <a:latin typeface="Arial" panose="020B0604020202020204" pitchFamily="34" charset="0"/>
                <a:cs typeface="Arial" panose="020B0604020202020204" pitchFamily="34" charset="0"/>
                <a:sym typeface="Symbol"/>
              </a:rPr>
              <a:t></a:t>
            </a:r>
            <a:r>
              <a:rPr lang="en-US" sz="2400" smtClean="0">
                <a:latin typeface="Arial" panose="020B0604020202020204" pitchFamily="34" charset="0"/>
                <a:cs typeface="Arial" panose="020B0604020202020204" pitchFamily="34" charset="0"/>
              </a:rPr>
              <a:t> </a:t>
            </a:r>
            <a:r>
              <a:rPr lang="en-US" sz="2400">
                <a:latin typeface="Arial" panose="020B0604020202020204" pitchFamily="34" charset="0"/>
                <a:cs typeface="Arial" panose="020B0604020202020204" pitchFamily="34" charset="0"/>
              </a:rPr>
              <a:t>Đại diện: Giun đất, giun đỏ,…</a:t>
            </a:r>
            <a:endParaRPr lang="en-US" sz="2400">
              <a:latin typeface="Arial" panose="020B0604020202020204" pitchFamily="34" charset="0"/>
              <a:ea typeface="Calibri"/>
              <a:cs typeface="Arial" panose="020B0604020202020204" pitchFamily="34" charset="0"/>
            </a:endParaRPr>
          </a:p>
        </p:txBody>
      </p:sp>
      <p:pic>
        <p:nvPicPr>
          <p:cNvPr id="7" name="Picture 6" descr="https://sfarm.vn/wp-content/uploads/2014/10/giai-thoai-thu-vi-ve-trun-dat-giun-dat.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2066" y="1939821"/>
            <a:ext cx="3485534" cy="2098779"/>
          </a:xfrm>
          <a:prstGeom prst="rect">
            <a:avLst/>
          </a:prstGeom>
          <a:noFill/>
          <a:ln>
            <a:noFill/>
          </a:ln>
        </p:spPr>
      </p:pic>
      <p:pic>
        <p:nvPicPr>
          <p:cNvPr id="9" name="Picture 8" descr="https://benh.vn/wp-content/uploads/2018/04/ruoi-e1544165264344.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05080" y="2925097"/>
            <a:ext cx="2826674" cy="1946379"/>
          </a:xfrm>
          <a:prstGeom prst="rect">
            <a:avLst/>
          </a:prstGeom>
          <a:noFill/>
          <a:ln>
            <a:noFill/>
          </a:ln>
        </p:spPr>
      </p:pic>
      <p:pic>
        <p:nvPicPr>
          <p:cNvPr id="13" name="Picture 12" descr="https://vcdn1-vnexpress.vnecdn.net/2015/05/12/b-1431422266.jpg?w=1200&amp;h=0&amp;q=100&amp;dpr=1&amp;fit=crop&amp;s=vmPIdGZ6xIYSWQcTCQdH1w"/>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318" y="4528453"/>
            <a:ext cx="3500282" cy="1961181"/>
          </a:xfrm>
          <a:prstGeom prst="rect">
            <a:avLst/>
          </a:prstGeom>
          <a:noFill/>
          <a:ln>
            <a:noFill/>
          </a:ln>
        </p:spPr>
      </p:pic>
      <p:pic>
        <p:nvPicPr>
          <p:cNvPr id="16" name="Picture 15" descr="Leech in water.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58283" y="2091813"/>
            <a:ext cx="2057400" cy="3417230"/>
          </a:xfrm>
          <a:prstGeom prst="rect">
            <a:avLst/>
          </a:prstGeom>
          <a:noFill/>
          <a:ln>
            <a:noFill/>
          </a:ln>
        </p:spPr>
      </p:pic>
      <p:sp>
        <p:nvSpPr>
          <p:cNvPr id="17" name="Rectangle 16"/>
          <p:cNvSpPr/>
          <p:nvPr/>
        </p:nvSpPr>
        <p:spPr>
          <a:xfrm>
            <a:off x="1199735" y="4038600"/>
            <a:ext cx="1430200"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Giun đất</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8" name="Rectangle 17"/>
          <p:cNvSpPr/>
          <p:nvPr/>
        </p:nvSpPr>
        <p:spPr>
          <a:xfrm>
            <a:off x="4750982" y="4903431"/>
            <a:ext cx="934871"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Rươi</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9" name="Rectangle 18"/>
          <p:cNvSpPr/>
          <p:nvPr/>
        </p:nvSpPr>
        <p:spPr>
          <a:xfrm>
            <a:off x="1250390" y="6413541"/>
            <a:ext cx="1343638"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Giun đỏ</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20" name="Rectangle 19"/>
          <p:cNvSpPr/>
          <p:nvPr/>
        </p:nvSpPr>
        <p:spPr>
          <a:xfrm>
            <a:off x="7555002" y="5638800"/>
            <a:ext cx="663964"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Đỉa</a:t>
            </a:r>
            <a:endParaRPr lang="en-US" sz="2400" b="1">
              <a:solidFill>
                <a:srgbClr val="0000FF"/>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40686057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152400"/>
            <a:ext cx="4715799"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NGÀNH THÂN MỀM</a:t>
            </a:r>
            <a:endParaRPr lang="en-US" sz="2800" b="1">
              <a:solidFill>
                <a:srgbClr val="FF0000"/>
              </a:solidFill>
              <a:latin typeface="Arial" panose="020B0604020202020204" pitchFamily="34" charset="0"/>
              <a:cs typeface="Arial" panose="020B0604020202020204" pitchFamily="34" charset="0"/>
            </a:endParaRPr>
          </a:p>
        </p:txBody>
      </p:sp>
      <p:pic>
        <p:nvPicPr>
          <p:cNvPr id="3" name="Picture 2" descr="Trai sông: Món ăn ngon, vị thuốc tốt! | VTV.V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4333" y="2251231"/>
            <a:ext cx="3434766" cy="1869520"/>
          </a:xfrm>
          <a:prstGeom prst="rect">
            <a:avLst/>
          </a:prstGeom>
          <a:noFill/>
          <a:ln>
            <a:noFill/>
          </a:ln>
        </p:spPr>
      </p:pic>
      <p:pic>
        <p:nvPicPr>
          <p:cNvPr id="4" name="Picture 3" descr="chữa bệnh trĩ bằng ốc sê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74450" y="2514600"/>
            <a:ext cx="3231350" cy="1606151"/>
          </a:xfrm>
          <a:prstGeom prst="rect">
            <a:avLst/>
          </a:prstGeom>
          <a:noFill/>
          <a:ln>
            <a:noFill/>
          </a:ln>
        </p:spPr>
      </p:pic>
      <p:pic>
        <p:nvPicPr>
          <p:cNvPr id="5" name="Picture 4" descr="Mực – đặc điểm và giá trị dinh dưỡ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74450" y="4532311"/>
            <a:ext cx="3231350" cy="1820235"/>
          </a:xfrm>
          <a:prstGeom prst="rect">
            <a:avLst/>
          </a:prstGeom>
          <a:noFill/>
          <a:ln>
            <a:noFill/>
          </a:ln>
        </p:spPr>
      </p:pic>
      <p:pic>
        <p:nvPicPr>
          <p:cNvPr id="6" name="Picture 5" descr="Sơ chế ngao"/>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7715" y="4560448"/>
            <a:ext cx="3048001" cy="1772750"/>
          </a:xfrm>
          <a:prstGeom prst="rect">
            <a:avLst/>
          </a:prstGeom>
          <a:noFill/>
          <a:ln>
            <a:noFill/>
          </a:ln>
        </p:spPr>
      </p:pic>
      <p:sp>
        <p:nvSpPr>
          <p:cNvPr id="8" name="Rectangle 7"/>
          <p:cNvSpPr/>
          <p:nvPr/>
        </p:nvSpPr>
        <p:spPr>
          <a:xfrm>
            <a:off x="617220" y="675620"/>
            <a:ext cx="7993380" cy="1569660"/>
          </a:xfrm>
          <a:prstGeom prst="rect">
            <a:avLst/>
          </a:prstGeom>
          <a:ln>
            <a:solidFill>
              <a:schemeClr val="tx1"/>
            </a:solidFill>
          </a:ln>
        </p:spPr>
        <p:txBody>
          <a:bodyPr wrap="square">
            <a:spAutoFit/>
          </a:bodyPr>
          <a:lstStyle/>
          <a:p>
            <a:pPr algn="just"/>
            <a:r>
              <a:rPr lang="en-US" sz="2400" smtClean="0">
                <a:latin typeface="Arial" panose="020B0604020202020204" pitchFamily="34" charset="0"/>
                <a:cs typeface="Arial" panose="020B0604020202020204" pitchFamily="34" charset="0"/>
                <a:sym typeface="Symbol"/>
              </a:rPr>
              <a:t> </a:t>
            </a:r>
            <a:r>
              <a:rPr lang="en-US" sz="2400" smtClean="0">
                <a:latin typeface="Arial" panose="020B0604020202020204" pitchFamily="34" charset="0"/>
                <a:cs typeface="Arial" panose="020B0604020202020204" pitchFamily="34" charset="0"/>
              </a:rPr>
              <a:t>Cơ </a:t>
            </a:r>
            <a:r>
              <a:rPr lang="en-US" sz="2400">
                <a:latin typeface="Arial" panose="020B0604020202020204" pitchFamily="34" charset="0"/>
                <a:cs typeface="Arial" panose="020B0604020202020204" pitchFamily="34" charset="0"/>
              </a:rPr>
              <a:t>thể mềm, thường được bao bọc bởi lớp vỏ cứng bên ngoài. </a:t>
            </a:r>
          </a:p>
          <a:p>
            <a:pPr algn="just"/>
            <a:r>
              <a:rPr lang="en-US" sz="2400" smtClean="0">
                <a:latin typeface="Arial" panose="020B0604020202020204" pitchFamily="34" charset="0"/>
                <a:cs typeface="Arial" panose="020B0604020202020204" pitchFamily="34" charset="0"/>
                <a:sym typeface="Symbol"/>
              </a:rPr>
              <a:t></a:t>
            </a:r>
            <a:r>
              <a:rPr lang="en-US" sz="2400" smtClean="0">
                <a:latin typeface="Arial" panose="020B0604020202020204" pitchFamily="34" charset="0"/>
                <a:cs typeface="Arial" panose="020B0604020202020204" pitchFamily="34" charset="0"/>
              </a:rPr>
              <a:t> </a:t>
            </a:r>
            <a:r>
              <a:rPr lang="en-US" sz="2400">
                <a:latin typeface="Arial" panose="020B0604020202020204" pitchFamily="34" charset="0"/>
                <a:cs typeface="Arial" panose="020B0604020202020204" pitchFamily="34" charset="0"/>
              </a:rPr>
              <a:t>Nhiều đại diện ở nước, một số sống trên cạn.</a:t>
            </a:r>
          </a:p>
          <a:p>
            <a:pPr algn="just"/>
            <a:r>
              <a:rPr lang="en-US" sz="2400" smtClean="0">
                <a:latin typeface="Arial" panose="020B0604020202020204" pitchFamily="34" charset="0"/>
                <a:cs typeface="Arial" panose="020B0604020202020204" pitchFamily="34" charset="0"/>
                <a:sym typeface="Symbol"/>
              </a:rPr>
              <a:t> </a:t>
            </a:r>
            <a:r>
              <a:rPr lang="en-US" sz="2400" smtClean="0">
                <a:latin typeface="Arial" panose="020B0604020202020204" pitchFamily="34" charset="0"/>
                <a:cs typeface="Arial" panose="020B0604020202020204" pitchFamily="34" charset="0"/>
              </a:rPr>
              <a:t>Đại </a:t>
            </a:r>
            <a:r>
              <a:rPr lang="en-US" sz="2400">
                <a:latin typeface="Arial" panose="020B0604020202020204" pitchFamily="34" charset="0"/>
                <a:cs typeface="Arial" panose="020B0604020202020204" pitchFamily="34" charset="0"/>
              </a:rPr>
              <a:t>diện: trai, ốc, mực, …</a:t>
            </a:r>
            <a:endParaRPr lang="en-US" sz="2400">
              <a:latin typeface="Arial" panose="020B0604020202020204" pitchFamily="34" charset="0"/>
              <a:ea typeface="Calibri"/>
              <a:cs typeface="Arial" panose="020B0604020202020204" pitchFamily="34" charset="0"/>
            </a:endParaRPr>
          </a:p>
        </p:txBody>
      </p:sp>
      <p:sp>
        <p:nvSpPr>
          <p:cNvPr id="9" name="Rectangle 8"/>
          <p:cNvSpPr/>
          <p:nvPr/>
        </p:nvSpPr>
        <p:spPr>
          <a:xfrm>
            <a:off x="1846185" y="3889918"/>
            <a:ext cx="1551067"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Trai sông</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0" name="Rectangle 9"/>
          <p:cNvSpPr/>
          <p:nvPr/>
        </p:nvSpPr>
        <p:spPr>
          <a:xfrm>
            <a:off x="2123469" y="6345121"/>
            <a:ext cx="954107"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Ngao</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1" name="Rectangle 10"/>
          <p:cNvSpPr/>
          <p:nvPr/>
        </p:nvSpPr>
        <p:spPr>
          <a:xfrm>
            <a:off x="6383910" y="6352547"/>
            <a:ext cx="835486"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Mực</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2" name="Rectangle 11"/>
          <p:cNvSpPr/>
          <p:nvPr/>
        </p:nvSpPr>
        <p:spPr>
          <a:xfrm>
            <a:off x="6196361" y="4098783"/>
            <a:ext cx="1210589"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Ốc sên</a:t>
            </a:r>
            <a:endParaRPr lang="en-US" sz="2400" b="1">
              <a:solidFill>
                <a:srgbClr val="0000FF"/>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40686057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81200" y="124264"/>
            <a:ext cx="4715799"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NGÀNH CHÂN KHỚP</a:t>
            </a:r>
            <a:endParaRPr lang="en-US" sz="2800" b="1">
              <a:solidFill>
                <a:srgbClr val="FF0000"/>
              </a:solidFill>
              <a:latin typeface="Arial" panose="020B0604020202020204" pitchFamily="34" charset="0"/>
              <a:cs typeface="Arial" panose="020B0604020202020204" pitchFamily="34" charset="0"/>
            </a:endParaRPr>
          </a:p>
        </p:txBody>
      </p:sp>
      <p:sp>
        <p:nvSpPr>
          <p:cNvPr id="4" name="Rectangle 3"/>
          <p:cNvSpPr/>
          <p:nvPr/>
        </p:nvSpPr>
        <p:spPr>
          <a:xfrm>
            <a:off x="3512" y="669384"/>
            <a:ext cx="9126420" cy="815608"/>
          </a:xfrm>
          <a:prstGeom prst="rect">
            <a:avLst/>
          </a:prstGeom>
          <a:ln>
            <a:solidFill>
              <a:schemeClr val="tx1"/>
            </a:solidFill>
          </a:ln>
        </p:spPr>
        <p:txBody>
          <a:bodyPr wrap="square">
            <a:spAutoFit/>
          </a:bodyPr>
          <a:lstStyle/>
          <a:p>
            <a:r>
              <a:rPr lang="en-US" sz="2350" smtClean="0">
                <a:latin typeface="Arial" panose="020B0604020202020204" pitchFamily="34" charset="0"/>
                <a:cs typeface="Arial" panose="020B0604020202020204" pitchFamily="34" charset="0"/>
                <a:sym typeface="Symbol"/>
              </a:rPr>
              <a:t> </a:t>
            </a:r>
            <a:r>
              <a:rPr lang="en-US" sz="2350" smtClean="0">
                <a:latin typeface="Arial" panose="020B0604020202020204" pitchFamily="34" charset="0"/>
                <a:cs typeface="Arial" panose="020B0604020202020204" pitchFamily="34" charset="0"/>
              </a:rPr>
              <a:t>Có </a:t>
            </a:r>
            <a:r>
              <a:rPr lang="en-US" sz="2350">
                <a:latin typeface="Arial" panose="020B0604020202020204" pitchFamily="34" charset="0"/>
                <a:cs typeface="Arial" panose="020B0604020202020204" pitchFamily="34" charset="0"/>
              </a:rPr>
              <a:t>phần phụ (chân) phân đốt, nối với nhau bằng các khớp động.</a:t>
            </a:r>
          </a:p>
          <a:p>
            <a:r>
              <a:rPr lang="en-US" sz="2350" smtClean="0">
                <a:latin typeface="Arial" panose="020B0604020202020204" pitchFamily="34" charset="0"/>
                <a:cs typeface="Arial" panose="020B0604020202020204" pitchFamily="34" charset="0"/>
                <a:sym typeface="Symbol"/>
              </a:rPr>
              <a:t></a:t>
            </a:r>
            <a:r>
              <a:rPr lang="en-US" sz="2350" smtClean="0">
                <a:latin typeface="Arial" panose="020B0604020202020204" pitchFamily="34" charset="0"/>
                <a:cs typeface="Arial" panose="020B0604020202020204" pitchFamily="34" charset="0"/>
              </a:rPr>
              <a:t> </a:t>
            </a:r>
            <a:r>
              <a:rPr lang="en-US" sz="2350">
                <a:latin typeface="Arial" panose="020B0604020202020204" pitchFamily="34" charset="0"/>
                <a:cs typeface="Arial" panose="020B0604020202020204" pitchFamily="34" charset="0"/>
              </a:rPr>
              <a:t>Sống ở nhiều môi trường, có đại diện kí sinh.</a:t>
            </a:r>
            <a:endParaRPr lang="en-US" sz="2350">
              <a:latin typeface="Arial" panose="020B0604020202020204" pitchFamily="34" charset="0"/>
              <a:ea typeface="Calibri"/>
              <a:cs typeface="Arial" panose="020B0604020202020204" pitchFamily="34" charset="0"/>
            </a:endParaRPr>
          </a:p>
        </p:txBody>
      </p:sp>
      <p:pic>
        <p:nvPicPr>
          <p:cNvPr id="6146" name="Picture 2" descr="https://icdn.dantri.com.vn/zoom/1200_630/Uploaded/2009/09/30/chauchau.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2801" y="4343231"/>
            <a:ext cx="2819400" cy="1907516"/>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s://dietcontrunggayhai.com/wp-content/uploads/2017/12/tim-hieu-ve-chuon-chuon-n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4443" y="4343231"/>
            <a:ext cx="2441775" cy="1914138"/>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s://encrypted-tbn0.gstatic.com/images?q=tbn:ANd9GcQ_bkAGkDsOu3Re-wqK2h4OHfjve8k7vmEBOw&amp;usqp=CAU"/>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8" y="1611752"/>
            <a:ext cx="2932478" cy="2280308"/>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s://lh3.googleusercontent.com/proxy/x_4WcuQUYz7DQms9RDtLxG3ot87lMnaEpGwkXjX_cltomHrantfyQ-bKdHM6_BGEAf0S1whVSr8lbCkOa-RN0XDq5MtsESUe1hwh6oB9SJp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34443" y="1769122"/>
            <a:ext cx="2441775" cy="1814932"/>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10" descr="data:image/jpeg;base64,/9j/4AAQSkZJRgABAQAAAQABAAD/2wCEAAoHCBUVFRgVFhYYGRgaGRgYGhgZGRkaGRgaGhgaGhkYGhocIS4lHB4rIRgYJjgmKy8xNTU1GiQ7QDs0Py40NTEBDAwMEA8QHhISHDQrJCQ0NDQ0NDQ0NDQ0NDQ0NDQ0NDQ0NDQ0NDQxNDQ0NDQ0NDQ0NDQ0NDQ0NDQ0NDQ0NDQ0Mf/AABEIALcBFAMBIgACEQEDEQH/xAAbAAACAwEBAQAAAAAAAAAAAAAAAgEDBAUGB//EADgQAAEDAgMFBgUDAwUBAAAAAAEAAhESIQMxQQRRYXGBBSKRobHwBhNCwdEyUuEUYnIjgpKi8RX/xAAYAQEBAQEBAAAAAAAAAAAAAAABAAIDBP/EACURAQEBAAICAgAGAwAAAAAAAAABEQIhMUEDEiJRYXGBkQQTsf/aAAwDAQACEQMRAD8A8qFMKAmhcG0QgGPxvRCmFCgtBy8PwopUgKwG3uf/ABIVQiFYGE3FwM+HNJCQH3SQnIUQnQSFFKshEJGKiEBqshAahYphBarS2FFKzaVVKKVbSihZ1JwnENcBwdbhbwgm3BD8QOioAEataBPMCATxWjBhrHn6j3Buj6+sQP8Acs5w1u9EjmDQ85bHhcz5JQw56b1ZQgNOko0Kmk8+av2XYn4hhg5uJDWDm91m9StWwdzErLAflgvIIsY/SCNxcWjqs+Pil5qcSdwsGjgAIAHABW/mkOwKHFru9Bg0uBbPOO908VTjYlRsAAMgALDicz1TDij5YOR8beeSvslMKC1WuZGaiEalUIhWOZF9Pee5RCSQIIhObZJYUSFRCdBUVcITIVqbgnShMEKhCIUgKVRCkJgFMKZpvlERxAI4zl+PFQ6DM2O8fcLXsrK2lptTcO/aDnMfTPgXTvmnF2V4cBTc5ReeIIsRxW866Cl2GQAdCSJ5R+QkhbNpw6A1uomTvJAJ1yFvNUNjVVmXEqAUQrqUtKNSqEQrSxLCLUQzvUtdHLimhTSs6iubqJj04JCFex5E5QcwfeaggHLw/lFpau0cENZgNEXw6zze92fQN8FzyxdbtvBpexpcD/pYfmJ+5XNez3/ITfJvlVSmaE0H3dWOEASEMowXwRVJbkYzg2MKza9gcwAyHNOTmkGZAIqAMsMaFVwOPqt3yamGkgigEnIB2GLgzkaZ5z4U7Tl0GJ6JS1WqHNWdGq1BA5JyFEJlJKCL298FGKIsBFgeciR0TkLRtbSWscRmyLf2EtHkAtzuUueQiFY5qQhGopUJilKSVCaEKTaEwQAmhGlEKQFICYBWgAIhEJlayfZ8Sk8CC08jn+eYC9BsDHHZcQtJa/CeXAgkGkgVgEZ6n/avOL2vwawOwXkgO71DmnWQ2PESOi6/FduJ5HadpOIASACBBgRUf3GNYjwWeF0+1uzjgYmIzNoJg+bfL0O5c1Y52y9osJy/QjkdR/HBQEQsfZB2GRfMbx7zQDv/AJVjXkZe43oLQTuPHLx0ValMIhXHDOf3B9EkLFpishRCspUFiCxbG/Hc54eHOYwASbgXjnF/MLa0TAFj5FX4W0va0sbeu0c+nLqFRjYJYS1wgiJHMT910t3s8p7Q9hGlxuz5xoprynkePPehrzkbjjpyOiYAEROv1Z6a6qYJAOXgUzGOgwDPC59/lSzAcXBobckADeTYL1fZnZoZiNY0ybS4iJg3AibSLX/gxrjx15Akajw/CIHTeuh25shw9oxGEEAPJb/i7vN6QQsGRt76FGMWFcyADOc87b/eirKtJlVuUVZW7bHA4OAIybiDn35HqudtOJQ0ugmNB5cld/8ARdjYeEC0NoaW21kkz6LpxnVrU8VSUrm6jL05pikNkMkKhWkDW3L8H8pOWfHXknCZmzuIkNJG+EJEJyJvATQgJgubSAEygKVMhCEKQXpPgXa6NoOGTAxGwP8ANhrb5Bw6rziu2TGcx7Hs/U1zXN4kGQLLXDlnKUPafFJPz3EN/SDxDm0h7mkHmT0K8g/DZ+0jkfsZ9V9F+InBrqqCQ9kkjMFskAacOq8Ft2zFjjT+mSNxHAjQ68V6PlnWisv9O0zS/wD5NI6SJSnZX5wDyIPlmpon+Pwr9o2V+HTVEuE05lt47w0Nl5ur6LI5hFyCBxEKIW3De5v1ETpKc7ZSQQ1lQmHUiRI36wi8Z7ojnQmq33TBu8x5qcTCI3Hlu330XPtpUQEFiCoVxpQ1xaQ4WIgg8Qrtr2l2K+oxMAW657ryPBPgbKHz3g2AXCrKBmJAz98UjcHEa6gNub0nJ0XzGYMaLfhvjN6vtnOGdEHDMDr9lfj4RaYkWAyy4xN946Kdjwq3hkk1EC2k2kcpWs7xyzvHoexdkowvmkNc4wGBwkQDM8zFjpZdLsOTiuiruiLd4TOupU9qPuQCGtaJILc84gjIpvh3Dc1jn0OcCYJaQSMyTfTTqunKeZPXTtx6ji/HDQ3aQ4D9bGOIiLiW5TnDQvNPbqP/ABel+OcRrsZkEmMMZ6d5y8yDFwscplsceXkkq3A2cvMNjjOkJHloEkxaRYw64bbqfI8lXguLXEgyDaQcx0VI1x49bfAZiuDH4bgILjPHkkaIgBbX7CQ0OJpnJrrONplo1HExwlUPYWx+m433F+N2m3DzWvrRbaoLd9ktUZD3w3Kx2Hu8JEqssO4qwK3b9/nzSkJyEpCcQrQlg7ipUnSCkJWpguJ1IUoCEoIUqQFmhELp/DmyfM2nDacg4PPJl46wB1XOXp/gYAvxARcsEW479Dl4LfxTeUT2vbmzk4THVxS4SZiQbATzI6wvJbQzEY4VOaWmx+Y9pY6MiG3NwARG9dTtva3sZRWaagHDNxZFzzBAg+zxNpLYBcAQe4XTbe1wgbjblC9tvpWDbMDCYC5gNZDSAwxQ1wmA50kzvAtlz5D8UWaBAGZET1dF/wCF1O2Q2tpaSQ5rTJAps1rQGnOBSc8pXFxnCIFt/HhwXn+W54RcZ0mxniqmcOKVAXlt26khpmEPN0NcQZGaVZSCohTCglakKzBOmYMz4Zjcr/6rMO78iBNiw2hzXaRA53nesrTHOFFMjkty9Ljyytm0UlktbDwe/wBRGuhz8U/w80/PYQYioz/scsYxDrnqSD3tYK09kvoxmG0EkX+mQW/da49co7WTl+Kfy7PaRMudmTbNwkW+kW0z5rtdlYdOG0SWg5gtnI2cHTllaFyXYDqwx5MVDQZSeF/4XR7R2g4eAaRLnd1gE5fuvoB9l6OUzu/uJ31Hk/iPavmYziCCAaQRqG2n1KxYWyFzS4kNA36rRQAYPeefp06rLjPLh3rOkd0ZAWP2C89tt2H6Sd1a1hxGNqpDWkCs6TuG6/5UsxGYbnFgDyD3XuAhsH9QbJnzWVxlI8XstcZjny56NoxnPcXOJLiZLjmVWTPPf+VY9wOY669RqkLV0YJH39EkK4Hfpl/O8Kp4UySdyC87ygpYUll96hKhTTcEwSApguGDTBSlCZB0yAoCfCIqE5SFIBeh+H9uds5gtBBMvECoboO8X4JHUu0DHXEiwJETI+nmE7dgc2zhFRaIkZExYiZEkXXf4uMl32bMd34hY3EwvmtLSDF9SdOX1DnC4vZ+y1sLKokiJBNNzcZcV2+1sD/ToDDTQIpizmwaTFpIFiubseCS4uEhpaYJjMG46U+i9Fm0axbZ3GNZIdJc4ECIA0vleTGhC4T3Zr2m3YDcYOJMwXMOhBaYPUiD1OcwvJ7fsjsJ9JiMwf3DQ8P4Xm+aXf0Oe2VCkgaTyRK82BBT4WCXAuya39Tt05AbydBz0BKvw9m7tb+6zSP1P/xH3y5myTExagGizRkwab3f3O3n2NTjnlazuKhoT0t/cf8Aj/KGAHW/EW5cFSJUbpmi6sY0ZNEnjnyAC24fZryO+QzIyc+gz1C1OKnG3ww0RnZa8HZx8suqu50RYWaAfG/kpxn4GGLS90XLjYdMvVU9kbaMQuYbGamyLGYaQRpkDHArr8eb268ZZ7djYu0cdrYLA+BIe5jnFomM2kB0Tre63fEzaGYL6n1uDmvtEwQRSMmjvWjhdTsezNLHtYe82HQZFcGHQNc8uA4rP2k9u0MbhseK2TrUMgKZ0EALpzkzs97+F5zCDXEiYIkgZgkDKeMLOYI4q12GWuh3dcDkR67lGM0Ay3Xy3rj6crbfKilD22nopKjgmBUUNJGWakhRC0jPIMWiwFvWCqoGUpykKUQs4hI5vLxCchVlTKaeA8QhKhSbQmCUJguKMFKgKUJKlQhCd5zQ7Ba7VwBF/qaaXeIIPRaNi29+GAx12xk4SQ7lp5ZKnZcIvw8IWsHug2kVgeoPip2nFl3eaOMG5P7jAXp+ss1rXoNh2oQKXS0/SYLY1gxPQreyhou2kc5AqzjUaLh9m4bQCRIvBmS11uQ435robXtjNmZXiOhggQ43B0oOs6DI7lz/ANny/HyyzZffsrWbE1jn96Q5znEHjfoLLJtOHh7SxzHDjh4kQA7dyNuBXk9s+IPnuDnF7MMOBbhtD3OeRkXloy4ez0+yu0HDHbiCugNILCx2sXANtFx+b/Ju/WT+fTU4uHjbO9jywjvAxAuZ3c1qbgtYKniX6M0HF+//AB8dx9D292qxrnOZhlj3tBqIDSSLHUmDAtZeUw8UPkv7p0iTP2XSTjJu7R9aXGxS8yT73JC0qt1bfpY6SYuQItEwQZzXRft4LKG4bGu1fSD6ifNYs/Or6z3VLcB7xNDjH1Bp132hJh4TS10PFX0tgmeJd+kDqVe7tLELKC8lm77WyWYQbix469fynpbxn6tX9a0NbQylwzOs7yZ9FRtG0PeZJStO8CPtwVTiC6gTEXJ9EyXkfteXXpDMIvyy3+/f30bCyhx+kxYiDfO874IShjsgJtFtVIY7W3OPTNavL1PQly9Oji9q4gwgwua4vZF2NBa0kGxaAXZRLptuXHwGOw++x1h+pkukAm5FoVuI4A2H4UNxXAyDHK3or7Xez9u9jstxMPaGiuxizgIIgxBnMe+fPxWHCdS5mYkS4lrhoQWxPrpZZWYhaahqZLRbq2Mj+dy7GBtQxmtw33YciIBtm5u5w1GXlF4/b/jpk5d+3HfigkmlonQVR5mVXW3cR1keB/Ku23Z6HlocHDRw1HLQrNCtcbLPJ34Qza4X0yI8beZVZYRmFJCA4jK3Ja0KlDXUkG1jNwCOoOYVxedQDzH3F0ppOhHK/kfytRYzvSOVzmjePMfwkOGefK/oplWhTEWQpNITApJQCuSWgqQVWCmBRQsCClBWzsrBa/FY1wJBNxwAkzwsqTbheg2bZHDCYTMMZ3uBPfGfMjoq9twWUfMrpM3BzymwGZ4BdXDaCx8HvPFVDpgATBjMCJ0XJwsBgdU99bsry1oGcAG05Zrt8nOcJI6cZqhm2YjWj5bS0fvcBLp/t3aKMBlZjEcXnMV3I5Srdua51g8AHK8WR2fsgBqqBAPeeSA0HcN54cF4eXy8ufLI1sbDsjhBa1tNoMwTvJBFuC6Gw4NzUCOh+y5+39o0Nz4AauP498B57G7QxHkkvdfQEgDoE8fi4cu7PDGtfxBtwxcTu3YwUtMETeSb8Vy0IXVm07cQxTmN3ofM+JUOZFwZHpwKVAdCgiFCc7x4e9FDGFxgZowybUMNUsrpi5IAcRuAB1PS107HkCHCCNWn8i6obgFrjNzlP/gVkLVudRu3JkWhw5cR7snaJOcHL+CqA5PIJGhHgUyslLCNJ5XHkqyCrsZkGNNDoVXURvTiK5pVmFihjSKC4HQaECQ5u4pRiHgoLhGu/wDKY1x5ZT7NtRpBDJDwBToYsXAiTULeUgyZtfsb6C8Nc5lpeG5bqhm3LVY9nYay0ZPImRNJAs4XseW871vbtmLgh2FJbnaxAJvIPHgYM6qnXhvlZym3+2B7d1xv95JF0tgOC4OGKS12jm2B4RBb0gc1zG47HEgXgxIEeWXRO6xeN9dpISOVrmbr+vUKsrUCpyRysKRyRUVu/cfEqUiFpLpUylJUVLiKsBTgqkOUhyGcatmwnPcGMEuJgCw8zYL2fZfZ2HszXFzg/FLbwRDZza3fxK4/YnZwGG7ExBY2AMg8T0t43V2OSG9+GMPKp3JrYBB32HNdePG8e8dJxkm1pxNt7znOcLkfpvAByt6cVgftLHWkiMhHsysm1dpMADMNlhq6DJ35LD/WP/t/4M9SJXL5OM5eavs6rqYJuGjNxPkN5Oip2ntckBrGhrW2aM4481zcTaHO/U4mMhoOiSpc+Px8eM6gtXvxS4y4knilDlVUpqW8GralNSqqRUjFq2USqw5TUjAeVGLhuqByHgeJ+yx7fjlje7mbTuGp971pwMV5a0uMOjS3FMmdtzqb/S4nggqA/eApka9CEMITBqig+/smAsmRoVE2OWnBK6dUEc0VSNbcdFqIpPNAMGc+G/goqUvd4JJbg28fursMPxCQTLwJadXNuaIGo08NypcUYeI5pqaYMFTXG+r4IQloE1QJ3pcLbC8mqz5Mj1I0hWFWYsypfilzqnXPC3okx3j6QZ4kDz1SlKVqVaUSdPMeKUqSUB8aAjcf4uFvQrQmtx8VKQSpLKWpaNk2R+Ie6LamCegAu48AuUlvhhU2SYFybADMrsdlbA0uFfeII7o/SNe+RnlkOpGSfZuzSTQxzATYy9ped8hs0j+0dSjtfaBhN+Rh2A/W76nE5zw4cl0nH6zaZG/tb4gaWDDYASCbkClt7U/uI35c151+M5xlxJO8mSswKYOWOXK3ytW1KalXKmVgnqRUklEpSypFSSUSplZKmVUCmlCWApgVUCpaUBLmscQc3NNuEj34KwlVtZBMZk35pyqtW95+SZTMckBUyEBZUEzHehVNSZpF1NLA7iUVRu6hV1IkLUpaPlCKgcrkbrZ8p1VEbir9naWAYhyBhoIs/eOLd/MDVWbdhsDGPDS17yTS10sDRYETJEmbEnI8FrOiy0zbXj+VWQg9UVTbw/CErcWAiR3zZp4CZHmExKWkHoCR0v8AZBKmvQcVWVJclKhiClKZQU6UWQoQnRi7Bw8JhnFl5/YwwAdz3fZviF0Nm7aYQ5rwWtpIY1jW0g7jEEjgvPyiVvjyvHww9hs7GMwDikAOIaQ5tpAv3P2zZea2nanPeXuMk8t0eiV+2PLAwnuj2FSCjly1W9HBUgpQUSuaOCplJKJUjyplVyiVJZKkFVgqZUlgKaVWCpBUjgpmPgjqR0SApWgF06tt4iY9ESKdXV4KJSoVgw0piVWEEoxYeUzT6KmpS03QYslTKpqU1Kax6Ts3AwscYWGxxDm1Vh7ZqqNVTQ03iADJyErh7Q8ueTne2WQsLaWWjsTbTgvdiATSx/8A2hs/9lzQV0vLeMKwlRWUlSmrggpxcUgE3NsvIqakjhIIBidUyvSBUdVEIhSSRqkKYlKUaioQhKY0wQhdHMSpBQhCMCplCFlCUShCkJQhCUkFSChCEYJghCEkKZQhREqZQhCSCllCFBEqQ5CFKJcbqJQhDcej7G7K/wBLacV5ENwiABczZ/lSPFeclCF05TqEShCFhJaUIQkgKalCFIVKJQhSHRCELSf/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2" descr="data:image/jpeg;base64,/9j/4AAQSkZJRgABAQAAAQABAAD/2wCEAAoHCBUVFRgVFhYYGRgaGRgYGhgZGRkaGRgaGhgaGhkYGhocIS4lHB4rIRgYJjgmKy8xNTU1GiQ7QDs0Py40NTEBDAwMEA8QHhISHDQrJCQ0NDQ0NDQ0NDQ0NDQ0NDQ0NDQ0NDQ0NDQxNDQ0NDQ0NDQ0NDQ0NDQ0NDQ0NDQ0NDQ0Mf/AABEIALcBFAMBIgACEQEDEQH/xAAbAAACAwEBAQAAAAAAAAAAAAAAAgEDBAUGB//EADgQAAEDAgMFBgUDAwUBAAAAAAEAAhESIQMxQQRRYXGBBSKRobHwBhNCwdEyUuEUYnIjgpKi8RX/xAAYAQEBAQEBAAAAAAAAAAAAAAABAAIDBP/EACURAQEBAAICAgAGAwAAAAAAAAABEQIhMUEDEiJRYXGBkQQTsf/aAAwDAQACEQMRAD8A8qFMKAmhcG0QgGPxvRCmFCgtBy8PwopUgKwG3uf/ABIVQiFYGE3FwM+HNJCQH3SQnIUQnQSFFKshEJGKiEBqshAahYphBarS2FFKzaVVKKVbSihZ1JwnENcBwdbhbwgm3BD8QOioAEataBPMCATxWjBhrHn6j3Buj6+sQP8Acs5w1u9EjmDQ85bHhcz5JQw56b1ZQgNOko0Kmk8+av2XYn4hhg5uJDWDm91m9StWwdzErLAflgvIIsY/SCNxcWjqs+Pil5qcSdwsGjgAIAHABW/mkOwKHFru9Bg0uBbPOO908VTjYlRsAAMgALDicz1TDij5YOR8beeSvslMKC1WuZGaiEalUIhWOZF9Pee5RCSQIIhObZJYUSFRCdBUVcITIVqbgnShMEKhCIUgKVRCkJgFMKZpvlERxAI4zl+PFQ6DM2O8fcLXsrK2lptTcO/aDnMfTPgXTvmnF2V4cBTc5ReeIIsRxW866Cl2GQAdCSJ5R+QkhbNpw6A1uomTvJAJ1yFvNUNjVVmXEqAUQrqUtKNSqEQrSxLCLUQzvUtdHLimhTSs6iubqJj04JCFex5E5QcwfeaggHLw/lFpau0cENZgNEXw6zze92fQN8FzyxdbtvBpexpcD/pYfmJ+5XNez3/ITfJvlVSmaE0H3dWOEASEMowXwRVJbkYzg2MKza9gcwAyHNOTmkGZAIqAMsMaFVwOPqt3yamGkgigEnIB2GLgzkaZ5z4U7Tl0GJ6JS1WqHNWdGq1BA5JyFEJlJKCL298FGKIsBFgeciR0TkLRtbSWscRmyLf2EtHkAtzuUueQiFY5qQhGopUJilKSVCaEKTaEwQAmhGlEKQFICYBWgAIhEJlayfZ8Sk8CC08jn+eYC9BsDHHZcQtJa/CeXAgkGkgVgEZ6n/avOL2vwawOwXkgO71DmnWQ2PESOi6/FduJ5HadpOIASACBBgRUf3GNYjwWeF0+1uzjgYmIzNoJg+bfL0O5c1Y52y9osJy/QjkdR/HBQEQsfZB2GRfMbx7zQDv/AJVjXkZe43oLQTuPHLx0ValMIhXHDOf3B9EkLFpishRCspUFiCxbG/Hc54eHOYwASbgXjnF/MLa0TAFj5FX4W0va0sbeu0c+nLqFRjYJYS1wgiJHMT910t3s8p7Q9hGlxuz5xoprynkePPehrzkbjjpyOiYAEROv1Z6a6qYJAOXgUzGOgwDPC59/lSzAcXBobckADeTYL1fZnZoZiNY0ybS4iJg3AibSLX/gxrjx15Akajw/CIHTeuh25shw9oxGEEAPJb/i7vN6QQsGRt76FGMWFcyADOc87b/eirKtJlVuUVZW7bHA4OAIybiDn35HqudtOJQ0ugmNB5cld/8ARdjYeEC0NoaW21kkz6LpxnVrU8VSUrm6jL05pikNkMkKhWkDW3L8H8pOWfHXknCZmzuIkNJG+EJEJyJvATQgJgubSAEygKVMhCEKQXpPgXa6NoOGTAxGwP8ANhrb5Bw6rziu2TGcx7Hs/U1zXN4kGQLLXDlnKUPafFJPz3EN/SDxDm0h7mkHmT0K8g/DZ+0jkfsZ9V9F+InBrqqCQ9kkjMFskAacOq8Ft2zFjjT+mSNxHAjQ68V6PlnWisv9O0zS/wD5NI6SJSnZX5wDyIPlmpon+Pwr9o2V+HTVEuE05lt47w0Nl5ur6LI5hFyCBxEKIW3De5v1ETpKc7ZSQQ1lQmHUiRI36wi8Z7ojnQmq33TBu8x5qcTCI3Hlu330XPtpUQEFiCoVxpQ1xaQ4WIgg8Qrtr2l2K+oxMAW657ryPBPgbKHz3g2AXCrKBmJAz98UjcHEa6gNub0nJ0XzGYMaLfhvjN6vtnOGdEHDMDr9lfj4RaYkWAyy4xN946Kdjwq3hkk1EC2k2kcpWs7xyzvHoexdkowvmkNc4wGBwkQDM8zFjpZdLsOTiuiruiLd4TOupU9qPuQCGtaJILc84gjIpvh3Dc1jn0OcCYJaQSMyTfTTqunKeZPXTtx6ji/HDQ3aQ4D9bGOIiLiW5TnDQvNPbqP/ABel+OcRrsZkEmMMZ6d5y8yDFwscplsceXkkq3A2cvMNjjOkJHloEkxaRYw64bbqfI8lXguLXEgyDaQcx0VI1x49bfAZiuDH4bgILjPHkkaIgBbX7CQ0OJpnJrrONplo1HExwlUPYWx+m433F+N2m3DzWvrRbaoLd9ktUZD3w3Kx2Hu8JEqssO4qwK3b9/nzSkJyEpCcQrQlg7ipUnSCkJWpguJ1IUoCEoIUqQFmhELp/DmyfM2nDacg4PPJl46wB1XOXp/gYAvxARcsEW479Dl4LfxTeUT2vbmzk4THVxS4SZiQbATzI6wvJbQzEY4VOaWmx+Y9pY6MiG3NwARG9dTtva3sZRWaagHDNxZFzzBAg+zxNpLYBcAQe4XTbe1wgbjblC9tvpWDbMDCYC5gNZDSAwxQ1wmA50kzvAtlz5D8UWaBAGZET1dF/wCF1O2Q2tpaSQ5rTJAps1rQGnOBSc8pXFxnCIFt/HhwXn+W54RcZ0mxniqmcOKVAXlt26khpmEPN0NcQZGaVZSCohTCglakKzBOmYMz4Zjcr/6rMO78iBNiw2hzXaRA53nesrTHOFFMjkty9Ljyytm0UlktbDwe/wBRGuhz8U/w80/PYQYioz/scsYxDrnqSD3tYK09kvoxmG0EkX+mQW/da49co7WTl+Kfy7PaRMudmTbNwkW+kW0z5rtdlYdOG0SWg5gtnI2cHTllaFyXYDqwx5MVDQZSeF/4XR7R2g4eAaRLnd1gE5fuvoB9l6OUzu/uJ31Hk/iPavmYziCCAaQRqG2n1KxYWyFzS4kNA36rRQAYPeefp06rLjPLh3rOkd0ZAWP2C89tt2H6Sd1a1hxGNqpDWkCs6TuG6/5UsxGYbnFgDyD3XuAhsH9QbJnzWVxlI8XstcZjny56NoxnPcXOJLiZLjmVWTPPf+VY9wOY669RqkLV0YJH39EkK4Hfpl/O8Kp4UySdyC87ygpYUll96hKhTTcEwSApguGDTBSlCZB0yAoCfCIqE5SFIBeh+H9uds5gtBBMvECoboO8X4JHUu0DHXEiwJETI+nmE7dgc2zhFRaIkZExYiZEkXXf4uMl32bMd34hY3EwvmtLSDF9SdOX1DnC4vZ+y1sLKokiJBNNzcZcV2+1sD/ToDDTQIpizmwaTFpIFiubseCS4uEhpaYJjMG46U+i9Fm0axbZ3GNZIdJc4ECIA0vleTGhC4T3Zr2m3YDcYOJMwXMOhBaYPUiD1OcwvJ7fsjsJ9JiMwf3DQ8P4Xm+aXf0Oe2VCkgaTyRK82BBT4WCXAuya39Tt05AbydBz0BKvw9m7tb+6zSP1P/xH3y5myTExagGizRkwab3f3O3n2NTjnlazuKhoT0t/cf8Aj/KGAHW/EW5cFSJUbpmi6sY0ZNEnjnyAC24fZryO+QzIyc+gz1C1OKnG3ww0RnZa8HZx8suqu50RYWaAfG/kpxn4GGLS90XLjYdMvVU9kbaMQuYbGamyLGYaQRpkDHArr8eb268ZZ7djYu0cdrYLA+BIe5jnFomM2kB0Tre63fEzaGYL6n1uDmvtEwQRSMmjvWjhdTsezNLHtYe82HQZFcGHQNc8uA4rP2k9u0MbhseK2TrUMgKZ0EALpzkzs97+F5zCDXEiYIkgZgkDKeMLOYI4q12GWuh3dcDkR67lGM0Ay3Xy3rj6crbfKilD22nopKjgmBUUNJGWakhRC0jPIMWiwFvWCqoGUpykKUQs4hI5vLxCchVlTKaeA8QhKhSbQmCUJguKMFKgKUJKlQhCd5zQ7Ba7VwBF/qaaXeIIPRaNi29+GAx12xk4SQ7lp5ZKnZcIvw8IWsHug2kVgeoPip2nFl3eaOMG5P7jAXp+ss1rXoNh2oQKXS0/SYLY1gxPQreyhou2kc5AqzjUaLh9m4bQCRIvBmS11uQ435robXtjNmZXiOhggQ43B0oOs6DI7lz/ANny/HyyzZffsrWbE1jn96Q5znEHjfoLLJtOHh7SxzHDjh4kQA7dyNuBXk9s+IPnuDnF7MMOBbhtD3OeRkXloy4ez0+yu0HDHbiCugNILCx2sXANtFx+b/Ju/WT+fTU4uHjbO9jywjvAxAuZ3c1qbgtYKniX6M0HF+//AB8dx9D292qxrnOZhlj3tBqIDSSLHUmDAtZeUw8UPkv7p0iTP2XSTjJu7R9aXGxS8yT73JC0qt1bfpY6SYuQItEwQZzXRft4LKG4bGu1fSD6ifNYs/Or6z3VLcB7xNDjH1Bp132hJh4TS10PFX0tgmeJd+kDqVe7tLELKC8lm77WyWYQbix469fynpbxn6tX9a0NbQylwzOs7yZ9FRtG0PeZJStO8CPtwVTiC6gTEXJ9EyXkfteXXpDMIvyy3+/f30bCyhx+kxYiDfO874IShjsgJtFtVIY7W3OPTNavL1PQly9Oji9q4gwgwua4vZF2NBa0kGxaAXZRLptuXHwGOw++x1h+pkukAm5FoVuI4A2H4UNxXAyDHK3or7Xez9u9jstxMPaGiuxizgIIgxBnMe+fPxWHCdS5mYkS4lrhoQWxPrpZZWYhaahqZLRbq2Mj+dy7GBtQxmtw33YciIBtm5u5w1GXlF4/b/jpk5d+3HfigkmlonQVR5mVXW3cR1keB/Ku23Z6HlocHDRw1HLQrNCtcbLPJ34Qza4X0yI8beZVZYRmFJCA4jK3Ja0KlDXUkG1jNwCOoOYVxedQDzH3F0ppOhHK/kfytRYzvSOVzmjePMfwkOGefK/oplWhTEWQpNITApJQCuSWgqQVWCmBRQsCClBWzsrBa/FY1wJBNxwAkzwsqTbheg2bZHDCYTMMZ3uBPfGfMjoq9twWUfMrpM3BzymwGZ4BdXDaCx8HvPFVDpgATBjMCJ0XJwsBgdU99bsry1oGcAG05Zrt8nOcJI6cZqhm2YjWj5bS0fvcBLp/t3aKMBlZjEcXnMV3I5Srdua51g8AHK8WR2fsgBqqBAPeeSA0HcN54cF4eXy8ufLI1sbDsjhBa1tNoMwTvJBFuC6Gw4NzUCOh+y5+39o0Nz4AauP498B57G7QxHkkvdfQEgDoE8fi4cu7PDGtfxBtwxcTu3YwUtMETeSb8Vy0IXVm07cQxTmN3ofM+JUOZFwZHpwKVAdCgiFCc7x4e9FDGFxgZowybUMNUsrpi5IAcRuAB1PS107HkCHCCNWn8i6obgFrjNzlP/gVkLVudRu3JkWhw5cR7snaJOcHL+CqA5PIJGhHgUyslLCNJ5XHkqyCrsZkGNNDoVXURvTiK5pVmFihjSKC4HQaECQ5u4pRiHgoLhGu/wDKY1x5ZT7NtRpBDJDwBToYsXAiTULeUgyZtfsb6C8Nc5lpeG5bqhm3LVY9nYay0ZPImRNJAs4XseW871vbtmLgh2FJbnaxAJvIPHgYM6qnXhvlZym3+2B7d1xv95JF0tgOC4OGKS12jm2B4RBb0gc1zG47HEgXgxIEeWXRO6xeN9dpISOVrmbr+vUKsrUCpyRysKRyRUVu/cfEqUiFpLpUylJUVLiKsBTgqkOUhyGcatmwnPcGMEuJgCw8zYL2fZfZ2HszXFzg/FLbwRDZza3fxK4/YnZwGG7ExBY2AMg8T0t43V2OSG9+GMPKp3JrYBB32HNdePG8e8dJxkm1pxNt7znOcLkfpvAByt6cVgftLHWkiMhHsysm1dpMADMNlhq6DJ35LD/WP/t/4M9SJXL5OM5eavs6rqYJuGjNxPkN5Oip2ntckBrGhrW2aM4481zcTaHO/U4mMhoOiSpc+Px8eM6gtXvxS4y4knilDlVUpqW8GralNSqqRUjFq2USqw5TUjAeVGLhuqByHgeJ+yx7fjlje7mbTuGp971pwMV5a0uMOjS3FMmdtzqb/S4nggqA/eApka9CEMITBqig+/smAsmRoVE2OWnBK6dUEc0VSNbcdFqIpPNAMGc+G/goqUvd4JJbg28fursMPxCQTLwJadXNuaIGo08NypcUYeI5pqaYMFTXG+r4IQloE1QJ3pcLbC8mqz5Mj1I0hWFWYsypfilzqnXPC3okx3j6QZ4kDz1SlKVqVaUSdPMeKUqSUB8aAjcf4uFvQrQmtx8VKQSpLKWpaNk2R+Ie6LamCegAu48AuUlvhhU2SYFybADMrsdlbA0uFfeII7o/SNe+RnlkOpGSfZuzSTQxzATYy9ped8hs0j+0dSjtfaBhN+Rh2A/W76nE5zw4cl0nH6zaZG/tb4gaWDDYASCbkClt7U/uI35c151+M5xlxJO8mSswKYOWOXK3ytW1KalXKmVgnqRUklEpSypFSSUSplZKmVUCmlCWApgVUCpaUBLmscQc3NNuEj34KwlVtZBMZk35pyqtW95+SZTMckBUyEBZUEzHehVNSZpF1NLA7iUVRu6hV1IkLUpaPlCKgcrkbrZ8p1VEbir9naWAYhyBhoIs/eOLd/MDVWbdhsDGPDS17yTS10sDRYETJEmbEnI8FrOiy0zbXj+VWQg9UVTbw/CErcWAiR3zZp4CZHmExKWkHoCR0v8AZBKmvQcVWVJclKhiClKZQU6UWQoQnRi7Bw8JhnFl5/YwwAdz3fZviF0Nm7aYQ5rwWtpIY1jW0g7jEEjgvPyiVvjyvHww9hs7GMwDikAOIaQ5tpAv3P2zZea2nanPeXuMk8t0eiV+2PLAwnuj2FSCjly1W9HBUgpQUSuaOCplJKJUjyplVyiVJZKkFVgqZUlgKaVWCpBUjgpmPgjqR0SApWgF06tt4iY9ESKdXV4KJSoVgw0piVWEEoxYeUzT6KmpS03QYslTKpqU1Kax6Ts3AwscYWGxxDm1Vh7ZqqNVTQ03iADJyErh7Q8ueTne2WQsLaWWjsTbTgvdiATSx/8A2hs/9lzQV0vLeMKwlRWUlSmrggpxcUgE3NsvIqakjhIIBidUyvSBUdVEIhSSRqkKYlKUaioQhKY0wQhdHMSpBQhCMCplCFlCUShCkJQhCUkFSChCEYJghCEkKZQhREqZQhCSCllCFBEqQ5CFKJcbqJQhDcej7G7K/wBLacV5ENwiABczZ/lSPFeclCF05TqEShCFhJaUIQkgKalCFIVKJQhSHRCELSf/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 name="AutoShape 14" descr="data:image/jpeg;base64,/9j/4AAQSkZJRgABAQAAAQABAAD/2wCEAAoHCBUVFRgVFhYYGRgaGRgYGhgZGRkaGRgaGhgaGhkYGhocIS4lHB4rIRgYJjgmKy8xNTU1GiQ7QDs0Py40NTEBDAwMEA8QHhISHDQrJCQ0NDQ0NDQ0NDQ0NDQ0NDQ0NDQ0NDQ0NDQxNDQ0NDQ0NDQ0NDQ0NDQ0NDQ0NDQ0NDQ0Mf/AABEIALcBFAMBIgACEQEDEQH/xAAbAAACAwEBAQAAAAAAAAAAAAAAAgEDBAUGB//EADgQAAEDAgMFBgUDAwUBAAAAAAEAAhESIQMxQQRRYXGBBSKRobHwBhNCwdEyUuEUYnIjgpKi8RX/xAAYAQEBAQEBAAAAAAAAAAAAAAABAAIDBP/EACURAQEBAAICAgAGAwAAAAAAAAABEQIhMUEDEiJRYXGBkQQTsf/aAAwDAQACEQMRAD8A8qFMKAmhcG0QgGPxvRCmFCgtBy8PwopUgKwG3uf/ABIVQiFYGE3FwM+HNJCQH3SQnIUQnQSFFKshEJGKiEBqshAahYphBarS2FFKzaVVKKVbSihZ1JwnENcBwdbhbwgm3BD8QOioAEataBPMCATxWjBhrHn6j3Buj6+sQP8Acs5w1u9EjmDQ85bHhcz5JQw56b1ZQgNOko0Kmk8+av2XYn4hhg5uJDWDm91m9StWwdzErLAflgvIIsY/SCNxcWjqs+Pil5qcSdwsGjgAIAHABW/mkOwKHFru9Bg0uBbPOO908VTjYlRsAAMgALDicz1TDij5YOR8beeSvslMKC1WuZGaiEalUIhWOZF9Pee5RCSQIIhObZJYUSFRCdBUVcITIVqbgnShMEKhCIUgKVRCkJgFMKZpvlERxAI4zl+PFQ6DM2O8fcLXsrK2lptTcO/aDnMfTPgXTvmnF2V4cBTc5ReeIIsRxW866Cl2GQAdCSJ5R+QkhbNpw6A1uomTvJAJ1yFvNUNjVVmXEqAUQrqUtKNSqEQrSxLCLUQzvUtdHLimhTSs6iubqJj04JCFex5E5QcwfeaggHLw/lFpau0cENZgNEXw6zze92fQN8FzyxdbtvBpexpcD/pYfmJ+5XNez3/ITfJvlVSmaE0H3dWOEASEMowXwRVJbkYzg2MKza9gcwAyHNOTmkGZAIqAMsMaFVwOPqt3yamGkgigEnIB2GLgzkaZ5z4U7Tl0GJ6JS1WqHNWdGq1BA5JyFEJlJKCL298FGKIsBFgeciR0TkLRtbSWscRmyLf2EtHkAtzuUueQiFY5qQhGopUJilKSVCaEKTaEwQAmhGlEKQFICYBWgAIhEJlayfZ8Sk8CC08jn+eYC9BsDHHZcQtJa/CeXAgkGkgVgEZ6n/avOL2vwawOwXkgO71DmnWQ2PESOi6/FduJ5HadpOIASACBBgRUf3GNYjwWeF0+1uzjgYmIzNoJg+bfL0O5c1Y52y9osJy/QjkdR/HBQEQsfZB2GRfMbx7zQDv/AJVjXkZe43oLQTuPHLx0ValMIhXHDOf3B9EkLFpishRCspUFiCxbG/Hc54eHOYwASbgXjnF/MLa0TAFj5FX4W0va0sbeu0c+nLqFRjYJYS1wgiJHMT910t3s8p7Q9hGlxuz5xoprynkePPehrzkbjjpyOiYAEROv1Z6a6qYJAOXgUzGOgwDPC59/lSzAcXBobckADeTYL1fZnZoZiNY0ybS4iJg3AibSLX/gxrjx15Akajw/CIHTeuh25shw9oxGEEAPJb/i7vN6QQsGRt76FGMWFcyADOc87b/eirKtJlVuUVZW7bHA4OAIybiDn35HqudtOJQ0ugmNB5cld/8ARdjYeEC0NoaW21kkz6LpxnVrU8VSUrm6jL05pikNkMkKhWkDW3L8H8pOWfHXknCZmzuIkNJG+EJEJyJvATQgJgubSAEygKVMhCEKQXpPgXa6NoOGTAxGwP8ANhrb5Bw6rziu2TGcx7Hs/U1zXN4kGQLLXDlnKUPafFJPz3EN/SDxDm0h7mkHmT0K8g/DZ+0jkfsZ9V9F+InBrqqCQ9kkjMFskAacOq8Ft2zFjjT+mSNxHAjQ68V6PlnWisv9O0zS/wD5NI6SJSnZX5wDyIPlmpon+Pwr9o2V+HTVEuE05lt47w0Nl5ur6LI5hFyCBxEKIW3De5v1ETpKc7ZSQQ1lQmHUiRI36wi8Z7ojnQmq33TBu8x5qcTCI3Hlu330XPtpUQEFiCoVxpQ1xaQ4WIgg8Qrtr2l2K+oxMAW657ryPBPgbKHz3g2AXCrKBmJAz98UjcHEa6gNub0nJ0XzGYMaLfhvjN6vtnOGdEHDMDr9lfj4RaYkWAyy4xN946Kdjwq3hkk1EC2k2kcpWs7xyzvHoexdkowvmkNc4wGBwkQDM8zFjpZdLsOTiuiruiLd4TOupU9qPuQCGtaJILc84gjIpvh3Dc1jn0OcCYJaQSMyTfTTqunKeZPXTtx6ji/HDQ3aQ4D9bGOIiLiW5TnDQvNPbqP/ABel+OcRrsZkEmMMZ6d5y8yDFwscplsceXkkq3A2cvMNjjOkJHloEkxaRYw64bbqfI8lXguLXEgyDaQcx0VI1x49bfAZiuDH4bgILjPHkkaIgBbX7CQ0OJpnJrrONplo1HExwlUPYWx+m433F+N2m3DzWvrRbaoLd9ktUZD3w3Kx2Hu8JEqssO4qwK3b9/nzSkJyEpCcQrQlg7ipUnSCkJWpguJ1IUoCEoIUqQFmhELp/DmyfM2nDacg4PPJl46wB1XOXp/gYAvxARcsEW479Dl4LfxTeUT2vbmzk4THVxS4SZiQbATzI6wvJbQzEY4VOaWmx+Y9pY6MiG3NwARG9dTtva3sZRWaagHDNxZFzzBAg+zxNpLYBcAQe4XTbe1wgbjblC9tvpWDbMDCYC5gNZDSAwxQ1wmA50kzvAtlz5D8UWaBAGZET1dF/wCF1O2Q2tpaSQ5rTJAps1rQGnOBSc8pXFxnCIFt/HhwXn+W54RcZ0mxniqmcOKVAXlt26khpmEPN0NcQZGaVZSCohTCglakKzBOmYMz4Zjcr/6rMO78iBNiw2hzXaRA53nesrTHOFFMjkty9Ljyytm0UlktbDwe/wBRGuhz8U/w80/PYQYioz/scsYxDrnqSD3tYK09kvoxmG0EkX+mQW/da49co7WTl+Kfy7PaRMudmTbNwkW+kW0z5rtdlYdOG0SWg5gtnI2cHTllaFyXYDqwx5MVDQZSeF/4XR7R2g4eAaRLnd1gE5fuvoB9l6OUzu/uJ31Hk/iPavmYziCCAaQRqG2n1KxYWyFzS4kNA36rRQAYPeefp06rLjPLh3rOkd0ZAWP2C89tt2H6Sd1a1hxGNqpDWkCs6TuG6/5UsxGYbnFgDyD3XuAhsH9QbJnzWVxlI8XstcZjny56NoxnPcXOJLiZLjmVWTPPf+VY9wOY669RqkLV0YJH39EkK4Hfpl/O8Kp4UySdyC87ygpYUll96hKhTTcEwSApguGDTBSlCZB0yAoCfCIqE5SFIBeh+H9uds5gtBBMvECoboO8X4JHUu0DHXEiwJETI+nmE7dgc2zhFRaIkZExYiZEkXXf4uMl32bMd34hY3EwvmtLSDF9SdOX1DnC4vZ+y1sLKokiJBNNzcZcV2+1sD/ToDDTQIpizmwaTFpIFiubseCS4uEhpaYJjMG46U+i9Fm0axbZ3GNZIdJc4ECIA0vleTGhC4T3Zr2m3YDcYOJMwXMOhBaYPUiD1OcwvJ7fsjsJ9JiMwf3DQ8P4Xm+aXf0Oe2VCkgaTyRK82BBT4WCXAuya39Tt05AbydBz0BKvw9m7tb+6zSP1P/xH3y5myTExagGizRkwab3f3O3n2NTjnlazuKhoT0t/cf8Aj/KGAHW/EW5cFSJUbpmi6sY0ZNEnjnyAC24fZryO+QzIyc+gz1C1OKnG3ww0RnZa8HZx8suqu50RYWaAfG/kpxn4GGLS90XLjYdMvVU9kbaMQuYbGamyLGYaQRpkDHArr8eb268ZZ7djYu0cdrYLA+BIe5jnFomM2kB0Tre63fEzaGYL6n1uDmvtEwQRSMmjvWjhdTsezNLHtYe82HQZFcGHQNc8uA4rP2k9u0MbhseK2TrUMgKZ0EALpzkzs97+F5zCDXEiYIkgZgkDKeMLOYI4q12GWuh3dcDkR67lGM0Ay3Xy3rj6crbfKilD22nopKjgmBUUNJGWakhRC0jPIMWiwFvWCqoGUpykKUQs4hI5vLxCchVlTKaeA8QhKhSbQmCUJguKMFKgKUJKlQhCd5zQ7Ba7VwBF/qaaXeIIPRaNi29+GAx12xk4SQ7lp5ZKnZcIvw8IWsHug2kVgeoPip2nFl3eaOMG5P7jAXp+ss1rXoNh2oQKXS0/SYLY1gxPQreyhou2kc5AqzjUaLh9m4bQCRIvBmS11uQ435robXtjNmZXiOhggQ43B0oOs6DI7lz/ANny/HyyzZffsrWbE1jn96Q5znEHjfoLLJtOHh7SxzHDjh4kQA7dyNuBXk9s+IPnuDnF7MMOBbhtD3OeRkXloy4ez0+yu0HDHbiCugNILCx2sXANtFx+b/Ju/WT+fTU4uHjbO9jywjvAxAuZ3c1qbgtYKniX6M0HF+//AB8dx9D292qxrnOZhlj3tBqIDSSLHUmDAtZeUw8UPkv7p0iTP2XSTjJu7R9aXGxS8yT73JC0qt1bfpY6SYuQItEwQZzXRft4LKG4bGu1fSD6ifNYs/Or6z3VLcB7xNDjH1Bp132hJh4TS10PFX0tgmeJd+kDqVe7tLELKC8lm77WyWYQbix469fynpbxn6tX9a0NbQylwzOs7yZ9FRtG0PeZJStO8CPtwVTiC6gTEXJ9EyXkfteXXpDMIvyy3+/f30bCyhx+kxYiDfO874IShjsgJtFtVIY7W3OPTNavL1PQly9Oji9q4gwgwua4vZF2NBa0kGxaAXZRLptuXHwGOw++x1h+pkukAm5FoVuI4A2H4UNxXAyDHK3or7Xez9u9jstxMPaGiuxizgIIgxBnMe+fPxWHCdS5mYkS4lrhoQWxPrpZZWYhaahqZLRbq2Mj+dy7GBtQxmtw33YciIBtm5u5w1GXlF4/b/jpk5d+3HfigkmlonQVR5mVXW3cR1keB/Ku23Z6HlocHDRw1HLQrNCtcbLPJ34Qza4X0yI8beZVZYRmFJCA4jK3Ja0KlDXUkG1jNwCOoOYVxedQDzH3F0ppOhHK/kfytRYzvSOVzmjePMfwkOGefK/oplWhTEWQpNITApJQCuSWgqQVWCmBRQsCClBWzsrBa/FY1wJBNxwAkzwsqTbheg2bZHDCYTMMZ3uBPfGfMjoq9twWUfMrpM3BzymwGZ4BdXDaCx8HvPFVDpgATBjMCJ0XJwsBgdU99bsry1oGcAG05Zrt8nOcJI6cZqhm2YjWj5bS0fvcBLp/t3aKMBlZjEcXnMV3I5Srdua51g8AHK8WR2fsgBqqBAPeeSA0HcN54cF4eXy8ufLI1sbDsjhBa1tNoMwTvJBFuC6Gw4NzUCOh+y5+39o0Nz4AauP498B57G7QxHkkvdfQEgDoE8fi4cu7PDGtfxBtwxcTu3YwUtMETeSb8Vy0IXVm07cQxTmN3ofM+JUOZFwZHpwKVAdCgiFCc7x4e9FDGFxgZowybUMNUsrpi5IAcRuAB1PS107HkCHCCNWn8i6obgFrjNzlP/gVkLVudRu3JkWhw5cR7snaJOcHL+CqA5PIJGhHgUyslLCNJ5XHkqyCrsZkGNNDoVXURvTiK5pVmFihjSKC4HQaECQ5u4pRiHgoLhGu/wDKY1x5ZT7NtRpBDJDwBToYsXAiTULeUgyZtfsb6C8Nc5lpeG5bqhm3LVY9nYay0ZPImRNJAs4XseW871vbtmLgh2FJbnaxAJvIPHgYM6qnXhvlZym3+2B7d1xv95JF0tgOC4OGKS12jm2B4RBb0gc1zG47HEgXgxIEeWXRO6xeN9dpISOVrmbr+vUKsrUCpyRysKRyRUVu/cfEqUiFpLpUylJUVLiKsBTgqkOUhyGcatmwnPcGMEuJgCw8zYL2fZfZ2HszXFzg/FLbwRDZza3fxK4/YnZwGG7ExBY2AMg8T0t43V2OSG9+GMPKp3JrYBB32HNdePG8e8dJxkm1pxNt7znOcLkfpvAByt6cVgftLHWkiMhHsysm1dpMADMNlhq6DJ35LD/WP/t/4M9SJXL5OM5eavs6rqYJuGjNxPkN5Oip2ntckBrGhrW2aM4481zcTaHO/U4mMhoOiSpc+Px8eM6gtXvxS4y4knilDlVUpqW8GralNSqqRUjFq2USqw5TUjAeVGLhuqByHgeJ+yx7fjlje7mbTuGp971pwMV5a0uMOjS3FMmdtzqb/S4nggqA/eApka9CEMITBqig+/smAsmRoVE2OWnBK6dUEc0VSNbcdFqIpPNAMGc+G/goqUvd4JJbg28fursMPxCQTLwJadXNuaIGo08NypcUYeI5pqaYMFTXG+r4IQloE1QJ3pcLbC8mqz5Mj1I0hWFWYsypfilzqnXPC3okx3j6QZ4kDz1SlKVqVaUSdPMeKUqSUB8aAjcf4uFvQrQmtx8VKQSpLKWpaNk2R+Ie6LamCegAu48AuUlvhhU2SYFybADMrsdlbA0uFfeII7o/SNe+RnlkOpGSfZuzSTQxzATYy9ped8hs0j+0dSjtfaBhN+Rh2A/W76nE5zw4cl0nH6zaZG/tb4gaWDDYASCbkClt7U/uI35c151+M5xlxJO8mSswKYOWOXK3ytW1KalXKmVgnqRUklEpSypFSSUSplZKmVUCmlCWApgVUCpaUBLmscQc3NNuEj34KwlVtZBMZk35pyqtW95+SZTMckBUyEBZUEzHehVNSZpF1NLA7iUVRu6hV1IkLUpaPlCKgcrkbrZ8p1VEbir9naWAYhyBhoIs/eOLd/MDVWbdhsDGPDS17yTS10sDRYETJEmbEnI8FrOiy0zbXj+VWQg9UVTbw/CErcWAiR3zZp4CZHmExKWkHoCR0v8AZBKmvQcVWVJclKhiClKZQU6UWQoQnRi7Bw8JhnFl5/YwwAdz3fZviF0Nm7aYQ5rwWtpIY1jW0g7jEEjgvPyiVvjyvHww9hs7GMwDikAOIaQ5tpAv3P2zZea2nanPeXuMk8t0eiV+2PLAwnuj2FSCjly1W9HBUgpQUSuaOCplJKJUjyplVyiVJZKkFVgqZUlgKaVWCpBUjgpmPgjqR0SApWgF06tt4iY9ESKdXV4KJSoVgw0piVWEEoxYeUzT6KmpS03QYslTKpqU1Kax6Ts3AwscYWGxxDm1Vh7ZqqNVTQ03iADJyErh7Q8ueTne2WQsLaWWjsTbTgvdiATSx/8A2hs/9lzQV0vLeMKwlRWUlSmrggpxcUgE3NsvIqakjhIIBidUyvSBUdVEIhSSRqkKYlKUaioQhKY0wQhdHMSpBQhCMCplCFlCUShCkJQhCUkFSChCEYJghCEkKZQhREqZQhCSCllCFBEqQ5CFKJcbqJQhDcej7G7K/wBLacV5ENwiABczZ/lSPFeclCF05TqEShCFhJaUIQkgKalCFIVKJQhSHRCELSf/2Q=="/>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160" name="Picture 16" descr="https://i.ytimg.com/vi/ufGChGURxT4/hqdefault.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52801" y="1804309"/>
            <a:ext cx="2819400" cy="2087751"/>
          </a:xfrm>
          <a:prstGeom prst="rect">
            <a:avLst/>
          </a:prstGeom>
          <a:noFill/>
          <a:extLst>
            <a:ext uri="{909E8E84-426E-40DD-AFC4-6F175D3DCCD1}">
              <a14:hiddenFill xmlns:a14="http://schemas.microsoft.com/office/drawing/2010/main">
                <a:solidFill>
                  <a:srgbClr val="FFFFFF"/>
                </a:solidFill>
              </a14:hiddenFill>
            </a:ext>
          </a:extLst>
        </p:spPr>
      </p:pic>
      <p:pic>
        <p:nvPicPr>
          <p:cNvPr id="6164" name="Picture 20" descr="Cua đồng bóc mai – Bác Tôm"/>
          <p:cNvPicPr>
            <a:picLocks noChangeAspect="1" noChangeArrowheads="1"/>
          </p:cNvPicPr>
          <p:nvPr/>
        </p:nvPicPr>
        <p:blipFill rotWithShape="1">
          <a:blip r:embed="rId7">
            <a:extLst>
              <a:ext uri="{28A0092B-C50C-407E-A947-70E740481C1C}">
                <a14:useLocalDpi xmlns:a14="http://schemas.microsoft.com/office/drawing/2010/main" val="0"/>
              </a:ext>
            </a:extLst>
          </a:blip>
          <a:srcRect l="7513" t="26619" r="11033" b="22476"/>
          <a:stretch/>
        </p:blipFill>
        <p:spPr bwMode="auto">
          <a:xfrm>
            <a:off x="237637" y="4190831"/>
            <a:ext cx="2908884" cy="2066538"/>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4339099" y="3822956"/>
            <a:ext cx="954107"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Nhện</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6" name="Rectangle 15"/>
          <p:cNvSpPr/>
          <p:nvPr/>
        </p:nvSpPr>
        <p:spPr>
          <a:xfrm>
            <a:off x="7304725" y="3822955"/>
            <a:ext cx="901209"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Muỗi</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7" name="Rectangle 16"/>
          <p:cNvSpPr/>
          <p:nvPr/>
        </p:nvSpPr>
        <p:spPr>
          <a:xfrm>
            <a:off x="6825545" y="6257369"/>
            <a:ext cx="2164375"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Chuồn chuồn</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8" name="Rectangle 17"/>
          <p:cNvSpPr/>
          <p:nvPr/>
        </p:nvSpPr>
        <p:spPr>
          <a:xfrm>
            <a:off x="3954237" y="6283791"/>
            <a:ext cx="1757212"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Châu chấu</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9" name="Rectangle 18"/>
          <p:cNvSpPr/>
          <p:nvPr/>
        </p:nvSpPr>
        <p:spPr>
          <a:xfrm>
            <a:off x="765175" y="3822956"/>
            <a:ext cx="1669047"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Tôm đồng</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20" name="Rectangle 19"/>
          <p:cNvSpPr/>
          <p:nvPr/>
        </p:nvSpPr>
        <p:spPr>
          <a:xfrm>
            <a:off x="891217" y="6208543"/>
            <a:ext cx="1601722"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Cua đồng</a:t>
            </a:r>
            <a:endParaRPr lang="en-US" sz="2400" b="1">
              <a:solidFill>
                <a:srgbClr val="0000FF"/>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40686057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39856"/>
            <a:ext cx="7848600"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NGÀNH ĐỘNG VẬT CÓ XƯƠNG SỐNG</a:t>
            </a:r>
            <a:endParaRPr lang="en-US" sz="2800" b="1">
              <a:solidFill>
                <a:srgbClr val="FF0000"/>
              </a:solidFill>
              <a:latin typeface="Arial" panose="020B0604020202020204" pitchFamily="34" charset="0"/>
              <a:cs typeface="Arial" panose="020B0604020202020204" pitchFamily="34" charset="0"/>
            </a:endParaRPr>
          </a:p>
        </p:txBody>
      </p:sp>
      <p:sp>
        <p:nvSpPr>
          <p:cNvPr id="3" name="TextBox 2"/>
          <p:cNvSpPr txBox="1"/>
          <p:nvPr/>
        </p:nvSpPr>
        <p:spPr>
          <a:xfrm>
            <a:off x="842889" y="457200"/>
            <a:ext cx="7848600"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CÁC LỚP CÁ</a:t>
            </a:r>
            <a:endParaRPr lang="en-US" sz="2800" b="1">
              <a:solidFill>
                <a:srgbClr val="FF0000"/>
              </a:solidFill>
              <a:latin typeface="Arial" panose="020B0604020202020204" pitchFamily="34" charset="0"/>
              <a:cs typeface="Arial" panose="020B0604020202020204" pitchFamily="34" charset="0"/>
            </a:endParaRPr>
          </a:p>
        </p:txBody>
      </p:sp>
      <p:sp>
        <p:nvSpPr>
          <p:cNvPr id="4" name="AutoShape 2" descr="Công dụng của cá Nhám đối với sức khỏ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2" name="Picture 4" descr="Cá nhám đuôi dài"/>
          <p:cNvPicPr>
            <a:picLocks noChangeAspect="1" noChangeArrowheads="1"/>
          </p:cNvPicPr>
          <p:nvPr/>
        </p:nvPicPr>
        <p:blipFill rotWithShape="1">
          <a:blip r:embed="rId2">
            <a:extLst>
              <a:ext uri="{28A0092B-C50C-407E-A947-70E740481C1C}">
                <a14:useLocalDpi xmlns:a14="http://schemas.microsoft.com/office/drawing/2010/main" val="0"/>
              </a:ext>
            </a:extLst>
          </a:blip>
          <a:srcRect t="13544" r="18168" b="28566"/>
          <a:stretch/>
        </p:blipFill>
        <p:spPr bwMode="auto">
          <a:xfrm>
            <a:off x="842889" y="2528392"/>
            <a:ext cx="3119511" cy="1689908"/>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ttps://sohanews.sohacdn.com/thumb_w/660/2018/4/28/photo-1-152488918708614079512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890" y="4667915"/>
            <a:ext cx="3119510" cy="1789268"/>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https://blog.chevang.com.vn/wp-content/uploads/2015/06/Carp.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3767" y="2424574"/>
            <a:ext cx="3057622" cy="1644321"/>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https://lh3.googleusercontent.com/proxy/kPddMxZ6RVv4gIUyjsdq5lk8lRBrAx2BEhOrn9sHDLXudA6ES7LJEAaiz2sAEVmSZX3pCshbgVIC5W9tB6bWh4dJHNjZXKpuatEtKHg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18281" y="4565679"/>
            <a:ext cx="2983108" cy="189357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63423" y="925254"/>
            <a:ext cx="8691488" cy="1569660"/>
          </a:xfrm>
          <a:prstGeom prst="rect">
            <a:avLst/>
          </a:prstGeom>
          <a:noFill/>
          <a:ln>
            <a:solidFill>
              <a:schemeClr val="tx1"/>
            </a:solidFill>
          </a:ln>
        </p:spPr>
        <p:txBody>
          <a:bodyPr wrap="square" rtlCol="0">
            <a:spAutoFit/>
          </a:bodyPr>
          <a:lstStyle/>
          <a:p>
            <a:r>
              <a:rPr lang="en-US" sz="2400" smtClean="0">
                <a:latin typeface="Arial" panose="020B0604020202020204" pitchFamily="34" charset="0"/>
                <a:cs typeface="Arial" panose="020B0604020202020204" pitchFamily="34" charset="0"/>
                <a:sym typeface="Symbol"/>
              </a:rPr>
              <a:t> </a:t>
            </a:r>
            <a:r>
              <a:rPr lang="en-US" sz="2400" smtClean="0">
                <a:latin typeface="Arial" panose="020B0604020202020204" pitchFamily="34" charset="0"/>
                <a:cs typeface="Arial" panose="020B0604020202020204" pitchFamily="34" charset="0"/>
              </a:rPr>
              <a:t>Lớp Cá sụn: Sống ở nước mặn và nước lợ. Bộ xương bằng chất sụn.</a:t>
            </a:r>
          </a:p>
          <a:p>
            <a:r>
              <a:rPr lang="en-US" sz="2400" smtClean="0">
                <a:latin typeface="Arial" panose="020B0604020202020204" pitchFamily="34" charset="0"/>
                <a:cs typeface="Arial" panose="020B0604020202020204" pitchFamily="34" charset="0"/>
                <a:sym typeface="Symbol"/>
              </a:rPr>
              <a:t> </a:t>
            </a:r>
            <a:r>
              <a:rPr lang="en-US" sz="2400" smtClean="0">
                <a:latin typeface="Arial" panose="020B0604020202020204" pitchFamily="34" charset="0"/>
                <a:cs typeface="Arial" panose="020B0604020202020204" pitchFamily="34" charset="0"/>
              </a:rPr>
              <a:t>Lớp Cá xương: Sống ở nước mặn, nước ngọt và nước lợ. Bộ xương bằng chất xương</a:t>
            </a:r>
            <a:endParaRPr lang="en-US" sz="2400">
              <a:latin typeface="Arial" panose="020B0604020202020204" pitchFamily="34" charset="0"/>
              <a:cs typeface="Arial" panose="020B0604020202020204" pitchFamily="34" charset="0"/>
            </a:endParaRPr>
          </a:p>
        </p:txBody>
      </p:sp>
      <p:sp>
        <p:nvSpPr>
          <p:cNvPr id="11" name="Rectangle 10"/>
          <p:cNvSpPr/>
          <p:nvPr/>
        </p:nvSpPr>
        <p:spPr>
          <a:xfrm>
            <a:off x="1029514" y="4203381"/>
            <a:ext cx="2746265"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Cá nhám đuôi dài</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2" name="Rectangle 11"/>
          <p:cNvSpPr/>
          <p:nvPr/>
        </p:nvSpPr>
        <p:spPr>
          <a:xfrm>
            <a:off x="1814850" y="6429047"/>
            <a:ext cx="1311578"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Cá đuối</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3" name="Rectangle 12"/>
          <p:cNvSpPr/>
          <p:nvPr/>
        </p:nvSpPr>
        <p:spPr>
          <a:xfrm>
            <a:off x="6374402" y="4104014"/>
            <a:ext cx="1382110"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Cá chép</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4" name="Rectangle 13"/>
          <p:cNvSpPr/>
          <p:nvPr/>
        </p:nvSpPr>
        <p:spPr>
          <a:xfrm>
            <a:off x="6560229" y="6354129"/>
            <a:ext cx="1159293"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Cá trôi</a:t>
            </a:r>
            <a:endParaRPr lang="en-US" sz="2400" b="1">
              <a:solidFill>
                <a:srgbClr val="0000FF"/>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41243805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2889" y="174488"/>
            <a:ext cx="7848600"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LỚP LƯỠNG CƯ</a:t>
            </a:r>
            <a:endParaRPr lang="en-US" sz="2800" b="1">
              <a:solidFill>
                <a:srgbClr val="FF0000"/>
              </a:solidFill>
              <a:latin typeface="Arial" panose="020B0604020202020204" pitchFamily="34" charset="0"/>
              <a:cs typeface="Arial" panose="020B0604020202020204" pitchFamily="34" charset="0"/>
            </a:endParaRPr>
          </a:p>
        </p:txBody>
      </p:sp>
      <p:sp>
        <p:nvSpPr>
          <p:cNvPr id="3" name="TextBox 2"/>
          <p:cNvSpPr txBox="1"/>
          <p:nvPr/>
        </p:nvSpPr>
        <p:spPr>
          <a:xfrm>
            <a:off x="263423" y="697708"/>
            <a:ext cx="8691488" cy="1200329"/>
          </a:xfrm>
          <a:prstGeom prst="rect">
            <a:avLst/>
          </a:prstGeom>
          <a:noFill/>
          <a:ln>
            <a:solidFill>
              <a:schemeClr val="tx1"/>
            </a:solidFill>
          </a:ln>
        </p:spPr>
        <p:txBody>
          <a:bodyPr wrap="square" rtlCol="0">
            <a:spAutoFit/>
          </a:bodyPr>
          <a:lstStyle/>
          <a:p>
            <a:pPr algn="just"/>
            <a:r>
              <a:rPr lang="en-US" sz="2400" smtClean="0">
                <a:latin typeface="Arial" panose="020B0604020202020204" pitchFamily="34" charset="0"/>
                <a:cs typeface="Arial" panose="020B0604020202020204" pitchFamily="34" charset="0"/>
              </a:rPr>
              <a:t>Sống ở nơi ẩm ướt, giai đoạn ấu trùng phát triển trong nước và hô hấp bằng mang. Con trưởng thành sống trên cạn- nơi ẩm, hô hấp bằng da và phổi.</a:t>
            </a:r>
            <a:endParaRPr lang="en-US" sz="2400">
              <a:latin typeface="Arial" panose="020B0604020202020204" pitchFamily="34" charset="0"/>
              <a:cs typeface="Arial" panose="020B0604020202020204" pitchFamily="34" charset="0"/>
            </a:endParaRPr>
          </a:p>
        </p:txBody>
      </p:sp>
      <p:sp>
        <p:nvSpPr>
          <p:cNvPr id="4" name="AutoShape 2" descr="data:image/jpeg;base64,/9j/4AAQSkZJRgABAQAAAQABAAD/2wCEAAoHCBUVFRgVFRYYGRgaGBwYGBwaHBoaGRgcGBgZGhgYGRgcIS4mHB4rIxgaJjgmKzAxNTU1GiQ7QDs0Py40NTEBDAwMEA8QHhISHjErJSs0NDQ0NDQ0NDQ0NDQ0NDQ0NDQ0NDQ0NDQ0NDQ0NDQ0NDQ0NDQ0NDQ0NDQ0NDQ0NDQ0NP/AABEIALcBEwMBIgACEQEDEQH/xAAbAAABBQEBAAAAAAAAAAAAAAADAAECBAUGB//EADkQAAIBAwMCBAQEBgICAgMAAAECEQASIQMEMUFRBSJhcQYygZETQqHBUmKx0eHwgvEUIzPCFVOS/8QAGQEAAwEBAQAAAAAAAAAAAAAAAAECAwQF/8QAJxEAAgICAgIBAwUBAAAAAAAAAAECEQMhEjEEQVEiYXEUMkKRoRP/2gAMAwEAAhEDEQA/AOkmlTU9eoeGIioEVOaVMCAFPFSinikBCKeKlTxQMjFNFTpjQBGKaKlSIpANimup4pRQFkS1NdUopooCxiaYmpFaYipAGzVAsaIVqJSgZCae6pW1nbzxjQ05DOCQMhc/4pOUYq2yoxlJ0kXi1R1NQKCxwAJP0rmn+MdPNqE9vMM++MfrWdr+PamooDRF1xtGQADiOsc57VjPyIRWtnRDxckntUjT1/ipOFSf+QB+0UXw/wCINJ3scFCTClotJ6AnpXPbHYBw7yLy9qKMRBDBw9wBAAYEHIB7stWN+mhYXh8q8clQVVChDMvnBN4IxBjgRPL+pmqdnb+kxtUdqUoZWub+Dt+7I2m5yp8k/wAJBlZ7CJ+vpXS3V6EJ848jzMkOEnFg2FRIot1MRV2ZUBIpAxRCtQIoAg8UNqmag1MCNKlSpAdAtTioip1QhqQpUqQDinpoqQoGNFKpUopARpUzuq/MwHuQP61VfxXbgkHVSR0uH7Um0hpN9FulFUv/AMxt/wD9yY/mH6d6z9T4t2w4LtmBahz6yYx7xUvJBdtFrFN9Jm7FNFcnu/jEg+TTEH5S5zHcgcfeqR+NdUSCiemHx1znNZvyIfJqvFyP0dzFNFefbj4m3DsWVrLQCBHl94M3fXjFUV3us8s+prMDcXID2wM/KMR9gPSs5eVH0jSPhyfbR6eRQdxrIgudlVe7EAfc151td+Vyp1UDLnMFiDkSDxHXkZqvqFnPzMeQoZpiTnJwOlQ/LXx/pa8B+3r8HZ734o26YUtqH+QYHuzECsXU+KtZzCKiDmfnYjpyAB9qwNR18yoS4tVg/mUqZWQV+hXtkGqV7LJAlpz0x2is5Z5S0nRvDxYR29mzuPEdZwZ1HIMyCxj7DEVmarEDIn+lS0d6ZUBApAEsTdJ6mCIA7DkdziCXGbvWZInIrnk5Xs6YxiloqDSnIUyMx/ippumTPeI4P2PTmlqKxMgwD1P+5oAQlx2nGZ45pJ32U1XRf2HiDaJKGQGlhaFGG8uorYOCpPGQQsRmRa29VmmSBnHA98cdPtTHZuzXRABtJPc0x0GSQVFh5+nWTTbT7BJrofwrxP8AB1A6gHkCSYkiOnua6DT+L4w+nJ/lMe/M1zGq2kQfKvutw4Hpg/aq7TGD/XFaxySivpZhPFCbuSO6T4s0PzK4+gI+81Z23j+g5hWMnuIrztLyYz68URAQwAYzzjkAda1XkT90YPxMfqz1MN1GRTzXG7Lxl9Bgrveh5/iHqPX0NdgjhlDKZBAIPcHiuzHNTWjgy4njdMTLQmWikVBq1MgVKpUqAOgmlSAqQFMkYUop4p4pDEBT1W3u8TSW5z7Acn0ArjfH/jFx5dJSo78kz69PpWc8kYdmkMUp9I6nf+PbfSm9xKzKjJkdPeuU3/xdquJ0401nkCWYdpP7VzGz2utvNUIisWPAEnjJrc8b8BOjZp6gsYANb3np/s1w5fIk9LR6OHxYx3LZn+I6mozKXdyCJZmMwJ4U/tTOoCgBYHQTz2k0bXloBIgDE5igwyER5gR19M1yubaOuMUnoTLcPYQuCZzmMY/zT6ukxhNKGYqSQPygW5JJgZMcnr6VZO61QVKtBQACAvlHbK4PlGfSqO63AuF7MGiAR6CAoI+mB+lJPZTQfUV0UjUQEqyybUe2ZAueSRkRbxiovuHYGNMKs5IQLBESMcYGfrjmhbfeMBawuAjB80iACDPQgnGfSM1LYbpQhQxhpWAQfkZWBcCTyDB9eKpuloSXyW01FhT/AOoWw5MKzMRIIIjP5jbgfL6UR9doVS1yxiPIphRPPzETkf0qlqoxM3C6MTzJnkkTNBRHMl0JYGbmPmg5JxnMgzn+839yq+DYthyzoHlQihzKqXY+fywAkA+s8dxWErM2MQ8nmSCOgMSJ59antnbSvT8X+cBWB85lR5+OGM+gPFD1kVFJACjhSzSJ5LY6EzBAIyM9alq9Dso7nTRWFsrgAiRk9WJiOZqWltLyCiFgZycKbZJgnk4OKu6HhwZUdWhHVvxDBJWUAJ8y8qTJgGAyxPSWw3RdFQrcunAF7qxmbmhMSLiwgGIImTBFtUuye2BfZOFvgBZUQPmFwuTEcEKYPoetCd9VTeoIFpDPbyNQFbRPHDLI7N2q3r3ryblkqAXm0+UlgoPBDYI/WKRVEdmgLDsVW5oKwxQD83IEMc8SKhMsz9yLRLmCFVfmuJDqCkD+EC3HSajsVVtRVXILATBxPcRUd7oKAGchDBsjLMZxcAcdcx0omwcrguqyC9wGWtWbT2EpgHrmqSVWS3s2GRxoXKom69gSZtJmI++apbwrrOEYqhFzsrEaemshfwwHJMA3dR25JxoaO7RtFIclygBDRJtNq2nqLQMc1n/GG1CaunqKDZrbfTP/ACRFR1HqGRT9R3qYL6toHLVHPNrmZIUDmAIj0B+b7k0+kskgfT9B+4qTaKgAs6kDoAbz6EEQPeTRtohOYPmJPGAPfp0/SuiTSRmlctAtRGxDAntVzXBcKYAYIqeVQohAACT3MST1JNT1FQGFUH1/z1piGPMAdI9us1lyfo0cSk+3OSWk/fNdz8JapbbKD+VmUe2D/wDauJ1J4zJr0LwTY/g6Kofm+Zvc9PoIH0rt8W27PP8AN4qKXuy6RQ2FGNQYV3nmA7aVPFKgDfpxSFSFMQhQ9VwoJJgAST2A60Q1h/E5J0HUTkZjtUSdKyoq3RxXjfxB+JrE5sm1fQDEx+v1oieENqIUujhgT7zn0rL0vC0ZvPqAA4B6z0wa3t3tSNFV/FKuqx5cBwO4H968jK3KVnuYeMIUV/Ar9r+Jr3Q4lEsb55544GKqb7eu7F3e9znnj0miampchVcALGOB7evWqq7QJHmwDn6Z+tTfyU9hvwbVBmScn06mjaNoCtJPmFwwAVzhTzOKOtlgJGWJETgAjAJ/3gfUu9QoUKkE2gS4XsVwOsRExIMTFZ3bNEqRPR01UwiKpxkqHOTOFeZ8pP2+tZ765Eo/kuABK2nzMQYKgiFMwQTAMY72NJ3IdrVliqoZBeVYiFH5Z9YGB6U+/wBO2Hy0wiBuALwQGCjzNMYIPPsaqLaYNWQ0WI+WAAvlDIHBDy8+WRAJaOwx3oDO7u2o8Eh3BLjzObpKsg6AHHbicCBbjxF3AIIgk/8AxliyLLeWDapPmPTqOJpbbVSAl7gLJNwD4ucSVVvKZJxJ+aR0mnaQlVlwbgMsWKOxCgYgKWujg4ERzmJoOkNV2CkkfKGgj5SqpjvgL5Y6Zpn1xwDdyJVBmZ4u+0RjEZJqTbl1OUckqJvYQYJGbIYLPSeR6VGxkw4UJwILlQUDG3CqzEDPX2t9qhvLmAcK5RYADhggtaR5lgSQAPriOaBo7pjeCQqG25VkFoPEAiQCDJM8ip7ZEUlhBYM2Aw88EYAUEDkkHINHWw70NstPXJUMBClzDKCh8seYgzwpzi3BnNF0t2haTYiM5M2rkLImD0GQB1OM5qPiL6i6URLXWlQZcIFgjynANwHc8dKzdujnzqiHTY2BHkos9s3LhRLAgk5mr/cth09GxrbqxgHmCLc+ckaYbKkkmL0KyIHIkZqWpifO0OgYgTJeeHZYPWcnFwnrOPsdbRUMLCrq/wA6uSoAPCIckY5J6ia2E8QBtN2qzk8XhRAthoIPRFGf4RzFRJJaQ42xbzR0QwZdOVDBLna9C+S3BtYCFxHr0zS/8ddJHJVWcmxG97wWUEZWBM9MVfYIAzOSzEpaelwWWBk8C7149aht9k+4JcklEmWNxvJMtOZjvFS50tvRXG+gOx2d6AkweEkfKgnj1JH61cbaO6HSbUVkm61hcVbi5Yyp9qJvN8l7KAh8xUDTDBAsCLbumTk5xJ5rG3qk6hOkYYggwe3rUu+VXQ6jVtWU9Tw2zWttuUHv06TJ74qWvu2Z2UABR+UcYMYHWrvh+3KEybmPJ7fegbvRAJZMk89qrlcqexcaVrRV295JLkW8+ntUn1egP/dATWZsdRg9APWrulpAZOT3/wAV0QxOTs58mdQiQ2WkQ17czIB6HufWun2Hix4asCadGgiu6H06R5eRubtncaWsGFEIrI8NckCtcV0p2czVEIpVOKVMRuinApAVICgREiq2vpBuauRQ3WpZSOb3fw9oMboN3b8s+01zXjCMHCgjHJHHXyyfauk+JPEwilEPmOJ7emM1xu6W8ckBTPvHB9K4s7jekd/jqb23ogHJIUHrBI+sx3oO+RI6yPeD7f71p21F8iKQWBieg96ubnTEujCCp82ZxJFymPl4/wBxXFdM9CrQbwbdSksoMSI/4yARPBI5/wAVaLs7I8QbWBE3FrmF0A4Ey5gDuecmhtkRRAbBnI/Nxhpyajp6GsjlkcAoVZkYgggmIMSIzMGfvUKmy7o0dTWDMTELBMWiB5GtmARHvB831BN7pBrlUFhDWjymQEF0uM2+X5SICk1npqaqzZAR3goYYB0kkLI4jMGJkxIwLW4dpV2UlQoBBNpa1SZvxxKxAz9pdNBaZU0S6zbEWXgNCHEqRhoYqykiDJ95FD2umLi99vkEzOWAlpMwOwBGRzBxVvcOVBvsaAGFouuJW7zPMmYznBmBg1S1d+tgnUZQSpkAm0qSFPIyAcRVWKi6m+0wGKYHywzKYXkDBDZK5MDpPOaO73K/iXXsjWAQEdlIAtgtdcJwCccxVbYvpsWuGrqLHzSNOBIAlQHx9fpV13KEAZCssMYKgxIBYSG4EwYFJpKQ07RW1N1K2L+IzWgQi2ABT5gS0mLbugifebu00G1Ewo0tIk+RCWckXW3vEtnp6jAmg7p9MGW1Hd2jCKYHVgboxk4AI9RJqWjuRFuiruBkFvKBkSbRI5JHPUUN60CW9l3aIgUhFQXEpAMs5+eSCSbRAE57Zk1lb9tS0I4tFxBcEEsymb4AzCkDpx3mre207SWUNMElhEwQJtzFvb0mrOpqIpJcqsQpUSzssibef4ZmRz1qOVMdWUtr4fpGHAdyuXVvKCoBlriPLwfaRU9roLmBGAWwQfYT/uaBq6TaplSfwxB7ky0CI56ff0ou5kfiC7zBwsA8EgYnuJg+1EraHGkyx4Xp/wDk6nn/APiSEVV/NHeOfXua7jVRNHRJYWJaVUDNxIgKoHWuI8O29gW17ckSQYjoxj6/6aueKb7R02Q7h31nMMgBFi4kgk8SWHQ/Ie9SoqTL5OKApsdTVLHTR2LE5hsklmJJI73H2HvUtPw5dES7qSQT5cnIMXTFucfcxxM9z8QNZYgCJ/LjEQAW5IiuZ3Ovq6z2rhe88+s9qag5aX9ilNR2zQ196gYpNo7TzPA/pVcl3wBgfQD3PT+tVtpt1R5IDqByDyenm7e1XdXcFscKOFGAPpXVDAkcWXyX0ipttErlonoBwPX1PrRyaamrqSo4ZScnbJTRdtpliBUdLTLGBXQ+F+GxkitIxbM5NIu+HbeAK0opaelaKTGuhaMGNSpUqYG6KkKiKkopCFVXe6tqk9gT9qjufFtDTMPqKD2GT9hxWdr+MbZwV/EUSDzK8+4qJTj8lxxye6ZxG63Jd2ZlmHNueZzNA3GmouLEQRHsDJoWt5XCA3BSTd7SBVXe6gaTngTPExXnS3Z6sFVBUCBYIUGQQ0dpgz2z/SjFuHRgxGGUmQRyQOnesvQNy3ScHIEZ/wCPtS0tyEygPM56H09KxcWzpTSN/QVSs2+WOJ9OZ6Z+1DTXd1lFEjIJu8pDAFVJ6EGfv2pbPeLcSRCuvAyA3UfXn70PROqtyrFl4C+0znuvH3FZLVlGiqOCA8EXAk/mKyCAG4mZPHfnpIajAuB81qqsryOkMAPOIievmqo+vqst1oRgbw4yT8wiB0mcx0o2jrklb5BIhjqfK0iQyk/LAj29IwrfY6RTbfIrFHuQjGQwAJJkkAZGWH1NaG011JiQywQSPKokFVMR6jMUNNG4kyCIsKva8h8+RTBGQxkQcgTk0+00l0zaAQ4cuOilLWNt3GcyOuR3FVqtCvex9JOirbcBZkQxgqD5sQYz054rPMppNLCVkElhBGSFCASxwxmYEdKuPrIDaJY2i6Qwsl/lIIwJg9f7A3qZVwpj+aLgAxsgwIgAT7mkn8g18C2eosKmVDISzWWxBaDcATE49J9Ks/8AmKrQ17LFqHTbMoB8gMkAkzmOTg0bckWkO6rYFItE32mGDMJBJ/mEH+rIXaSqhIWQF8xGCSQQfIfSO8xFDaGrKqpqvIvGmrTKSbgASAG7nPrgn1oi7VBa4Q6gIgXsCRwC0LxBmJ7D6m3Wto6RRNRwCwvDLLQYbyt1kyOf2zUPio1GXT26DyqAzHAYqWc8iTz+goV9pDde2S8Y3Trc+mzKHYxJlxxMtyT61X22mq6CAZZ3JPrhsfvVffabyr6mVLeZVPEYEVtNtyTpqwibm64EQv0iftQ3SQltgNxul0kBb5cAdCccjvwc+tZ2wbS3WqFcssDyxyfc8DEVb+KHS1NFB5w0tiRwYg/Wszw7TOibrQzkQCQfL3rTHD6b9meTJTo0fG9nDKmkp/ibUdjCjt2FZ2qVLCGvA8sxCYySP4v6e9R37u+Hct1t4X0nMk/Wh6LseYAHAAiK3xxceznyZOXRZU081AUXTQsYAmuhHGyNW9psmc4GK0/DfAmaC1dRtPD1QcVpCDfZnKfwZfh3hIUSRWwmmAMUcrFRNbJUYvYNqE1FahNVCIzSpppUAb4Ncl8XePMh/C02IjDkcyQDbPQQQTHeupZ68o+KdUHXcE4LsfucT9AKwzScY6N/HgpT2VtxungmMkwI6Dqf971UQspW4kE9efaKbUkEkcR9+/tQw6sQuQJ6ZCj0rz9o9ZUH3O4gwDEYkDJ7m6lp6hYWwT1DAcxzPQ0XVTTW2EDZgSTJnrnpVvTLEFSQvYLGKnnorhbKbtYJwDm0Z+8UPLGWAOOkAg+tTe1Tb+IWjupP696g7gwDcTIIxgwe1Agu3AKloPPmXJn1HYjmtDT1wIgdp+0ZHSRWWr3O4Vj5vliRmJgz9qWk7oolWgGBjI/iX0qZRsadHREFFDMhKlpMEQebYPQ5Mrjoe1V9lrScuQuJDEGLCbeR0HH+aC3i+oqKjWvp+ZQGAlZJnHQ/9inIRwCQH8o8xi5QD+uMT61nXEu7L7Po3K8oXP8AEVjGJZQVjg+ssCDPFHR3OmrEOxecAq0gAPMiZEATjuZmnHh+jqlGABIYhlVgGI6cgiJ7dz6Ux09PReAmchvJlW8wC55DdcdOlUmmqE7uye73AcsNMGCZJbyzbkGBgGS2BJ8xHul2jv5y5IByxHGcgCcDkg4mtLT1GaLWQlPMEtB835wTHygLPpgZySHVcssOSWLdDCMpJZlZyOJzHSKhsqiQUWEuSESB6swYHz5gkTGJHWsrdb7UtzqNbqCDYBfjASIE8LiT71ohU1HlgkEgXAkKBLeRbvmxHPEdOtXUWxmOm0SZYrbMCcArwOccfanFpdiezM2myZyFKhm1Bat0koFJ5MYc2GB2I71LX2VmrbpEoEtBnJLlQGMjgHt60fU3QCIyOLyYjgiAQGYnkmSSaddNgogMzM2O7sc3N6f2rRyYkgm12rl0Oo8i+bYwSQa1fEN6mkyIJLRJP8Kx1mspfDtZHXUW6RBuJBVZwSVrS3msdRwCiCFFzFTc8ifKCBCH9ayaTafaHy1SMjfxerJeDqSAzSBJjgHMZ5ou40lRAYAfgkZzPej+LozrNwLkjMRaF/KvbmKzGcWheoJkdj6dxXRifKvsc+VcU38gqkiVreGeBPqiRgV0uw+FlXLZrtjBs4JZEjmfD/CH1DxArrvDfA0QSRWxt9oqDAo0VtGCRhKbYFNILxTtUzUGqyQTVA1JjUCaAIOaCxqTtQWagQ80qHNKgDZ3DYNeV+N6EarluMA/QZNep6gmuJ+MtnaBqqMza/qCMH9vtWGaNxOjx5cZ/k5NdIEQTgEH3Ux/api1QQkA85z9qbbuCIHTEeh/zQm0YaTlePUf9VwyV9npxewm1e9vMBK8Y/rRdXV89kSoMECAxnkA/wCKR17ATEljgY496Wx3FrG4A3YYN16yD0I/2QSDCW7Lb1QbV2iIgDaRVrVJNxlrpZWCxgFWX7T1xmFc4kenNdJ4VttPcORqaq6ahCV4d3IZQECFh5yGxxNvvQtfwRtAkuQTMQCDBKhpiZiCOlW3W2JK9FDbrBKSqkieCSSBi2AfsfXIq0+g8HzmYDLCgg9CD/CYk/SqW5cI0qDPP/VS22u5e8DUNxVVINouuBKFh3AxEGRWfFvZV1ok+3ZlzDODBAwSO88T+4qzsNtblXtkEAzB/mDA8H+1ZW4EZGAGZI/MMkwxxJ6cD5a2Nt4qXC3m4ooVuLnUQJLfmZRABOYAB4EKcXx0xrbDeH7RdMs16kgeVWmHzkXCIPWrBdmKg6kQxcRJKHvcen9q0ToZmfKQCCokNAwcEwT1IrL3Oi6ONRLSQfkyUIPRTwRniudO3tl9IhuH1EAdXQXXL1lsdVGe0HufcgO3TUREdsK023CVkNDG0mBn65o2rum1HJcIpObUK9c+yj0rN191qFhpqRarEkTj1n/elaRt6JbL+48ZdSQ6K93BKnHcgAx6ZmsfS0nIfzKiuZb0nsB19K0NAh0uUSeACME9ST96rbVpcq4F1wgDpEmB3qk9PRLD620W0CQPL1IGPX1P96tbHQYWtqOGItRA0+W4QI9AoI+tD3GwX5tV7F5APJ9cZomhtH1/JpELp6YDXHnGAT1nnHpS3Jdg5JFzc6j/AI6J+UQSp4uIOfWB370PxNPOGUwxxPtzI/eqRGpepa4m6CesDAk/7xWputIuCwEsougduD+360OPGkEHdmZrsSs9ff71USCRjn9ias7ubiQMAkAnsMD3mOnesvcvEEHn/cVpjtMMi5Ro9P8ABAAg9q1E3KFrAy3RNsiftXm+n406KFzHGO8f0rq/hnaC38Vx5yTHoOJ+telDJbpI8meHirbOkNRNNNQZq2OcdjQ3NItQnagCLmgOam7UFzQBF2oLmpuaE5pgRmnqM0qAN5qoeIbUaiMjcEf9H71fpnWk1YJ1s8j3qfgOVdYYHgYn+YHtQ9DVDA3HAyD7967j4q8B/GW9B51GP5hzFcBoGx4cQMgyOCeQe1cE4cbR6eLIpr7j+IYZcdImgoLjySavBlJKOMLx6RUkRVMoPscVldKjdbZDbbVCwBeCSOcCOsnnt+tb+/27HTId1kkAFj3AIN5yQZUR/NwKwdDVPmuUzz7+xrPZwznzFQf1jIBA5yP0qUrey26WjTbYMzKgbzSVZJi0r5clsZg5mOc4pbcAo2kfxGCy4gwqXFRdEHk2z3xVRd651GZjeTNx7k5ub69fU960fCQ6l1RjLaTh4W4sgK6lgHOWRM/tNUxI0dgEfTChVUkhApsvd2ZYbIuZcARmCScXGaJQIp1EU2kx6QMMAfSamus6kedrmuMKLAgtEMwHIPMgZickim1dC4yAFBDqyoQwY3EhsY4ZRPpWbWrNE9gNpvzpsHSSjAkqcqCOcUffeI6rqCoKgHPGZ4IH71T3GsEFgWZWR2xz/SrfhukzyFykBrTkZzFChy2kZzlx9hdW0gB4uOfU+wmm0/D0kSDzGYA9Dg81d3GyaVdJW0cPcPsTIq2NPTdP/cFB6+ZTPqDUOEl8krJFldPDnDeQrafK05IjooFUtqjae5CukNAA+vX/AHirPhWsmizgSQxkea+I4GBnFE/Ad3Ooum5J4k2AfU81ccU22q0RLNFLsP414KXdWBAH52Mi0Dsv3+9Zr6x0i+npMXD89vb2ya0X8I3Ljzkd7bmj7/T9KH4uXWz/ANKaSqoU2Aw5H5mJJkk1rHFKK30R/wBFJ6Y+21AmkCTm0sCe4LAj+n0NU9lqEsdQzNoMT/MLx7Mty5/jnpVzc6f4ukqoPkVnJ9owPp09K53V3BHyZtUAn6z+1ZuNO17N4S9Gnv3gEDIAEc9BwR3rD11kjpOI9aNob1mbznpA45Hf9KjrSWk0Qi06KlJNBdNpWCeoIPsDA+vH1r07Y6nlFeb+HaJd1WMSD7AGvQtqcV34jzM72jTGpSLUFTUi1bnMImos1MzUNmoEMxoTGnZqGxpgQc0FjRGoTUANSpppUDOiBp6gpqU0ySLrNcf8V+DYOtpjIy47jv712VDdJrOcVJUzSE3B2jxzWMrd1Ee9DKmYS6SJ6ftzXYfEXwwYZtIYJkr29h2rkH8iiBDKcnr9a4ZQcdM9KGSM1aDaW4EQxKniTwf7VW1NoRkGf65oqsNbkWsOSOD71FVdDPzL6HFR10a3fZPZyikMnPrmibfeOjF0AV1mJAODzgiDjvT694Egj1B6exoO0RjkQB1nJ9aXeyr9GmjyA1oUgAAiCQIzLHJac8wBgACm8Q3NqsymJby+UDBPRRhcdBiqWtoM3yEzEehHtQH2OoBmcd8D6TzSq+2PlXRFdRm+bzEi0TyJ612vwptfmPIEKPW0QT95rkdMWW9XItHp6/5r0T4V2lqzbAjHrXRi7OXO/pOi2m61UW1XYL0E4HsDxVTX8OR2LuisxySQM1oKlTCV1cUcDk+rM9Ngi8Ko9gKMNuKt2UraKFZUOjVfc7VXBDCQe9aRWhOtMEzh95tH2rF9OWQiGXkr6j0rlNVypJEDMkHjPb0Ner62kDzWJvvh3SeSotJ6isJ4b2jphnr9x5wmmZLnk8RxRQCcdTj/AH1rqNT4ShpDg/8AHIrR2XgqJkCW/iPP07VEcUvZpLyI1oreBeHWLJ+YxPp6V0mitA0dGKtoK6YqlRxSk5O2EBpyajTE1RJBjUGNSNDY0wIk1BjUzUGpiBtQ2ojUJqAIUqVKgZuhqkrUINUppkhbqeaCGp1apGTdawPG/hzT1wWAtf8AiHX3HWt66nqZJPTLjJxdo8s3nhOptpBUwfzDIP8AaqGpB4a1jzBiffvXre426upVgCDyDXG+MfCIkvp5/l6/TvXLPC1uJ24vJT1I5JdR4IJXPBMz7hutS2WsItbEdf8ANWPw2VbSPoRxHpUNXBmcxxHPpWPejq+6Jrv2RlfTdQyGchWEjjDAg/UVY3HiO53rXamqXI8oZsKoHRQAAB6AVRTQwSU/arO10yohJM5/2KKpUhcvkPtvCXXOGPUyP3rofD/GH0YUTHVTlfp2+9YqazgEBGnqelVNEOrFnBzMD0qVKaCUYS0ej7D4m0n+f/1njPy/fp9a3EcESDIryY6q/lx9MfarO28T1NNZ09WO6zj/APk4rohnf8kc0/GX8WepXU015/svjTVUxqoriclfKR+xruNLVDKGHBEj610RmpdHLPE4dhy1DY0xamJqjMG4oLLVgmhtQBVdKj+HRyKRFAAwlSphT0wGJqJakwqDLTEMxqBqdsUM0AMTQ2NOxobUIQzGhMamRUQuaYyNKiRSpAaAapBqVKmSSBqQalSpDJBqU0qVIaHmkaalSGc98V7ENpHUUAMmT6jr/euX8E8LbcMTICg5PX6etPSrCUE5o68c2sb/ACegbbZ6aKEAEARxR10lHCgewFKlW1HM2xxpr2H2p22yHlF+wpUqAAP4bon8i/aq+r4Bt2501pqVPigU2R0/h/bLkaY/X+lbKmBSpUqS6BtvsRamLUqVMkgzVAtSpUAMTUSaVKgCJaol6VKgCDalJWmlSpiEagaVKmANhUWpUqBA2oZampUDJxSpUqBH/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196" name="Picture 4" descr="https://encrypted-tbn0.gstatic.com/images?q=tbn:ANd9GcSaTh9-3_RaAIt2vXv19RO_k5scGIvmCUvM-cj7Gz7BZVT1iP_aneSPDPAWtREuuWMJ_gA&amp;usqp=CAU"/>
          <p:cNvPicPr>
            <a:picLocks noChangeAspect="1" noChangeArrowheads="1"/>
          </p:cNvPicPr>
          <p:nvPr/>
        </p:nvPicPr>
        <p:blipFill rotWithShape="1">
          <a:blip r:embed="rId2">
            <a:extLst>
              <a:ext uri="{28A0092B-C50C-407E-A947-70E740481C1C}">
                <a14:useLocalDpi xmlns:a14="http://schemas.microsoft.com/office/drawing/2010/main" val="0"/>
              </a:ext>
            </a:extLst>
          </a:blip>
          <a:srcRect t="14924"/>
          <a:stretch/>
        </p:blipFill>
        <p:spPr bwMode="auto">
          <a:xfrm>
            <a:off x="307975" y="2057400"/>
            <a:ext cx="3492647" cy="2053825"/>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s://www.vienydhdt.gov.vn/wp-content/uploads/2016/02/hqdefaul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9390" y="4342058"/>
            <a:ext cx="3079554" cy="2342270"/>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nhá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2057400"/>
            <a:ext cx="3022809" cy="205382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143000" y="4111225"/>
            <a:ext cx="1584088"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Ếch đồng</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9" name="Rectangle 8"/>
          <p:cNvSpPr/>
          <p:nvPr/>
        </p:nvSpPr>
        <p:spPr>
          <a:xfrm>
            <a:off x="6755378" y="4342057"/>
            <a:ext cx="851515"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Nhái</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0" name="Rectangle 9"/>
          <p:cNvSpPr/>
          <p:nvPr/>
        </p:nvSpPr>
        <p:spPr>
          <a:xfrm>
            <a:off x="6233105" y="6222662"/>
            <a:ext cx="766557"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Cóc</a:t>
            </a:r>
            <a:endParaRPr lang="en-US" sz="2400" b="1">
              <a:solidFill>
                <a:srgbClr val="0000FF"/>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41243805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42889" y="174488"/>
            <a:ext cx="7848600" cy="523220"/>
          </a:xfrm>
          <a:prstGeom prst="rect">
            <a:avLst/>
          </a:prstGeom>
          <a:noFill/>
        </p:spPr>
        <p:txBody>
          <a:bodyPr wrap="square" rtlCol="0">
            <a:spAutoFit/>
          </a:bodyPr>
          <a:lstStyle/>
          <a:p>
            <a:pPr algn="ctr"/>
            <a:r>
              <a:rPr lang="en-US" sz="2800" b="1" smtClean="0">
                <a:solidFill>
                  <a:srgbClr val="FF0000"/>
                </a:solidFill>
                <a:latin typeface="Arial" panose="020B0604020202020204" pitchFamily="34" charset="0"/>
                <a:cs typeface="Arial" panose="020B0604020202020204" pitchFamily="34" charset="0"/>
              </a:rPr>
              <a:t>LỚP BÒ SÁT</a:t>
            </a:r>
            <a:endParaRPr lang="en-US" sz="2800" b="1">
              <a:solidFill>
                <a:srgbClr val="FF0000"/>
              </a:solidFill>
              <a:latin typeface="Arial" panose="020B0604020202020204" pitchFamily="34" charset="0"/>
              <a:cs typeface="Arial" panose="020B0604020202020204" pitchFamily="34" charset="0"/>
            </a:endParaRPr>
          </a:p>
        </p:txBody>
      </p:sp>
      <p:pic>
        <p:nvPicPr>
          <p:cNvPr id="9218" name="Picture 2" descr="https://upload.wikimedia.org/wikipedia/commons/f/f6/Long-tailed_Skink_%28Mabuya_longicaudata%29_%E9%95%B7%E5%B0%BE%E5%8D%97%E8%9C%A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9421" y="1561511"/>
            <a:ext cx="3724172" cy="20288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63423" y="655504"/>
            <a:ext cx="8691488" cy="830997"/>
          </a:xfrm>
          <a:prstGeom prst="rect">
            <a:avLst/>
          </a:prstGeom>
          <a:noFill/>
          <a:ln>
            <a:solidFill>
              <a:schemeClr val="tx1"/>
            </a:solidFill>
          </a:ln>
        </p:spPr>
        <p:txBody>
          <a:bodyPr wrap="square" rtlCol="0">
            <a:spAutoFit/>
          </a:bodyPr>
          <a:lstStyle/>
          <a:p>
            <a:pPr algn="just"/>
            <a:r>
              <a:rPr lang="en-US" sz="2400" smtClean="0">
                <a:latin typeface="Arial" panose="020B0604020202020204" pitchFamily="34" charset="0"/>
                <a:cs typeface="Arial" panose="020B0604020202020204" pitchFamily="34" charset="0"/>
              </a:rPr>
              <a:t>Thích nghi với đời sống trên cạn, có vảy sừng che phủ, có 4 chân, hô hấp bằng phổi. </a:t>
            </a:r>
            <a:endParaRPr lang="en-US" sz="2400">
              <a:latin typeface="Arial" panose="020B0604020202020204" pitchFamily="34" charset="0"/>
              <a:cs typeface="Arial" panose="020B0604020202020204" pitchFamily="34" charset="0"/>
            </a:endParaRPr>
          </a:p>
        </p:txBody>
      </p:sp>
      <p:pic>
        <p:nvPicPr>
          <p:cNvPr id="9220" name="Picture 4" descr="rắn nướ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563856"/>
            <a:ext cx="3733799" cy="2026524"/>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https://upload.wikimedia.org/wikipedia/commons/thumb/3/35/Saltwater_crocodile.jpg/1200px-Saltwater_crocodil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9420" y="4112498"/>
            <a:ext cx="3724173" cy="2241633"/>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http://static.cand.com.vn/Files/Image/ngocyen/2018/07/21/thumb_660_9a7e3b97-30be-4846-ba98-85781608294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4126300"/>
            <a:ext cx="3733799" cy="222783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687931" y="3544957"/>
            <a:ext cx="3544560"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Thằn lằn bóng đuôi dài</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9" name="Rectangle 8"/>
          <p:cNvSpPr/>
          <p:nvPr/>
        </p:nvSpPr>
        <p:spPr>
          <a:xfrm>
            <a:off x="1794228" y="6396335"/>
            <a:ext cx="1194559"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Cá sấu</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0" name="Rectangle 9"/>
          <p:cNvSpPr/>
          <p:nvPr/>
        </p:nvSpPr>
        <p:spPr>
          <a:xfrm>
            <a:off x="6092700" y="3580493"/>
            <a:ext cx="1653018"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Rắn nước</a:t>
            </a:r>
            <a:endParaRPr lang="en-US" sz="2400" b="1">
              <a:solidFill>
                <a:srgbClr val="0000FF"/>
              </a:solidFill>
              <a:latin typeface="Arial" panose="020B0604020202020204" pitchFamily="34" charset="0"/>
              <a:ea typeface="Calibri"/>
              <a:cs typeface="Arial" panose="020B0604020202020204" pitchFamily="34" charset="0"/>
            </a:endParaRPr>
          </a:p>
        </p:txBody>
      </p:sp>
      <p:sp>
        <p:nvSpPr>
          <p:cNvPr id="11" name="Rectangle 10"/>
          <p:cNvSpPr/>
          <p:nvPr/>
        </p:nvSpPr>
        <p:spPr>
          <a:xfrm>
            <a:off x="5655665" y="6345017"/>
            <a:ext cx="2606804" cy="461665"/>
          </a:xfrm>
          <a:prstGeom prst="rect">
            <a:avLst/>
          </a:prstGeom>
        </p:spPr>
        <p:txBody>
          <a:bodyPr wrap="none">
            <a:spAutoFit/>
          </a:bodyPr>
          <a:lstStyle/>
          <a:p>
            <a:pPr algn="ctr">
              <a:spcAft>
                <a:spcPts val="0"/>
              </a:spcAft>
            </a:pPr>
            <a:r>
              <a:rPr lang="en-US" sz="2400" b="1" smtClean="0">
                <a:solidFill>
                  <a:srgbClr val="0000FF"/>
                </a:solidFill>
                <a:latin typeface="Arial" panose="020B0604020202020204" pitchFamily="34" charset="0"/>
                <a:ea typeface="Calibri"/>
                <a:cs typeface="Arial" panose="020B0604020202020204" pitchFamily="34" charset="0"/>
              </a:rPr>
              <a:t>Rùa ở Hồ Gươm</a:t>
            </a:r>
            <a:endParaRPr lang="en-US" sz="2400" b="1">
              <a:solidFill>
                <a:srgbClr val="0000FF"/>
              </a:solidFill>
              <a:latin typeface="Arial" panose="020B0604020202020204" pitchFamily="34" charset="0"/>
              <a:ea typeface="Calibri"/>
              <a:cs typeface="Arial" panose="020B0604020202020204" pitchFamily="34" charset="0"/>
            </a:endParaRPr>
          </a:p>
        </p:txBody>
      </p:sp>
    </p:spTree>
    <p:extLst>
      <p:ext uri="{BB962C8B-B14F-4D97-AF65-F5344CB8AC3E}">
        <p14:creationId xmlns:p14="http://schemas.microsoft.com/office/powerpoint/2010/main" val="41243805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TotalTime>
  <Words>508</Words>
  <Application>Microsoft Office PowerPoint</Application>
  <PresentationFormat>On-screen Show (4:3)</PresentationFormat>
  <Paragraphs>76</Paragraphs>
  <Slides>11</Slides>
  <Notes>2</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MỘT SỐ NGÀNH ĐỘNG VẬT VÀ ĐẠI DIỆN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LaptopKT</dc:creator>
  <cp:lastModifiedBy>LaptopKT</cp:lastModifiedBy>
  <cp:revision>84</cp:revision>
  <dcterms:created xsi:type="dcterms:W3CDTF">2021-04-21T09:32:35Z</dcterms:created>
  <dcterms:modified xsi:type="dcterms:W3CDTF">2021-06-12T14:08:10Z</dcterms:modified>
</cp:coreProperties>
</file>