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49" d="100"/>
          <a:sy n="49" d="100"/>
        </p:scale>
        <p:origin x="96" y="16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4788"/>
                <a:ext cx="11989406" cy="15103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 indent="-45720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>
                    <a:solidFill>
                      <a:srgbClr val="000099"/>
                    </a:solidFill>
                  </a:rPr>
                  <a:t>Với các giá trị nào của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</a:rPr>
                      <m:t>𝑥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 thì đồ thị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</a:rPr>
                      <m:t>𝑦</m:t>
                    </m:r>
                    <m:r>
                      <a:rPr lang="en-US" sz="3200" i="1">
                        <a:solidFill>
                          <a:srgbClr val="000099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</a:rPr>
                      <m:t>cosx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</a:rPr>
                      <m:t>𝑦</m:t>
                    </m:r>
                    <m:r>
                      <a:rPr lang="en-US" sz="3200" i="1">
                        <a:solidFill>
                          <a:srgbClr val="000099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</a:rPr>
                      <m:t>sin</m:t>
                    </m:r>
                    <m:r>
                      <a:rPr lang="en-US" sz="3200" i="1">
                        <a:solidFill>
                          <a:srgbClr val="000099"/>
                        </a:solidFill>
                      </a:rPr>
                      <m:t>𝑥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 giao nhau?</a:t>
                </a:r>
              </a:p>
              <a:p>
                <a:pPr marL="457200" lvl="0" indent="-45720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4788"/>
                <a:ext cx="11989406" cy="1510395"/>
              </a:xfrm>
              <a:prstGeom prst="rect">
                <a:avLst/>
              </a:prstGeom>
              <a:blipFill>
                <a:blip r:embed="rId2"/>
                <a:stretch>
                  <a:fillRect l="-1118" t="-28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A489AFE-D0A5-424B-B516-C475242CFAF6}"/>
              </a:ext>
            </a:extLst>
          </p:cNvPr>
          <p:cNvGrpSpPr/>
          <p:nvPr/>
        </p:nvGrpSpPr>
        <p:grpSpPr>
          <a:xfrm>
            <a:off x="3922113" y="254651"/>
            <a:ext cx="6593487" cy="523220"/>
            <a:chOff x="477850" y="1505359"/>
            <a:chExt cx="7620776" cy="69396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1D39587-3364-422C-9E79-655B6BD47D27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B26DE-E904-4C42-905B-2F475EC1DE34}"/>
                </a:ext>
              </a:extLst>
            </p:cNvPr>
            <p:cNvSpPr txBox="1"/>
            <p:nvPr/>
          </p:nvSpPr>
          <p:spPr>
            <a:xfrm>
              <a:off x="739856" y="1505359"/>
              <a:ext cx="7358770" cy="693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➍</a:t>
              </a:r>
              <a:r>
                <a:rPr lang="vi-VN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mở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rộng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,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thực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tế</a:t>
              </a:r>
              <a:endParaRPr lang="vi-VN" sz="28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BC21E14-7595-4A43-A473-ADEAC83230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411523"/>
                <a:ext cx="11989406" cy="4191826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en-US"/>
                  <a:t>Đồ thị hàm số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r>
                      <m:rPr>
                        <m:nor/>
                      </m:rPr>
                      <a:rPr lang="en-US"/>
                      <m:t>cosx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r>
                      <m:rPr>
                        <m:nor/>
                      </m:rPr>
                      <a:rPr lang="en-US"/>
                      <m:t>sinx</m:t>
                    </m:r>
                  </m:oMath>
                </a14:m>
                <a:r>
                  <a:rPr lang="en-US"/>
                  <a:t> giao nhau tại điểm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</m:oMath>
                </a14:m>
                <a:r>
                  <a:rPr lang="en-US"/>
                  <a:t> thoả mãn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r>
                      <m:rPr>
                        <m:nor/>
                      </m:rPr>
                      <a:rPr lang="en-US"/>
                      <m:t>sin</m:t>
                    </m:r>
                    <m:r>
                      <a:rPr lang="en-US" i="1"/>
                      <m:t>𝑥</m:t>
                    </m:r>
                  </m:oMath>
                </a14:m>
                <a:endParaRPr lang="en-US"/>
              </a:p>
              <a:p>
                <a:r>
                  <a:rPr lang="en-US"/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si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/>
                          <m:t>n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m:rPr>
                        <m:nor/>
                      </m:rPr>
                      <a:rPr lang="en-US"/>
                      <m:t>co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/>
                          <m:t>s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𝑥</m:t>
                    </m:r>
                    <m:r>
                      <a:rPr lang="en-US" i="1"/>
                      <m:t>=1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 i="1"/>
                      <m:t>𝑥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sin</m:t>
                    </m:r>
                    <m:r>
                      <a:rPr lang="en-US" i="1"/>
                      <m:t>𝑥</m:t>
                    </m:r>
                  </m:oMath>
                </a14:m>
                <a:r>
                  <a:rPr lang="en-US"/>
                  <a:t> không thể đồng thời </a:t>
                </a:r>
                <a14:m>
                  <m:oMath xmlns:m="http://schemas.openxmlformats.org/officeDocument/2006/math">
                    <m:r>
                      <a:rPr lang="en-US" i="1"/>
                      <m:t>=0</m:t>
                    </m:r>
                  </m:oMath>
                </a14:m>
                <a:endParaRPr lang="en-US"/>
              </a:p>
              <a:p>
                <a:r>
                  <a:rPr lang="en-US"/>
                  <a:t>Chia cả 2 vế phương trình trên cho cosx ta được</a:t>
                </a:r>
              </a:p>
              <a:p>
                <a:r>
                  <a:rPr lang="en-US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tan</m:t>
                    </m:r>
                    <m:r>
                      <a:rPr lang="en-US" i="1"/>
                      <m:t>𝑥</m:t>
                    </m:r>
                    <m:r>
                      <a:rPr lang="en-US"/>
                      <m:t>=1</m:t>
                    </m:r>
                  </m:oMath>
                </a14:m>
                <a:endParaRPr lang="en-US"/>
              </a:p>
              <a:p>
                <a:r>
                  <a:rPr lang="en-US"/>
                  <a:t>	</a:t>
                </a:r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4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br>
                  <a:rPr lang="en-US" dirty="0">
                    <a:latin typeface="Aarial"/>
                  </a:rPr>
                </a:br>
                <a:endParaRPr lang="en-US" sz="2800" dirty="0"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BC21E14-7595-4A43-A473-ADEAC8323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411523"/>
                <a:ext cx="11989406" cy="4191826"/>
              </a:xfrm>
              <a:prstGeom prst="rect">
                <a:avLst/>
              </a:prstGeom>
              <a:blipFill>
                <a:blip r:embed="rId3"/>
                <a:stretch>
                  <a:fillRect l="-1118" t="-304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84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442" y="704144"/>
                <a:ext cx="12032142" cy="42264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 lvl="0" indent="-45720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 6: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Trong Hình 9, khi được kéo ra khỏi vị trí cân bằng ở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𝑂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buông tay, lực đàn hồi của lò xo khiến vật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gắn ở đầu của lò xo dao động quanh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𝑂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Toạ độ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𝑠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(cm)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trên trục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𝑂𝑥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vào thời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𝑡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(giây) sau khi buông tay được xác định bởi công thức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𝑠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=10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</a:rPr>
                      <m:t>sin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10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Vào các thời điểm nào thì</a:t>
                </a:r>
              </a:p>
              <a:p>
                <a:pPr lvl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𝑠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=−5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US" sz="2800" i="1">
                        <a:solidFill>
                          <a:srgbClr val="000099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</a:rPr>
                      <m:t>cm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?</a:t>
                </a:r>
                <a:endParaRPr lang="en-US" sz="2800" b="1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42" y="704144"/>
                <a:ext cx="12032142" cy="4226450"/>
              </a:xfrm>
              <a:prstGeom prst="rect">
                <a:avLst/>
              </a:prstGeom>
              <a:blipFill>
                <a:blip r:embed="rId2"/>
                <a:stretch>
                  <a:fillRect l="-861" t="-719" r="-13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A489AFE-D0A5-424B-B516-C475242CFAF6}"/>
              </a:ext>
            </a:extLst>
          </p:cNvPr>
          <p:cNvGrpSpPr/>
          <p:nvPr/>
        </p:nvGrpSpPr>
        <p:grpSpPr>
          <a:xfrm>
            <a:off x="3922113" y="254651"/>
            <a:ext cx="6593487" cy="523220"/>
            <a:chOff x="477850" y="1505359"/>
            <a:chExt cx="7620776" cy="69396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1D39587-3364-422C-9E79-655B6BD47D27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B26DE-E904-4C42-905B-2F475EC1DE34}"/>
                </a:ext>
              </a:extLst>
            </p:cNvPr>
            <p:cNvSpPr txBox="1"/>
            <p:nvPr/>
          </p:nvSpPr>
          <p:spPr>
            <a:xfrm>
              <a:off x="739856" y="1505359"/>
              <a:ext cx="7358770" cy="693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➍</a:t>
              </a:r>
              <a:r>
                <a:rPr lang="vi-VN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mở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rộng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,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thực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tế</a:t>
              </a:r>
              <a:endParaRPr lang="vi-VN" sz="28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BD77E26-C0ED-441B-81E9-6C2742090C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442" y="5000017"/>
                <a:ext cx="12032142" cy="176321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en-US"/>
                  <a:t>Khi: </a:t>
                </a:r>
                <a14:m>
                  <m:oMath xmlns:m="http://schemas.openxmlformats.org/officeDocument/2006/math">
                    <m:r>
                      <a:rPr lang="en-US" i="1"/>
                      <m:t>𝑠</m:t>
                    </m:r>
                    <m:r>
                      <a:rPr lang="en-US" i="1"/>
                      <m:t>=−5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3</m:t>
                        </m:r>
                      </m:e>
                    </m:rad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i="1"/>
                      <m:t>10</m:t>
                    </m:r>
                    <m:r>
                      <m:rPr>
                        <m:nor/>
                      </m:rPr>
                      <a:rPr lang="en-US"/>
                      <m:t>sin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10</m:t>
                        </m:r>
                        <m:r>
                          <a:rPr lang="en-US" i="1"/>
                          <m:t>𝑡</m:t>
                        </m:r>
                        <m:r>
                          <a:rPr lang="en-US" i="1"/>
                          <m:t>+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</m:e>
                    </m:d>
                    <m:r>
                      <a:rPr lang="en-US" i="1"/>
                      <m:t>=−5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3</m:t>
                        </m:r>
                      </m:e>
                    </m:rad>
                  </m:oMath>
                </a14:m>
                <a:endParaRPr lang="en-US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BD77E26-C0ED-441B-81E9-6C2742090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42" y="5000017"/>
                <a:ext cx="12032142" cy="1763211"/>
              </a:xfrm>
              <a:prstGeom prst="rect">
                <a:avLst/>
              </a:prstGeom>
              <a:blipFill>
                <a:blip r:embed="rId3"/>
                <a:stretch>
                  <a:fillRect l="-1114" t="-549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FAF385C-64B7-4176-A6D9-942E01A688D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2692" y="3167383"/>
            <a:ext cx="4207402" cy="17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8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228</Words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Yu Gothic</vt:lpstr>
      <vt:lpstr>Aarial</vt:lpstr>
      <vt:lpstr>Arial</vt:lpstr>
      <vt:lpstr>Calibri</vt:lpstr>
      <vt:lpstr>Calibri Light</vt:lpstr>
      <vt:lpstr>Georgia Pro Cond Black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2023-07-31T08:07:16Z</dcterms:modified>
</cp:coreProperties>
</file>