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1" r:id="rId2"/>
    <p:sldId id="258" r:id="rId3"/>
    <p:sldId id="260" r:id="rId4"/>
    <p:sldId id="302" r:id="rId5"/>
    <p:sldId id="303" r:id="rId6"/>
    <p:sldId id="304" r:id="rId7"/>
    <p:sldId id="305" r:id="rId8"/>
    <p:sldId id="306" r:id="rId9"/>
    <p:sldId id="295"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20" r:id="rId23"/>
    <p:sldId id="321" r:id="rId24"/>
    <p:sldId id="322" r:id="rId25"/>
    <p:sldId id="323" r:id="rId26"/>
    <p:sldId id="324" r:id="rId27"/>
    <p:sldId id="280" r:id="rId28"/>
  </p:sldIdLst>
  <p:sldSz cx="24387175"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86355" autoAdjust="0"/>
  </p:normalViewPr>
  <p:slideViewPr>
    <p:cSldViewPr>
      <p:cViewPr varScale="1">
        <p:scale>
          <a:sx n="32" d="100"/>
          <a:sy n="32" d="100"/>
        </p:scale>
        <p:origin x="1146" y="90"/>
      </p:cViewPr>
      <p:guideLst>
        <p:guide orient="horz" pos="4320"/>
        <p:guide pos="76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400108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221865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67424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65150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315118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347593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636264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108741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933418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91001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21</a:t>
            </a:fld>
            <a:endParaRPr lang="en-US"/>
          </a:p>
        </p:txBody>
      </p:sp>
    </p:spTree>
    <p:extLst>
      <p:ext uri="{BB962C8B-B14F-4D97-AF65-F5344CB8AC3E}">
        <p14:creationId xmlns:p14="http://schemas.microsoft.com/office/powerpoint/2010/main" val="348426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3972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69498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82328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179252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64398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84023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38" y="4260851"/>
            <a:ext cx="20729099"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8076" y="7772400"/>
            <a:ext cx="17071023" cy="3505200"/>
          </a:xfrm>
          <a:prstGeom prst="rect">
            <a:avLst/>
          </a:prstGeom>
        </p:spPr>
        <p:txBody>
          <a:bodyPr/>
          <a:lstStyle>
            <a:lvl1pPr marL="0" indent="0" algn="ctr">
              <a:buNone/>
              <a:defRPr>
                <a:solidFill>
                  <a:schemeClr val="tx1">
                    <a:tint val="75000"/>
                  </a:schemeClr>
                </a:solidFill>
              </a:defRPr>
            </a:lvl1pPr>
            <a:lvl2pPr marL="1088639" indent="0" algn="ctr">
              <a:buNone/>
              <a:defRPr>
                <a:solidFill>
                  <a:schemeClr val="tx1">
                    <a:tint val="75000"/>
                  </a:schemeClr>
                </a:solidFill>
              </a:defRPr>
            </a:lvl2pPr>
            <a:lvl3pPr marL="2177278" indent="0" algn="ctr">
              <a:buNone/>
              <a:defRPr>
                <a:solidFill>
                  <a:schemeClr val="tx1">
                    <a:tint val="75000"/>
                  </a:schemeClr>
                </a:solidFill>
              </a:defRPr>
            </a:lvl3pPr>
            <a:lvl4pPr marL="3265917" indent="0" algn="ctr">
              <a:buNone/>
              <a:defRPr>
                <a:solidFill>
                  <a:schemeClr val="tx1">
                    <a:tint val="75000"/>
                  </a:schemeClr>
                </a:solidFill>
              </a:defRPr>
            </a:lvl4pPr>
            <a:lvl5pPr marL="4354556" indent="0" algn="ctr">
              <a:buNone/>
              <a:defRPr>
                <a:solidFill>
                  <a:schemeClr val="tx1">
                    <a:tint val="75000"/>
                  </a:schemeClr>
                </a:solidFill>
              </a:defRPr>
            </a:lvl5pPr>
            <a:lvl6pPr marL="5443195" indent="0" algn="ctr">
              <a:buNone/>
              <a:defRPr>
                <a:solidFill>
                  <a:schemeClr val="tx1">
                    <a:tint val="75000"/>
                  </a:schemeClr>
                </a:solidFill>
              </a:defRPr>
            </a:lvl6pPr>
            <a:lvl7pPr marL="6531834" indent="0" algn="ctr">
              <a:buNone/>
              <a:defRPr>
                <a:solidFill>
                  <a:schemeClr val="tx1">
                    <a:tint val="75000"/>
                  </a:schemeClr>
                </a:solidFill>
              </a:defRPr>
            </a:lvl7pPr>
            <a:lvl8pPr marL="7620472" indent="0" algn="ctr">
              <a:buNone/>
              <a:defRPr>
                <a:solidFill>
                  <a:schemeClr val="tx1">
                    <a:tint val="75000"/>
                  </a:schemeClr>
                </a:solidFill>
              </a:defRPr>
            </a:lvl8pPr>
            <a:lvl9pPr marL="870911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359" y="3200401"/>
            <a:ext cx="21948458" cy="90519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80702" y="549277"/>
            <a:ext cx="5487114"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359" y="549277"/>
            <a:ext cx="1605489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6"/>
            <a:ext cx="5690342" cy="730250"/>
          </a:xfrm>
          <a:prstGeom prst="rect">
            <a:avLst/>
          </a:prstGeom>
        </p:spPr>
        <p:txBody>
          <a:bodyPr lIns="91426" tIns="45713" rIns="91426" bIns="45713"/>
          <a:lstStyle/>
          <a:p>
            <a:fld id="{D15044BE-B3F3-4258-B55D-9238C2EBFDF1}" type="datetimeFigureOut">
              <a:rPr lang="en-US" smtClean="0"/>
              <a:pPr/>
              <a:t>8/31/2023</a:t>
            </a:fld>
            <a:endParaRPr lang="en-US"/>
          </a:p>
        </p:txBody>
      </p:sp>
      <p:sp>
        <p:nvSpPr>
          <p:cNvPr id="5" name="Footer Placeholder 4"/>
          <p:cNvSpPr>
            <a:spLocks noGrp="1"/>
          </p:cNvSpPr>
          <p:nvPr>
            <p:ph type="ftr" sz="quarter" idx="11"/>
          </p:nvPr>
        </p:nvSpPr>
        <p:spPr>
          <a:xfrm>
            <a:off x="8332290" y="12712706"/>
            <a:ext cx="7722606"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7479" y="12712706"/>
            <a:ext cx="5690342" cy="730250"/>
          </a:xfrm>
          <a:prstGeom prst="rect">
            <a:avLst/>
          </a:prstGeom>
        </p:spPr>
        <p:txBody>
          <a:bodyPr lIns="91426" tIns="45713" rIns="91426" bIns="45713"/>
          <a:lstStyle/>
          <a:p>
            <a:fld id="{E56A0A80-8336-46B1-B89F-89FB7E7362A5}" type="slidenum">
              <a:rPr lang="en-US" smtClean="0"/>
              <a:pPr/>
              <a:t>‹#›</a:t>
            </a:fld>
            <a:endParaRPr lang="en-US"/>
          </a:p>
        </p:txBody>
      </p:sp>
      <p:sp>
        <p:nvSpPr>
          <p:cNvPr id="12" name="Title 11"/>
          <p:cNvSpPr>
            <a:spLocks noGrp="1"/>
          </p:cNvSpPr>
          <p:nvPr>
            <p:ph type="title"/>
          </p:nvPr>
        </p:nvSpPr>
        <p:spPr>
          <a:xfrm>
            <a:off x="1219046" y="2057400"/>
            <a:ext cx="21948775" cy="2286000"/>
          </a:xfrm>
        </p:spPr>
        <p:txBody>
          <a:bodyPr/>
          <a:lstStyle/>
          <a:p>
            <a:r>
              <a:rPr lang="en-US"/>
              <a:t>Click to edit Master title style</a:t>
            </a:r>
          </a:p>
        </p:txBody>
      </p:sp>
    </p:spTree>
    <p:extLst>
      <p:ext uri="{BB962C8B-B14F-4D97-AF65-F5344CB8AC3E}">
        <p14:creationId xmlns:p14="http://schemas.microsoft.com/office/powerpoint/2010/main" val="66811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359" y="12712701"/>
            <a:ext cx="5690341" cy="730250"/>
          </a:xfrm>
          <a:prstGeom prst="rect">
            <a:avLst/>
          </a:prstGeom>
        </p:spPr>
        <p:txBody>
          <a:bodyPr/>
          <a:lstStyle/>
          <a:p>
            <a:fld id="{D15044BE-B3F3-4258-B55D-9238C2EBFDF1}"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188246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359" y="3200401"/>
            <a:ext cx="21948458" cy="90519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19" y="8813801"/>
            <a:ext cx="20729099" cy="2724150"/>
          </a:xfrm>
          <a:prstGeom prst="rect">
            <a:avLst/>
          </a:prstGeo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6419" y="5813427"/>
            <a:ext cx="20729099" cy="3000374"/>
          </a:xfrm>
          <a:prstGeom prst="rect">
            <a:avLst/>
          </a:prstGeom>
        </p:spPr>
        <p:txBody>
          <a:bodyPr anchor="b"/>
          <a:lstStyle>
            <a:lvl1pPr marL="0" indent="0">
              <a:buNone/>
              <a:defRPr sz="4800">
                <a:solidFill>
                  <a:schemeClr val="tx1">
                    <a:tint val="75000"/>
                  </a:schemeClr>
                </a:solidFill>
              </a:defRPr>
            </a:lvl1pPr>
            <a:lvl2pPr marL="1088639" indent="0">
              <a:buNone/>
              <a:defRPr sz="4300">
                <a:solidFill>
                  <a:schemeClr val="tx1">
                    <a:tint val="75000"/>
                  </a:schemeClr>
                </a:solidFill>
              </a:defRPr>
            </a:lvl2pPr>
            <a:lvl3pPr marL="2177278" indent="0">
              <a:buNone/>
              <a:defRPr sz="3800">
                <a:solidFill>
                  <a:schemeClr val="tx1">
                    <a:tint val="75000"/>
                  </a:schemeClr>
                </a:solidFill>
              </a:defRPr>
            </a:lvl3pPr>
            <a:lvl4pPr marL="3265917" indent="0">
              <a:buNone/>
              <a:defRPr sz="3300">
                <a:solidFill>
                  <a:schemeClr val="tx1">
                    <a:tint val="75000"/>
                  </a:schemeClr>
                </a:solidFill>
              </a:defRPr>
            </a:lvl4pPr>
            <a:lvl5pPr marL="4354556" indent="0">
              <a:buNone/>
              <a:defRPr sz="3300">
                <a:solidFill>
                  <a:schemeClr val="tx1">
                    <a:tint val="75000"/>
                  </a:schemeClr>
                </a:solidFill>
              </a:defRPr>
            </a:lvl5pPr>
            <a:lvl6pPr marL="5443195" indent="0">
              <a:buNone/>
              <a:defRPr sz="3300">
                <a:solidFill>
                  <a:schemeClr val="tx1">
                    <a:tint val="75000"/>
                  </a:schemeClr>
                </a:solidFill>
              </a:defRPr>
            </a:lvl6pPr>
            <a:lvl7pPr marL="6531834" indent="0">
              <a:buNone/>
              <a:defRPr sz="3300">
                <a:solidFill>
                  <a:schemeClr val="tx1">
                    <a:tint val="75000"/>
                  </a:schemeClr>
                </a:solidFill>
              </a:defRPr>
            </a:lvl7pPr>
            <a:lvl8pPr marL="7620472" indent="0">
              <a:buNone/>
              <a:defRPr sz="3300">
                <a:solidFill>
                  <a:schemeClr val="tx1">
                    <a:tint val="75000"/>
                  </a:schemeClr>
                </a:solidFill>
              </a:defRPr>
            </a:lvl8pPr>
            <a:lvl9pPr marL="8709111"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5" name="Footer Placeholder 4"/>
          <p:cNvSpPr>
            <a:spLocks noGrp="1"/>
          </p:cNvSpPr>
          <p:nvPr>
            <p:ph type="ftr" sz="quarter" idx="11"/>
          </p:nvPr>
        </p:nvSpPr>
        <p:spPr>
          <a:xfrm>
            <a:off x="8332285" y="12712701"/>
            <a:ext cx="7722605"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359"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6814" y="3200401"/>
            <a:ext cx="10771002" cy="9051926"/>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59" y="3070226"/>
            <a:ext cx="10775238"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4" name="Content Placeholder 3"/>
          <p:cNvSpPr>
            <a:spLocks noGrp="1"/>
          </p:cNvSpPr>
          <p:nvPr>
            <p:ph sz="half" idx="2"/>
          </p:nvPr>
        </p:nvSpPr>
        <p:spPr>
          <a:xfrm>
            <a:off x="1219359" y="4349750"/>
            <a:ext cx="10775238"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48" y="3070226"/>
            <a:ext cx="10779470" cy="1279524"/>
          </a:xfrm>
          <a:prstGeom prst="rect">
            <a:avLst/>
          </a:prstGeom>
        </p:spPr>
        <p:txBody>
          <a:bodyPr anchor="b"/>
          <a:lstStyle>
            <a:lvl1pPr marL="0" indent="0">
              <a:buNone/>
              <a:defRPr sz="5700" b="1"/>
            </a:lvl1pPr>
            <a:lvl2pPr marL="1088639" indent="0">
              <a:buNone/>
              <a:defRPr sz="4800" b="1"/>
            </a:lvl2pPr>
            <a:lvl3pPr marL="2177278" indent="0">
              <a:buNone/>
              <a:defRPr sz="4300" b="1"/>
            </a:lvl3pPr>
            <a:lvl4pPr marL="3265917" indent="0">
              <a:buNone/>
              <a:defRPr sz="3800" b="1"/>
            </a:lvl4pPr>
            <a:lvl5pPr marL="4354556" indent="0">
              <a:buNone/>
              <a:defRPr sz="3800" b="1"/>
            </a:lvl5pPr>
            <a:lvl6pPr marL="5443195" indent="0">
              <a:buNone/>
              <a:defRPr sz="3800" b="1"/>
            </a:lvl6pPr>
            <a:lvl7pPr marL="6531834" indent="0">
              <a:buNone/>
              <a:defRPr sz="3800" b="1"/>
            </a:lvl7pPr>
            <a:lvl8pPr marL="7620472" indent="0">
              <a:buNone/>
              <a:defRPr sz="3800" b="1"/>
            </a:lvl8pPr>
            <a:lvl9pPr marL="8709111"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8348" y="4349750"/>
            <a:ext cx="10779470" cy="7902576"/>
          </a:xfrm>
          <a:prstGeom prst="rect">
            <a:avLst/>
          </a:prstGeo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8" name="Footer Placeholder 7"/>
          <p:cNvSpPr>
            <a:spLocks noGrp="1"/>
          </p:cNvSpPr>
          <p:nvPr>
            <p:ph type="ftr" sz="quarter" idx="11"/>
          </p:nvPr>
        </p:nvSpPr>
        <p:spPr>
          <a:xfrm>
            <a:off x="8332285" y="12712701"/>
            <a:ext cx="7722605"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359" y="549276"/>
            <a:ext cx="2194845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4" name="Footer Placeholder 3"/>
          <p:cNvSpPr>
            <a:spLocks noGrp="1"/>
          </p:cNvSpPr>
          <p:nvPr>
            <p:ph type="ftr" sz="quarter" idx="11"/>
          </p:nvPr>
        </p:nvSpPr>
        <p:spPr>
          <a:xfrm>
            <a:off x="8332285" y="12712701"/>
            <a:ext cx="7722605"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3" name="Footer Placeholder 2"/>
          <p:cNvSpPr>
            <a:spLocks noGrp="1"/>
          </p:cNvSpPr>
          <p:nvPr>
            <p:ph type="ftr" sz="quarter" idx="11"/>
          </p:nvPr>
        </p:nvSpPr>
        <p:spPr>
          <a:xfrm>
            <a:off x="8332285" y="12712701"/>
            <a:ext cx="7722605"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0" y="546100"/>
            <a:ext cx="8023213" cy="2324100"/>
          </a:xfrm>
          <a:prstGeom prst="rect">
            <a:avLst/>
          </a:prstGeo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4708" y="546101"/>
            <a:ext cx="13633108" cy="11706226"/>
          </a:xfrm>
          <a:prstGeom prst="rect">
            <a:avLst/>
          </a:prstGeo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19360" y="2870201"/>
            <a:ext cx="8023213" cy="9382126"/>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57" y="9601200"/>
            <a:ext cx="14632305" cy="1133476"/>
          </a:xfrm>
          <a:prstGeom prst="rect">
            <a:avLst/>
          </a:prstGeo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80057" y="1225550"/>
            <a:ext cx="14632305" cy="8229600"/>
          </a:xfrm>
          <a:prstGeom prst="rect">
            <a:avLst/>
          </a:prstGeom>
        </p:spPr>
        <p:txBody>
          <a:bodyPr/>
          <a:lstStyle>
            <a:lvl1pPr marL="0" indent="0">
              <a:buNone/>
              <a:defRPr sz="7600"/>
            </a:lvl1pPr>
            <a:lvl2pPr marL="1088639" indent="0">
              <a:buNone/>
              <a:defRPr sz="6700"/>
            </a:lvl2pPr>
            <a:lvl3pPr marL="2177278" indent="0">
              <a:buNone/>
              <a:defRPr sz="5700"/>
            </a:lvl3pPr>
            <a:lvl4pPr marL="3265917" indent="0">
              <a:buNone/>
              <a:defRPr sz="4800"/>
            </a:lvl4pPr>
            <a:lvl5pPr marL="4354556" indent="0">
              <a:buNone/>
              <a:defRPr sz="4800"/>
            </a:lvl5pPr>
            <a:lvl6pPr marL="5443195" indent="0">
              <a:buNone/>
              <a:defRPr sz="4800"/>
            </a:lvl6pPr>
            <a:lvl7pPr marL="6531834" indent="0">
              <a:buNone/>
              <a:defRPr sz="4800"/>
            </a:lvl7pPr>
            <a:lvl8pPr marL="7620472" indent="0">
              <a:buNone/>
              <a:defRPr sz="4800"/>
            </a:lvl8pPr>
            <a:lvl9pPr marL="8709111" indent="0">
              <a:buNone/>
              <a:defRPr sz="4800"/>
            </a:lvl9pPr>
          </a:lstStyle>
          <a:p>
            <a:endParaRPr lang="en-US"/>
          </a:p>
        </p:txBody>
      </p:sp>
      <p:sp>
        <p:nvSpPr>
          <p:cNvPr id="4" name="Text Placeholder 3"/>
          <p:cNvSpPr>
            <a:spLocks noGrp="1"/>
          </p:cNvSpPr>
          <p:nvPr>
            <p:ph type="body" sz="half" idx="2"/>
          </p:nvPr>
        </p:nvSpPr>
        <p:spPr>
          <a:xfrm>
            <a:off x="4780057" y="10734676"/>
            <a:ext cx="14632305" cy="1609724"/>
          </a:xfrm>
          <a:prstGeom prst="rect">
            <a:avLst/>
          </a:prstGeom>
        </p:spPr>
        <p:txBody>
          <a:bodyPr/>
          <a:lstStyle>
            <a:lvl1pPr marL="0" indent="0">
              <a:buNone/>
              <a:defRPr sz="3300"/>
            </a:lvl1pPr>
            <a:lvl2pPr marL="1088639" indent="0">
              <a:buNone/>
              <a:defRPr sz="2900"/>
            </a:lvl2pPr>
            <a:lvl3pPr marL="2177278" indent="0">
              <a:buNone/>
              <a:defRPr sz="2400"/>
            </a:lvl3pPr>
            <a:lvl4pPr marL="3265917" indent="0">
              <a:buNone/>
              <a:defRPr sz="2100"/>
            </a:lvl4pPr>
            <a:lvl5pPr marL="4354556" indent="0">
              <a:buNone/>
              <a:defRPr sz="2100"/>
            </a:lvl5pPr>
            <a:lvl6pPr marL="5443195" indent="0">
              <a:buNone/>
              <a:defRPr sz="2100"/>
            </a:lvl6pPr>
            <a:lvl7pPr marL="6531834" indent="0">
              <a:buNone/>
              <a:defRPr sz="2100"/>
            </a:lvl7pPr>
            <a:lvl8pPr marL="7620472" indent="0">
              <a:buNone/>
              <a:defRPr sz="2100"/>
            </a:lvl8pPr>
            <a:lvl9pPr marL="8709111" indent="0">
              <a:buNone/>
              <a:defRPr sz="2100"/>
            </a:lvl9pPr>
          </a:lstStyle>
          <a:p>
            <a:pPr lvl="0"/>
            <a:r>
              <a:rPr lang="en-US"/>
              <a:t>Click to edit Master text styles</a:t>
            </a:r>
          </a:p>
        </p:txBody>
      </p:sp>
      <p:sp>
        <p:nvSpPr>
          <p:cNvPr id="5" name="Date Placeholder 4"/>
          <p:cNvSpPr>
            <a:spLocks noGrp="1"/>
          </p:cNvSpPr>
          <p:nvPr>
            <p:ph type="dt" sz="half" idx="10"/>
          </p:nvPr>
        </p:nvSpPr>
        <p:spPr>
          <a:xfrm>
            <a:off x="1219359" y="12712701"/>
            <a:ext cx="5690341" cy="730250"/>
          </a:xfrm>
          <a:prstGeom prst="rect">
            <a:avLst/>
          </a:prstGeom>
        </p:spPr>
        <p:txBody>
          <a:bodyPr/>
          <a:lstStyle/>
          <a:p>
            <a:fld id="{F9E5E443-43CC-47C0-B016-9A203293290C}" type="datetimeFigureOut">
              <a:rPr lang="en-US" smtClean="0"/>
              <a:pPr/>
              <a:t>8/31/2023</a:t>
            </a:fld>
            <a:endParaRPr lang="en-US"/>
          </a:p>
        </p:txBody>
      </p:sp>
      <p:sp>
        <p:nvSpPr>
          <p:cNvPr id="6" name="Footer Placeholder 5"/>
          <p:cNvSpPr>
            <a:spLocks noGrp="1"/>
          </p:cNvSpPr>
          <p:nvPr>
            <p:ph type="ftr" sz="quarter" idx="11"/>
          </p:nvPr>
        </p:nvSpPr>
        <p:spPr>
          <a:xfrm>
            <a:off x="8332285" y="12712701"/>
            <a:ext cx="7722605"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7475" y="12712701"/>
            <a:ext cx="5690341" cy="730250"/>
          </a:xfrm>
          <a:prstGeom prst="rect">
            <a:avLst/>
          </a:prstGeom>
        </p:spPr>
        <p:txBody>
          <a:bodyPr/>
          <a:lstStyle/>
          <a:p>
            <a:fld id="{24C77148-22BA-41E4-AAE6-AAE78D0077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136" y="3523"/>
            <a:ext cx="24387048" cy="142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11135877" y="333375"/>
            <a:ext cx="8600432" cy="877163"/>
          </a:xfrm>
          <a:prstGeom prst="rect">
            <a:avLst/>
          </a:prstGeom>
          <a:noFill/>
        </p:spPr>
        <p:txBody>
          <a:bodyPr wrap="none" rtlCol="0">
            <a:spAutoFit/>
          </a:bodyPr>
          <a:lstStyle/>
          <a:p>
            <a:pPr algn="ctr"/>
            <a:r>
              <a:rPr lang="vi-VN" sz="5100" dirty="0">
                <a:solidFill>
                  <a:schemeClr val="bg1"/>
                </a:solidFill>
                <a:latin typeface="AvantGarde-Demi" pitchFamily="18" charset="0"/>
                <a:ea typeface="AvantGarde-Demi" pitchFamily="18" charset="0"/>
                <a:cs typeface="AvantGarde-Demi" pitchFamily="18" charset="0"/>
              </a:rPr>
              <a:t>ÔN</a:t>
            </a:r>
            <a:r>
              <a:rPr lang="vi-VN" sz="5100" baseline="0" dirty="0">
                <a:solidFill>
                  <a:schemeClr val="bg1"/>
                </a:solidFill>
                <a:latin typeface="AvantGarde-Demi" pitchFamily="18" charset="0"/>
                <a:ea typeface="AvantGarde-Demi" pitchFamily="18" charset="0"/>
                <a:cs typeface="AvantGarde-Demi" pitchFamily="18" charset="0"/>
              </a:rPr>
              <a:t> TẬP CHƯƠNG III (tiết 2)</a:t>
            </a:r>
            <a:endParaRPr lang="en-US" sz="5100" dirty="0">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3140975" y="455250"/>
            <a:ext cx="2222083" cy="584775"/>
          </a:xfrm>
          <a:prstGeom prst="rect">
            <a:avLst/>
          </a:prstGeom>
          <a:noFill/>
        </p:spPr>
        <p:txBody>
          <a:bodyPr wrap="none" rtlCol="0">
            <a:spAutoFit/>
          </a:bodyPr>
          <a:lstStyle/>
          <a:p>
            <a:pPr algn="ctr"/>
            <a:r>
              <a:rPr lang="vi-VN" sz="3200" b="0" baseline="0" dirty="0">
                <a:solidFill>
                  <a:schemeClr val="bg1"/>
                </a:solidFill>
                <a:latin typeface="AvantGarde-Demi" pitchFamily="18" charset="0"/>
                <a:ea typeface="AvantGarde-Demi" pitchFamily="18" charset="0"/>
                <a:cs typeface="AvantGarde-Demi" pitchFamily="18" charset="0"/>
              </a:rPr>
              <a:t>HÌNH HỌC</a:t>
            </a:r>
            <a:endParaRPr lang="en-US" sz="32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2135187" y="185946"/>
            <a:ext cx="873957" cy="1246495"/>
          </a:xfrm>
          <a:prstGeom prst="rect">
            <a:avLst/>
          </a:prstGeom>
          <a:noFill/>
        </p:spPr>
        <p:txBody>
          <a:bodyPr wrap="none" rtlCol="0">
            <a:spAutoFit/>
          </a:bodyPr>
          <a:lstStyle/>
          <a:p>
            <a:pPr algn="ctr">
              <a:lnSpc>
                <a:spcPts val="4500"/>
              </a:lnSpc>
            </a:pPr>
            <a:r>
              <a:rPr lang="en-US" sz="2800" dirty="0">
                <a:solidFill>
                  <a:schemeClr val="bg1"/>
                </a:solidFill>
                <a:latin typeface="AvantGarde-Demi" pitchFamily="18" charset="0"/>
                <a:ea typeface="AvantGarde-Demi" pitchFamily="18" charset="0"/>
                <a:cs typeface="AvantGarde-Demi" pitchFamily="18" charset="0"/>
              </a:rPr>
              <a:t>LỚP</a:t>
            </a:r>
          </a:p>
          <a:p>
            <a:pPr algn="ctr">
              <a:lnSpc>
                <a:spcPts val="4500"/>
              </a:lnSpc>
            </a:pPr>
            <a:r>
              <a:rPr lang="en-US" sz="4800" dirty="0">
                <a:solidFill>
                  <a:schemeClr val="bg1"/>
                </a:solidFill>
                <a:latin typeface="AvantGarde-Demi" pitchFamily="18" charset="0"/>
                <a:ea typeface="AvantGarde-Demi" pitchFamily="18" charset="0"/>
                <a:cs typeface="AvantGarde-Demi" pitchFamily="18" charset="0"/>
              </a:rPr>
              <a:t>1</a:t>
            </a:r>
            <a:r>
              <a:rPr lang="vi-VN" sz="4800" dirty="0">
                <a:solidFill>
                  <a:schemeClr val="bg1"/>
                </a:solidFill>
                <a:latin typeface="AvantGarde-Demi" pitchFamily="18" charset="0"/>
                <a:ea typeface="AvantGarde-Demi" pitchFamily="18" charset="0"/>
                <a:cs typeface="AvantGarde-Demi" pitchFamily="18" charset="0"/>
              </a:rPr>
              <a:t>1</a:t>
            </a:r>
            <a:endParaRPr lang="en-US" sz="48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5193277" y="333375"/>
            <a:ext cx="2502609" cy="1077218"/>
          </a:xfrm>
          <a:prstGeom prst="rect">
            <a:avLst/>
          </a:prstGeom>
          <a:noFill/>
        </p:spPr>
        <p:txBody>
          <a:bodyPr wrap="none" rtlCol="0">
            <a:spAutoFit/>
          </a:bodyPr>
          <a:lstStyle/>
          <a:p>
            <a:pPr algn="ctr"/>
            <a:r>
              <a:rPr lang="en-US" sz="3200" b="0" dirty="0">
                <a:solidFill>
                  <a:schemeClr val="bg1"/>
                </a:solidFill>
                <a:latin typeface="AvantGarde-Demi" pitchFamily="18" charset="0"/>
                <a:ea typeface="AvantGarde-Demi" pitchFamily="18" charset="0"/>
                <a:cs typeface="AvantGarde-Demi" pitchFamily="18" charset="0"/>
              </a:rPr>
              <a:t>BÀI</a:t>
            </a:r>
            <a:r>
              <a:rPr lang="en-US" sz="3200" b="0" baseline="0" dirty="0">
                <a:solidFill>
                  <a:schemeClr val="bg1"/>
                </a:solidFill>
                <a:latin typeface="AvantGarde-Demi" pitchFamily="18" charset="0"/>
                <a:ea typeface="AvantGarde-Demi" pitchFamily="18" charset="0"/>
                <a:cs typeface="AvantGarde-Demi" pitchFamily="18" charset="0"/>
              </a:rPr>
              <a:t> </a:t>
            </a:r>
            <a:r>
              <a:rPr lang="vi-VN" sz="3200" b="0" baseline="0" dirty="0">
                <a:solidFill>
                  <a:schemeClr val="bg1"/>
                </a:solidFill>
                <a:latin typeface="AvantGarde-Demi" pitchFamily="18" charset="0"/>
                <a:ea typeface="AvantGarde-Demi" pitchFamily="18" charset="0"/>
                <a:cs typeface="AvantGarde-Demi" pitchFamily="18" charset="0"/>
              </a:rPr>
              <a:t>6</a:t>
            </a:r>
            <a:endParaRPr lang="en-US" sz="3200" b="0" baseline="0" dirty="0">
              <a:solidFill>
                <a:schemeClr val="bg1"/>
              </a:solidFill>
              <a:latin typeface="AvantGarde-Demi" pitchFamily="18" charset="0"/>
              <a:ea typeface="AvantGarde-Demi" pitchFamily="18" charset="0"/>
              <a:cs typeface="AvantGarde-Demi" pitchFamily="18" charset="0"/>
            </a:endParaRPr>
          </a:p>
          <a:p>
            <a:pPr algn="ctr"/>
            <a:r>
              <a:rPr lang="en-US" sz="3200" b="0" baseline="0" dirty="0" err="1">
                <a:solidFill>
                  <a:schemeClr val="bg1"/>
                </a:solidFill>
                <a:latin typeface="AvantGarde-Demi" pitchFamily="18" charset="0"/>
                <a:ea typeface="AvantGarde-Demi" pitchFamily="18" charset="0"/>
                <a:cs typeface="AvantGarde-Demi" pitchFamily="18" charset="0"/>
              </a:rPr>
              <a:t>Chương</a:t>
            </a:r>
            <a:r>
              <a:rPr lang="en-US" sz="3200" b="0" baseline="0" dirty="0">
                <a:solidFill>
                  <a:schemeClr val="bg1"/>
                </a:solidFill>
                <a:latin typeface="AvantGarde-Demi" pitchFamily="18" charset="0"/>
                <a:ea typeface="AvantGarde-Demi" pitchFamily="18" charset="0"/>
                <a:cs typeface="AvantGarde-Demi" pitchFamily="18" charset="0"/>
              </a:rPr>
              <a:t> </a:t>
            </a:r>
            <a:r>
              <a:rPr lang="vi-VN" sz="3200" b="1" baseline="0" dirty="0">
                <a:solidFill>
                  <a:schemeClr val="bg1"/>
                </a:solidFill>
                <a:latin typeface="Tahoma" pitchFamily="34" charset="0"/>
                <a:ea typeface="Tahoma" pitchFamily="34" charset="0"/>
                <a:cs typeface="Tahoma" pitchFamily="34" charset="0"/>
              </a:rPr>
              <a:t>II</a:t>
            </a:r>
            <a:r>
              <a:rPr lang="en-US" sz="3200" b="1" baseline="0" dirty="0">
                <a:solidFill>
                  <a:schemeClr val="bg1"/>
                </a:solidFill>
                <a:latin typeface="Tahoma" pitchFamily="34" charset="0"/>
                <a:ea typeface="Tahoma" pitchFamily="34" charset="0"/>
                <a:cs typeface="Tahoma" pitchFamily="34" charset="0"/>
              </a:rPr>
              <a:t>I</a:t>
            </a:r>
            <a:endParaRPr lang="en-US" sz="32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915987" y="3429000"/>
            <a:ext cx="21948775" cy="2286000"/>
          </a:xfrm>
          <a:prstGeom prst="rect">
            <a:avLst/>
          </a:prstGeom>
        </p:spPr>
        <p:txBody>
          <a:bodyPr vert="horz" lIns="91440" tIns="45720" rIns="91440" bIns="45720" rtlCol="0" anchor="ctr">
            <a:normAutofit/>
          </a:bodyPr>
          <a:lstStyle/>
          <a:p>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2177278" rtl="0" eaLnBrk="1" latinLnBrk="0" hangingPunct="1">
        <a:spcBef>
          <a:spcPct val="0"/>
        </a:spcBef>
        <a:buNone/>
        <a:defRPr sz="10500" b="0" i="0" u="none" kern="1200">
          <a:solidFill>
            <a:schemeClr val="tx1"/>
          </a:solidFill>
          <a:latin typeface="+mj-lt"/>
          <a:ea typeface="+mj-ea"/>
          <a:cs typeface="+mj-cs"/>
        </a:defRPr>
      </a:lvl1pPr>
    </p:titleStyle>
    <p:bodyStyle>
      <a:lvl1pPr marL="816479" indent="-816479" algn="l" defTabSz="2177278" rtl="0" eaLnBrk="1" latinLnBrk="0" hangingPunct="1">
        <a:spcBef>
          <a:spcPct val="20000"/>
        </a:spcBef>
        <a:buFont typeface="Arial" pitchFamily="34" charset="0"/>
        <a:buChar char="•"/>
        <a:defRPr sz="7600" kern="1200">
          <a:solidFill>
            <a:schemeClr val="tx1"/>
          </a:solidFill>
          <a:latin typeface="+mn-lt"/>
          <a:ea typeface="+mn-ea"/>
          <a:cs typeface="+mn-cs"/>
        </a:defRPr>
      </a:lvl1pPr>
      <a:lvl2pPr marL="1769038" indent="-680399" algn="l" defTabSz="2177278"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21597" indent="-544319" algn="l" defTabSz="2177278" rtl="0" eaLnBrk="1" latinLnBrk="0" hangingPunct="1">
        <a:spcBef>
          <a:spcPct val="20000"/>
        </a:spcBef>
        <a:buFont typeface="Arial" pitchFamily="34" charset="0"/>
        <a:buChar char="•"/>
        <a:defRPr sz="5700" kern="1200">
          <a:solidFill>
            <a:schemeClr val="tx1"/>
          </a:solidFill>
          <a:latin typeface="+mn-lt"/>
          <a:ea typeface="+mn-ea"/>
          <a:cs typeface="+mn-cs"/>
        </a:defRPr>
      </a:lvl3pPr>
      <a:lvl4pPr marL="3810236"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898875"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5987514"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076153"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164792"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253431" indent="-544319" algn="l" defTabSz="2177278"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7.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15.emf"/><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emf"/><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17.emf"/><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480.png"/><Relationship Id="rId7" Type="http://schemas.openxmlformats.org/officeDocument/2006/relationships/image" Target="../media/image520.png"/><Relationship Id="rId2"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2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60.png"/><Relationship Id="rId7" Type="http://schemas.openxmlformats.org/officeDocument/2006/relationships/image" Target="../media/image6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20.emf"/><Relationship Id="rId4" Type="http://schemas.openxmlformats.org/officeDocument/2006/relationships/image" Target="../media/image66.png"/><Relationship Id="rId9"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67.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3" y="0"/>
            <a:ext cx="24406148" cy="13824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16" name="Rounded Rectangle 15"/>
          <p:cNvSpPr/>
          <p:nvPr/>
        </p:nvSpPr>
        <p:spPr>
          <a:xfrm>
            <a:off x="2525226"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1" name="TextBox 20"/>
          <p:cNvSpPr txBox="1"/>
          <p:nvPr/>
        </p:nvSpPr>
        <p:spPr>
          <a:xfrm>
            <a:off x="10560906" y="1907684"/>
            <a:ext cx="3432290"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itchFamily="34" charset="0"/>
                <a:ea typeface="Tahoma" pitchFamily="34" charset="0"/>
                <a:cs typeface="Tahoma" pitchFamily="34" charset="0"/>
              </a:rPr>
              <a:t>HÌNH HỌC</a:t>
            </a:r>
          </a:p>
        </p:txBody>
      </p:sp>
      <p:sp>
        <p:nvSpPr>
          <p:cNvPr id="22" name="TextBox 21"/>
          <p:cNvSpPr txBox="1"/>
          <p:nvPr/>
        </p:nvSpPr>
        <p:spPr>
          <a:xfrm>
            <a:off x="276686" y="3145946"/>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itchFamily="34" charset="0"/>
                <a:ea typeface="Tahoma" pitchFamily="34" charset="0"/>
                <a:cs typeface="Tahoma" pitchFamily="34" charset="0"/>
              </a:rPr>
              <a:t>Chương</a:t>
            </a:r>
            <a:r>
              <a:rPr lang="en-US" sz="4800" b="1" dirty="0">
                <a:solidFill>
                  <a:srgbClr val="776249"/>
                </a:solidFill>
                <a:latin typeface="Tahoma" pitchFamily="34" charset="0"/>
                <a:ea typeface="Tahoma" pitchFamily="34" charset="0"/>
                <a:cs typeface="Tahoma" pitchFamily="34" charset="0"/>
              </a:rPr>
              <a:t> 3: </a:t>
            </a:r>
            <a:r>
              <a:rPr lang="vi-VN" sz="4800" b="1" dirty="0">
                <a:solidFill>
                  <a:srgbClr val="776249"/>
                </a:solidFill>
                <a:latin typeface="Tahoma" pitchFamily="34" charset="0"/>
                <a:ea typeface="Tahoma" pitchFamily="34" charset="0"/>
                <a:cs typeface="Tahoma" pitchFamily="34" charset="0"/>
              </a:rPr>
              <a:t>VECTƠ TRONG KHÔNG GIAN. </a:t>
            </a:r>
            <a:r>
              <a:rPr lang="en-US" sz="4800" b="1" dirty="0">
                <a:solidFill>
                  <a:srgbClr val="776249"/>
                </a:solidFill>
                <a:latin typeface="Tahoma" pitchFamily="34" charset="0"/>
                <a:ea typeface="Tahoma" pitchFamily="34" charset="0"/>
                <a:cs typeface="Tahoma" pitchFamily="34" charset="0"/>
              </a:rPr>
              <a:t>QUAN HỆ VUÔNG GÓC.</a:t>
            </a:r>
          </a:p>
        </p:txBody>
      </p:sp>
      <p:grpSp>
        <p:nvGrpSpPr>
          <p:cNvPr id="10" name="Group 9"/>
          <p:cNvGrpSpPr/>
          <p:nvPr/>
        </p:nvGrpSpPr>
        <p:grpSpPr>
          <a:xfrm>
            <a:off x="5660891" y="4405654"/>
            <a:ext cx="13632086" cy="1124830"/>
            <a:chOff x="5747658" y="4177639"/>
            <a:chExt cx="13632086" cy="1124830"/>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p>
          </p:txBody>
        </p:sp>
        <p:sp>
          <p:nvSpPr>
            <p:cNvPr id="23" name="TextBox 22"/>
            <p:cNvSpPr txBox="1"/>
            <p:nvPr/>
          </p:nvSpPr>
          <p:spPr>
            <a:xfrm>
              <a:off x="6487202" y="4177639"/>
              <a:ext cx="12415519" cy="861744"/>
            </a:xfrm>
            <a:prstGeom prst="rect">
              <a:avLst/>
            </a:prstGeom>
            <a:noFill/>
          </p:spPr>
          <p:txBody>
            <a:bodyPr wrap="none" lIns="91410" tIns="45705" rIns="91410" bIns="45705" rtlCol="0">
              <a:spAutoFit/>
            </a:bodyPr>
            <a:lstStyle/>
            <a:p>
              <a:pPr algn="ctr">
                <a:lnSpc>
                  <a:spcPts val="5999"/>
                </a:lnSpc>
                <a:spcBef>
                  <a:spcPts val="1800"/>
                </a:spcBef>
              </a:pP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ÔN TẬP CHƯƠNG III (</a:t>
              </a: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Tiết</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2)</a:t>
              </a:r>
            </a:p>
          </p:txBody>
        </p:sp>
      </p:grpSp>
      <p:grpSp>
        <p:nvGrpSpPr>
          <p:cNvPr id="5" name="Group 4"/>
          <p:cNvGrpSpPr/>
          <p:nvPr/>
        </p:nvGrpSpPr>
        <p:grpSpPr>
          <a:xfrm>
            <a:off x="12784885" y="-10885"/>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3" y="1556787"/>
              <a:ext cx="1184816" cy="1338798"/>
            </a:xfrm>
            <a:prstGeom prst="rect">
              <a:avLst/>
            </a:prstGeom>
            <a:noFill/>
          </p:spPr>
          <p:txBody>
            <a:bodyPr wrap="none" lIns="91410" tIns="45705" rIns="91410" bIns="45705" rtlCol="0">
              <a:spAutoFit/>
            </a:bodyPr>
            <a:lstStyle/>
            <a:p>
              <a:r>
                <a:rPr lang="en-US" sz="8100" dirty="0">
                  <a:solidFill>
                    <a:srgbClr val="135F82"/>
                  </a:solidFill>
                  <a:latin typeface="Times New Roman" panose="02020603050405020304" pitchFamily="18" charset="0"/>
                  <a:ea typeface="AvantGarde" pitchFamily="2" charset="0"/>
                  <a:cs typeface="Times New Roman" panose="02020603050405020304" pitchFamily="18" charset="0"/>
                </a:rPr>
                <a:t>11</a:t>
              </a:r>
            </a:p>
          </p:txBody>
        </p:sp>
      </p:grpSp>
      <p:grpSp>
        <p:nvGrpSpPr>
          <p:cNvPr id="9" name="Group 8"/>
          <p:cNvGrpSpPr/>
          <p:nvPr/>
        </p:nvGrpSpPr>
        <p:grpSpPr>
          <a:xfrm>
            <a:off x="11186391" y="149817"/>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28" r="16509"/>
          <a:stretch/>
        </p:blipFill>
        <p:spPr bwMode="auto">
          <a:xfrm>
            <a:off x="19258733" y="30050"/>
            <a:ext cx="5122788" cy="2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6">
            <a:extLst>
              <a:ext uri="{28A0092B-C50C-407E-A947-70E740481C1C}">
                <a14:useLocalDpi xmlns:a14="http://schemas.microsoft.com/office/drawing/2010/main" val="0"/>
              </a:ext>
            </a:extLst>
          </a:blip>
          <a:srcRect/>
          <a:stretch>
            <a:fillRect/>
          </a:stretch>
        </p:blipFill>
        <p:spPr bwMode="auto">
          <a:xfrm>
            <a:off x="2" y="-30046"/>
            <a:ext cx="3155034" cy="3197789"/>
          </a:xfrm>
          <a:prstGeom prst="rect">
            <a:avLst/>
          </a:prstGeom>
          <a:noFill/>
        </p:spPr>
      </p:pic>
      <p:grpSp>
        <p:nvGrpSpPr>
          <p:cNvPr id="56" name="Group 60"/>
          <p:cNvGrpSpPr/>
          <p:nvPr/>
        </p:nvGrpSpPr>
        <p:grpSpPr>
          <a:xfrm>
            <a:off x="2374531" y="5796145"/>
            <a:ext cx="10672251" cy="907184"/>
            <a:chOff x="7459670" y="7086600"/>
            <a:chExt cx="10673488" cy="907289"/>
          </a:xfrm>
        </p:grpSpPr>
        <p:sp>
          <p:nvSpPr>
            <p:cNvPr id="57" name="Rectangle 56"/>
            <p:cNvSpPr/>
            <p:nvPr/>
          </p:nvSpPr>
          <p:spPr>
            <a:xfrm>
              <a:off x="9092456" y="7178187"/>
              <a:ext cx="9040702"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anose="020B0604030504040204" pitchFamily="34" charset="0"/>
                  <a:ea typeface="Tahoma" panose="020B0604030504040204" pitchFamily="34" charset="0"/>
                  <a:cs typeface="Tahoma" panose="020B0604030504040204" pitchFamily="34" charset="0"/>
                </a:rPr>
                <a:t>TÓM TẮT KIẾN THỨC CƠ BẢN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63" name="Group 67"/>
          <p:cNvGrpSpPr/>
          <p:nvPr/>
        </p:nvGrpSpPr>
        <p:grpSpPr>
          <a:xfrm>
            <a:off x="2374539" y="10766864"/>
            <a:ext cx="6861916" cy="929775"/>
            <a:chOff x="7459670" y="8524495"/>
            <a:chExt cx="6862704" cy="929882"/>
          </a:xfrm>
        </p:grpSpPr>
        <p:sp>
          <p:nvSpPr>
            <p:cNvPr id="75" name="Rectangle 74"/>
            <p:cNvSpPr/>
            <p:nvPr/>
          </p:nvSpPr>
          <p:spPr>
            <a:xfrm>
              <a:off x="9092456" y="8638675"/>
              <a:ext cx="5229918" cy="815702"/>
            </a:xfrm>
            <a:prstGeom prst="rect">
              <a:avLst/>
            </a:prstGeom>
          </p:spPr>
          <p:txBody>
            <a:bodyPr wrap="none">
              <a:spAutoFit/>
            </a:bodyPr>
            <a:lstStyle/>
            <a:p>
              <a:pPr>
                <a:lnSpc>
                  <a:spcPct val="100000"/>
                </a:lnSpc>
                <a:spcBef>
                  <a:spcPct val="0"/>
                </a:spcBef>
                <a:buNone/>
                <a:defRPr/>
              </a:pPr>
              <a:r>
                <a:rPr lang="en-US" sz="4700" b="1" spc="-150" dirty="0">
                  <a:solidFill>
                    <a:srgbClr val="135F82"/>
                  </a:solidFill>
                  <a:latin typeface="Tahoma" pitchFamily="34" charset="0"/>
                  <a:ea typeface="Tahoma" pitchFamily="34" charset="0"/>
                  <a:cs typeface="Tahoma" pitchFamily="34" charset="0"/>
                </a:rPr>
                <a:t>BÀI TẬP TỰ LUẬN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a:t>
                  </a:r>
                </a:p>
              </p:txBody>
            </p:sp>
          </p:grpSp>
        </p:grpSp>
      </p:grpSp>
      <p:grpSp>
        <p:nvGrpSpPr>
          <p:cNvPr id="81" name="Group 74"/>
          <p:cNvGrpSpPr/>
          <p:nvPr/>
        </p:nvGrpSpPr>
        <p:grpSpPr>
          <a:xfrm>
            <a:off x="2374532" y="12077661"/>
            <a:ext cx="13129655" cy="942109"/>
            <a:chOff x="7459670" y="9982200"/>
            <a:chExt cx="13131177" cy="942218"/>
          </a:xfrm>
        </p:grpSpPr>
        <p:sp>
          <p:nvSpPr>
            <p:cNvPr id="82" name="Rectangle 81"/>
            <p:cNvSpPr/>
            <p:nvPr/>
          </p:nvSpPr>
          <p:spPr>
            <a:xfrm>
              <a:off x="9092456" y="10108716"/>
              <a:ext cx="11498391" cy="815702"/>
            </a:xfrm>
            <a:prstGeom prst="rect">
              <a:avLst/>
            </a:prstGeom>
          </p:spPr>
          <p:txBody>
            <a:bodyPr wrap="none">
              <a:spAutoFit/>
            </a:bodyPr>
            <a:lstStyle/>
            <a:p>
              <a:pPr>
                <a:lnSpc>
                  <a:spcPct val="100000"/>
                </a:lnSpc>
                <a:spcBef>
                  <a:spcPct val="0"/>
                </a:spcBef>
                <a:buFontTx/>
                <a:buNone/>
                <a:defRPr/>
              </a:pPr>
              <a:r>
                <a:rPr lang="en-US" sz="4700" b="1" dirty="0">
                  <a:solidFill>
                    <a:srgbClr val="135F82"/>
                  </a:solidFill>
                  <a:latin typeface="Tahoma" pitchFamily="34" charset="0"/>
                  <a:ea typeface="Tahoma" pitchFamily="34" charset="0"/>
                  <a:cs typeface="Tahoma" pitchFamily="34" charset="0"/>
                </a:rPr>
                <a:t>BÀI TẬP TRẮC NGHIỆM KHÁCH QUAN</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III</a:t>
                  </a:r>
                </a:p>
              </p:txBody>
            </p:sp>
          </p:grpSp>
        </p:grpSp>
      </p:grpSp>
      <p:grpSp>
        <p:nvGrpSpPr>
          <p:cNvPr id="88" name="Group 87"/>
          <p:cNvGrpSpPr/>
          <p:nvPr/>
        </p:nvGrpSpPr>
        <p:grpSpPr>
          <a:xfrm>
            <a:off x="4061959" y="7084350"/>
            <a:ext cx="10253661" cy="861774"/>
            <a:chOff x="644526" y="2766774"/>
            <a:chExt cx="10253661" cy="861774"/>
          </a:xfrm>
        </p:grpSpPr>
        <p:sp>
          <p:nvSpPr>
            <p:cNvPr id="89" name="TextBox 88"/>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giữa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hai</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endParaRPr lang="en-US" sz="4800" b="1" i="1" dirty="0">
                <a:solidFill>
                  <a:srgbClr val="145F82"/>
                </a:solidFill>
                <a:latin typeface="Tahoma" pitchFamily="34" charset="0"/>
                <a:ea typeface="Tahoma" pitchFamily="34" charset="0"/>
                <a:cs typeface="Tahoma" pitchFamily="34" charset="0"/>
              </a:endParaRPr>
            </a:p>
          </p:txBody>
        </p:sp>
        <p:sp>
          <p:nvSpPr>
            <p:cNvPr id="90" name="Rounded Rectangle 89"/>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92" name="Group 91"/>
          <p:cNvGrpSpPr/>
          <p:nvPr/>
        </p:nvGrpSpPr>
        <p:grpSpPr>
          <a:xfrm>
            <a:off x="4061959" y="8311854"/>
            <a:ext cx="10253661" cy="861774"/>
            <a:chOff x="644526" y="2766774"/>
            <a:chExt cx="10253661" cy="861774"/>
          </a:xfrm>
        </p:grpSpPr>
        <p:sp>
          <p:nvSpPr>
            <p:cNvPr id="93" name="TextBox 92"/>
            <p:cNvSpPr txBox="1"/>
            <p:nvPr/>
          </p:nvSpPr>
          <p:spPr>
            <a:xfrm>
              <a:off x="1906587" y="2766774"/>
              <a:ext cx="8991600" cy="830997"/>
            </a:xfrm>
            <a:prstGeom prst="rect">
              <a:avLst/>
            </a:prstGeom>
            <a:noFill/>
          </p:spPr>
          <p:txBody>
            <a:bodyPr wrap="square" rtlCol="0">
              <a:spAutoFit/>
            </a:bodyPr>
            <a:lstStyle/>
            <a:p>
              <a:r>
                <a:rPr lang="en-US" sz="4800" b="1" i="1" dirty="0">
                  <a:solidFill>
                    <a:srgbClr val="145F82"/>
                  </a:solidFill>
                  <a:latin typeface="Tahoma" pitchFamily="34" charset="0"/>
                  <a:ea typeface="Tahoma" pitchFamily="34" charset="0"/>
                  <a:cs typeface="Tahoma" pitchFamily="34" charset="0"/>
                </a:rPr>
                <a:t>Hai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vuông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góc</a:t>
              </a:r>
              <a:endParaRPr lang="en-US" sz="4800" b="1" i="1" dirty="0">
                <a:solidFill>
                  <a:srgbClr val="145F82"/>
                </a:solidFill>
                <a:latin typeface="Tahoma" pitchFamily="34" charset="0"/>
                <a:ea typeface="Tahoma" pitchFamily="34" charset="0"/>
                <a:cs typeface="Tahoma" pitchFamily="34" charset="0"/>
              </a:endParaRPr>
            </a:p>
          </p:txBody>
        </p:sp>
        <p:sp>
          <p:nvSpPr>
            <p:cNvPr id="94" name="Rounded Rectangle 9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96" name="Group 95"/>
          <p:cNvGrpSpPr/>
          <p:nvPr/>
        </p:nvGrpSpPr>
        <p:grpSpPr>
          <a:xfrm>
            <a:off x="4061959" y="9539358"/>
            <a:ext cx="10253661" cy="861774"/>
            <a:chOff x="644526" y="2766774"/>
            <a:chExt cx="10253661" cy="861774"/>
          </a:xfrm>
        </p:grpSpPr>
        <p:sp>
          <p:nvSpPr>
            <p:cNvPr id="97" name="TextBox 9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Khoảng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cách</a:t>
              </a:r>
              <a:endParaRPr lang="en-US" sz="4800" b="1" i="1" dirty="0">
                <a:solidFill>
                  <a:srgbClr val="145F82"/>
                </a:solidFill>
                <a:latin typeface="Tahoma" pitchFamily="34" charset="0"/>
                <a:ea typeface="Tahoma" pitchFamily="34" charset="0"/>
                <a:cs typeface="Tahoma" pitchFamily="34" charset="0"/>
              </a:endParaRPr>
            </a:p>
          </p:txBody>
        </p:sp>
        <p:sp>
          <p:nvSpPr>
            <p:cNvPr id="98" name="Rounded Rectangle 9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992187" y="2795826"/>
              <a:ext cx="543740" cy="769441"/>
            </a:xfrm>
            <a:prstGeom prst="rect">
              <a:avLst/>
            </a:prstGeom>
            <a:noFill/>
          </p:spPr>
          <p:txBody>
            <a:bodyPr wrap="none" rtlCol="0">
              <a:spAutoFit/>
            </a:bodyPr>
            <a:lstStyle/>
            <a:p>
              <a:pPr algn="ctr"/>
              <a:r>
                <a:rPr lang="vi-VN" sz="4400" b="1" dirty="0">
                  <a:solidFill>
                    <a:schemeClr val="bg1"/>
                  </a:solidFill>
                  <a:latin typeface="Tahoma" pitchFamily="34" charset="0"/>
                  <a:ea typeface="Tahoma" pitchFamily="34" charset="0"/>
                  <a:cs typeface="Tahoma" pitchFamily="34" charset="0"/>
                </a:rPr>
                <a:t>3</a:t>
              </a:r>
              <a:endParaRPr lang="en-US" sz="4400" b="1" dirty="0">
                <a:solidFill>
                  <a:schemeClr val="bg1"/>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left)">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wipe(left)">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left)">
                                      <p:cBhvr>
                                        <p:cTn id="4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946296"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77875"/>
            </a:xfrm>
            <a:prstGeom prst="rect">
              <a:avLst/>
            </a:prstGeom>
            <a:noFill/>
          </p:spPr>
          <p:txBody>
            <a:bodyPr wrap="square" rtlCol="0">
              <a:spAutoFit/>
            </a:bodyPr>
            <a:lstStyle/>
            <a:p>
              <a:r>
                <a:rPr lang="vi-VN" sz="4400" dirty="0">
                  <a:latin typeface="+mj-lt"/>
                </a:rPr>
                <a:t>Hình chóp S.ABCD có đáy là hình vuông ABCD cạnh a, cạnh SA bằng a và vuông góc với mặt phẳng (ABCD).</a:t>
              </a:r>
              <a:br>
                <a:rPr lang="vi-VN" sz="4400" dirty="0">
                  <a:latin typeface="+mj-lt"/>
                </a:rPr>
              </a:br>
              <a:r>
                <a:rPr lang="vi-VN" sz="4400" dirty="0">
                  <a:latin typeface="+mj-lt"/>
                </a:rPr>
                <a:t>a) Chứng minh rằng các mặt bên của hình chóp là những tam giác vuông.</a:t>
              </a:r>
              <a:br>
                <a:rPr lang="vi-VN" sz="4400" dirty="0">
                  <a:latin typeface="+mj-lt"/>
                </a:rPr>
              </a:br>
              <a:r>
                <a:rPr lang="vi-VN" sz="4400" dirty="0">
                  <a:latin typeface="+mj-lt"/>
                </a:rPr>
                <a:t>b) Mặt phẳng (</a:t>
              </a:r>
              <a:r>
                <a:rPr lang="vi-VN" sz="4400" dirty="0">
                  <a:latin typeface="+mj-lt"/>
                  <a:sym typeface="Symbol" panose="05050102010706020507" pitchFamily="18" charset="2"/>
                </a:rPr>
                <a:t></a:t>
              </a:r>
              <a:r>
                <a:rPr lang="vi-VN" sz="4400"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64" name="TextBox 163"/>
              <p:cNvSpPr txBox="1"/>
              <p:nvPr/>
            </p:nvSpPr>
            <p:spPr>
              <a:xfrm>
                <a:off x="1318602" y="12107638"/>
                <a:ext cx="16963848" cy="1542089"/>
              </a:xfrm>
              <a:prstGeom prst="rect">
                <a:avLst/>
              </a:prstGeom>
              <a:noFill/>
            </p:spPr>
            <p:txBody>
              <a:bodyPr wrap="square" rtlCol="0">
                <a:spAutoFit/>
              </a:bodyPr>
              <a:lstStyle/>
              <a:p>
                <a:r>
                  <a:rPr lang="vi-VN" sz="4400" dirty="0">
                    <a:latin typeface="+mj-lt"/>
                  </a:rPr>
                  <a:t>Ta có : </a:t>
                </a:r>
                <a14:m>
                  <m:oMath xmlns:m="http://schemas.openxmlformats.org/officeDocument/2006/math">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𝑆𝐴𝐵</m:t>
                        </m:r>
                      </m:e>
                    </m:d>
                    <m:r>
                      <a:rPr lang="vi-VN" sz="4400" i="1">
                        <a:latin typeface="Cambria Math" panose="02040503050406030204" pitchFamily="18" charset="0"/>
                      </a:rPr>
                      <m:t>; </m:t>
                    </m:r>
                    <m:r>
                      <a:rPr lang="vi-VN" sz="4400" i="1">
                        <a:latin typeface="Cambria Math" panose="02040503050406030204" pitchFamily="18" charset="0"/>
                      </a:rPr>
                      <m:t>𝐴</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𝑆𝐴𝐵</m:t>
                        </m:r>
                      </m:e>
                    </m:d>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𝐴</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r>
                      <a:rPr lang="vi-VN" sz="4400" i="1">
                        <a:latin typeface="Cambria Math" panose="02040503050406030204" pitchFamily="18" charset="0"/>
                      </a:rPr>
                      <m:t>.</m:t>
                    </m:r>
                    <m:r>
                      <a:rPr lang="vi-VN" sz="4400" i="1">
                        <a:latin typeface="Cambria Math" panose="02040503050406030204" pitchFamily="18" charset="0"/>
                      </a:rPr>
                      <m:t>𝑆𝐶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𝛼</m:t>
                        </m:r>
                      </m:e>
                    </m:d>
                    <m:r>
                      <a:rPr lang="vi-VN" sz="4400" i="1">
                        <a:latin typeface="Cambria Math" panose="02040503050406030204" pitchFamily="18" charset="0"/>
                      </a:rPr>
                      <m:t>; </m:t>
                    </m:r>
                    <m:r>
                      <a:rPr lang="vi-VN" sz="4400" i="1">
                        <a:latin typeface="Cambria Math" panose="02040503050406030204" pitchFamily="18" charset="0"/>
                      </a:rPr>
                      <m:t>𝐴</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𝛼</m:t>
                        </m:r>
                      </m:e>
                    </m:d>
                  </m:oMath>
                </a14:m>
                <a:endParaRPr lang="vi-VN" sz="4400" i="1" dirty="0">
                  <a:latin typeface="+mj-lt"/>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𝑆𝐶</m:t>
                    </m:r>
                    <m:r>
                      <a:rPr lang="vi-VN" sz="4400" i="1">
                        <a:latin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𝑆𝐵</m:t>
                    </m:r>
                  </m:oMath>
                </a14:m>
                <a:r>
                  <a:rPr lang="en-US" sz="4400" dirty="0">
                    <a:latin typeface="+mj-lt"/>
                  </a:rPr>
                  <a:t>.</a:t>
                </a:r>
                <a:endParaRPr lang="en-US" sz="4400" b="1" dirty="0">
                  <a:latin typeface="+mj-lt"/>
                  <a:ea typeface="Tahoma" pitchFamily="34" charset="0"/>
                  <a:cs typeface="Tahoma"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318602" y="12107638"/>
                <a:ext cx="16963848" cy="1542089"/>
              </a:xfrm>
              <a:prstGeom prst="rect">
                <a:avLst/>
              </a:prstGeom>
              <a:blipFill rotWithShape="0">
                <a:blip r:embed="rId2"/>
                <a:stretch>
                  <a:fillRect l="-1437" t="-1581" b="-18182"/>
                </a:stretch>
              </a:blipFill>
            </p:spPr>
            <p:txBody>
              <a:bodyPr/>
              <a:lstStyle/>
              <a:p>
                <a:r>
                  <a:rPr lang="en-US">
                    <a:noFill/>
                  </a:rPr>
                  <a:t> </a:t>
                </a:r>
              </a:p>
            </p:txBody>
          </p:sp>
        </mc:Fallback>
      </mc:AlternateContent>
      <p:pic>
        <p:nvPicPr>
          <p:cNvPr id="112" name="Picture 111"/>
          <p:cNvPicPr/>
          <p:nvPr/>
        </p:nvPicPr>
        <p:blipFill>
          <a:blip r:embed="rId3"/>
          <a:srcRect/>
          <a:stretch>
            <a:fillRect/>
          </a:stretch>
        </p:blipFill>
        <p:spPr bwMode="auto">
          <a:xfrm>
            <a:off x="18155317" y="7702639"/>
            <a:ext cx="6211475" cy="538618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5284985" y="7388633"/>
                <a:ext cx="16481769" cy="156837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𝐴𝐶</m:t>
                            </m:r>
                            <m:r>
                              <a:rPr lang="vi-VN" i="1">
                                <a:latin typeface="Cambria Math" panose="02040503050406030204" pitchFamily="18" charset="0"/>
                              </a:rPr>
                              <m:t>⊥</m:t>
                            </m:r>
                            <m:r>
                              <a:rPr lang="vi-VN" i="1">
                                <a:latin typeface="Cambria Math" panose="02040503050406030204" pitchFamily="18" charset="0"/>
                              </a:rPr>
                              <m:t>𝐵𝐷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𝑆𝐴𝐶</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𝐵𝐷</m:t>
                    </m:r>
                    <m:r>
                      <a:rPr lang="vi-VN" i="1">
                        <a:latin typeface="Cambria Math" panose="02040503050406030204" pitchFamily="18" charset="0"/>
                      </a:rPr>
                      <m:t>⊥</m:t>
                    </m:r>
                    <m:r>
                      <a:rPr lang="vi-VN" i="1">
                        <a:latin typeface="Cambria Math" panose="02040503050406030204" pitchFamily="18" charset="0"/>
                      </a:rPr>
                      <m:t>𝑆𝐶</m:t>
                    </m:r>
                  </m:oMath>
                </a14:m>
                <a:r>
                  <a:rPr lang="en-US" dirty="0">
                    <a:latin typeface="Times New Roman" panose="02020603050405020304" pitchFamily="18" charset="0"/>
                    <a:cs typeface="Times New Roman" panose="02020603050405020304" pitchFamily="18" charset="0"/>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5284985" y="7388633"/>
                <a:ext cx="16481769" cy="1568378"/>
              </a:xfrm>
              <a:prstGeom prst="rect">
                <a:avLst/>
              </a:prstGeom>
              <a:blipFill rotWithShape="0">
                <a:blip r:embed="rId4"/>
                <a:stretch>
                  <a:fillRect l="-1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08985" y="8797085"/>
                <a:ext cx="12801600" cy="754053"/>
              </a:xfrm>
              <a:prstGeom prst="rect">
                <a:avLst/>
              </a:prstGeom>
              <a:noFill/>
            </p:spPr>
            <p:txBody>
              <a:bodyPr wrap="square" rtlCol="0">
                <a:spAutoFit/>
              </a:bodyPr>
              <a:lstStyle/>
              <a:p>
                <a:r>
                  <a:rPr lang="vi-VN" dirty="0">
                    <a:latin typeface="+mj-lt"/>
                  </a:rPr>
                  <a:t>Mặt khác vì </a:t>
                </a:r>
                <a14:m>
                  <m:oMath xmlns:m="http://schemas.openxmlformats.org/officeDocument/2006/math">
                    <m:d>
                      <m:dPr>
                        <m:ctrlPr>
                          <a:rPr lang="en-US" i="1">
                            <a:latin typeface="Cambria Math" panose="02040503050406030204" pitchFamily="18" charset="0"/>
                          </a:rPr>
                        </m:ctrlPr>
                      </m:dPr>
                      <m:e>
                        <m:r>
                          <a:rPr lang="vi-VN" i="1">
                            <a:latin typeface="Cambria Math" panose="02040503050406030204" pitchFamily="18" charset="0"/>
                          </a:rPr>
                          <m:t>𝛼</m:t>
                        </m:r>
                      </m:e>
                    </m:d>
                    <m:r>
                      <a:rPr lang="vi-VN" i="1">
                        <a:latin typeface="Cambria Math" panose="02040503050406030204" pitchFamily="18" charset="0"/>
                      </a:rPr>
                      <m:t>⊥</m:t>
                    </m:r>
                    <m:r>
                      <a:rPr lang="vi-VN" i="1">
                        <a:latin typeface="Cambria Math" panose="02040503050406030204" pitchFamily="18" charset="0"/>
                      </a:rPr>
                      <m:t>𝑆𝐶</m:t>
                    </m:r>
                    <m:r>
                      <a:rPr lang="vi-VN" i="1">
                        <a:latin typeface="Cambria Math" panose="02040503050406030204" pitchFamily="18" charset="0"/>
                      </a:rPr>
                      <m:t>; </m:t>
                    </m:r>
                    <m:r>
                      <a:rPr lang="vi-VN" i="1">
                        <a:latin typeface="Cambria Math" panose="02040503050406030204" pitchFamily="18" charset="0"/>
                      </a:rPr>
                      <m:t>𝐵</m:t>
                    </m:r>
                    <m:r>
                      <a:rPr lang="vi-VN" i="1">
                        <a:latin typeface="Cambria Math" panose="02040503050406030204" pitchFamily="18" charset="0"/>
                      </a:rPr>
                      <m:t>′</m:t>
                    </m:r>
                    <m:r>
                      <a:rPr lang="vi-VN" i="1">
                        <a:latin typeface="Cambria Math" panose="02040503050406030204" pitchFamily="18" charset="0"/>
                      </a:rPr>
                      <m:t>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𝛼</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𝑆𝐶</m:t>
                    </m:r>
                    <m:r>
                      <a:rPr lang="vi-VN" i="1">
                        <a:latin typeface="Cambria Math" panose="02040503050406030204" pitchFamily="18" charset="0"/>
                      </a:rPr>
                      <m:t>⊥</m:t>
                    </m:r>
                    <m:r>
                      <a:rPr lang="vi-VN" i="1">
                        <a:latin typeface="Cambria Math" panose="02040503050406030204" pitchFamily="18" charset="0"/>
                      </a:rPr>
                      <m:t>𝐵</m:t>
                    </m:r>
                    <m:r>
                      <a:rPr lang="vi-VN" i="1">
                        <a:latin typeface="Cambria Math" panose="02040503050406030204" pitchFamily="18" charset="0"/>
                      </a:rPr>
                      <m:t>′</m:t>
                    </m:r>
                    <m:r>
                      <a:rPr lang="vi-VN" i="1">
                        <a:latin typeface="Cambria Math" panose="02040503050406030204" pitchFamily="18" charset="0"/>
                      </a:rPr>
                      <m:t>𝐷</m:t>
                    </m:r>
                    <m:r>
                      <a:rPr lang="vi-VN" i="1">
                        <a:latin typeface="Cambria Math" panose="02040503050406030204" pitchFamily="18" charset="0"/>
                      </a:rPr>
                      <m:t>′.</m:t>
                    </m:r>
                  </m:oMath>
                </a14:m>
                <a:endParaRPr lang="en-US" dirty="0">
                  <a:latin typeface="+mj-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08985" y="8797085"/>
                <a:ext cx="12801600" cy="754053"/>
              </a:xfrm>
              <a:prstGeom prst="rect">
                <a:avLst/>
              </a:prstGeom>
              <a:blipFill rotWithShape="0">
                <a:blip r:embed="rId5"/>
                <a:stretch>
                  <a:fillRect l="-1857" t="-18548" b="-34677"/>
                </a:stretch>
              </a:blipFill>
            </p:spPr>
            <p:txBody>
              <a:bodyPr/>
              <a:lstStyle/>
              <a:p>
                <a:r>
                  <a:rPr lang="en-US">
                    <a:noFill/>
                  </a:rPr>
                  <a:t> </a:t>
                </a:r>
              </a:p>
            </p:txBody>
          </p:sp>
        </mc:Fallback>
      </mc:AlternateContent>
      <p:sp>
        <p:nvSpPr>
          <p:cNvPr id="8" name="TextBox 7"/>
          <p:cNvSpPr txBox="1"/>
          <p:nvPr/>
        </p:nvSpPr>
        <p:spPr>
          <a:xfrm>
            <a:off x="1341959" y="9496769"/>
            <a:ext cx="16490427" cy="2923877"/>
          </a:xfrm>
          <a:prstGeom prst="rect">
            <a:avLst/>
          </a:prstGeom>
          <a:noFill/>
        </p:spPr>
        <p:txBody>
          <a:bodyPr wrap="square" rtlCol="0">
            <a:spAutoFit/>
          </a:bodyPr>
          <a:lstStyle/>
          <a:p>
            <a:r>
              <a:rPr lang="vi-VN" sz="4600" dirty="0">
                <a:latin typeface="+mj-lt"/>
              </a:rPr>
              <a:t>Như vậy ta có hai đường thẳng BD và B</a:t>
            </a:r>
            <a:r>
              <a:rPr lang="en-US" sz="4600" dirty="0">
                <a:latin typeface="+mj-lt"/>
              </a:rPr>
              <a:t>’</a:t>
            </a:r>
            <a:r>
              <a:rPr lang="vi-VN" sz="4600" dirty="0">
                <a:latin typeface="+mj-lt"/>
              </a:rPr>
              <a:t>D</a:t>
            </a:r>
            <a:r>
              <a:rPr lang="en-US" sz="4600" dirty="0">
                <a:latin typeface="+mj-lt"/>
              </a:rPr>
              <a:t>’ </a:t>
            </a:r>
            <a:r>
              <a:rPr lang="vi-VN" sz="4600" dirty="0">
                <a:latin typeface="+mj-lt"/>
              </a:rPr>
              <a:t>phân biệt nằm trong mặt phẳng (SBD) và cùng vuông góc với SC. Nhưng vì SC không vuông góc với mặt phẳng (SBD) nên hình chiếu của SC trên mặt phẳng (SBD) sẽ vuông góc với BD và B</a:t>
            </a:r>
            <a:r>
              <a:rPr lang="en-US" sz="4600" dirty="0">
                <a:latin typeface="+mj-lt"/>
              </a:rPr>
              <a:t>’</a:t>
            </a:r>
            <a:r>
              <a:rPr lang="vi-VN" sz="4600" dirty="0">
                <a:latin typeface="+mj-lt"/>
              </a:rPr>
              <a:t>D</a:t>
            </a:r>
            <a:r>
              <a:rPr lang="en-US" sz="4600" dirty="0">
                <a:latin typeface="+mj-lt"/>
              </a:rPr>
              <a:t>’</a:t>
            </a:r>
            <a:r>
              <a:rPr lang="vi-VN" sz="4600" dirty="0">
                <a:latin typeface="+mj-lt"/>
              </a:rPr>
              <a:t>. Suy ra BD </a:t>
            </a:r>
            <a:r>
              <a:rPr lang="en-US" sz="4600" dirty="0">
                <a:latin typeface="+mj-lt"/>
              </a:rPr>
              <a:t>//</a:t>
            </a:r>
            <a:r>
              <a:rPr lang="vi-VN" sz="4600" dirty="0">
                <a:latin typeface="+mj-lt"/>
              </a:rPr>
              <a:t> B</a:t>
            </a:r>
            <a:r>
              <a:rPr lang="en-US" sz="4600" dirty="0">
                <a:latin typeface="+mj-lt"/>
              </a:rPr>
              <a:t>’D’</a:t>
            </a:r>
            <a:r>
              <a:rPr lang="vi-VN" sz="4600" dirty="0">
                <a:latin typeface="+mj-lt"/>
              </a:rPr>
              <a:t>.</a:t>
            </a:r>
            <a:endParaRPr lang="en-US" sz="4600" dirty="0">
              <a:latin typeface="+mj-lt"/>
            </a:endParaRPr>
          </a:p>
        </p:txBody>
      </p:sp>
    </p:spTree>
    <p:extLst>
      <p:ext uri="{BB962C8B-B14F-4D97-AF65-F5344CB8AC3E}">
        <p14:creationId xmlns:p14="http://schemas.microsoft.com/office/powerpoint/2010/main" val="22761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down)">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4"/>
                                        </p:tgtEl>
                                        <p:attrNameLst>
                                          <p:attrName>style.visibility</p:attrName>
                                        </p:attrNameLst>
                                      </p:cBhvr>
                                      <p:to>
                                        <p:strVal val="visible"/>
                                      </p:to>
                                    </p:set>
                                    <p:animEffect transition="in" filter="wipe(down)">
                                      <p:cBhvr>
                                        <p:cTn id="37"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31648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4.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327666" y="5327787"/>
                  <a:ext cx="22341053" cy="3837974"/>
                </a:xfrm>
                <a:prstGeom prst="rect">
                  <a:avLst/>
                </a:prstGeom>
                <a:noFill/>
              </p:spPr>
              <p:txBody>
                <a:bodyPr wrap="square" rtlCol="0">
                  <a:spAutoFit/>
                </a:bodyPr>
                <a:lstStyle/>
                <a:p>
                  <a:pPr algn="just"/>
                  <a:r>
                    <a:rPr lang="vi-VN" sz="4400" dirty="0">
                      <a:latin typeface="+mj-lt"/>
                    </a:rPr>
                    <a:t>Cho hình chóp S.ABCD có đáy là hình thoi ABCD cạnh a và có góc </a:t>
                  </a:r>
                  <a14:m>
                    <m:oMath xmlns:m="http://schemas.openxmlformats.org/officeDocument/2006/math">
                      <m:acc>
                        <m:accPr>
                          <m:chr m:val="̂"/>
                          <m:ctrlPr>
                            <a:rPr lang="en-US" sz="4400" i="1">
                              <a:latin typeface="Cambria Math" panose="02040503050406030204" pitchFamily="18" charset="0"/>
                            </a:rPr>
                          </m:ctrlPr>
                        </m:accPr>
                        <m:e>
                          <m:r>
                            <a:rPr lang="vi-VN" sz="4400" i="1">
                              <a:latin typeface="Cambria Math" panose="02040503050406030204" pitchFamily="18" charset="0"/>
                            </a:rPr>
                            <m:t>𝐵𝐴𝐷</m:t>
                          </m:r>
                        </m:e>
                      </m:acc>
                      <m:r>
                        <a:rPr lang="vi-VN" sz="4400" i="1">
                          <a:latin typeface="Cambria Math" panose="02040503050406030204" pitchFamily="18" charset="0"/>
                        </a:rPr>
                        <m:t>=6</m:t>
                      </m:r>
                      <m:sSup>
                        <m:sSupPr>
                          <m:ctrlPr>
                            <a:rPr lang="en-US" sz="4400" i="1">
                              <a:latin typeface="Cambria Math" panose="02040503050406030204" pitchFamily="18" charset="0"/>
                            </a:rPr>
                          </m:ctrlPr>
                        </m:sSupPr>
                        <m:e>
                          <m:r>
                            <a:rPr lang="vi-VN" sz="4400" i="1">
                              <a:latin typeface="Cambria Math" panose="02040503050406030204" pitchFamily="18" charset="0"/>
                            </a:rPr>
                            <m:t>0</m:t>
                          </m:r>
                        </m:e>
                        <m:sup>
                          <m:r>
                            <a:rPr lang="vi-VN" sz="4400" i="1">
                              <a:latin typeface="Cambria Math" panose="02040503050406030204" pitchFamily="18" charset="0"/>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Cambria Math" panose="02040503050406030204" pitchFamily="18" charset="0"/>
                        </a:rPr>
                        <m:t>𝑆𝑂</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r>
                            <a:rPr lang="vi-VN" sz="4400" i="1">
                              <a:latin typeface="Cambria Math" panose="02040503050406030204" pitchFamily="18" charset="0"/>
                            </a:rPr>
                            <m:t>𝑎</m:t>
                          </m:r>
                        </m:num>
                        <m:den>
                          <m:r>
                            <a:rPr lang="vi-VN" sz="4400" i="1">
                              <a:latin typeface="Cambria Math" panose="02040503050406030204" pitchFamily="18" charset="0"/>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a:t>
                  </a:r>
                  <a:r>
                    <a:rPr lang="en-US" sz="4400" dirty="0">
                      <a:latin typeface="+mj-lt"/>
                    </a:rPr>
                    <a:t> </a:t>
                  </a:r>
                  <a:r>
                    <a:rPr lang="vi-VN" sz="4400" dirty="0">
                      <a:latin typeface="+mj-lt"/>
                    </a:rPr>
                    <a:t>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327666" y="5327787"/>
                  <a:ext cx="22341053" cy="3837974"/>
                </a:xfrm>
                <a:prstGeom prst="rect">
                  <a:avLst/>
                </a:prstGeom>
                <a:blipFill rotWithShape="0">
                  <a:blip r:embed="rId3"/>
                  <a:stretch>
                    <a:fillRect l="-1066" t="-2703" r="-1066" b="-508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4" name="TextBox 163"/>
              <p:cNvSpPr txBox="1"/>
              <p:nvPr/>
            </p:nvSpPr>
            <p:spPr>
              <a:xfrm>
                <a:off x="1173338" y="7293913"/>
                <a:ext cx="18030647" cy="4177682"/>
              </a:xfrm>
              <a:prstGeom prst="rect">
                <a:avLst/>
              </a:prstGeom>
              <a:noFill/>
            </p:spPr>
            <p:txBody>
              <a:bodyPr wrap="square" rtlCol="0">
                <a:spAutoFit/>
              </a:bodyPr>
              <a:lstStyle/>
              <a:p>
                <a:r>
                  <a:rPr lang="vi-VN" dirty="0"/>
                  <a:t>                          </a:t>
                </a:r>
                <a:r>
                  <a:rPr lang="en-US" sz="4400" dirty="0">
                    <a:latin typeface="Times New Roman" panose="02020603050405020304" pitchFamily="18" charset="0"/>
                    <a:cs typeface="Times New Roman" panose="02020603050405020304" pitchFamily="18" charset="0"/>
                  </a:rPr>
                  <a:t>a) 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nên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oMath>
                </a14:m>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BCD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endParaRPr lang="vi-VN"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DE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BC.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OF // DE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OF // DE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OF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BC</a:t>
                </a:r>
                <a:r>
                  <a:rPr lang="vi-VN" sz="4400" dirty="0">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Lại có </a:t>
                </a:r>
                <a:r>
                  <a:rPr lang="en-US" sz="4400" dirty="0">
                    <a:latin typeface="Times New Roman" panose="02020603050405020304" pitchFamily="18" charset="0"/>
                    <a:cs typeface="Times New Roman" panose="02020603050405020304" pitchFamily="18" charset="0"/>
                  </a:rPr>
                  <a:t>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(ABCD) </a:t>
                </a:r>
                <a14:m>
                  <m:oMath xmlns:m="http://schemas.openxmlformats.org/officeDocument/2006/math">
                    <m:r>
                      <a:rPr lang="en-US" sz="4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4400" dirty="0">
                    <a:latin typeface="Times New Roman" panose="02020603050405020304" pitchFamily="18" charset="0"/>
                    <a:cs typeface="Times New Roman" panose="02020603050405020304" pitchFamily="18" charset="0"/>
                  </a:rPr>
                  <a:t> SO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BC</a:t>
                </a:r>
                <a:r>
                  <a:rPr lang="vi-VN" sz="4400" dirty="0">
                    <a:latin typeface="Times New Roman" panose="02020603050405020304" pitchFamily="18" charset="0"/>
                    <a:cs typeface="Times New Roman" panose="02020603050405020304" pitchFamily="18" charset="0"/>
                  </a:rPr>
                  <a:t> (2)</a:t>
                </a:r>
              </a:p>
              <a:p>
                <a:r>
                  <a:rPr lang="vi-VN" sz="4400" dirty="0">
                    <a:latin typeface="Times New Roman" panose="02020603050405020304" pitchFamily="18" charset="0"/>
                    <a:cs typeface="Times New Roman" panose="02020603050405020304" pitchFamily="18" charset="0"/>
                  </a:rPr>
                  <a:t>Từ (1) và (2) suy ra</a:t>
                </a:r>
                <a:r>
                  <a:rPr lang="vi-VN" sz="4400" i="1"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r>
                      <a:rPr lang="vi-VN" sz="4400" i="1" smtClean="0">
                        <a:latin typeface="Cambria Math" panose="02040503050406030204" pitchFamily="18" charset="0"/>
                        <a:ea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𝑆𝐵𝐶</m:t>
                        </m:r>
                      </m:e>
                    </m:d>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𝑆𝑂𝐹</m:t>
                        </m:r>
                      </m:e>
                    </m:d>
                  </m:oMath>
                </a14:m>
                <a:r>
                  <a:rPr lang="vi-VN" sz="4400" dirty="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173338" y="7293913"/>
                <a:ext cx="18030647" cy="4177682"/>
              </a:xfrm>
              <a:prstGeom prst="rect">
                <a:avLst/>
              </a:prstGeom>
              <a:blipFill rotWithShape="0">
                <a:blip r:embed="rId4"/>
                <a:stretch>
                  <a:fillRect l="-1352" t="-2482" b="-6131"/>
                </a:stretch>
              </a:blipFill>
            </p:spPr>
            <p:txBody>
              <a:bodyPr/>
              <a:lstStyle/>
              <a:p>
                <a:r>
                  <a:rPr lang="en-US">
                    <a:noFill/>
                  </a:rPr>
                  <a:t> </a:t>
                </a:r>
              </a:p>
            </p:txBody>
          </p:sp>
        </mc:Fallback>
      </mc:AlternateContent>
      <p:pic>
        <p:nvPicPr>
          <p:cNvPr id="48" name="Picture 47"/>
          <p:cNvPicPr/>
          <p:nvPr/>
        </p:nvPicPr>
        <p:blipFill>
          <a:blip r:embed="rId5"/>
          <a:srcRect/>
          <a:stretch>
            <a:fillRect/>
          </a:stretch>
        </p:blipFill>
        <p:spPr bwMode="auto">
          <a:xfrm>
            <a:off x="17599062" y="7293913"/>
            <a:ext cx="5710675" cy="610973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Rectangle 5"/>
              <p:cNvSpPr/>
              <p:nvPr/>
            </p:nvSpPr>
            <p:spPr>
              <a:xfrm>
                <a:off x="1335429" y="11336238"/>
                <a:ext cx="16502339" cy="2287742"/>
              </a:xfrm>
              <a:prstGeom prst="rect">
                <a:avLst/>
              </a:prstGeom>
            </p:spPr>
            <p:txBody>
              <a:bodyPr wrap="square">
                <a:spAutoFit/>
              </a:bodyPr>
              <a:lstStyle/>
              <a:p>
                <a:pPr indent="-266700">
                  <a:spcBef>
                    <a:spcPts val="300"/>
                  </a:spcBef>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b) Theo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 ta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𝑆𝐹</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r>
                      <a:rPr lang="en-US" sz="4400" i="1">
                        <a:effectLst/>
                        <a:latin typeface="Cambria Math" panose="02040503050406030204" pitchFamily="18" charset="0"/>
                        <a:ea typeface="Times New Roman" panose="02020603050405020304" pitchFamily="18" charset="0"/>
                      </a:rPr>
                      <m:t> </m:t>
                    </m:r>
                  </m:oMath>
                </a14:m>
                <a:endPar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nên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mp</a:t>
                </a:r>
                <a14:m>
                  <m:oMath xmlns:m="http://schemas.openxmlformats.org/officeDocument/2006/math">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𝑆𝑂𝐹</m:t>
                        </m:r>
                      </m:e>
                    </m:d>
                    <m:r>
                      <a:rPr lang="en-US" sz="4400" i="1">
                        <a:effectLst/>
                        <a:latin typeface="Cambria Math" panose="02040503050406030204" pitchFamily="18" charset="0"/>
                        <a:ea typeface="Times New Roman" panose="02020603050405020304" pitchFamily="18" charset="0"/>
                      </a:rPr>
                      <m:t> </m:t>
                    </m:r>
                  </m:oMath>
                </a14:m>
                <a:r>
                  <a:rPr lang="en-US" sz="44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𝑆𝐹</m:t>
                    </m:r>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oMath>
                </a14:m>
                <a:endParaRPr lang="en-US" sz="4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𝑂𝐻</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𝑑</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𝑂</m:t>
                        </m:r>
                        <m:r>
                          <a:rPr lang="en-US" sz="4400" i="1">
                            <a:effectLst/>
                            <a:latin typeface="Cambria Math" panose="02040503050406030204" pitchFamily="18" charset="0"/>
                            <a:ea typeface="Times New Roman" panose="02020603050405020304" pitchFamily="18" charset="0"/>
                          </a:rPr>
                          <m:t>;</m:t>
                        </m:r>
                        <m:d>
                          <m:dPr>
                            <m:ctrlPr>
                              <a:rPr lang="en-US" sz="4400" i="1">
                                <a:effectLst/>
                                <a:latin typeface="Cambria Math" panose="02040503050406030204" pitchFamily="18" charset="0"/>
                                <a:ea typeface="Times New Roman" panose="02020603050405020304" pitchFamily="18" charset="0"/>
                              </a:rPr>
                            </m:ctrlPr>
                          </m:dPr>
                          <m:e>
                            <m:r>
                              <a:rPr lang="en-US" sz="4400" i="1">
                                <a:effectLst/>
                                <a:latin typeface="Cambria Math" panose="02040503050406030204" pitchFamily="18" charset="0"/>
                                <a:ea typeface="Times New Roman" panose="02020603050405020304" pitchFamily="18" charset="0"/>
                              </a:rPr>
                              <m:t>𝑆𝐵𝐶</m:t>
                            </m:r>
                          </m:e>
                        </m:d>
                      </m:e>
                    </m:d>
                  </m:oMath>
                </a14:m>
                <a:r>
                  <a:rPr lang="en-US" sz="44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4400" i="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35429" y="11336238"/>
                <a:ext cx="16502339" cy="2287742"/>
              </a:xfrm>
              <a:prstGeom prst="rect">
                <a:avLst/>
              </a:prstGeom>
              <a:blipFill rotWithShape="0">
                <a:blip r:embed="rId6"/>
                <a:stretch>
                  <a:fillRect l="-1478" t="-5333" b="-9867"/>
                </a:stretch>
              </a:blipFill>
            </p:spPr>
            <p:txBody>
              <a:bodyPr/>
              <a:lstStyle/>
              <a:p>
                <a:r>
                  <a:rPr lang="en-US">
                    <a:noFill/>
                  </a:rPr>
                  <a:t> </a:t>
                </a:r>
              </a:p>
            </p:txBody>
          </p:sp>
        </mc:Fallback>
      </mc:AlternateContent>
    </p:spTree>
    <p:extLst>
      <p:ext uri="{BB962C8B-B14F-4D97-AF65-F5344CB8AC3E}">
        <p14:creationId xmlns:p14="http://schemas.microsoft.com/office/powerpoint/2010/main" val="395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left)">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left)">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
                                            <p:txEl>
                                              <p:pRg st="2" end="2"/>
                                            </p:txEl>
                                          </p:spTgt>
                                        </p:tgtEl>
                                        <p:attrNameLst>
                                          <p:attrName>style.visibility</p:attrName>
                                        </p:attrNameLst>
                                      </p:cBhvr>
                                      <p:to>
                                        <p:strVal val="visible"/>
                                      </p:to>
                                    </p:set>
                                    <p:animEffect transition="in" filter="wipe(left)">
                                      <p:cBhvr>
                                        <p:cTn id="37" dur="500"/>
                                        <p:tgtEl>
                                          <p:spTgt spid="16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
                                            <p:txEl>
                                              <p:pRg st="3" end="3"/>
                                            </p:txEl>
                                          </p:spTgt>
                                        </p:tgtEl>
                                        <p:attrNameLst>
                                          <p:attrName>style.visibility</p:attrName>
                                        </p:attrNameLst>
                                      </p:cBhvr>
                                      <p:to>
                                        <p:strVal val="visible"/>
                                      </p:to>
                                    </p:set>
                                    <p:animEffect transition="in" filter="wipe(left)">
                                      <p:cBhvr>
                                        <p:cTn id="42" dur="500"/>
                                        <p:tgtEl>
                                          <p:spTgt spid="16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
                                            <p:txEl>
                                              <p:pRg st="4" end="4"/>
                                            </p:txEl>
                                          </p:spTgt>
                                        </p:tgtEl>
                                        <p:attrNameLst>
                                          <p:attrName>style.visibility</p:attrName>
                                        </p:attrNameLst>
                                      </p:cBhvr>
                                      <p:to>
                                        <p:strVal val="visible"/>
                                      </p:to>
                                    </p:set>
                                    <p:animEffect transition="in" filter="wipe(left)">
                                      <p:cBhvr>
                                        <p:cTn id="47" dur="500"/>
                                        <p:tgtEl>
                                          <p:spTgt spid="16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wipe(left)">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wipe(left)">
                                      <p:cBhvr>
                                        <p:cTn id="6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55365"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458787" y="2347338"/>
            <a:ext cx="236982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4.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617548" y="5327787"/>
                  <a:ext cx="22051169"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Cambria Math" panose="02040503050406030204" pitchFamily="18" charset="0"/>
                            </a:rPr>
                          </m:ctrlPr>
                        </m:accPr>
                        <m:e>
                          <m:r>
                            <a:rPr lang="vi-VN" sz="4400" i="1">
                              <a:latin typeface="Cambria Math" panose="02040503050406030204" pitchFamily="18" charset="0"/>
                            </a:rPr>
                            <m:t>𝐵𝐴𝐷</m:t>
                          </m:r>
                        </m:e>
                      </m:acc>
                      <m:r>
                        <a:rPr lang="vi-VN" sz="4400" i="1">
                          <a:latin typeface="Cambria Math" panose="02040503050406030204" pitchFamily="18" charset="0"/>
                        </a:rPr>
                        <m:t>=6</m:t>
                      </m:r>
                      <m:sSup>
                        <m:sSupPr>
                          <m:ctrlPr>
                            <a:rPr lang="en-US" sz="4400" i="1">
                              <a:latin typeface="Cambria Math" panose="02040503050406030204" pitchFamily="18" charset="0"/>
                            </a:rPr>
                          </m:ctrlPr>
                        </m:sSupPr>
                        <m:e>
                          <m:r>
                            <a:rPr lang="vi-VN" sz="4400" i="1">
                              <a:latin typeface="Cambria Math" panose="02040503050406030204" pitchFamily="18" charset="0"/>
                            </a:rPr>
                            <m:t>0</m:t>
                          </m:r>
                        </m:e>
                        <m:sup>
                          <m:r>
                            <a:rPr lang="vi-VN" sz="4400" i="1">
                              <a:latin typeface="Cambria Math" panose="02040503050406030204" pitchFamily="18" charset="0"/>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Cambria Math" panose="02040503050406030204" pitchFamily="18" charset="0"/>
                        </a:rPr>
                        <m:t>𝑆𝑂</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r>
                            <a:rPr lang="vi-VN" sz="4400" i="1">
                              <a:latin typeface="Cambria Math" panose="02040503050406030204" pitchFamily="18" charset="0"/>
                            </a:rPr>
                            <m:t>𝑎</m:t>
                          </m:r>
                        </m:num>
                        <m:den>
                          <m:r>
                            <a:rPr lang="vi-VN" sz="4400" i="1">
                              <a:latin typeface="Cambria Math" panose="02040503050406030204" pitchFamily="18" charset="0"/>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617548" y="5327787"/>
                  <a:ext cx="22051169" cy="3837974"/>
                </a:xfrm>
                <a:prstGeom prst="rect">
                  <a:avLst/>
                </a:prstGeom>
                <a:blipFill rotWithShape="0">
                  <a:blip r:embed="rId3"/>
                  <a:stretch>
                    <a:fillRect l="-1056" t="-1590"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2156216" y="7939352"/>
                <a:ext cx="13053844" cy="5530617"/>
              </a:xfrm>
              <a:prstGeom prst="rect">
                <a:avLst/>
              </a:prstGeom>
            </p:spPr>
            <p:txBody>
              <a:bodyPr wrap="square">
                <a:spAutoFit/>
              </a:bodyPr>
              <a:lstStyle/>
              <a:p>
                <a:pPr indent="-266700">
                  <a:spcBef>
                    <a:spcPts val="300"/>
                  </a:spcBef>
                </a:pPr>
                <a:r>
                  <a:rPr lang="en-US" sz="4400" dirty="0">
                    <a:latin typeface="Times New Roman" panose="02020603050405020304" pitchFamily="18" charset="0"/>
                    <a:ea typeface="Times New Roman" panose="02020603050405020304" pitchFamily="18" charset="0"/>
                  </a:rPr>
                  <a:t>Gọi </a:t>
                </a:r>
                <a14:m>
                  <m:oMath xmlns:m="http://schemas.openxmlformats.org/officeDocument/2006/math">
                    <m:r>
                      <a:rPr lang="en-US" sz="4400" i="1">
                        <a:effectLst/>
                        <a:latin typeface="Cambria Math" panose="02040503050406030204" pitchFamily="18" charset="0"/>
                        <a:ea typeface="Times New Roman" panose="02020603050405020304" pitchFamily="18" charset="0"/>
                      </a:rPr>
                      <m:t>𝐼</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r>
                      <a:rPr lang="en-US" sz="4400" i="1">
                        <a:effectLst/>
                        <a:latin typeface="Cambria Math" panose="02040503050406030204" pitchFamily="18" charset="0"/>
                        <a:ea typeface="Times New Roman" panose="02020603050405020304" pitchFamily="18" charset="0"/>
                      </a:rPr>
                      <m:t>𝐴𝐷</m:t>
                    </m:r>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𝐵𝐶𝐷</m:t>
                    </m:r>
                  </m:oMath>
                </a14:m>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tam </a:t>
                </a:r>
                <a:r>
                  <a:rPr lang="en-US" sz="4400" i="0" dirty="0" err="1">
                    <a:effectLst/>
                    <a:latin typeface="Times New Roman" panose="02020603050405020304" pitchFamily="18" charset="0"/>
                    <a:ea typeface="Times New Roman" panose="02020603050405020304" pitchFamily="18" charset="0"/>
                  </a:rPr>
                  <a:t>giác</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đều</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DE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đường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endParaRPr lang="vi-VN" sz="4400" i="0" dirty="0">
                  <a:effectLst/>
                  <a:latin typeface="Times New Roman" panose="02020603050405020304" pitchFamily="18" charset="0"/>
                  <a:ea typeface="Times New Roman" panose="02020603050405020304" pitchFamily="18" charset="0"/>
                </a:endParaRPr>
              </a:p>
              <a:p>
                <a:pPr indent="-266700">
                  <a:spcBef>
                    <a:spcPts val="300"/>
                  </a:spcBef>
                </a:pPr>
                <a:r>
                  <a:rPr lang="en-US" sz="4400" i="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2</m:t>
                        </m:r>
                      </m:den>
                    </m:f>
                    <m:r>
                      <a:rPr lang="en-US" sz="4400" i="1" smtClean="0">
                        <a:effectLst/>
                        <a:latin typeface="Cambria Math" panose="02040503050406030204" pitchFamily="18" charset="0"/>
                        <a:ea typeface="Cambria Math" panose="02040503050406030204" pitchFamily="18" charset="0"/>
                      </a:rPr>
                      <m:t>⇒</m:t>
                    </m:r>
                    <m:r>
                      <a:rPr lang="en-US" sz="4400" i="1">
                        <a:effectLst/>
                        <a:latin typeface="Cambria Math" panose="02040503050406030204" pitchFamily="18" charset="0"/>
                        <a:ea typeface="Times New Roman" panose="02020603050405020304" pitchFamily="18" charset="0"/>
                      </a:rPr>
                      <m:t>𝑂𝐹</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1</m:t>
                        </m:r>
                      </m:num>
                      <m:den>
                        <m:r>
                          <a:rPr lang="en-US" sz="4400" i="1">
                            <a:effectLst/>
                            <a:latin typeface="Cambria Math" panose="02040503050406030204" pitchFamily="18" charset="0"/>
                            <a:ea typeface="Times New Roman" panose="02020603050405020304" pitchFamily="18" charset="0"/>
                          </a:rPr>
                          <m:t>2</m:t>
                        </m:r>
                      </m:den>
                    </m:f>
                    <m:r>
                      <a:rPr lang="en-US" sz="4400" i="1">
                        <a:effectLst/>
                        <a:latin typeface="Cambria Math" panose="02040503050406030204" pitchFamily="18" charset="0"/>
                        <a:ea typeface="Times New Roman" panose="02020603050405020304" pitchFamily="18" charset="0"/>
                      </a:rPr>
                      <m:t>𝐷𝐸</m:t>
                    </m:r>
                    <m:r>
                      <a:rPr lang="en-US" sz="4400" i="1">
                        <a:effectLst/>
                        <a:latin typeface="Cambria Math" panose="02040503050406030204" pitchFamily="18" charset="0"/>
                        <a:ea typeface="Times New Roman" panose="02020603050405020304" pitchFamily="18" charset="0"/>
                      </a:rPr>
                      <m:t>=</m:t>
                    </m:r>
                    <m:f>
                      <m:fPr>
                        <m:ctrlPr>
                          <a:rPr lang="en-US" sz="4400" i="1">
                            <a:effectLst/>
                            <a:latin typeface="Cambria Math" panose="02040503050406030204" pitchFamily="18" charset="0"/>
                            <a:ea typeface="Times New Roman" panose="02020603050405020304" pitchFamily="18" charset="0"/>
                          </a:rPr>
                        </m:ctrlPr>
                      </m:fPr>
                      <m:num>
                        <m:r>
                          <a:rPr lang="en-US" sz="4400" i="1">
                            <a:effectLst/>
                            <a:latin typeface="Cambria Math" panose="02040503050406030204" pitchFamily="18" charset="0"/>
                            <a:ea typeface="Times New Roman" panose="02020603050405020304" pitchFamily="18" charset="0"/>
                          </a:rPr>
                          <m:t>𝑎</m:t>
                        </m:r>
                        <m:rad>
                          <m:radPr>
                            <m:degHide m:val="on"/>
                            <m:ctrlPr>
                              <a:rPr lang="en-US" sz="4400" i="1">
                                <a:effectLst/>
                                <a:latin typeface="Cambria Math" panose="02040503050406030204" pitchFamily="18" charset="0"/>
                                <a:ea typeface="Times New Roman" panose="02020603050405020304" pitchFamily="18" charset="0"/>
                              </a:rPr>
                            </m:ctrlPr>
                          </m:radPr>
                          <m:deg/>
                          <m:e>
                            <m:r>
                              <a:rPr lang="en-US" sz="4400" i="1">
                                <a:effectLst/>
                                <a:latin typeface="Cambria Math" panose="02040503050406030204" pitchFamily="18" charset="0"/>
                                <a:ea typeface="Times New Roman" panose="02020603050405020304" pitchFamily="18" charset="0"/>
                              </a:rPr>
                              <m:t>3</m:t>
                            </m:r>
                          </m:e>
                        </m:rad>
                      </m:num>
                      <m:den>
                        <m:r>
                          <a:rPr lang="en-US" sz="4400" i="1">
                            <a:effectLst/>
                            <a:latin typeface="Cambria Math" panose="02040503050406030204" pitchFamily="18" charset="0"/>
                            <a:ea typeface="Times New Roman" panose="02020603050405020304" pitchFamily="18" charset="0"/>
                          </a:rPr>
                          <m:t>4</m:t>
                        </m:r>
                      </m:den>
                    </m:f>
                  </m:oMath>
                </a14:m>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indent="-266700">
                  <a:spcBef>
                    <a:spcPts val="300"/>
                  </a:spcBef>
                </a:pPr>
                <a14:m>
                  <m:oMath xmlns:m="http://schemas.openxmlformats.org/officeDocument/2006/math">
                    <m:r>
                      <a:rPr lang="en-US" sz="4400" i="1">
                        <a:effectLst/>
                        <a:latin typeface="Cambria Math" panose="02040503050406030204" pitchFamily="18" charset="0"/>
                        <a:ea typeface="Times New Roman" panose="02020603050405020304" pitchFamily="18" charset="0"/>
                      </a:rPr>
                      <m:t>𝛥</m:t>
                    </m:r>
                    <m:r>
                      <a:rPr lang="en-US" sz="4400" i="1">
                        <a:effectLst/>
                        <a:latin typeface="Cambria Math" panose="02040503050406030204" pitchFamily="18" charset="0"/>
                        <a:ea typeface="Times New Roman" panose="02020603050405020304" pitchFamily="18" charset="0"/>
                      </a:rPr>
                      <m:t>𝑆𝑂𝐹</m:t>
                    </m:r>
                  </m:oMath>
                </a14:m>
                <a:r>
                  <a:rPr lang="en-US" sz="4400" i="0" dirty="0" err="1">
                    <a:effectLst/>
                    <a:latin typeface="Times New Roman" panose="02020603050405020304" pitchFamily="18" charset="0"/>
                    <a:ea typeface="Times New Roman" panose="02020603050405020304" pitchFamily="18" charset="0"/>
                  </a:rPr>
                  <a:t>vuông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tại</a:t>
                </a:r>
                <a:r>
                  <a:rPr lang="en-US" sz="4400" i="0" dirty="0">
                    <a:effectLst/>
                    <a:latin typeface="Times New Roman" panose="02020603050405020304" pitchFamily="18" charset="0"/>
                    <a:ea typeface="Times New Roman" panose="02020603050405020304" pitchFamily="18" charset="0"/>
                  </a:rPr>
                  <a:t> O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 OH </a:t>
                </a:r>
                <a:r>
                  <a:rPr lang="en-US" sz="4400" i="0" dirty="0" err="1">
                    <a:effectLst/>
                    <a:latin typeface="Times New Roman" panose="02020603050405020304" pitchFamily="18" charset="0"/>
                    <a:ea typeface="Times New Roman" panose="02020603050405020304" pitchFamily="18" charset="0"/>
                  </a:rPr>
                  <a:t>là</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đương</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cao</a:t>
                </a:r>
                <a:r>
                  <a:rPr lang="en-US" sz="4400" i="0" dirty="0">
                    <a:effectLst/>
                    <a:latin typeface="Times New Roman" panose="02020603050405020304" pitchFamily="18" charset="0"/>
                    <a:ea typeface="Times New Roman" panose="02020603050405020304" pitchFamily="18" charset="0"/>
                  </a:rPr>
                  <a:t> </a:t>
                </a:r>
                <a:r>
                  <a:rPr lang="en-US" sz="4400" i="0" dirty="0" err="1">
                    <a:effectLst/>
                    <a:latin typeface="Times New Roman" panose="02020603050405020304" pitchFamily="18" charset="0"/>
                    <a:ea typeface="Times New Roman" panose="02020603050405020304" pitchFamily="18" charset="0"/>
                  </a:rPr>
                  <a:t>nên</a:t>
                </a:r>
                <a:r>
                  <a:rPr lang="en-US" sz="4400" i="0" dirty="0">
                    <a:effectLst/>
                    <a:latin typeface="Times New Roman" panose="02020603050405020304" pitchFamily="18" charset="0"/>
                    <a:ea typeface="Times New Roman" panose="02020603050405020304" pitchFamily="18" charset="0"/>
                  </a:rPr>
                  <a:t> ta </a:t>
                </a:r>
                <a:r>
                  <a:rPr lang="en-US" sz="4400" i="0" dirty="0" err="1">
                    <a:effectLst/>
                    <a:latin typeface="Times New Roman" panose="02020603050405020304" pitchFamily="18" charset="0"/>
                    <a:ea typeface="Times New Roman" panose="02020603050405020304" pitchFamily="18" charset="0"/>
                  </a:rPr>
                  <a:t>có</a:t>
                </a:r>
                <a:r>
                  <a:rPr lang="en-US" sz="4400" i="0" dirty="0">
                    <a:effectLst/>
                    <a:latin typeface="Times New Roman" panose="02020603050405020304" pitchFamily="18" charset="0"/>
                    <a:ea typeface="Times New Roman" panose="02020603050405020304" pitchFamily="18" charset="0"/>
                  </a:rPr>
                  <a:t>:</a:t>
                </a:r>
                <a:endParaRPr lang="en-US" sz="4000" i="1" dirty="0">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𝐹</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𝑆</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16</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64</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i="1">
                                  <a:effectLst/>
                                  <a:latin typeface="Cambria Math" panose="02040503050406030204" pitchFamily="18" charset="0"/>
                                </a:rPr>
                              </m:ctrlPr>
                            </m:sSup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vi-VN" sz="44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m:oMathPara>
                </a14:m>
                <a:endParaRPr lang="en-US" sz="4400" i="1" dirty="0">
                  <a:effectLst/>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Cambria Math" panose="02040503050406030204" pitchFamily="18" charset="0"/>
                        <a:ea typeface="Cambria Math" panose="020405030504060302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𝑑</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𝑂</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effectLst/>
                                <a:latin typeface="Cambria Math" panose="02040503050406030204" pitchFamily="18" charset="0"/>
                              </a:rPr>
                            </m:ctrlPr>
                          </m:dPr>
                          <m:e>
                            <m:r>
                              <a:rPr lang="vi-VN" sz="4400" i="1">
                                <a:effectLst/>
                                <a:latin typeface="Cambria Math" panose="02040503050406030204" pitchFamily="18" charset="0"/>
                                <a:ea typeface="Calibri" panose="020F0502020204030204" pitchFamily="34" charset="0"/>
                                <a:cs typeface="Times New Roman" panose="02020603050405020304" pitchFamily="18" charset="0"/>
                              </a:rPr>
                              <m:t>𝑆𝐵𝐶</m:t>
                            </m:r>
                          </m:e>
                        </m:d>
                      </m:e>
                    </m:d>
                    <m:r>
                      <a:rPr lang="vi-VN" sz="4400" i="1">
                        <a:effectLst/>
                        <a:latin typeface="Cambria Math" panose="02040503050406030204" pitchFamily="18" charset="0"/>
                        <a:ea typeface="Calibri" panose="020F0502020204030204" pitchFamily="34" charset="0"/>
                        <a:cs typeface="Times New Roman" panose="02020603050405020304" pitchFamily="18" charset="0"/>
                      </a:rPr>
                      <m:t>=</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𝑂𝐻</m:t>
                    </m:r>
                    <m:r>
                      <a:rPr lang="vi-VN" sz="4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i="1">
                            <a:effectLst/>
                            <a:latin typeface="Cambria Math" panose="02040503050406030204" pitchFamily="18" charset="0"/>
                            <a:ea typeface="Calibri" panose="020F0502020204030204" pitchFamily="34" charset="0"/>
                            <a:cs typeface="Times New Roman" panose="02020603050405020304" pitchFamily="18" charset="0"/>
                          </a:rPr>
                          <m:t>3</m:t>
                        </m:r>
                        <m:r>
                          <a:rPr lang="vi-VN" sz="4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vi-VN" sz="44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vi-VN" sz="4400" dirty="0">
                    <a:effectLst/>
                    <a:latin typeface="Times New Roman" panose="02020603050405020304" pitchFamily="18" charset="0"/>
                    <a:ea typeface="Calibri" panose="020F0502020204030204" pitchFamily="34" charset="0"/>
                  </a:rPr>
                  <a:t>.</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56216" y="7939352"/>
                <a:ext cx="13053844" cy="5530617"/>
              </a:xfrm>
              <a:prstGeom prst="rect">
                <a:avLst/>
              </a:prstGeom>
              <a:blipFill rotWithShape="0">
                <a:blip r:embed="rId5"/>
                <a:stretch>
                  <a:fillRect l="-1915" t="-2093" b="-1542"/>
                </a:stretch>
              </a:blipFill>
            </p:spPr>
            <p:txBody>
              <a:bodyPr/>
              <a:lstStyle/>
              <a:p>
                <a:r>
                  <a:rPr lang="en-US">
                    <a:noFill/>
                  </a:rPr>
                  <a:t> </a:t>
                </a:r>
              </a:p>
            </p:txBody>
          </p:sp>
        </mc:Fallback>
      </mc:AlternateContent>
    </p:spTree>
    <p:extLst>
      <p:ext uri="{BB962C8B-B14F-4D97-AF65-F5344CB8AC3E}">
        <p14:creationId xmlns:p14="http://schemas.microsoft.com/office/powerpoint/2010/main" val="446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2" y="7171178"/>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3088600" cy="4793786"/>
            <a:chOff x="1268078" y="4371975"/>
            <a:chExt cx="22631400" cy="4793786"/>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4.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432344" y="5327787"/>
                  <a:ext cx="22236373" cy="3837974"/>
                </a:xfrm>
                <a:prstGeom prst="rect">
                  <a:avLst/>
                </a:prstGeom>
                <a:noFill/>
              </p:spPr>
              <p:txBody>
                <a:bodyPr wrap="square" rtlCol="0">
                  <a:spAutoFit/>
                </a:bodyPr>
                <a:lstStyle/>
                <a:p>
                  <a:r>
                    <a:rPr lang="vi-VN" sz="4400" dirty="0">
                      <a:latin typeface="+mj-lt"/>
                    </a:rPr>
                    <a:t>Cho hình chóp S.ABCD có đáy là hình thoi ABCD cạnh a và có góc </a:t>
                  </a:r>
                  <a14:m>
                    <m:oMath xmlns:m="http://schemas.openxmlformats.org/officeDocument/2006/math">
                      <m:acc>
                        <m:accPr>
                          <m:chr m:val="̂"/>
                          <m:ctrlPr>
                            <a:rPr lang="en-US" sz="4400" i="1">
                              <a:latin typeface="Cambria Math" panose="02040503050406030204" pitchFamily="18" charset="0"/>
                            </a:rPr>
                          </m:ctrlPr>
                        </m:accPr>
                        <m:e>
                          <m:r>
                            <a:rPr lang="vi-VN" sz="4400" i="1">
                              <a:latin typeface="Cambria Math" panose="02040503050406030204" pitchFamily="18" charset="0"/>
                            </a:rPr>
                            <m:t>𝐵𝐴𝐷</m:t>
                          </m:r>
                        </m:e>
                      </m:acc>
                      <m:r>
                        <a:rPr lang="vi-VN" sz="4400" i="1">
                          <a:latin typeface="Cambria Math" panose="02040503050406030204" pitchFamily="18" charset="0"/>
                        </a:rPr>
                        <m:t>=6</m:t>
                      </m:r>
                      <m:sSup>
                        <m:sSupPr>
                          <m:ctrlPr>
                            <a:rPr lang="en-US" sz="4400" i="1">
                              <a:latin typeface="Cambria Math" panose="02040503050406030204" pitchFamily="18" charset="0"/>
                            </a:rPr>
                          </m:ctrlPr>
                        </m:sSupPr>
                        <m:e>
                          <m:r>
                            <a:rPr lang="vi-VN" sz="4400" i="1">
                              <a:latin typeface="Cambria Math" panose="02040503050406030204" pitchFamily="18" charset="0"/>
                            </a:rPr>
                            <m:t>0</m:t>
                          </m:r>
                        </m:e>
                        <m:sup>
                          <m:r>
                            <a:rPr lang="vi-VN" sz="4400" i="1">
                              <a:latin typeface="Cambria Math" panose="02040503050406030204" pitchFamily="18" charset="0"/>
                            </a:rPr>
                            <m:t>0</m:t>
                          </m:r>
                        </m:sup>
                      </m:sSup>
                    </m:oMath>
                  </a14:m>
                  <a:r>
                    <a:rPr lang="vi-VN" sz="4400" dirty="0">
                      <a:latin typeface="+mj-lt"/>
                    </a:rPr>
                    <a:t> </a:t>
                  </a:r>
                  <a:br>
                    <a:rPr lang="vi-VN" sz="4400" dirty="0">
                      <a:latin typeface="+mj-lt"/>
                    </a:rPr>
                  </a:br>
                  <a:r>
                    <a:rPr lang="vi-VN" sz="4400" dirty="0">
                      <a:latin typeface="+mj-lt"/>
                    </a:rPr>
                    <a:t>Gọi O là giao điểm của AC và BD. Đường thẳng SO vuông góc với mặt phẳng (ABCD) và </a:t>
                  </a:r>
                  <a14:m>
                    <m:oMath xmlns:m="http://schemas.openxmlformats.org/officeDocument/2006/math">
                      <m:r>
                        <a:rPr lang="vi-VN" sz="4400" i="1">
                          <a:latin typeface="Cambria Math" panose="02040503050406030204" pitchFamily="18" charset="0"/>
                        </a:rPr>
                        <m:t>𝑆𝑂</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r>
                            <a:rPr lang="vi-VN" sz="4400" i="1">
                              <a:latin typeface="Cambria Math" panose="02040503050406030204" pitchFamily="18" charset="0"/>
                            </a:rPr>
                            <m:t>𝑎</m:t>
                          </m:r>
                        </m:num>
                        <m:den>
                          <m:r>
                            <a:rPr lang="vi-VN" sz="4400" i="1">
                              <a:latin typeface="Cambria Math" panose="02040503050406030204" pitchFamily="18" charset="0"/>
                            </a:rPr>
                            <m:t>4</m:t>
                          </m:r>
                        </m:den>
                      </m:f>
                    </m:oMath>
                  </a14:m>
                  <a:r>
                    <a:rPr lang="vi-VN" sz="4400" dirty="0">
                      <a:latin typeface="+mj-lt"/>
                    </a:rPr>
                    <a:t>. Gọi E là trung điểm của đoạn BC, F là trung điểm của đoạn BE.</a:t>
                  </a:r>
                  <a:br>
                    <a:rPr lang="vi-VN" sz="4400" dirty="0">
                      <a:latin typeface="+mj-lt"/>
                    </a:rPr>
                  </a:br>
                  <a:r>
                    <a:rPr lang="vi-VN" sz="4400" dirty="0">
                      <a:latin typeface="+mj-lt"/>
                    </a:rPr>
                    <a:t>a) Chứng minh mặt phẳng (SOF) vuông góc với mặt phẳng (SBC).</a:t>
                  </a:r>
                  <a:br>
                    <a:rPr lang="vi-VN" sz="4400" dirty="0">
                      <a:latin typeface="+mj-lt"/>
                    </a:rPr>
                  </a:br>
                  <a:r>
                    <a:rPr lang="vi-VN" sz="4400" dirty="0">
                      <a:latin typeface="+mj-lt"/>
                    </a:rPr>
                    <a:t>b) Tính các khoảng cách từ O và A đến mặt phẳng (SBC).</a:t>
                  </a:r>
                  <a:endParaRPr lang="en-US" sz="4400" b="1" dirty="0">
                    <a:latin typeface="+mj-lt"/>
                    <a:ea typeface="Tahoma" pitchFamily="34" charset="0"/>
                    <a:cs typeface="Tahoma" pitchFamily="34"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432344" y="5327787"/>
                  <a:ext cx="22236373" cy="3837974"/>
                </a:xfrm>
                <a:prstGeom prst="rect">
                  <a:avLst/>
                </a:prstGeom>
                <a:blipFill rotWithShape="0">
                  <a:blip r:embed="rId3"/>
                  <a:stretch>
                    <a:fillRect l="-1102" t="-1590" r="-1424" b="-6518"/>
                  </a:stretch>
                </a:blipFill>
              </p:spPr>
              <p:txBody>
                <a:bodyPr/>
                <a:lstStyle/>
                <a:p>
                  <a:r>
                    <a:rPr lang="en-US">
                      <a:noFill/>
                    </a:rPr>
                    <a:t> </a:t>
                  </a:r>
                </a:p>
              </p:txBody>
            </p:sp>
          </mc:Fallback>
        </mc:AlternateContent>
      </p:grpSp>
      <p:pic>
        <p:nvPicPr>
          <p:cNvPr id="48" name="Picture 47"/>
          <p:cNvPicPr/>
          <p:nvPr/>
        </p:nvPicPr>
        <p:blipFill>
          <a:blip r:embed="rId4"/>
          <a:srcRect/>
          <a:stretch>
            <a:fillRect/>
          </a:stretch>
        </p:blipFill>
        <p:spPr bwMode="auto">
          <a:xfrm>
            <a:off x="17599062" y="7293913"/>
            <a:ext cx="5710675" cy="6109737"/>
          </a:xfrm>
          <a:prstGeom prst="rect">
            <a:avLst/>
          </a:prstGeom>
          <a:noFill/>
          <a:ln w="9525">
            <a:noFill/>
            <a:miter lim="800000"/>
            <a:headEnd/>
            <a:tailEnd/>
          </a:ln>
        </p:spPr>
      </p:pic>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2111543" y="8217422"/>
                <a:ext cx="16330444" cy="5197705"/>
              </a:xfrm>
              <a:prstGeom prst="rect">
                <a:avLst/>
              </a:prstGeom>
            </p:spPr>
            <p:txBody>
              <a:bodyPr wrap="square">
                <a:spAutoFit/>
              </a:bodyPr>
              <a:lstStyle/>
              <a:p>
                <a14:m>
                  <m:oMath xmlns:m="http://schemas.openxmlformats.org/officeDocument/2006/math">
                    <m:r>
                      <a:rPr lang="en-US" sz="4800" i="1" smtClean="0">
                        <a:latin typeface="Cambria Math" panose="02040503050406030204" pitchFamily="18" charset="0"/>
                      </a:rPr>
                      <m:t>𝐴𝐵𝐶𝐷</m:t>
                    </m:r>
                  </m:oMath>
                </a14:m>
                <a:r>
                  <a:rPr lang="vi-VN" sz="4800" dirty="0"/>
                  <a:t> </a:t>
                </a:r>
                <a:r>
                  <a:rPr lang="en-US" sz="4800" dirty="0"/>
                  <a:t>là </a:t>
                </a:r>
                <a:r>
                  <a:rPr lang="en-US" sz="4800" dirty="0" err="1"/>
                  <a:t>hình</a:t>
                </a:r>
                <a:r>
                  <a:rPr lang="en-US" sz="4800" dirty="0"/>
                  <a:t> </a:t>
                </a:r>
                <a:r>
                  <a:rPr lang="en-US" sz="4800" dirty="0" err="1"/>
                  <a:t>thoi</a:t>
                </a:r>
                <a:r>
                  <a:rPr lang="en-US" sz="4800" dirty="0"/>
                  <a:t> </a:t>
                </a:r>
                <a14:m>
                  <m:oMath xmlns:m="http://schemas.openxmlformats.org/officeDocument/2006/math">
                    <m:r>
                      <a:rPr lang="en-US" sz="4800" i="1" smtClean="0">
                        <a:latin typeface="Cambria Math" panose="02040503050406030204" pitchFamily="18" charset="0"/>
                      </a:rPr>
                      <m:t>⇒</m:t>
                    </m:r>
                    <m:r>
                      <a:rPr lang="en-US" sz="4800" b="0" i="1" smtClean="0">
                        <a:latin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𝐵𝐶</m:t>
                    </m:r>
                    <m:r>
                      <a:rPr lang="en-US" sz="4800" i="1">
                        <a:latin typeface="Cambria Math" panose="02040503050406030204" pitchFamily="18" charset="0"/>
                      </a:rPr>
                      <m:t>; </m:t>
                    </m:r>
                    <m:r>
                      <a:rPr lang="en-US" sz="4800" i="1">
                        <a:latin typeface="Cambria Math" panose="02040503050406030204" pitchFamily="18" charset="0"/>
                      </a:rPr>
                      <m:t>𝐴𝐷</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𝐴𝐷</m:t>
                    </m:r>
                    <m:r>
                      <a:rPr lang="en-US" sz="4800" b="0" i="1" smtClean="0">
                        <a:latin typeface="Cambria Math" panose="02040503050406030204" pitchFamily="18" charset="0"/>
                        <a:ea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oMath>
                </a14:m>
                <a:endParaRPr lang="en-US" sz="48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oMath>
                  </m:oMathPara>
                </a14:m>
                <a:endParaRPr lang="en-US" sz="4800" i="1" dirty="0"/>
              </a:p>
              <a:p>
                <a:r>
                  <a:rPr lang="en-US" sz="4800" dirty="0"/>
                  <a:t>Ta </a:t>
                </a:r>
                <a:r>
                  <a:rPr lang="en-US" sz="4800" dirty="0" err="1"/>
                  <a:t>có</a:t>
                </a:r>
                <a:r>
                  <a:rPr lang="en-US" sz="4800" dirty="0"/>
                  <a:t> </a:t>
                </a:r>
                <a14:m>
                  <m:oMath xmlns:m="http://schemas.openxmlformats.org/officeDocument/2006/math">
                    <m:r>
                      <a:rPr lang="en-US" sz="4800" i="1">
                        <a:latin typeface="Cambria Math" panose="02040503050406030204" pitchFamily="18" charset="0"/>
                      </a:rPr>
                      <m:t>𝐼𝑂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r>
                      <a:rPr lang="en-US" sz="4800" i="1">
                        <a:latin typeface="Cambria Math" panose="02040503050406030204" pitchFamily="18" charset="0"/>
                      </a:rPr>
                      <m:t>=</m:t>
                    </m:r>
                    <m:r>
                      <a:rPr lang="en-US" sz="4800" i="1">
                        <a:latin typeface="Cambria Math" panose="02040503050406030204" pitchFamily="18" charset="0"/>
                      </a:rPr>
                      <m:t>𝐹</m:t>
                    </m:r>
                  </m:oMath>
                </a14:m>
                <a:r>
                  <a:rPr lang="vi-VN" sz="4800" dirty="0"/>
                  <a:t> </a:t>
                </a:r>
                <a:r>
                  <a:rPr lang="en-US" sz="4800" dirty="0"/>
                  <a:t>và O </a:t>
                </a:r>
                <a:r>
                  <a:rPr lang="en-US" sz="4800" dirty="0" err="1"/>
                  <a:t>là</a:t>
                </a:r>
                <a:r>
                  <a:rPr lang="en-US" sz="4800" dirty="0"/>
                  <a:t> </a:t>
                </a:r>
                <a:r>
                  <a:rPr lang="en-US" sz="4800" dirty="0" err="1"/>
                  <a:t>trung</a:t>
                </a:r>
                <a:r>
                  <a:rPr lang="en-US" sz="4800" dirty="0"/>
                  <a:t> </a:t>
                </a:r>
                <a:r>
                  <a:rPr lang="en-US" sz="4800" dirty="0" err="1"/>
                  <a:t>điểm</a:t>
                </a:r>
                <a:r>
                  <a:rPr lang="en-US" sz="4800" dirty="0"/>
                  <a:t> IF </a:t>
                </a:r>
                <a:r>
                  <a:rPr lang="en-US" sz="4800" dirty="0" err="1"/>
                  <a:t>nên</a:t>
                </a:r>
                <a:r>
                  <a:rPr lang="en-US" sz="4800" dirty="0"/>
                  <a:t> ta </a:t>
                </a:r>
                <a:r>
                  <a:rPr lang="en-US" sz="4800" dirty="0" err="1"/>
                  <a:t>có</a:t>
                </a:r>
                <a:r>
                  <a:rPr lang="en-US" sz="4800" dirty="0"/>
                  <a:t> </a:t>
                </a:r>
              </a:p>
              <a:p>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𝐼</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=2</m:t>
                    </m:r>
                    <m:r>
                      <a:rPr lang="en-US" sz="4800" i="1">
                        <a:latin typeface="Cambria Math" panose="02040503050406030204" pitchFamily="18" charset="0"/>
                      </a:rPr>
                      <m:t>𝑂𝐻</m:t>
                    </m:r>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dirty="0"/>
                  <a:t>.</a:t>
                </a:r>
                <a:endParaRPr lang="en-US" sz="4800" i="1" dirty="0"/>
              </a:p>
              <a:p>
                <a:r>
                  <a:rPr lang="en-US" sz="4800" dirty="0" err="1"/>
                  <a:t>Vậy</a:t>
                </a:r>
                <a:r>
                  <a:rPr lang="en-US" sz="4800" dirty="0"/>
                  <a:t> </a:t>
                </a:r>
                <a14:m>
                  <m:oMath xmlns:m="http://schemas.openxmlformats.org/officeDocument/2006/math">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𝑂</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8</m:t>
                        </m:r>
                      </m:den>
                    </m:f>
                    <m:r>
                      <a:rPr lang="en-US" sz="4800" i="1">
                        <a:latin typeface="Cambria Math" panose="02040503050406030204" pitchFamily="18" charset="0"/>
                      </a:rPr>
                      <m:t>; </m:t>
                    </m:r>
                    <m:r>
                      <a:rPr lang="en-US" sz="4800" i="1">
                        <a:latin typeface="Cambria Math" panose="02040503050406030204" pitchFamily="18" charset="0"/>
                      </a:rPr>
                      <m:t>𝑑</m:t>
                    </m:r>
                    <m:d>
                      <m:dPr>
                        <m:ctrlPr>
                          <a:rPr lang="en-US" sz="4800" i="1">
                            <a:latin typeface="Cambria Math" panose="02040503050406030204" pitchFamily="18" charset="0"/>
                          </a:rPr>
                        </m:ctrlPr>
                      </m:dPr>
                      <m:e>
                        <m:r>
                          <a:rPr lang="en-US" sz="4800" i="1">
                            <a:latin typeface="Cambria Math" panose="02040503050406030204" pitchFamily="18" charset="0"/>
                          </a:rPr>
                          <m:t>𝐴</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𝑆𝐵𝐶</m:t>
                            </m:r>
                          </m:e>
                        </m:d>
                      </m:e>
                    </m:d>
                    <m:r>
                      <a:rPr lang="en-US" sz="4800" i="1">
                        <a:latin typeface="Cambria Math" panose="02040503050406030204" pitchFamily="18" charset="0"/>
                      </a:rPr>
                      <m:t>=</m:t>
                    </m:r>
                    <m:f>
                      <m:fPr>
                        <m:ctrlPr>
                          <a:rPr lang="en-US" sz="4800" i="1">
                            <a:latin typeface="Cambria Math" panose="02040503050406030204" pitchFamily="18" charset="0"/>
                          </a:rPr>
                        </m:ctrlPr>
                      </m:fPr>
                      <m:num>
                        <m:r>
                          <a:rPr lang="en-US" sz="4800" i="1">
                            <a:latin typeface="Cambria Math" panose="02040503050406030204" pitchFamily="18" charset="0"/>
                          </a:rPr>
                          <m:t>3</m:t>
                        </m:r>
                        <m:r>
                          <a:rPr lang="en-US" sz="4800" i="1">
                            <a:latin typeface="Cambria Math" panose="02040503050406030204" pitchFamily="18" charset="0"/>
                          </a:rPr>
                          <m:t>𝑎</m:t>
                        </m:r>
                      </m:num>
                      <m:den>
                        <m:r>
                          <a:rPr lang="en-US" sz="4800" i="1">
                            <a:latin typeface="Cambria Math" panose="02040503050406030204" pitchFamily="18" charset="0"/>
                          </a:rPr>
                          <m:t>4</m:t>
                        </m:r>
                      </m:den>
                    </m:f>
                  </m:oMath>
                </a14:m>
                <a:r>
                  <a:rPr lang="en-US" sz="4800" i="1" dirty="0"/>
                  <a:t>.</a:t>
                </a:r>
              </a:p>
              <a:p>
                <a:pPr indent="-266700">
                  <a:spcBef>
                    <a:spcPts val="300"/>
                  </a:spcBef>
                </a:pP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11543" y="8217422"/>
                <a:ext cx="16330444" cy="5197705"/>
              </a:xfrm>
              <a:prstGeom prst="rect">
                <a:avLst/>
              </a:prstGeom>
              <a:blipFill rotWithShape="0">
                <a:blip r:embed="rId5"/>
                <a:stretch>
                  <a:fillRect l="-1680" t="-2579"/>
                </a:stretch>
              </a:blipFill>
            </p:spPr>
            <p:txBody>
              <a:bodyPr/>
              <a:lstStyle/>
              <a:p>
                <a:r>
                  <a:rPr lang="en-US">
                    <a:noFill/>
                  </a:rPr>
                  <a:t> </a:t>
                </a:r>
              </a:p>
            </p:txBody>
          </p:sp>
        </mc:Fallback>
      </mc:AlternateContent>
    </p:spTree>
    <p:extLst>
      <p:ext uri="{BB962C8B-B14F-4D97-AF65-F5344CB8AC3E}">
        <p14:creationId xmlns:p14="http://schemas.microsoft.com/office/powerpoint/2010/main" val="50066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dow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6.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642305" y="7107844"/>
                <a:ext cx="14654044" cy="3658309"/>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a)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chéo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BCC’B’).</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𝐴𝐵𝐶𝐷</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r>
                      <a:rPr lang="en-US" sz="4400" i="1">
                        <a:latin typeface="Cambria Math" panose="02040503050406030204" pitchFamily="18" charset="0"/>
                      </a:rPr>
                      <m:t>′</m:t>
                    </m:r>
                    <m:r>
                      <a:rPr lang="en-US" sz="4400" i="1">
                        <a:latin typeface="Cambria Math" panose="02040503050406030204" pitchFamily="18" charset="0"/>
                      </a:rPr>
                      <m:t>𝐷</m:t>
                    </m:r>
                    <m:r>
                      <a:rPr lang="en-US"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𝐵𝐶</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e>
                    </m:d>
                  </m:oMath>
                </a14:m>
                <a:endParaRPr lang="vi-VN"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400" i="1">
                          <a:latin typeface="Cambria Math" panose="02040503050406030204" pitchFamily="18" charset="0"/>
                        </a:rPr>
                        <m:t>⇒</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m:t>
                          </m:r>
                        </m:sup>
                      </m:sSup>
                      <m:sSup>
                        <m:sSupPr>
                          <m:ctrlPr>
                            <a:rPr lang="en-US" sz="4400" i="1">
                              <a:latin typeface="Cambria Math" panose="02040503050406030204" pitchFamily="18" charset="0"/>
                            </a:rPr>
                          </m:ctrlPr>
                        </m:sSupPr>
                        <m:e>
                          <m:r>
                            <a:rPr lang="en-US" sz="4400" i="1">
                              <a:latin typeface="Cambria Math" panose="02040503050406030204" pitchFamily="18" charset="0"/>
                            </a:rPr>
                            <m:t>𝐵</m:t>
                          </m:r>
                        </m:e>
                        <m:sup>
                          <m:r>
                            <a:rPr lang="en-US" sz="4400" i="1">
                              <a:latin typeface="Cambria Math" panose="02040503050406030204" pitchFamily="18" charset="0"/>
                            </a:rPr>
                            <m:t>′</m:t>
                          </m:r>
                        </m:sup>
                      </m:sSup>
                      <m:r>
                        <a:rPr lang="en-US" sz="4400" i="1">
                          <a:latin typeface="Cambria Math" panose="02040503050406030204" pitchFamily="18" charset="0"/>
                        </a:rPr>
                        <m:t>⊥</m:t>
                      </m:r>
                      <m:r>
                        <a:rPr lang="en-US" sz="4400" i="1">
                          <a:latin typeface="Cambria Math" panose="02040503050406030204" pitchFamily="18" charset="0"/>
                        </a:rPr>
                        <m:t>𝐵</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m:t>
                          </m:r>
                        </m:sup>
                      </m:sSup>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e>
                          <m:e>
                            <m:r>
                              <a:rPr lang="en-US" sz="4400" i="1">
                                <a:latin typeface="Cambria Math" panose="02040503050406030204" pitchFamily="18" charset="0"/>
                              </a:rPr>
                              <m:t>𝐵𝐶</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m:t>
                            </m:r>
                          </m:e>
                        </m:eqArr>
                      </m:e>
                    </m:d>
                    <m:r>
                      <a:rPr lang="en-US" sz="4400" i="1">
                        <a:latin typeface="Cambria Math" panose="02040503050406030204" pitchFamily="18" charset="0"/>
                      </a:rPr>
                      <m:t>⇒</m:t>
                    </m:r>
                    <m:r>
                      <a:rPr lang="en-US" sz="4400" i="1">
                        <a:latin typeface="Cambria Math" panose="02040503050406030204" pitchFamily="18" charset="0"/>
                      </a:rPr>
                      <m:t>𝐵𝐶</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m:t>
                        </m:r>
                        <m:r>
                          <a:rPr lang="en-US" sz="4400" i="1">
                            <a:latin typeface="Cambria Math" panose="02040503050406030204" pitchFamily="18" charset="0"/>
                          </a:rPr>
                          <m:t>′</m:t>
                        </m:r>
                        <m:r>
                          <a:rPr lang="en-US" sz="4400" i="1">
                            <a:latin typeface="Cambria Math" panose="02040503050406030204" pitchFamily="18" charset="0"/>
                          </a:rPr>
                          <m:t>𝐵</m:t>
                        </m:r>
                        <m:r>
                          <a:rPr lang="en-US" sz="4400" i="1">
                            <a:latin typeface="Cambria Math" panose="02040503050406030204" pitchFamily="18" charset="0"/>
                          </a:rPr>
                          <m:t>′</m:t>
                        </m:r>
                        <m:r>
                          <a:rPr lang="en-US" sz="4400" i="1">
                            <a:latin typeface="Cambria Math" panose="02040503050406030204" pitchFamily="18" charset="0"/>
                          </a:rPr>
                          <m:t>𝐶𝐷</m:t>
                        </m:r>
                      </m:e>
                    </m:d>
                  </m:oMath>
                </a14:m>
                <a:r>
                  <a:rPr lang="en-US" sz="4400" i="1" dirty="0">
                    <a:latin typeface="Times New Roman" panose="02020603050405020304" pitchFamily="18"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642305" y="7107844"/>
                <a:ext cx="14654044" cy="3658309"/>
              </a:xfrm>
              <a:prstGeom prst="rect">
                <a:avLst/>
              </a:prstGeom>
              <a:blipFill rotWithShape="0">
                <a:blip r:embed="rId3"/>
                <a:stretch>
                  <a:fillRect l="-1664" t="-3333"/>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5894574" y="6093724"/>
            <a:ext cx="6967013" cy="5785426"/>
          </a:xfrm>
          <a:prstGeom prst="rect">
            <a:avLst/>
          </a:prstGeom>
          <a:noFill/>
          <a:ln w="9525">
            <a:noFill/>
            <a:miter lim="800000"/>
            <a:headEnd/>
            <a:tailEnd/>
          </a:ln>
        </p:spPr>
      </p:pic>
    </p:spTree>
    <p:extLst>
      <p:ext uri="{BB962C8B-B14F-4D97-AF65-F5344CB8AC3E}">
        <p14:creationId xmlns:p14="http://schemas.microsoft.com/office/powerpoint/2010/main" val="29172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6"/>
            <a:ext cx="23070589" cy="7487163"/>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6.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123658"/>
            </a:xfrm>
            <a:prstGeom prst="rect">
              <a:avLst/>
            </a:prstGeom>
            <a:noFill/>
          </p:spPr>
          <p:txBody>
            <a:bodyPr wrap="square" rtlCol="0">
              <a:spAutoFit/>
            </a:bodyPr>
            <a:lstStyle/>
            <a:p>
              <a:r>
                <a:rPr lang="vi-VN" sz="4400" dirty="0">
                  <a:latin typeface="+mj-lt"/>
                </a:rPr>
                <a:t>Cho hình lập phương ABCD.A’B’C’D’ cạnh a.</a:t>
              </a:r>
              <a:br>
                <a:rPr lang="vi-VN" sz="4400" dirty="0">
                  <a:latin typeface="+mj-lt"/>
                </a:rPr>
              </a:br>
              <a:r>
                <a:rPr lang="vi-VN" sz="4400" dirty="0">
                  <a:latin typeface="+mj-lt"/>
                </a:rPr>
                <a:t>a) Chứng minh BC’ vuông góc với mặt phẳng (A‘B’CD).</a:t>
              </a:r>
              <a:br>
                <a:rPr lang="vi-VN" sz="4400" dirty="0">
                  <a:latin typeface="+mj-lt"/>
                </a:rPr>
              </a:br>
              <a:r>
                <a:rPr lang="vi-VN" sz="4400"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159167" y="6810269"/>
                <a:ext cx="16825620" cy="6342442"/>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b) 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e>
                          <m:e>
                            <m:r>
                              <a:rPr lang="vi-VN" sz="4400" i="1">
                                <a:latin typeface="Cambria Math" panose="02040503050406030204" pitchFamily="18" charset="0"/>
                              </a:rPr>
                              <m:t>&amp;</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e>
                        </m:eqArr>
                      </m:e>
                    </m:d>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E, F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ADD’A’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BCC’B’.</a:t>
                </a:r>
              </a:p>
              <a:p>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𝐹𝐸𝐵</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kẻ</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𝐸𝐵</m:t>
                    </m:r>
                    <m:r>
                      <a:rPr lang="vi-VN" sz="4400" i="1">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(H </a:t>
                </a:r>
                <a:r>
                  <a:rPr lang="en-US" sz="4400" dirty="0">
                    <a:latin typeface="Times New Roman" panose="02020603050405020304" pitchFamily="18" charset="0"/>
                    <a:cs typeface="Times New Roman" panose="02020603050405020304" pitchFamily="18" charset="0"/>
                    <a:sym typeface="Symbol" panose="05050102010706020507" pitchFamily="18" charset="2"/>
                  </a:rPr>
                  <a:t></a:t>
                </a:r>
                <a:r>
                  <a:rPr lang="en-US" sz="4400" dirty="0">
                    <a:latin typeface="Times New Roman" panose="02020603050405020304" pitchFamily="18" charset="0"/>
                    <a:cs typeface="Times New Roman" panose="02020603050405020304" pitchFamily="18" charset="0"/>
                  </a:rPr>
                  <a:t> EB’).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nằm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phẳng</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4400" i="1">
                            <a:latin typeface="Cambria Math" panose="02040503050406030204" pitchFamily="18" charset="0"/>
                          </a:rPr>
                        </m:ctrlPr>
                      </m:dPr>
                      <m:e>
                        <m:r>
                          <a:rPr lang="vi-VN" sz="4400" i="1">
                            <a:latin typeface="Cambria Math" panose="02040503050406030204" pitchFamily="18" charset="0"/>
                          </a:rPr>
                          <m:t>𝐴</m:t>
                        </m:r>
                        <m:r>
                          <a:rPr lang="vi-VN" sz="4400" i="1">
                            <a:latin typeface="Cambria Math" panose="02040503050406030204" pitchFamily="18" charset="0"/>
                          </a:rPr>
                          <m:t>′</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𝐶𝐷</m:t>
                        </m:r>
                      </m:e>
                    </m:d>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oMath>
                </a14:m>
                <a:r>
                  <a:rPr lang="en-US" sz="4400" dirty="0">
                    <a:latin typeface="Times New Roman" panose="02020603050405020304" pitchFamily="18" charset="0"/>
                    <a:cs typeface="Times New Roman" panose="02020603050405020304" pitchFamily="18" charset="0"/>
                  </a:rPr>
                  <a:t> mà  </a:t>
                </a:r>
                <a14:m>
                  <m:oMath xmlns:m="http://schemas.openxmlformats.org/officeDocument/2006/math">
                    <m:r>
                      <a:rPr lang="vi-VN" sz="4400" i="1">
                        <a:latin typeface="Cambria Math" panose="02040503050406030204" pitchFamily="18" charset="0"/>
                      </a:rPr>
                      <m:t>𝐴𝐷</m:t>
                    </m:r>
                    <m:r>
                      <a:rPr lang="vi-VN" sz="4400" i="1">
                        <a:latin typeface="Cambria Math" panose="02040503050406030204" pitchFamily="18" charset="0"/>
                      </a:rPr>
                      <m:t>′//</m:t>
                    </m:r>
                    <m:r>
                      <a:rPr lang="vi-VN" sz="4400" i="1">
                        <a:latin typeface="Cambria Math" panose="02040503050406030204" pitchFamily="18" charset="0"/>
                      </a:rPr>
                      <m:t>𝐵𝐶</m:t>
                    </m:r>
                    <m:r>
                      <a:rPr lang="vi-VN" sz="4400" i="1">
                        <a:latin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𝐴𝐷</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𝐹𝐻</m:t>
                    </m:r>
                    <m:r>
                      <a:rPr lang="vi-VN" sz="4400" i="1">
                        <a:latin typeface="Cambria Math" panose="02040503050406030204" pitchFamily="18" charset="0"/>
                      </a:rPr>
                      <m:t>⊥</m:t>
                    </m:r>
                    <m:r>
                      <a:rPr lang="vi-VN" sz="4400" i="1">
                        <a:latin typeface="Cambria Math" panose="02040503050406030204" pitchFamily="18" charset="0"/>
                      </a:rPr>
                      <m:t>𝐸</m:t>
                    </m:r>
                    <m:sSup>
                      <m:sSupPr>
                        <m:ctrlPr>
                          <a:rPr lang="vi-VN" sz="4400" i="1">
                            <a:latin typeface="Cambria Math" panose="02040503050406030204" pitchFamily="18" charset="0"/>
                          </a:rPr>
                        </m:ctrlPr>
                      </m:sSupPr>
                      <m:e>
                        <m:r>
                          <a:rPr lang="vi-VN" sz="4400" i="1">
                            <a:latin typeface="Cambria Math" panose="02040503050406030204" pitchFamily="18" charset="0"/>
                          </a:rPr>
                          <m:t>𝐵</m:t>
                        </m:r>
                      </m:e>
                      <m:sup>
                        <m:r>
                          <a:rPr lang="vi-VN" sz="4400" i="1">
                            <a:latin typeface="Cambria Math" panose="02040503050406030204" pitchFamily="18" charset="0"/>
                          </a:rPr>
                          <m:t>′</m:t>
                        </m:r>
                      </m:sup>
                    </m:sSup>
                  </m:oMath>
                </a14:m>
                <a:endParaRPr lang="en-US" sz="4400" i="1" dirty="0">
                  <a:latin typeface="Cambria Math" panose="02040503050406030204" pitchFamily="18" charset="0"/>
                </a:endParaRP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d>
                      <m:dPr>
                        <m:ctrlPr>
                          <a:rPr lang="en-US" sz="4400" i="1">
                            <a:latin typeface="Cambria Math" panose="02040503050406030204" pitchFamily="18" charset="0"/>
                          </a:rPr>
                        </m:ctrlPr>
                      </m:dPr>
                      <m:e>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𝐷</m:t>
                        </m:r>
                        <m:r>
                          <a:rPr lang="vi-VN" sz="4400" i="1">
                            <a:latin typeface="Cambria Math" panose="02040503050406030204" pitchFamily="18" charset="0"/>
                          </a:rPr>
                          <m:t>′</m:t>
                        </m:r>
                      </m:e>
                    </m:d>
                  </m:oMath>
                </a14:m>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Do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mp</a:t>
                </a:r>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qua H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BC’.</a:t>
                </a:r>
                <a:endParaRPr lang="en-US" sz="4400"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59167" y="6810269"/>
                <a:ext cx="16825620" cy="6342442"/>
              </a:xfrm>
              <a:prstGeom prst="rect">
                <a:avLst/>
              </a:prstGeom>
              <a:blipFill rotWithShape="0">
                <a:blip r:embed="rId3"/>
                <a:stretch>
                  <a:fillRect l="-1449" b="-3650"/>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7458607" y="6607730"/>
            <a:ext cx="6967013" cy="5785426"/>
          </a:xfrm>
          <a:prstGeom prst="rect">
            <a:avLst/>
          </a:prstGeom>
          <a:noFill/>
          <a:ln w="9525">
            <a:noFill/>
            <a:miter lim="800000"/>
            <a:headEnd/>
            <a:tailEnd/>
          </a:ln>
        </p:spPr>
      </p:pic>
    </p:spTree>
    <p:extLst>
      <p:ext uri="{BB962C8B-B14F-4D97-AF65-F5344CB8AC3E}">
        <p14:creationId xmlns:p14="http://schemas.microsoft.com/office/powerpoint/2010/main" val="11831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6.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308324"/>
            </a:xfrm>
            <a:prstGeom prst="rect">
              <a:avLst/>
            </a:prstGeom>
            <a:noFill/>
          </p:spPr>
          <p:txBody>
            <a:bodyPr wrap="square" rtlCol="0">
              <a:spAutoFit/>
            </a:bodyPr>
            <a:lstStyle/>
            <a:p>
              <a:r>
                <a:rPr lang="vi-VN" sz="4800" dirty="0">
                  <a:latin typeface="+mj-lt"/>
                </a:rPr>
                <a:t>Cho hình lập phương ABCD.A’B’C’D’ cạnh a.</a:t>
              </a:r>
              <a:br>
                <a:rPr lang="vi-VN" sz="4800" dirty="0">
                  <a:latin typeface="+mj-lt"/>
                </a:rPr>
              </a:br>
              <a:r>
                <a:rPr lang="vi-VN" sz="4800" dirty="0">
                  <a:latin typeface="+mj-lt"/>
                </a:rPr>
                <a:t>a) Chứng minh BC’ vuông góc với mặt phẳng (A‘B’CD).</a:t>
              </a:r>
              <a:br>
                <a:rPr lang="vi-VN" sz="4800" dirty="0">
                  <a:latin typeface="+mj-lt"/>
                </a:rPr>
              </a:br>
              <a:r>
                <a:rPr lang="vi-VN" sz="4800" dirty="0">
                  <a:latin typeface="+mj-lt"/>
                </a:rPr>
                <a:t>b) Xác định và tính độ dài đoạn vuông góc chung của AB’ và BC’.</a:t>
              </a:r>
              <a:endParaRPr lang="en-US" sz="48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356781" y="6810269"/>
                <a:ext cx="15159805" cy="5637634"/>
              </a:xfrm>
              <a:prstGeom prst="rect">
                <a:avLst/>
              </a:prstGeom>
            </p:spPr>
            <p:txBody>
              <a:bodyPr wrap="square">
                <a:spAutoFit/>
              </a:bodyPr>
              <a:lstStyle/>
              <a:p>
                <a:r>
                  <a:rPr lang="en-US" sz="4400" dirty="0" err="1">
                    <a:latin typeface="Times New Roman" panose="02020603050405020304" pitchFamily="18" charset="0"/>
                    <a:cs typeface="Times New Roman" panose="02020603050405020304" pitchFamily="18" charset="0"/>
                  </a:rPr>
                  <a:t>Nếu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AB'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K </a:t>
                </a:r>
                <a:r>
                  <a:rPr lang="en-US" sz="4400" dirty="0" err="1">
                    <a:latin typeface="Times New Roman" panose="02020603050405020304" pitchFamily="18" charset="0"/>
                    <a:cs typeface="Times New Roman" panose="02020603050405020304" pitchFamily="18" charset="0"/>
                  </a:rPr>
                  <a:t>vẽ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thắng</a:t>
                </a:r>
                <a:r>
                  <a:rPr lang="en-US" sz="4400" dirty="0">
                    <a:latin typeface="Times New Roman" panose="02020603050405020304" pitchFamily="18" charset="0"/>
                    <a:cs typeface="Times New Roman" panose="02020603050405020304" pitchFamily="18" charset="0"/>
                  </a:rPr>
                  <a:t> song </a:t>
                </a:r>
                <a:r>
                  <a:rPr lang="en-US" sz="4400" dirty="0" err="1">
                    <a:latin typeface="Times New Roman" panose="02020603050405020304" pitchFamily="18" charset="0"/>
                    <a:cs typeface="Times New Roman" panose="02020603050405020304" pitchFamily="18" charset="0"/>
                  </a:rPr>
                  <a:t>song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HF, </a:t>
                </a:r>
                <a:r>
                  <a:rPr lang="en-US" sz="4400" dirty="0" err="1">
                    <a:latin typeface="Times New Roman" panose="02020603050405020304" pitchFamily="18" charset="0"/>
                    <a:cs typeface="Times New Roman" panose="02020603050405020304" pitchFamily="18" charset="0"/>
                  </a:rPr>
                  <a:t>cắt</a:t>
                </a:r>
                <a:r>
                  <a:rPr lang="en-US" sz="4400" dirty="0">
                    <a:latin typeface="Times New Roman" panose="02020603050405020304" pitchFamily="18" charset="0"/>
                    <a:cs typeface="Times New Roman" panose="02020603050405020304" pitchFamily="18" charset="0"/>
                  </a:rPr>
                  <a:t> BC’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L. </a:t>
                </a:r>
              </a:p>
              <a:p>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KL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thẳng</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AB’ và BC’.</a:t>
                </a:r>
                <a:endParaRPr lang="en-US" sz="4400" dirty="0">
                  <a:latin typeface="Times New Roman" panose="02020603050405020304" pitchFamily="18" charset="0"/>
                  <a:cs typeface="Times New Roman" panose="02020603050405020304" pitchFamily="18" charset="0"/>
                </a:endParaRPr>
              </a:p>
              <a:p>
                <a14:m>
                  <m:oMath xmlns:m="http://schemas.openxmlformats.org/officeDocument/2006/math">
                    <m:r>
                      <a:rPr lang="vi-VN" sz="4400" i="1">
                        <a:latin typeface="Cambria Math" panose="02040503050406030204" pitchFamily="18" charset="0"/>
                      </a:rPr>
                      <m:t>𝛥</m:t>
                    </m:r>
                    <m:r>
                      <m:rPr>
                        <m:nor/>
                      </m:rPr>
                      <a:rPr lang="vi-VN" sz="4400">
                        <a:latin typeface="Times New Roman" panose="02020603050405020304" pitchFamily="18" charset="0"/>
                        <a:cs typeface="Times New Roman" panose="02020603050405020304" pitchFamily="18" charset="0"/>
                      </a:rPr>
                      <m:t>EF</m:t>
                    </m:r>
                    <m:r>
                      <a:rPr lang="vi-VN" sz="4400" i="1">
                        <a:latin typeface="Cambria Math" panose="02040503050406030204" pitchFamily="18" charset="0"/>
                      </a:rPr>
                      <m:t>𝐵</m:t>
                    </m:r>
                    <m:r>
                      <a:rPr lang="vi-VN" sz="4400" i="1">
                        <a:latin typeface="Cambria Math" panose="02040503050406030204" pitchFamily="18" charset="0"/>
                      </a:rPr>
                      <m:t>′</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F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FH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cao</a:t>
                </a:r>
                <a:r>
                  <a:rPr lang="en-US" sz="4400" dirty="0">
                    <a:latin typeface="Times New Roman" panose="02020603050405020304" pitchFamily="18" charset="0"/>
                    <a:cs typeface="Times New Roman" panose="02020603050405020304" pitchFamily="18" charset="0"/>
                  </a:rPr>
                  <a:t> </a:t>
                </a:r>
              </a:p>
              <a:p>
                <a14:m>
                  <m:oMath xmlns:m="http://schemas.openxmlformats.org/officeDocument/2006/math">
                    <m:r>
                      <a:rPr lang="vi-VN" sz="4400" i="1" smtClean="0">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𝐻</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m:t>
                        </m:r>
                        <m:sSup>
                          <m:sSupPr>
                            <m:ctrlPr>
                              <a:rPr lang="en-US" sz="4400" i="1">
                                <a:latin typeface="Cambria Math" panose="02040503050406030204" pitchFamily="18" charset="0"/>
                              </a:rPr>
                            </m:ctrlPr>
                          </m:sSupPr>
                          <m:e>
                            <m:r>
                              <a:rPr lang="vi-VN" sz="4400" i="1">
                                <a:latin typeface="Cambria Math" panose="02040503050406030204" pitchFamily="18" charset="0"/>
                              </a:rPr>
                              <m:t>𝐸</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𝐹𝐵</m:t>
                        </m:r>
                        <m:sSup>
                          <m:sSupPr>
                            <m:ctrlPr>
                              <a:rPr lang="en-US" sz="4400" i="1">
                                <a:latin typeface="Cambria Math" panose="02040503050406030204" pitchFamily="18" charset="0"/>
                              </a:rPr>
                            </m:ctrlPr>
                          </m:sSupPr>
                          <m:e>
                            <m:r>
                              <a:rPr lang="vi-VN" sz="4400" i="1">
                                <a:latin typeface="Cambria Math" panose="02040503050406030204" pitchFamily="18" charset="0"/>
                              </a:rPr>
                              <m:t>′</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2</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3</m:t>
                        </m:r>
                      </m:num>
                      <m:den>
                        <m:sSup>
                          <m:sSupPr>
                            <m:ctrlPr>
                              <a:rPr lang="en-US" sz="4400" i="1">
                                <a:latin typeface="Cambria Math" panose="02040503050406030204" pitchFamily="18" charset="0"/>
                              </a:rPr>
                            </m:ctrlPr>
                          </m:sSupPr>
                          <m:e>
                            <m:r>
                              <a:rPr lang="vi-VN" sz="4400" i="1">
                                <a:latin typeface="Cambria Math" panose="02040503050406030204" pitchFamily="18" charset="0"/>
                              </a:rPr>
                              <m:t>𝑎</m:t>
                            </m:r>
                          </m:e>
                          <m:sup>
                            <m:r>
                              <a:rPr lang="vi-VN" sz="4400" i="1">
                                <a:latin typeface="Cambria Math" panose="02040503050406030204" pitchFamily="18" charset="0"/>
                              </a:rPr>
                              <m:t>2</m:t>
                            </m:r>
                          </m:sup>
                        </m:sSup>
                      </m:den>
                    </m:f>
                    <m:r>
                      <a:rPr lang="vi-VN" sz="4400" i="1" smtClean="0">
                        <a:latin typeface="Cambria Math" panose="02040503050406030204" pitchFamily="18" charset="0"/>
                        <a:ea typeface="Cambria Math" panose="02040503050406030204" pitchFamily="18" charset="0"/>
                      </a:rPr>
                      <m:t>⇒</m:t>
                    </m:r>
                    <m:r>
                      <a:rPr lang="vi-VN" sz="4400" i="1">
                        <a:latin typeface="Cambria Math" panose="02040503050406030204" pitchFamily="18" charset="0"/>
                      </a:rPr>
                      <m:t>𝐹𝐻</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3</m:t>
                            </m:r>
                          </m:e>
                        </m:rad>
                      </m:num>
                      <m:den>
                        <m:r>
                          <a:rPr lang="vi-VN" sz="4400" i="1">
                            <a:latin typeface="Cambria Math" panose="02040503050406030204" pitchFamily="18" charset="0"/>
                          </a:rPr>
                          <m:t>3</m:t>
                        </m:r>
                      </m:den>
                    </m:f>
                  </m:oMath>
                </a14:m>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vi-VN" sz="4400" i="1">
                        <a:latin typeface="Cambria Math" panose="02040503050406030204" pitchFamily="18" charset="0"/>
                      </a:rPr>
                      <m:t>𝐸𝐹</m:t>
                    </m:r>
                    <m:r>
                      <a:rPr lang="vi-VN" sz="4400" i="1">
                        <a:latin typeface="Cambria Math" panose="02040503050406030204" pitchFamily="18" charset="0"/>
                      </a:rPr>
                      <m:t>=</m:t>
                    </m:r>
                    <m:r>
                      <a:rPr lang="vi-VN" sz="4400" i="1">
                        <a:latin typeface="Cambria Math" panose="02040503050406030204" pitchFamily="18" charset="0"/>
                      </a:rPr>
                      <m:t>𝐴𝐵</m:t>
                    </m:r>
                    <m:r>
                      <a:rPr lang="vi-VN" sz="4400" i="1">
                        <a:latin typeface="Cambria Math" panose="02040503050406030204" pitchFamily="18" charset="0"/>
                      </a:rPr>
                      <m:t>=</m:t>
                    </m:r>
                    <m:r>
                      <a:rPr lang="vi-VN" sz="4400" i="1">
                        <a:latin typeface="Cambria Math" panose="02040503050406030204" pitchFamily="18" charset="0"/>
                      </a:rPr>
                      <m:t>𝑎</m:t>
                    </m:r>
                    <m:r>
                      <a:rPr lang="vi-VN" sz="4400" i="1">
                        <a:latin typeface="Cambria Math" panose="02040503050406030204" pitchFamily="18" charset="0"/>
                      </a:rPr>
                      <m:t>; </m:t>
                    </m:r>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𝐹</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𝐵</m:t>
                    </m:r>
                    <m:r>
                      <a:rPr lang="vi-VN" sz="4400" i="1">
                        <a:latin typeface="Cambria Math" panose="02040503050406030204" pitchFamily="18" charset="0"/>
                      </a:rPr>
                      <m:t>′</m:t>
                    </m:r>
                    <m:r>
                      <a:rPr lang="vi-VN" sz="4400" i="1">
                        <a:latin typeface="Cambria Math" panose="02040503050406030204" pitchFamily="18" charset="0"/>
                      </a:rPr>
                      <m:t>𝐶</m:t>
                    </m:r>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1</m:t>
                        </m:r>
                      </m:num>
                      <m:den>
                        <m:r>
                          <a:rPr lang="vi-VN" sz="4400" i="1">
                            <a:latin typeface="Cambria Math" panose="02040503050406030204" pitchFamily="18" charset="0"/>
                          </a:rPr>
                          <m:t>2</m:t>
                        </m:r>
                      </m:den>
                    </m:f>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r>
                      <a:rPr lang="vi-VN" sz="4400" i="1">
                        <a:latin typeface="Cambria Math" panose="02040503050406030204" pitchFamily="18" charset="0"/>
                      </a:rPr>
                      <m:t>=</m:t>
                    </m:r>
                    <m:f>
                      <m:fPr>
                        <m:ctrlPr>
                          <a:rPr lang="en-US" sz="4400" i="1">
                            <a:latin typeface="Cambria Math" panose="02040503050406030204" pitchFamily="18" charset="0"/>
                          </a:rPr>
                        </m:ctrlPr>
                      </m:fPr>
                      <m:num>
                        <m:r>
                          <a:rPr lang="vi-VN"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vi-VN" sz="4400" i="1">
                                <a:latin typeface="Cambria Math" panose="02040503050406030204" pitchFamily="18" charset="0"/>
                              </a:rPr>
                              <m:t>2</m:t>
                            </m:r>
                          </m:e>
                        </m:rad>
                      </m:num>
                      <m:den>
                        <m:r>
                          <a:rPr lang="vi-VN"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56781" y="6810269"/>
                <a:ext cx="15159805" cy="5637634"/>
              </a:xfrm>
              <a:prstGeom prst="rect">
                <a:avLst/>
              </a:prstGeom>
              <a:blipFill rotWithShape="0">
                <a:blip r:embed="rId3"/>
                <a:stretch>
                  <a:fillRect l="-1649" t="-2054" b="-1622"/>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516587" y="6340498"/>
            <a:ext cx="6967013" cy="5785426"/>
          </a:xfrm>
          <a:prstGeom prst="rect">
            <a:avLst/>
          </a:prstGeom>
          <a:noFill/>
          <a:ln w="9525">
            <a:noFill/>
            <a:miter lim="800000"/>
            <a:headEnd/>
            <a:tailEnd/>
          </a:ln>
        </p:spPr>
      </p:pic>
    </p:spTree>
    <p:extLst>
      <p:ext uri="{BB962C8B-B14F-4D97-AF65-F5344CB8AC3E}">
        <p14:creationId xmlns:p14="http://schemas.microsoft.com/office/powerpoint/2010/main" val="270597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8" y="5924037"/>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400639" cy="3365748"/>
            <a:chOff x="1268078" y="4371975"/>
            <a:chExt cx="22400639" cy="336574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6.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327787"/>
              <a:ext cx="22236373" cy="2077492"/>
            </a:xfrm>
            <a:prstGeom prst="rect">
              <a:avLst/>
            </a:prstGeom>
            <a:noFill/>
          </p:spPr>
          <p:txBody>
            <a:bodyPr wrap="square" rtlCol="0">
              <a:spAutoFit/>
            </a:bodyPr>
            <a:lstStyle/>
            <a:p>
              <a:r>
                <a:rPr lang="vi-VN" dirty="0">
                  <a:latin typeface="+mj-lt"/>
                </a:rPr>
                <a:t>Cho hình lập phương ABCD.A’B’C’D’ cạnh a.</a:t>
              </a:r>
              <a:br>
                <a:rPr lang="vi-VN" dirty="0">
                  <a:latin typeface="+mj-lt"/>
                </a:rPr>
              </a:br>
              <a:r>
                <a:rPr lang="vi-VN" dirty="0">
                  <a:latin typeface="+mj-lt"/>
                </a:rPr>
                <a:t>a) Chứng minh BC’ vuông góc với mặt phẳng (A‘B’CD).</a:t>
              </a:r>
              <a:br>
                <a:rPr lang="vi-VN" dirty="0">
                  <a:latin typeface="+mj-lt"/>
                </a:rPr>
              </a:br>
              <a:r>
                <a:rPr lang="vi-VN" dirty="0">
                  <a:latin typeface="+mj-lt"/>
                </a:rPr>
                <a:t>b) Xác định và tính độ dài đoạn vuông góc chung của AB’ và BC’.</a:t>
              </a:r>
              <a:endParaRPr lang="en-US" sz="4400" b="1" dirty="0">
                <a:latin typeface="+mj-lt"/>
                <a:ea typeface="Tahoma" pitchFamily="34" charset="0"/>
                <a:cs typeface="Tahoma" pitchFamily="34" charset="0"/>
              </a:endParaRPr>
            </a:p>
          </p:txBody>
        </p:sp>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356781" y="6810269"/>
                <a:ext cx="15789806" cy="4302396"/>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cách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thì</a:t>
                </a:r>
                <a:r>
                  <a:rPr lang="en-US"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𝐻𝐾𝐿𝐹</m:t>
                    </m:r>
                  </m:oMath>
                </a14:m>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chữ</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vi-VN" sz="4800" i="1">
                          <a:latin typeface="Cambria Math" panose="02040503050406030204" pitchFamily="18" charset="0"/>
                        </a:rPr>
                        <m:t>𝐾𝐿</m:t>
                      </m:r>
                      <m:r>
                        <a:rPr lang="vi-VN" sz="4800" i="1">
                          <a:latin typeface="Cambria Math" panose="02040503050406030204" pitchFamily="18" charset="0"/>
                        </a:rPr>
                        <m:t>=</m:t>
                      </m:r>
                      <m:r>
                        <a:rPr lang="vi-VN" sz="4800" i="1">
                          <a:latin typeface="Cambria Math" panose="02040503050406030204" pitchFamily="18" charset="0"/>
                        </a:rPr>
                        <m:t>𝐹𝐻</m:t>
                      </m:r>
                      <m:r>
                        <a:rPr lang="vi-VN" sz="4800" i="1">
                          <a:latin typeface="Cambria Math" panose="02040503050406030204" pitchFamily="18" charset="0"/>
                        </a:rPr>
                        <m:t>=</m:t>
                      </m:r>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num>
                        <m:den>
                          <m:r>
                            <a:rPr lang="vi-VN" sz="4800" i="1">
                              <a:latin typeface="Cambria Math" panose="02040503050406030204" pitchFamily="18" charset="0"/>
                            </a:rPr>
                            <m:t>3</m:t>
                          </m:r>
                        </m:den>
                      </m:f>
                    </m:oMath>
                  </m:oMathPara>
                </a14:m>
                <a:endParaRPr lang="en-US" sz="4800" dirty="0">
                  <a:latin typeface="Times New Roman" panose="02020603050405020304" pitchFamily="18" charset="0"/>
                  <a:cs typeface="Times New Roman" panose="02020603050405020304" pitchFamily="18" charset="0"/>
                </a:endParaRPr>
              </a:p>
              <a:p>
                <a:r>
                  <a:rPr lang="vi-VN" sz="4800" i="1" dirty="0">
                    <a:latin typeface="Times New Roman" panose="02020603050405020304" pitchFamily="18" charset="0"/>
                    <a:cs typeface="Times New Roman" panose="02020603050405020304" pitchFamily="18" charset="0"/>
                  </a:rPr>
                  <a:t>Vậy độ dài đoạn vuông góc chung của AB’ và BC’ là </a:t>
                </a:r>
                <a:endParaRPr lang="vi-VN" sz="4800" dirty="0">
                  <a:latin typeface="Times New Roman" panose="02020603050405020304" pitchFamily="18" charset="0"/>
                  <a:cs typeface="Times New Roman" panose="02020603050405020304" pitchFamily="18" charset="0"/>
                </a:endParaRPr>
              </a:p>
              <a:p>
                <a:pPr algn="ctr"/>
                <a14:m>
                  <m:oMath xmlns:m="http://schemas.openxmlformats.org/officeDocument/2006/math">
                    <m:r>
                      <m:rPr>
                        <m:sty m:val="p"/>
                      </m:rPr>
                      <a:rPr lang="vi-VN" sz="4800">
                        <a:latin typeface="Cambria Math" panose="02040503050406030204" pitchFamily="18" charset="0"/>
                      </a:rPr>
                      <m:t>KL</m:t>
                    </m:r>
                    <m:r>
                      <a:rPr lang="vi-VN" sz="4800">
                        <a:latin typeface="Cambria Math" panose="02040503050406030204" pitchFamily="18" charset="0"/>
                      </a:rPr>
                      <m:t>=</m:t>
                    </m:r>
                    <m:r>
                      <m:rPr>
                        <m:sty m:val="p"/>
                      </m:rPr>
                      <a:rPr lang="vi-VN" sz="4800">
                        <a:latin typeface="Cambria Math" panose="02040503050406030204" pitchFamily="18" charset="0"/>
                      </a:rPr>
                      <m:t>FH</m:t>
                    </m:r>
                    <m:r>
                      <a:rPr lang="vi-VN" sz="4800">
                        <a:latin typeface="Cambria Math" panose="02040503050406030204" pitchFamily="18" charset="0"/>
                      </a:rPr>
                      <m:t>=</m:t>
                    </m:r>
                    <m:f>
                      <m:fPr>
                        <m:ctrlPr>
                          <a:rPr lang="en-US" sz="4800" i="1">
                            <a:latin typeface="Cambria Math" panose="02040503050406030204" pitchFamily="18" charset="0"/>
                          </a:rPr>
                        </m:ctrlPr>
                      </m:fPr>
                      <m:num>
                        <m:r>
                          <m:rPr>
                            <m:sty m:val="p"/>
                          </m:rPr>
                          <a:rPr lang="vi-VN" sz="4800">
                            <a:latin typeface="Cambria Math" panose="02040503050406030204" pitchFamily="18" charset="0"/>
                          </a:rPr>
                          <m:t>a</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num>
                      <m:den>
                        <m:r>
                          <a:rPr lang="vi-VN" sz="4800">
                            <a:latin typeface="Cambria Math" panose="02040503050406030204" pitchFamily="18" charset="0"/>
                          </a:rPr>
                          <m:t>3</m:t>
                        </m:r>
                      </m:den>
                    </m:f>
                  </m:oMath>
                </a14:m>
                <a:r>
                  <a:rPr lang="vi-VN" sz="4800" b="1" i="1" dirty="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56781" y="6810269"/>
                <a:ext cx="15789806" cy="4302396"/>
              </a:xfrm>
              <a:prstGeom prst="rect">
                <a:avLst/>
              </a:prstGeom>
              <a:blipFill rotWithShape="0">
                <a:blip r:embed="rId3"/>
                <a:stretch>
                  <a:fillRect l="-1776" t="-3116" b="-2691"/>
                </a:stretch>
              </a:blipFill>
            </p:spPr>
            <p:txBody>
              <a:bodyPr/>
              <a:lstStyle/>
              <a:p>
                <a:r>
                  <a:rPr lang="en-US">
                    <a:noFill/>
                  </a:rPr>
                  <a:t> </a:t>
                </a:r>
              </a:p>
            </p:txBody>
          </p:sp>
        </mc:Fallback>
      </mc:AlternateContent>
      <p:pic>
        <p:nvPicPr>
          <p:cNvPr id="49" name="Picture 48"/>
          <p:cNvPicPr/>
          <p:nvPr/>
        </p:nvPicPr>
        <p:blipFill>
          <a:blip r:embed="rId4"/>
          <a:srcRect/>
          <a:stretch>
            <a:fillRect/>
          </a:stretch>
        </p:blipFill>
        <p:spPr bwMode="auto">
          <a:xfrm>
            <a:off x="16441481" y="6674108"/>
            <a:ext cx="6967013" cy="5785426"/>
          </a:xfrm>
          <a:prstGeom prst="rect">
            <a:avLst/>
          </a:prstGeom>
          <a:noFill/>
          <a:ln w="9525">
            <a:noFill/>
            <a:miter lim="800000"/>
            <a:headEnd/>
            <a:tailEnd/>
          </a:ln>
        </p:spPr>
      </p:pic>
    </p:spTree>
    <p:extLst>
      <p:ext uri="{BB962C8B-B14F-4D97-AF65-F5344CB8AC3E}">
        <p14:creationId xmlns:p14="http://schemas.microsoft.com/office/powerpoint/2010/main" val="302082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left)">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07058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947770" cy="3502278"/>
            <a:chOff x="1268078" y="4371975"/>
            <a:chExt cx="22947770" cy="3502278"/>
          </a:xfrm>
        </p:grpSpPr>
        <p:grpSp>
          <p:nvGrpSpPr>
            <p:cNvPr id="71" name="Group 70"/>
            <p:cNvGrpSpPr/>
            <p:nvPr/>
          </p:nvGrpSpPr>
          <p:grpSpPr>
            <a:xfrm>
              <a:off x="1268078" y="4371975"/>
              <a:ext cx="22947770" cy="3365748"/>
              <a:chOff x="1268078" y="2438400"/>
              <a:chExt cx="22947770" cy="3365748"/>
            </a:xfrm>
          </p:grpSpPr>
          <p:sp>
            <p:nvSpPr>
              <p:cNvPr id="72" name="Rounded Rectangle 71"/>
              <p:cNvSpPr/>
              <p:nvPr/>
            </p:nvSpPr>
            <p:spPr>
              <a:xfrm>
                <a:off x="1432344" y="3243613"/>
                <a:ext cx="2278350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432344" y="5327787"/>
                  <a:ext cx="22783504" cy="2546466"/>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432344" y="5327787"/>
                  <a:ext cx="22783504" cy="2546466"/>
                </a:xfrm>
                <a:prstGeom prst="rect">
                  <a:avLst/>
                </a:prstGeom>
                <a:blipFill rotWithShape="0">
                  <a:blip r:embed="rId3"/>
                  <a:stretch>
                    <a:fillRect l="-1070" t="-4067" b="-10526"/>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356780" y="6810269"/>
                <a:ext cx="18685407" cy="6150851"/>
              </a:xfrm>
              <a:prstGeom prst="rect">
                <a:avLst/>
              </a:prstGeom>
            </p:spPr>
            <p:txBody>
              <a:bodyPr wrap="square">
                <a:spAutoFit/>
              </a:bodyPr>
              <a:lstStyle/>
              <a:p>
                <a:pPr marL="742950" indent="-742950">
                  <a:buAutoNum type="alphaLcParenR"/>
                </a:pPr>
                <a:r>
                  <a:rPr lang="en-US" sz="4400" dirty="0">
                    <a:latin typeface="Times New Roman" panose="02020603050405020304" pitchFamily="18" charset="0"/>
                    <a:cs typeface="Times New Roman" panose="02020603050405020304" pitchFamily="18" charset="0"/>
                  </a:rPr>
                  <a:t>Gọi  </a:t>
                </a:r>
                <a14:m>
                  <m:oMath xmlns:m="http://schemas.openxmlformats.org/officeDocument/2006/math">
                    <m:r>
                      <a:rPr lang="en-US" sz="4400" i="1">
                        <a:latin typeface="Cambria Math" panose="02040503050406030204" pitchFamily="18" charset="0"/>
                      </a:rPr>
                      <m:t>𝑂</m:t>
                    </m:r>
                    <m:r>
                      <a:rPr lang="en-US" sz="4400" i="1">
                        <a:latin typeface="Cambria Math" panose="02040503050406030204" pitchFamily="18" charset="0"/>
                      </a:rPr>
                      <m:t>=</m:t>
                    </m:r>
                    <m:r>
                      <a:rPr lang="en-US" sz="4400" i="1">
                        <a:latin typeface="Cambria Math" panose="02040503050406030204" pitchFamily="18" charset="0"/>
                      </a:rPr>
                      <m:t>𝐴𝐶</m:t>
                    </m:r>
                    <m:r>
                      <a:rPr lang="en-US" sz="4400" i="1">
                        <a:latin typeface="Cambria Math" panose="02040503050406030204" pitchFamily="18" charset="0"/>
                      </a:rPr>
                      <m:t>∩</m:t>
                    </m:r>
                    <m:r>
                      <a:rPr lang="en-US" sz="4400" i="1">
                        <a:latin typeface="Cambria Math" panose="02040503050406030204" pitchFamily="18" charset="0"/>
                      </a:rPr>
                      <m:t>𝐵𝐷</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𝐻</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𝐴𝐵𝐷</m:t>
                    </m:r>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m:t>
                        </m:r>
                      </m:e>
                    </m:d>
                  </m:oMath>
                </a14:m>
                <a:r>
                  <a:rPr lang="en-US" sz="4400" dirty="0">
                    <a:latin typeface="Times New Roman" panose="02020603050405020304" pitchFamily="18" charset="0"/>
                    <a:cs typeface="Times New Roman" panose="02020603050405020304" pitchFamily="18" charset="0"/>
                  </a:rPr>
                  <a:t>. </a:t>
                </a:r>
              </a:p>
              <a:p>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𝑆𝐻</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r>
                        <a:rPr lang="en-US" sz="4400" i="1" smtClean="0">
                          <a:latin typeface="Cambria Math" panose="02040503050406030204" pitchFamily="18" charset="0"/>
                          <a:ea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oMath>
                  </m:oMathPara>
                </a14:m>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Theo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oMath>
                </a14:m>
                <a:endParaRPr lang="en-US" sz="4400" i="1" dirty="0">
                  <a:latin typeface="Times New Roman" panose="02020603050405020304" pitchFamily="18" charset="0"/>
                  <a:cs typeface="Times New Roman" panose="02020603050405020304" pitchFamily="18" charset="0"/>
                </a:endParaRPr>
              </a:p>
              <a:p>
                <a14:m>
                  <m:oMath xmlns:m="http://schemas.openxmlformats.org/officeDocument/2006/math">
                    <m:r>
                      <a:rPr lang="en-US" sz="4400" i="1" smtClean="0">
                        <a:latin typeface="Cambria Math" panose="02040503050406030204" pitchFamily="18" charset="0"/>
                        <a:ea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ABD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tam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a:t>
                </a:r>
                <a:endParaRPr lang="en-US" sz="44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𝐴𝐷</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r>
                        <a:rPr lang="en-US" sz="4400" i="1">
                          <a:latin typeface="Cambria Math" panose="02040503050406030204" pitchFamily="18" charset="0"/>
                        </a:rPr>
                        <m:t>⇒</m:t>
                      </m:r>
                      <m:r>
                        <a:rPr lang="en-US" sz="4400" i="1">
                          <a:latin typeface="Cambria Math" panose="02040503050406030204" pitchFamily="18" charset="0"/>
                        </a:rPr>
                        <m:t>𝐴𝐻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num>
                        <m:den>
                          <m:r>
                            <a:rPr lang="en-US" sz="4400" i="1">
                              <a:latin typeface="Cambria Math" panose="02040503050406030204" pitchFamily="18" charset="0"/>
                            </a:rPr>
                            <m:t>3</m:t>
                          </m:r>
                        </m:den>
                      </m:f>
                      <m:r>
                        <a:rPr lang="en-US" sz="4400" i="1">
                          <a:latin typeface="Cambria Math" panose="02040503050406030204" pitchFamily="18" charset="0"/>
                        </a:rPr>
                        <m:t>𝐴𝑂</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r>
                        <a:rPr lang="en-US" sz="4400" b="0" i="1" smtClean="0">
                          <a:latin typeface="Cambria Math" panose="02040503050406030204" pitchFamily="18" charset="0"/>
                        </a:rPr>
                        <m:t>.</m:t>
                      </m:r>
                    </m:oMath>
                  </m:oMathPara>
                </a14:m>
                <a:endParaRPr lang="en-US" sz="4400" i="1" dirty="0">
                  <a:latin typeface="Times New Roman" panose="02020603050405020304" pitchFamily="18" charset="0"/>
                  <a:cs typeface="Times New Roman" panose="02020603050405020304" pitchFamily="18" charset="0"/>
                </a:endParaRPr>
              </a:p>
              <a:p>
                <a:endParaRPr lang="en-US" sz="4800"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56780" y="6810269"/>
                <a:ext cx="18685407" cy="6150851"/>
              </a:xfrm>
              <a:prstGeom prst="rect">
                <a:avLst/>
              </a:prstGeom>
              <a:blipFill rotWithShape="0">
                <a:blip r:embed="rId4"/>
                <a:stretch>
                  <a:fillRect l="-1338" t="-188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691557" y="6674108"/>
            <a:ext cx="6172200" cy="5711805"/>
          </a:xfrm>
          <a:prstGeom prst="rect">
            <a:avLst/>
          </a:prstGeom>
          <a:noFill/>
          <a:ln w="9525">
            <a:noFill/>
            <a:miter lim="800000"/>
            <a:headEnd/>
            <a:tailEnd/>
          </a:ln>
        </p:spPr>
      </p:pic>
    </p:spTree>
    <p:extLst>
      <p:ext uri="{BB962C8B-B14F-4D97-AF65-F5344CB8AC3E}">
        <p14:creationId xmlns:p14="http://schemas.microsoft.com/office/powerpoint/2010/main" val="34326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534987" y="5924037"/>
            <a:ext cx="23545799"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534987" y="2347338"/>
            <a:ext cx="23663532" cy="3502278"/>
            <a:chOff x="1268078" y="4371975"/>
            <a:chExt cx="22783800" cy="3502278"/>
          </a:xfrm>
        </p:grpSpPr>
        <p:grpSp>
          <p:nvGrpSpPr>
            <p:cNvPr id="71" name="Group 70"/>
            <p:cNvGrpSpPr/>
            <p:nvPr/>
          </p:nvGrpSpPr>
          <p:grpSpPr>
            <a:xfrm>
              <a:off x="1268078" y="4371975"/>
              <a:ext cx="22393750" cy="3365748"/>
              <a:chOff x="1268078" y="2438400"/>
              <a:chExt cx="22393750" cy="3365748"/>
            </a:xfrm>
          </p:grpSpPr>
          <p:sp>
            <p:nvSpPr>
              <p:cNvPr id="72" name="Rounded Rectangle 71"/>
              <p:cNvSpPr/>
              <p:nvPr/>
            </p:nvSpPr>
            <p:spPr>
              <a:xfrm>
                <a:off x="1432344" y="3243613"/>
                <a:ext cx="2222948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432344" y="5327787"/>
                  <a:ext cx="22619534" cy="2546466"/>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a) Tính khoảng cách từ S đến mặt phẳng (ABCD) và độ dài cạnh SC.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432344" y="5327787"/>
                  <a:ext cx="22619534" cy="2546466"/>
                </a:xfrm>
                <a:prstGeom prst="rect">
                  <a:avLst/>
                </a:prstGeom>
                <a:blipFill rotWithShape="0">
                  <a:blip r:embed="rId3"/>
                  <a:stretch>
                    <a:fillRect l="-1064"/>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633673" y="6810269"/>
                <a:ext cx="17960714" cy="5482270"/>
              </a:xfrm>
              <a:prstGeom prst="rect">
                <a:avLst/>
              </a:prstGeom>
            </p:spPr>
            <p:txBody>
              <a:bodyPr wrap="square">
                <a:spAutoFit/>
              </a:bodyPr>
              <a:lstStyle/>
              <a:p>
                <a14:m>
                  <m:oMath xmlns:m="http://schemas.openxmlformats.org/officeDocument/2006/math">
                    <m:r>
                      <a:rPr lang="en-US" sz="4400" i="1" smtClean="0">
                        <a:latin typeface="Cambria Math" panose="02040503050406030204" pitchFamily="18" charset="0"/>
                      </a:rPr>
                      <m:t>𝛥</m:t>
                    </m:r>
                    <m:r>
                      <a:rPr lang="en-US" sz="4400" i="1" smtClean="0">
                        <a:latin typeface="Cambria Math" panose="02040503050406030204" pitchFamily="18" charset="0"/>
                      </a:rPr>
                      <m:t>𝑆𝐴𝐻</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𝐴</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𝐴</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3</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oMath>
                </a14:m>
                <a:endParaRPr lang="en-US" sz="4400" i="1" dirty="0">
                  <a:latin typeface="Times New Roman" panose="02020603050405020304" pitchFamily="18" charset="0"/>
                  <a:cs typeface="Times New Roman" panose="02020603050405020304" pitchFamily="18" charset="0"/>
                </a:endParaRPr>
              </a:p>
              <a:p>
                <a14:m>
                  <m:oMath xmlns:m="http://schemas.openxmlformats.org/officeDocument/2006/math">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𝐶𝐻</m:t>
                    </m:r>
                    <m:r>
                      <a:rPr lang="en-US" sz="4400" i="1">
                        <a:latin typeface="Cambria Math" panose="02040503050406030204" pitchFamily="18" charset="0"/>
                      </a:rPr>
                      <m:t>=2</m:t>
                    </m:r>
                    <m:r>
                      <a:rPr lang="en-US" sz="4400" i="1">
                        <a:latin typeface="Cambria Math" panose="02040503050406030204" pitchFamily="18" charset="0"/>
                      </a:rPr>
                      <m:t>𝐶𝐻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2</m:t>
                        </m:r>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3</m:t>
                        </m:r>
                      </m:den>
                    </m:f>
                  </m:oMath>
                </a14:m>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𝛥</m:t>
                    </m:r>
                    <m:r>
                      <a:rPr lang="en-US" sz="4400" i="1">
                        <a:latin typeface="Cambria Math" panose="02040503050406030204" pitchFamily="18" charset="0"/>
                      </a:rPr>
                      <m:t>𝑆𝐻𝐶</m:t>
                    </m:r>
                  </m:oMath>
                </a14:m>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H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𝑆</m:t>
                    </m:r>
                    <m:sSup>
                      <m:sSupPr>
                        <m:ctrlPr>
                          <a:rPr lang="en-US" sz="4400" i="1">
                            <a:latin typeface="Cambria Math" panose="02040503050406030204" pitchFamily="18" charset="0"/>
                          </a:rPr>
                        </m:ctrlPr>
                      </m:sSupPr>
                      <m:e>
                        <m:r>
                          <a:rPr lang="en-US" sz="4400" i="1">
                            <a:latin typeface="Cambria Math" panose="02040503050406030204" pitchFamily="18" charset="0"/>
                          </a:rPr>
                          <m:t>𝐻</m:t>
                        </m:r>
                      </m:e>
                      <m:sup>
                        <m:r>
                          <a:rPr lang="en-US" sz="4400" i="1">
                            <a:latin typeface="Cambria Math" panose="02040503050406030204" pitchFamily="18" charset="0"/>
                          </a:rPr>
                          <m:t>2</m:t>
                        </m:r>
                      </m:sup>
                    </m:sSup>
                    <m:r>
                      <a:rPr lang="en-US" sz="4400" i="1">
                        <a:latin typeface="Cambria Math" panose="02040503050406030204" pitchFamily="18" charset="0"/>
                      </a:rPr>
                      <m:t>+</m:t>
                    </m:r>
                    <m:r>
                      <a:rPr lang="en-US" sz="4400" i="1">
                        <a:latin typeface="Cambria Math" panose="02040503050406030204" pitchFamily="18" charset="0"/>
                      </a:rPr>
                      <m:t>𝐻</m:t>
                    </m:r>
                    <m:sSup>
                      <m:sSupPr>
                        <m:ctrlPr>
                          <a:rPr lang="en-US" sz="4400" i="1">
                            <a:latin typeface="Cambria Math" panose="02040503050406030204" pitchFamily="18" charset="0"/>
                          </a:rPr>
                        </m:ctrlPr>
                      </m:sSupPr>
                      <m:e>
                        <m:r>
                          <a:rPr lang="en-US" sz="4400" i="1">
                            <a:latin typeface="Cambria Math" panose="02040503050406030204" pitchFamily="18" charset="0"/>
                          </a:rPr>
                          <m:t>𝐶</m:t>
                        </m:r>
                      </m:e>
                      <m:sup>
                        <m:r>
                          <a:rPr lang="en-US" sz="4400" i="1">
                            <a:latin typeface="Cambria Math" panose="02040503050406030204" pitchFamily="18" charset="0"/>
                          </a:rPr>
                          <m:t>2</m:t>
                        </m:r>
                      </m:sup>
                    </m:sSup>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15</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36</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12</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9</m:t>
                        </m:r>
                      </m:den>
                    </m:f>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7</m:t>
                        </m:r>
                        <m:sSup>
                          <m:sSupPr>
                            <m:ctrlPr>
                              <a:rPr lang="en-US" sz="4400" i="1">
                                <a:latin typeface="Cambria Math" panose="02040503050406030204" pitchFamily="18" charset="0"/>
                              </a:rPr>
                            </m:ctrlPr>
                          </m:sSupPr>
                          <m:e>
                            <m:r>
                              <a:rPr lang="en-US" sz="4400" i="1">
                                <a:latin typeface="Cambria Math" panose="02040503050406030204" pitchFamily="18" charset="0"/>
                              </a:rPr>
                              <m:t>𝑎</m:t>
                            </m:r>
                          </m:e>
                          <m:sup>
                            <m:r>
                              <a:rPr lang="en-US" sz="4400" i="1">
                                <a:latin typeface="Cambria Math" panose="02040503050406030204" pitchFamily="18" charset="0"/>
                              </a:rPr>
                              <m:t>2</m:t>
                            </m:r>
                          </m:sup>
                        </m:sSup>
                      </m:num>
                      <m:den>
                        <m:r>
                          <a:rPr lang="en-US" sz="4400" i="1">
                            <a:latin typeface="Cambria Math" panose="02040503050406030204" pitchFamily="18" charset="0"/>
                          </a:rPr>
                          <m:t>4</m:t>
                        </m:r>
                      </m:den>
                    </m:f>
                    <m:r>
                      <a:rPr lang="en-US" sz="4400" i="1">
                        <a:latin typeface="Cambria Math" panose="02040503050406030204" pitchFamily="18" charset="0"/>
                      </a:rPr>
                      <m:t>⇒</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Vậy</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𝑑</m:t>
                    </m:r>
                    <m:d>
                      <m:dPr>
                        <m:ctrlPr>
                          <a:rPr lang="en-US" sz="4400" i="1">
                            <a:latin typeface="Cambria Math" panose="02040503050406030204" pitchFamily="18" charset="0"/>
                          </a:rPr>
                        </m:ctrlPr>
                      </m:dPr>
                      <m:e>
                        <m:r>
                          <a:rPr lang="en-US" sz="4400" i="1">
                            <a:latin typeface="Cambria Math" panose="02040503050406030204" pitchFamily="18" charset="0"/>
                          </a:rPr>
                          <m:t>𝑆</m:t>
                        </m:r>
                        <m:r>
                          <a:rPr lang="en-US" sz="4400" i="1">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𝐴𝐵𝐶𝐷</m:t>
                            </m:r>
                          </m:e>
                        </m:d>
                      </m:e>
                    </m:d>
                    <m:r>
                      <a:rPr lang="en-US" sz="4400" i="1">
                        <a:latin typeface="Cambria Math" panose="02040503050406030204" pitchFamily="18" charset="0"/>
                      </a:rPr>
                      <m:t>=</m:t>
                    </m:r>
                    <m:r>
                      <a:rPr lang="en-US" sz="4400" i="1">
                        <a:latin typeface="Cambria Math" panose="02040503050406030204" pitchFamily="18" charset="0"/>
                      </a:rPr>
                      <m:t>𝑆𝐻</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15</m:t>
                            </m:r>
                          </m:e>
                        </m:rad>
                      </m:num>
                      <m:den>
                        <m:r>
                          <a:rPr lang="en-US" sz="4400" i="1">
                            <a:latin typeface="Cambria Math" panose="02040503050406030204" pitchFamily="18" charset="0"/>
                          </a:rPr>
                          <m:t>6</m:t>
                        </m:r>
                      </m:den>
                    </m:f>
                  </m:oMath>
                </a14:m>
                <a:r>
                  <a:rPr lang="vi-VN"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và</a:t>
                </a:r>
                <a14:m>
                  <m:oMath xmlns:m="http://schemas.openxmlformats.org/officeDocument/2006/math">
                    <m:r>
                      <a:rPr lang="vi-VN" sz="4400" b="0" i="0" smtClean="0">
                        <a:latin typeface="Cambria Math" panose="02040503050406030204" pitchFamily="18" charset="0"/>
                      </a:rPr>
                      <m:t> </m:t>
                    </m:r>
                    <m:r>
                      <a:rPr lang="en-US" sz="4400" i="1">
                        <a:latin typeface="Cambria Math" panose="02040503050406030204" pitchFamily="18" charset="0"/>
                      </a:rPr>
                      <m:t>𝑆𝐶</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7</m:t>
                            </m:r>
                          </m:e>
                        </m:rad>
                      </m:num>
                      <m:den>
                        <m:r>
                          <a:rPr lang="en-US" sz="4400" i="1">
                            <a:latin typeface="Cambria Math" panose="02040503050406030204" pitchFamily="18" charset="0"/>
                          </a:rPr>
                          <m:t>2</m:t>
                        </m:r>
                      </m:den>
                    </m:f>
                  </m:oMath>
                </a14:m>
                <a:r>
                  <a:rPr lang="en-US" sz="4400" dirty="0">
                    <a:latin typeface="Times New Roman" panose="02020603050405020304" pitchFamily="18" charset="0"/>
                    <a:cs typeface="Times New Roman" panose="02020603050405020304" pitchFamily="18" charset="0"/>
                  </a:rPr>
                  <a:t> .</a:t>
                </a:r>
                <a:endParaRPr lang="en-US" sz="4400"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33673" y="6810269"/>
                <a:ext cx="17960714" cy="5482270"/>
              </a:xfrm>
              <a:prstGeom prst="rect">
                <a:avLst/>
              </a:prstGeom>
              <a:blipFill rotWithShape="0">
                <a:blip r:embed="rId4"/>
                <a:stretch>
                  <a:fillRect l="-1392" b="-1669"/>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8026319" y="6462579"/>
            <a:ext cx="6172200" cy="5711805"/>
          </a:xfrm>
          <a:prstGeom prst="rect">
            <a:avLst/>
          </a:prstGeom>
          <a:noFill/>
          <a:ln w="9525">
            <a:noFill/>
            <a:miter lim="800000"/>
            <a:headEnd/>
            <a:tailEnd/>
          </a:ln>
        </p:spPr>
      </p:pic>
    </p:spTree>
    <p:extLst>
      <p:ext uri="{BB962C8B-B14F-4D97-AF65-F5344CB8AC3E}">
        <p14:creationId xmlns:p14="http://schemas.microsoft.com/office/powerpoint/2010/main" val="37182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giữa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hai</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grpSp>
        <p:nvGrpSpPr>
          <p:cNvPr id="43" name="Group 42"/>
          <p:cNvGrpSpPr/>
          <p:nvPr/>
        </p:nvGrpSpPr>
        <p:grpSpPr>
          <a:xfrm>
            <a:off x="624342" y="3511129"/>
            <a:ext cx="22519846" cy="3102042"/>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Định nghĩa</a:t>
                </a:r>
                <a:r>
                  <a:rPr lang="en-US" sz="4600" b="1" dirty="0">
                    <a:solidFill>
                      <a:schemeClr val="bg1"/>
                    </a:solidFill>
                    <a:latin typeface="Tahoma" pitchFamily="34" charset="0"/>
                    <a:ea typeface="Tahoma" pitchFamily="34" charset="0"/>
                    <a:cs typeface="Tahoma" pitchFamily="34" charset="0"/>
                  </a:rPr>
                  <a:t> </a:t>
                </a: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13446310" cy="754053"/>
            </a:xfrm>
            <a:prstGeom prst="rect">
              <a:avLst/>
            </a:prstGeom>
            <a:noFill/>
          </p:spPr>
          <p:txBody>
            <a:bodyPr wrap="none" rtlCol="0">
              <a:spAutoFit/>
            </a:bodyPr>
            <a:lstStyle/>
            <a:p>
              <a:r>
                <a:rPr lang="vi-VN" b="1" dirty="0">
                  <a:solidFill>
                    <a:schemeClr val="bg1"/>
                  </a:solidFill>
                  <a:latin typeface="Tahoma" panose="020B0604030504040204" pitchFamily="34" charset="0"/>
                  <a:ea typeface="Tahoma" panose="020B0604030504040204" pitchFamily="34" charset="0"/>
                  <a:cs typeface="Tahoma" panose="020B0604030504040204" pitchFamily="34" charset="0"/>
                </a:rPr>
                <a:t>Cách xác định góc giữa hai mặt phẳng cắt nhau.</a:t>
              </a:r>
              <a:endParaRPr lang="en-US" sz="4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Rectangle 10"/>
          <p:cNvSpPr/>
          <p:nvPr/>
        </p:nvSpPr>
        <p:spPr>
          <a:xfrm>
            <a:off x="1264057" y="4443830"/>
            <a:ext cx="21680375" cy="1569660"/>
          </a:xfrm>
          <a:prstGeom prst="rect">
            <a:avLst/>
          </a:prstGeom>
        </p:spPr>
        <p:txBody>
          <a:bodyPr wrap="square">
            <a:spAutoFit/>
          </a:bodyPr>
          <a:lstStyle/>
          <a:p>
            <a:r>
              <a:rPr lang="vi-VN" sz="4800" dirty="0">
                <a:latin typeface="Tahoma" panose="020B0604030504040204" pitchFamily="34" charset="0"/>
                <a:ea typeface="Tahoma" panose="020B0604030504040204" pitchFamily="34" charset="0"/>
                <a:cs typeface="Tahoma" panose="020B0604030504040204" pitchFamily="34" charset="0"/>
              </a:rPr>
              <a:t>Góc giữa hai mặt phẳng là góc giữa hai đường thẳng lần lượt vuông góc với hai mặt phẳng đó.</a:t>
            </a:r>
            <a:endParaRPr lang="en-US"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1390063" y="6860330"/>
                <a:ext cx="15425724" cy="2308324"/>
              </a:xfrm>
              <a:prstGeom prst="rect">
                <a:avLst/>
              </a:prstGeom>
            </p:spPr>
            <p:txBody>
              <a:bodyPr wrap="square">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Lấy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Từ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𝐼</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dựng hai đường thẳng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𝛼</m:t>
                        </m:r>
                      </m:e>
                    </m:d>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𝛽</m:t>
                        </m:r>
                      </m:e>
                    </m:d>
                  </m:oMath>
                </a14:m>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sao cho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𝑎</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𝑏</m:t>
                        </m:r>
                      </m:e>
                    </m:d>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90063" y="6860330"/>
                <a:ext cx="15425724" cy="2308324"/>
              </a:xfrm>
              <a:prstGeom prst="rect">
                <a:avLst/>
              </a:prstGeom>
              <a:blipFill rotWithShape="0">
                <a:blip r:embed="rId3"/>
                <a:stretch>
                  <a:fillRect l="-1779" t="-5805" b="-13193"/>
                </a:stretch>
              </a:blipFill>
            </p:spPr>
            <p:txBody>
              <a:bodyPr/>
              <a:lstStyle/>
              <a:p>
                <a:r>
                  <a:rPr lang="en-US">
                    <a:noFill/>
                  </a:rPr>
                  <a:t> </a:t>
                </a:r>
              </a:p>
            </p:txBody>
          </p:sp>
        </mc:Fallback>
      </mc:AlternateContent>
      <p:pic>
        <p:nvPicPr>
          <p:cNvPr id="41" name="Picture 40"/>
          <p:cNvPicPr/>
          <p:nvPr/>
        </p:nvPicPr>
        <p:blipFill rotWithShape="1">
          <a:blip r:embed="rId4" cstate="print"/>
          <a:srcRect l="2515" t="28463" r="58527" b="11171"/>
          <a:stretch/>
        </p:blipFill>
        <p:spPr bwMode="auto">
          <a:xfrm>
            <a:off x="16575087" y="6500713"/>
            <a:ext cx="5257800" cy="296622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3" name="Rectangle 12"/>
              <p:cNvSpPr/>
              <p:nvPr/>
            </p:nvSpPr>
            <p:spPr>
              <a:xfrm>
                <a:off x="1535927" y="9708453"/>
                <a:ext cx="12192000" cy="3249351"/>
              </a:xfrm>
              <a:prstGeom prst="rect">
                <a:avLst/>
              </a:prstGeom>
            </p:spPr>
            <p:txBody>
              <a:bodyPr>
                <a:spAutoFit/>
              </a:bodyPr>
              <a:lstStyle/>
              <a:p>
                <a:pPr indent="-266700">
                  <a:spcBef>
                    <a:spcPts val="300"/>
                  </a:spcBef>
                </a:pPr>
                <a:r>
                  <a:rPr lang="en-US" sz="4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800" b="1" i="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800" b="1" i="0"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r>
                      <a:rPr lang="en-US" sz="4800" i="1">
                        <a:effectLst/>
                        <a:latin typeface="Cambria Math" panose="02040503050406030204" pitchFamily="18" charset="0"/>
                        <a:ea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r>
                      <a:rPr lang="en-US" sz="4800" i="1">
                        <a:effectLst/>
                        <a:latin typeface="Cambria Math" panose="02040503050406030204" pitchFamily="18" charset="0"/>
                        <a:ea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rPr>
                      <m:t>𝑐</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66700">
                  <a:spcBef>
                    <a:spcPts val="300"/>
                  </a:spcBef>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𝛼</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i="1">
                        <a:effectLst/>
                        <a:latin typeface="Cambria Math" panose="02040503050406030204" pitchFamily="18" charset="0"/>
                        <a:ea typeface="Times New Roman" panose="02020603050405020304" pitchFamily="18" charset="0"/>
                      </a:rPr>
                      <m:t>𝐴𝐵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4800" i="1">
                        <a:effectLst/>
                        <a:latin typeface="Cambria Math" panose="02040503050406030204" pitchFamily="18" charset="0"/>
                        <a:ea typeface="Times New Roman" panose="02020603050405020304" pitchFamily="18" charset="0"/>
                      </a:rPr>
                      <m:t>𝐵</m:t>
                    </m:r>
                    <m:r>
                      <a:rPr lang="en-US" sz="4800" i="1">
                        <a:effectLst/>
                        <a:latin typeface="Cambria Math" panose="02040503050406030204" pitchFamily="18" charset="0"/>
                        <a:ea typeface="Times New Roman" panose="02020603050405020304" pitchFamily="18" charset="0"/>
                        <a:cs typeface="Cambria Math" panose="02040503050406030204" pitchFamily="18" charset="0"/>
                      </a:rPr>
                      <m:t>∈</m:t>
                    </m:r>
                    <m:d>
                      <m:dPr>
                        <m:ctrlPr>
                          <a:rPr lang="en-US" sz="4800" i="1">
                            <a:effectLst/>
                            <a:latin typeface="Cambria Math" panose="02040503050406030204" pitchFamily="18" charset="0"/>
                            <a:ea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rPr>
                          <m:t>𝛽</m:t>
                        </m:r>
                      </m:e>
                    </m:d>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Kẻ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𝑐</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 khi đó </a:t>
                </a:r>
                <a14:m>
                  <m:oMath xmlns:m="http://schemas.openxmlformats.org/officeDocument/2006/math">
                    <m:groupChr>
                      <m:groupChrPr>
                        <m:chr m:val="⏜"/>
                        <m:pos m:val="top"/>
                        <m:vertJc m:val="bot"/>
                        <m:ctrlPr>
                          <a:rPr lang="en-US" sz="4800" i="1">
                            <a:effectLst/>
                            <a:latin typeface="Cambria Math" panose="02040503050406030204" pitchFamily="18" charset="0"/>
                          </a:rPr>
                        </m:ctrlPr>
                      </m:groupChrPr>
                      <m:e>
                        <m:r>
                          <a:rPr lang="vi-VN" sz="4800" i="1">
                            <a:effectLst/>
                            <a:latin typeface="Cambria Math" panose="02040503050406030204" pitchFamily="18" charset="0"/>
                            <a:ea typeface="Calibri" panose="020F0502020204030204" pitchFamily="34" charset="0"/>
                            <a:cs typeface="Times New Roman" panose="02020603050405020304" pitchFamily="18" charset="0"/>
                          </a:rPr>
                          <m:t>𝐴𝑂𝐵</m:t>
                        </m:r>
                      </m:e>
                    </m:groupCh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𝜑</m:t>
                    </m:r>
                  </m:oMath>
                </a14:m>
                <a:r>
                  <a:rPr lang="vi-VN"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35927" y="9708453"/>
                <a:ext cx="12192000" cy="3249351"/>
              </a:xfrm>
              <a:prstGeom prst="rect">
                <a:avLst/>
              </a:prstGeom>
              <a:blipFill rotWithShape="0">
                <a:blip r:embed="rId5"/>
                <a:stretch>
                  <a:fillRect l="-2300" t="-4128" b="-9193"/>
                </a:stretch>
              </a:blipFill>
            </p:spPr>
            <p:txBody>
              <a:bodyPr/>
              <a:lstStyle/>
              <a:p>
                <a:r>
                  <a:rPr lang="en-US">
                    <a:noFill/>
                  </a:rPr>
                  <a:t> </a:t>
                </a:r>
              </a:p>
            </p:txBody>
          </p:sp>
        </mc:Fallback>
      </mc:AlternateContent>
      <p:pic>
        <p:nvPicPr>
          <p:cNvPr id="42" name="Picture 4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15787" y="9829610"/>
            <a:ext cx="4776399" cy="33217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arn(inVertic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601091" y="6462579"/>
            <a:ext cx="22336696" cy="654482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3241001" cy="3479580"/>
            <a:chOff x="1268078" y="4371975"/>
            <a:chExt cx="23241001" cy="3479580"/>
          </a:xfrm>
        </p:grpSpPr>
        <p:grpSp>
          <p:nvGrpSpPr>
            <p:cNvPr id="71" name="Group 70"/>
            <p:cNvGrpSpPr/>
            <p:nvPr/>
          </p:nvGrpSpPr>
          <p:grpSpPr>
            <a:xfrm>
              <a:off x="1268078" y="4371975"/>
              <a:ext cx="23241000" cy="3365748"/>
              <a:chOff x="1268078" y="2438400"/>
              <a:chExt cx="23241000" cy="3365748"/>
            </a:xfrm>
          </p:grpSpPr>
          <p:sp>
            <p:nvSpPr>
              <p:cNvPr id="72" name="Rounded Rectangle 71"/>
              <p:cNvSpPr/>
              <p:nvPr/>
            </p:nvSpPr>
            <p:spPr>
              <a:xfrm>
                <a:off x="1432343" y="3243613"/>
                <a:ext cx="23076735"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268079" y="5327787"/>
                  <a:ext cx="23241000" cy="252376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en-US" sz="4400" i="1"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 b) Chứng minh mặt phẳng (SAC) vuông góc với mặt phẳng (ABCD).</a:t>
                  </a:r>
                </a:p>
                <a:p>
                  <a:r>
                    <a:rPr lang="vi-VN" sz="4400" i="1" dirty="0">
                      <a:latin typeface="Times New Roman" panose="02020603050405020304" pitchFamily="18" charset="0"/>
                      <a:cs typeface="Times New Roman" panose="02020603050405020304" pitchFamily="18" charset="0"/>
                    </a:rPr>
                    <a:t> c) Chứng minh SB vuông góc với BC.</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268079" y="5327787"/>
                  <a:ext cx="23241000" cy="2523768"/>
                </a:xfrm>
                <a:prstGeom prst="rect">
                  <a:avLst/>
                </a:prstGeom>
                <a:blipFill rotWithShape="0">
                  <a:blip r:embed="rId3"/>
                  <a:stretch>
                    <a:fillRect l="-1049" b="-10870"/>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179215" y="7533970"/>
                <a:ext cx="15789806" cy="207749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𝐴𝐶</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Theo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 </a:t>
                </a:r>
                <a14:m>
                  <m:oMath xmlns:m="http://schemas.openxmlformats.org/officeDocument/2006/math">
                    <m:r>
                      <a:rPr lang="en-US" i="1">
                        <a:latin typeface="Cambria Math" panose="02040503050406030204" pitchFamily="18" charset="0"/>
                      </a:rPr>
                      <m:t>𝑆𝐻</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vi-VN" b="0" i="1" smtClean="0">
                        <a:latin typeface="Cambria Math" panose="02040503050406030204" pitchFamily="18" charset="0"/>
                      </a:rPr>
                      <m:t> </m:t>
                    </m:r>
                  </m:oMath>
                </a14:m>
                <a:endParaRPr lang="vi-VN" b="0" i="1" dirty="0">
                  <a:latin typeface="Times New Roman" panose="02020603050405020304" pitchFamily="18" charset="0"/>
                  <a:cs typeface="Times New Roman" panose="02020603050405020304" pitchFamily="18" charset="0"/>
                </a:endParaRPr>
              </a:p>
              <a:p>
                <a14:m>
                  <m:oMath xmlns:m="http://schemas.openxmlformats.org/officeDocument/2006/math">
                    <m:r>
                      <a:rPr lang="en-US"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𝑆𝐴𝐶</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oMath>
                </a14:m>
                <a:r>
                  <a:rPr lang="en-US" dirty="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9215" y="7533970"/>
                <a:ext cx="15789806" cy="2077492"/>
              </a:xfrm>
              <a:prstGeom prst="rect">
                <a:avLst/>
              </a:prstGeom>
              <a:blipFill rotWithShape="0">
                <a:blip r:embed="rId4"/>
                <a:stretch>
                  <a:fillRect l="-1505" t="-5865" b="-12903"/>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6765587" y="6403994"/>
            <a:ext cx="6172200" cy="571180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angle 6"/>
              <p:cNvSpPr/>
              <p:nvPr/>
            </p:nvSpPr>
            <p:spPr>
              <a:xfrm>
                <a:off x="975574" y="9636604"/>
                <a:ext cx="16929198" cy="1845505"/>
              </a:xfrm>
              <a:prstGeom prst="rect">
                <a:avLst/>
              </a:prstGeom>
            </p:spPr>
            <p:txBody>
              <a:bodyPr wrap="square">
                <a:spAutoFit/>
              </a:bodyPr>
              <a:lstStyle/>
              <a:p>
                <a:r>
                  <a:rPr lang="vi-VN" sz="4400" dirty="0">
                    <a:latin typeface="+mj-lt"/>
                    <a:ea typeface="Calibri" panose="020F0502020204030204" pitchFamily="34" charset="0"/>
                  </a:rPr>
                  <a:t>c)</a:t>
                </a:r>
                <a:r>
                  <a:rPr lang="vi-VN" sz="4400" i="1" dirty="0">
                    <a:latin typeface="+mj-lt"/>
                    <a:ea typeface="Calibri" panose="020F0502020204030204" pitchFamily="34" charset="0"/>
                  </a:rPr>
                  <a:t> Xét </a:t>
                </a:r>
                <a14:m>
                  <m:oMath xmlns:m="http://schemas.openxmlformats.org/officeDocument/2006/math">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ΔSBC</m:t>
                    </m:r>
                  </m:oMath>
                </a14:m>
                <a:r>
                  <a:rPr lang="vi-VN" sz="4400" i="1" dirty="0">
                    <a:effectLst/>
                    <a:latin typeface="+mj-lt"/>
                    <a:ea typeface="Calibri" panose="020F0502020204030204" pitchFamily="34" charset="0"/>
                  </a:rPr>
                  <a:t>có  </a:t>
                </a:r>
                <a14:m>
                  <m:oMath xmlns:m="http://schemas.openxmlformats.org/officeDocument/2006/math">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S</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B</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B</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vi-VN" sz="4400">
                            <a:effectLst/>
                            <a:latin typeface="Cambria Math" panose="02040503050406030204" pitchFamily="18" charset="0"/>
                            <a:ea typeface="Calibri" panose="020F0502020204030204" pitchFamily="34" charset="0"/>
                            <a:cs typeface="Times New Roman" panose="02020603050405020304" pitchFamily="18" charset="0"/>
                          </a:rPr>
                          <m:t>4</m:t>
                        </m:r>
                      </m:den>
                    </m:f>
                    <m:r>
                      <a:rPr lang="vi-VN" sz="44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vi-VN" sz="4400">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a</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vi-VN" sz="4400">
                            <a:effectLst/>
                            <a:latin typeface="Cambria Math" panose="02040503050406030204" pitchFamily="18" charset="0"/>
                            <a:ea typeface="Calibri" panose="020F0502020204030204" pitchFamily="34" charset="0"/>
                            <a:cs typeface="Times New Roman" panose="02020603050405020304" pitchFamily="18" charset="0"/>
                          </a:rPr>
                          <m:t>4</m:t>
                        </m:r>
                      </m:den>
                    </m:f>
                    <m:r>
                      <a:rPr lang="vi-VN" sz="4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S</m:t>
                    </m:r>
                    <m:sSup>
                      <m:sSupPr>
                        <m:ctrlPr>
                          <a:rPr lang="en-US" i="1">
                            <a:effectLst/>
                            <a:latin typeface="Cambria Math" panose="02040503050406030204" pitchFamily="18" charset="0"/>
                          </a:rPr>
                        </m:ctrlPr>
                      </m:sSupPr>
                      <m:e>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C</m:t>
                        </m:r>
                      </m:e>
                      <m:sup>
                        <m:r>
                          <a:rPr lang="vi-VN" sz="44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400" i="1" dirty="0">
                  <a:effectLst/>
                  <a:latin typeface="+mj-lt"/>
                  <a:ea typeface="Calibri" panose="020F0502020204030204" pitchFamily="34" charset="0"/>
                  <a:cs typeface="Times New Roman" panose="02020603050405020304" pitchFamily="18" charset="0"/>
                </a:endParaRPr>
              </a:p>
              <a:p>
                <a14:m>
                  <m:oMath xmlns:m="http://schemas.openxmlformats.org/officeDocument/2006/math">
                    <m:r>
                      <a:rPr lang="vi-VN" sz="4400" i="1"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vi-VN" sz="4400" i="1" dirty="0">
                    <a:effectLst/>
                    <a:latin typeface="+mj-lt"/>
                    <a:ea typeface="Calibri" panose="020F0502020204030204" pitchFamily="34" charset="0"/>
                  </a:rPr>
                  <a:t> </a:t>
                </a:r>
                <a14:m>
                  <m:oMath xmlns:m="http://schemas.openxmlformats.org/officeDocument/2006/math">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ΔSBC</m:t>
                    </m:r>
                  </m:oMath>
                </a14:m>
                <a:r>
                  <a:rPr lang="vi-VN" sz="4400" i="1" dirty="0">
                    <a:effectLst/>
                    <a:latin typeface="+mj-lt"/>
                    <a:ea typeface="Calibri" panose="020F0502020204030204" pitchFamily="34" charset="0"/>
                  </a:rPr>
                  <a:t> vuông tại B  </a:t>
                </a:r>
                <a14:m>
                  <m:oMath xmlns:m="http://schemas.openxmlformats.org/officeDocument/2006/math">
                    <m:r>
                      <a:rPr lang="vi-VN" sz="440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SB</m:t>
                    </m:r>
                    <m:r>
                      <a:rPr lang="vi-VN" sz="4400">
                        <a:effectLst/>
                        <a:latin typeface="Cambria Math" panose="02040503050406030204" pitchFamily="18" charset="0"/>
                        <a:ea typeface="Calibri" panose="020F0502020204030204" pitchFamily="34" charset="0"/>
                        <a:cs typeface="Cambria Math" panose="02040503050406030204" pitchFamily="18" charset="0"/>
                      </a:rPr>
                      <m:t>⊥</m:t>
                    </m:r>
                    <m:r>
                      <m:rPr>
                        <m:sty m:val="p"/>
                      </m:rPr>
                      <a:rPr lang="vi-VN" sz="4400">
                        <a:effectLst/>
                        <a:latin typeface="Cambria Math" panose="02040503050406030204" pitchFamily="18" charset="0"/>
                        <a:ea typeface="Calibri" panose="020F0502020204030204" pitchFamily="34" charset="0"/>
                        <a:cs typeface="Times New Roman" panose="02020603050405020304" pitchFamily="18" charset="0"/>
                      </a:rPr>
                      <m:t>BC</m:t>
                    </m:r>
                  </m:oMath>
                </a14:m>
                <a:r>
                  <a:rPr lang="en-US" dirty="0">
                    <a:latin typeface="+mj-lt"/>
                  </a:rPr>
                  <a:t>.</a:t>
                </a:r>
              </a:p>
            </p:txBody>
          </p:sp>
        </mc:Choice>
        <mc:Fallback xmlns="">
          <p:sp>
            <p:nvSpPr>
              <p:cNvPr id="7" name="Rectangle 6"/>
              <p:cNvSpPr>
                <a:spLocks noRot="1" noChangeAspect="1" noMove="1" noResize="1" noEditPoints="1" noAdjustHandles="1" noChangeArrowheads="1" noChangeShapeType="1" noTextEdit="1"/>
              </p:cNvSpPr>
              <p:nvPr/>
            </p:nvSpPr>
            <p:spPr>
              <a:xfrm>
                <a:off x="975574" y="9636604"/>
                <a:ext cx="16929198" cy="1845505"/>
              </a:xfrm>
              <a:prstGeom prst="rect">
                <a:avLst/>
              </a:prstGeom>
              <a:blipFill rotWithShape="0">
                <a:blip r:embed="rId6"/>
                <a:stretch>
                  <a:fillRect l="-1440" b="-14851"/>
                </a:stretch>
              </a:blipFill>
            </p:spPr>
            <p:txBody>
              <a:bodyPr/>
              <a:lstStyle/>
              <a:p>
                <a:r>
                  <a:rPr lang="en-US">
                    <a:noFill/>
                  </a:rPr>
                  <a:t> </a:t>
                </a:r>
              </a:p>
            </p:txBody>
          </p:sp>
        </mc:Fallback>
      </mc:AlternateContent>
    </p:spTree>
    <p:extLst>
      <p:ext uri="{BB962C8B-B14F-4D97-AF65-F5344CB8AC3E}">
        <p14:creationId xmlns:p14="http://schemas.microsoft.com/office/powerpoint/2010/main" val="34084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010197" y="5924037"/>
            <a:ext cx="23376977" cy="7298530"/>
            <a:chOff x="1270511" y="5936338"/>
            <a:chExt cx="22464582" cy="7485268"/>
          </a:xfrm>
        </p:grpSpPr>
        <p:sp>
          <p:nvSpPr>
            <p:cNvPr id="104" name="Rounded Rectangle 103"/>
            <p:cNvSpPr/>
            <p:nvPr/>
          </p:nvSpPr>
          <p:spPr>
            <a:xfrm>
              <a:off x="1272210" y="6164823"/>
              <a:ext cx="22462883" cy="725678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230188" y="2347338"/>
            <a:ext cx="24189844" cy="3365748"/>
            <a:chOff x="582279" y="4371975"/>
            <a:chExt cx="24189844" cy="3365748"/>
          </a:xfrm>
        </p:grpSpPr>
        <p:grpSp>
          <p:nvGrpSpPr>
            <p:cNvPr id="71" name="Group 70"/>
            <p:cNvGrpSpPr/>
            <p:nvPr/>
          </p:nvGrpSpPr>
          <p:grpSpPr>
            <a:xfrm>
              <a:off x="582279" y="4371975"/>
              <a:ext cx="24189844" cy="3365748"/>
              <a:chOff x="582279" y="2438400"/>
              <a:chExt cx="24189844" cy="3365748"/>
            </a:xfrm>
          </p:grpSpPr>
          <p:sp>
            <p:nvSpPr>
              <p:cNvPr id="72" name="Rounded Rectangle 71"/>
              <p:cNvSpPr/>
              <p:nvPr/>
            </p:nvSpPr>
            <p:spPr>
              <a:xfrm>
                <a:off x="582279" y="3243613"/>
                <a:ext cx="24189844" cy="2560535"/>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7. (SGK11 CTC trang 122)</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11" name="TextBox 110"/>
                <p:cNvSpPr txBox="1"/>
                <p:nvPr/>
              </p:nvSpPr>
              <p:spPr>
                <a:xfrm>
                  <a:off x="1039478" y="5327787"/>
                  <a:ext cx="23241000" cy="1846659"/>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chóp</a:t>
                  </a:r>
                  <a:r>
                    <a:rPr lang="en-US" sz="4400" dirty="0">
                      <a:latin typeface="Times New Roman" panose="02020603050405020304" pitchFamily="18" charset="0"/>
                      <a:cs typeface="Times New Roman" panose="02020603050405020304" pitchFamily="18" charset="0"/>
                    </a:rPr>
                    <a:t> S.ABCD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thoi</a:t>
                  </a:r>
                  <a:r>
                    <a:rPr lang="en-US" sz="4400" dirty="0">
                      <a:latin typeface="Times New Roman" panose="02020603050405020304" pitchFamily="18" charset="0"/>
                      <a:cs typeface="Times New Roman" panose="02020603050405020304" pitchFamily="18" charset="0"/>
                    </a:rPr>
                    <a:t> ABCD </a:t>
                  </a:r>
                  <a:r>
                    <a:rPr lang="en-US" sz="4400" dirty="0" err="1">
                      <a:latin typeface="Times New Roman" panose="02020603050405020304" pitchFamily="18" charset="0"/>
                      <a:cs typeface="Times New Roman" panose="02020603050405020304" pitchFamily="18" charset="0"/>
                    </a:rPr>
                    <a:t>cạnh</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𝐵𝐴𝐷</m:t>
                          </m:r>
                        </m:e>
                      </m:acc>
                      <m:r>
                        <a:rPr lang="en-US" sz="4400" i="1">
                          <a:latin typeface="Cambria Math" panose="02040503050406030204" pitchFamily="18" charset="0"/>
                        </a:rPr>
                        <m:t>=6</m:t>
                      </m:r>
                      <m:sSup>
                        <m:sSupPr>
                          <m:ctrlPr>
                            <a:rPr lang="en-US" sz="4400" i="1">
                              <a:latin typeface="Cambria Math" panose="02040503050406030204" pitchFamily="18" charset="0"/>
                            </a:rPr>
                          </m:ctrlPr>
                        </m:sSupPr>
                        <m:e>
                          <m:r>
                            <a:rPr lang="en-US" sz="4400" i="1">
                              <a:latin typeface="Cambria Math" panose="02040503050406030204" pitchFamily="18" charset="0"/>
                            </a:rPr>
                            <m:t>0</m:t>
                          </m:r>
                        </m:e>
                        <m:sup>
                          <m:r>
                            <a:rPr lang="en-US" sz="4400" i="1">
                              <a:latin typeface="Cambria Math" panose="02040503050406030204" pitchFamily="18" charset="0"/>
                            </a:rPr>
                            <m:t>0</m:t>
                          </m:r>
                        </m:sup>
                      </m:sSup>
                      <m:r>
                        <a:rPr lang="vi-VN" sz="4400" b="0" i="1" smtClean="0">
                          <a:latin typeface="Cambria Math" panose="02040503050406030204" pitchFamily="18" charset="0"/>
                        </a:rPr>
                        <m:t>,</m:t>
                      </m:r>
                    </m:oMath>
                  </a14:m>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i="1">
                          <a:latin typeface="Cambria Math" panose="02040503050406030204" pitchFamily="18" charset="0"/>
                        </a:rPr>
                        <m:t>𝑆𝐴</m:t>
                      </m:r>
                      <m:r>
                        <a:rPr lang="en-US" sz="4400" i="1">
                          <a:latin typeface="Cambria Math" panose="02040503050406030204" pitchFamily="18" charset="0"/>
                        </a:rPr>
                        <m:t>=</m:t>
                      </m:r>
                      <m:r>
                        <a:rPr lang="en-US" sz="4400" i="1">
                          <a:latin typeface="Cambria Math" panose="02040503050406030204" pitchFamily="18" charset="0"/>
                        </a:rPr>
                        <m:t>𝑆𝐵</m:t>
                      </m:r>
                      <m:r>
                        <a:rPr lang="en-US" sz="4400" i="1">
                          <a:latin typeface="Cambria Math" panose="02040503050406030204" pitchFamily="18" charset="0"/>
                        </a:rPr>
                        <m:t>=</m:t>
                      </m:r>
                      <m:r>
                        <a:rPr lang="en-US" sz="4400" i="1">
                          <a:latin typeface="Cambria Math" panose="02040503050406030204" pitchFamily="18" charset="0"/>
                        </a:rPr>
                        <m:t>𝑆𝐷</m:t>
                      </m:r>
                      <m:r>
                        <a:rPr lang="en-US" sz="4400" i="1">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3</m:t>
                              </m:r>
                            </m:e>
                          </m:rad>
                        </m:num>
                        <m:den>
                          <m:r>
                            <a:rPr lang="en-US" sz="4400" i="1">
                              <a:latin typeface="Cambria Math" panose="02040503050406030204" pitchFamily="18" charset="0"/>
                            </a:rPr>
                            <m:t>2</m:t>
                          </m:r>
                        </m:den>
                      </m:f>
                    </m:oMath>
                  </a14:m>
                  <a:endParaRPr lang="vi-VN" sz="4400" dirty="0">
                    <a:latin typeface="Times New Roman" panose="02020603050405020304" pitchFamily="18" charset="0"/>
                    <a:cs typeface="Times New Roman" panose="02020603050405020304" pitchFamily="18" charset="0"/>
                  </a:endParaRPr>
                </a:p>
                <a:p>
                  <a:r>
                    <a:rPr lang="vi-VN" sz="4400" i="1" dirty="0">
                      <a:latin typeface="Times New Roman" panose="02020603050405020304" pitchFamily="18" charset="0"/>
                      <a:cs typeface="Times New Roman" panose="02020603050405020304" pitchFamily="18" charset="0"/>
                    </a:rPr>
                    <a:t>d) Gọi </a:t>
                  </a:r>
                  <a14:m>
                    <m:oMath xmlns:m="http://schemas.openxmlformats.org/officeDocument/2006/math">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vi-VN" sz="4400" i="1" dirty="0">
                      <a:latin typeface="Times New Roman" panose="02020603050405020304" pitchFamily="18" charset="0"/>
                      <a:cs typeface="Times New Roman" panose="02020603050405020304" pitchFamily="18" charset="0"/>
                    </a:rPr>
                    <a:t> là góc giữa hai mặt phẳng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𝑆𝐵𝐷</m:t>
                          </m:r>
                        </m:e>
                      </m:d>
                    </m:oMath>
                  </a14:m>
                  <a:r>
                    <a:rPr lang="vi-VN" sz="4400" i="1" dirty="0">
                      <a:latin typeface="Times New Roman" panose="02020603050405020304" pitchFamily="18" charset="0"/>
                      <a:cs typeface="Times New Roman" panose="02020603050405020304" pitchFamily="18" charset="0"/>
                    </a:rPr>
                    <a:t> và </a:t>
                  </a:r>
                  <a14:m>
                    <m:oMath xmlns:m="http://schemas.openxmlformats.org/officeDocument/2006/math">
                      <m:d>
                        <m:dPr>
                          <m:ctrlPr>
                            <a:rPr lang="vi-VN" sz="4400" b="0" i="1" smtClean="0">
                              <a:latin typeface="Cambria Math" panose="02040503050406030204" pitchFamily="18" charset="0"/>
                              <a:cs typeface="Times New Roman" panose="02020603050405020304" pitchFamily="18" charset="0"/>
                            </a:rPr>
                          </m:ctrlPr>
                        </m:dPr>
                        <m:e>
                          <m:r>
                            <a:rPr lang="vi-VN" sz="4400" b="0" i="1" smtClean="0">
                              <a:latin typeface="Cambria Math" panose="02040503050406030204" pitchFamily="18" charset="0"/>
                              <a:cs typeface="Times New Roman" panose="02020603050405020304" pitchFamily="18" charset="0"/>
                            </a:rPr>
                            <m:t>𝐴𝐵𝐶𝐷</m:t>
                          </m:r>
                        </m:e>
                      </m:d>
                      <m:r>
                        <a:rPr lang="vi-VN" sz="4400" b="0" i="1" smtClean="0">
                          <a:latin typeface="Cambria Math" panose="02040503050406030204" pitchFamily="18" charset="0"/>
                          <a:cs typeface="Times New Roman" panose="02020603050405020304" pitchFamily="18" charset="0"/>
                        </a:rPr>
                        <m:t>.</m:t>
                      </m:r>
                    </m:oMath>
                  </a14:m>
                  <a:r>
                    <a:rPr lang="vi-VN" sz="4400" i="1" dirty="0">
                      <a:latin typeface="Times New Roman" panose="02020603050405020304" pitchFamily="18" charset="0"/>
                      <a:cs typeface="Times New Roman" panose="02020603050405020304" pitchFamily="18" charset="0"/>
                    </a:rPr>
                    <a:t> Tính </a:t>
                  </a:r>
                  <a14:m>
                    <m:oMath xmlns:m="http://schemas.openxmlformats.org/officeDocument/2006/math">
                      <m:r>
                        <a:rPr lang="vi-VN" sz="4400" b="0" i="1" smtClean="0">
                          <a:latin typeface="Cambria Math" panose="02040503050406030204" pitchFamily="18" charset="0"/>
                          <a:ea typeface="Cambria Math" panose="02040503050406030204" pitchFamily="18" charset="0"/>
                          <a:cs typeface="Times New Roman" panose="02020603050405020304" pitchFamily="18" charset="0"/>
                        </a:rPr>
                        <m:t>𝑡𝑎𝑛</m:t>
                      </m:r>
                      <m:r>
                        <a:rPr lang="vi-VN" sz="4400" i="1" smtClean="0">
                          <a:latin typeface="Cambria Math" panose="02040503050406030204" pitchFamily="18" charset="0"/>
                          <a:ea typeface="Cambria Math" panose="02040503050406030204" pitchFamily="18" charset="0"/>
                          <a:cs typeface="Times New Roman" panose="02020603050405020304" pitchFamily="18" charset="0"/>
                        </a:rPr>
                        <m:t>𝜑</m:t>
                      </m:r>
                      <m:r>
                        <a:rPr lang="vi-VN" sz="44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4400" i="1" dirty="0">
                    <a:latin typeface="Times New Roman" panose="02020603050405020304" pitchFamily="18" charset="0"/>
                    <a:cs typeface="Times New Roman" panose="02020603050405020304" pitchFamily="18" charset="0"/>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039478" y="5327787"/>
                  <a:ext cx="23241000" cy="1846659"/>
                </a:xfrm>
                <a:prstGeom prst="rect">
                  <a:avLst/>
                </a:prstGeom>
                <a:blipFill rotWithShape="0">
                  <a:blip r:embed="rId3"/>
                  <a:stretch>
                    <a:fillRect l="-1076" b="-15182"/>
                  </a:stretch>
                </a:blipFill>
              </p:spPr>
              <p:txBody>
                <a:bodyPr/>
                <a:lstStyle/>
                <a:p>
                  <a:r>
                    <a:rPr lang="en-US">
                      <a:noFill/>
                    </a:rPr>
                    <a:t> </a:t>
                  </a:r>
                </a:p>
              </p:txBody>
            </p:sp>
          </mc:Fallback>
        </mc:AlternateContent>
      </p:grpSp>
      <p:sp>
        <p:nvSpPr>
          <p:cNvPr id="6" name="Rectangle 5"/>
          <p:cNvSpPr/>
          <p:nvPr/>
        </p:nvSpPr>
        <p:spPr>
          <a:xfrm>
            <a:off x="1044823" y="8746390"/>
            <a:ext cx="16502339" cy="754053"/>
          </a:xfrm>
          <a:prstGeom prst="rect">
            <a:avLst/>
          </a:prstGeom>
        </p:spPr>
        <p:txBody>
          <a:bodyPr wrap="square">
            <a:spAutoFit/>
          </a:bodyPr>
          <a:lstStyle/>
          <a:p>
            <a:pPr indent="-266700">
              <a:spcBef>
                <a:spcPts val="300"/>
              </a:spcBef>
            </a:pPr>
            <a:endParaRPr lang="en-US" dirty="0"/>
          </a:p>
        </p:txBody>
      </p:sp>
      <mc:AlternateContent xmlns:mc="http://schemas.openxmlformats.org/markup-compatibility/2006" xmlns:a14="http://schemas.microsoft.com/office/drawing/2010/main">
        <mc:Choice Requires="a14">
          <p:sp>
            <p:nvSpPr>
              <p:cNvPr id="8" name="Rectangle 7"/>
              <p:cNvSpPr/>
              <p:nvPr/>
            </p:nvSpPr>
            <p:spPr>
              <a:xfrm>
                <a:off x="1172297" y="6788498"/>
                <a:ext cx="15789806" cy="6434069"/>
              </a:xfrm>
              <a:prstGeom prst="rect">
                <a:avLst/>
              </a:prstGeom>
            </p:spPr>
            <p:txBody>
              <a:bodyPr wrap="square">
                <a:spAutoFit/>
              </a:bodyPr>
              <a:lstStyle/>
              <a:p>
                <a:r>
                  <a:rPr lang="vi-VN" dirty="0"/>
                  <a:t> </a:t>
                </a:r>
                <a:r>
                  <a:rPr lang="en-US" dirty="0">
                    <a:latin typeface="Times New Roman" panose="02020603050405020304" pitchFamily="18" charset="0"/>
                    <a:cs typeface="Times New Roman" panose="02020603050405020304" pitchFamily="18" charset="0"/>
                  </a:rPr>
                  <a:t>d)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a:latin typeface="Cambria Math" panose="02040503050406030204" pitchFamily="18" charset="0"/>
                      </a:rPr>
                      <m:t>=</m:t>
                    </m:r>
                    <m:r>
                      <a:rPr lang="en-US" i="1">
                        <a:latin typeface="Cambria Math" panose="02040503050406030204" pitchFamily="18" charset="0"/>
                      </a:rPr>
                      <m:t>𝐵𝐷</m:t>
                    </m:r>
                  </m:oMath>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Theo </a:t>
                </a:r>
                <a:r>
                  <a:rPr lang="en-US" dirty="0" err="1">
                    <a:latin typeface="Times New Roman" panose="02020603050405020304" pitchFamily="18" charset="0"/>
                    <a:cs typeface="Times New Roman" panose="02020603050405020304" pitchFamily="18" charset="0"/>
                  </a:rPr>
                  <a:t>đề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ABCD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𝐴𝐶</m:t>
                    </m:r>
                    <m:r>
                      <a:rPr lang="en-US" i="1">
                        <a:latin typeface="Cambria Math" panose="02040503050406030204" pitchFamily="18" charset="0"/>
                      </a:rPr>
                      <m:t>⊥</m:t>
                    </m:r>
                    <m:r>
                      <a:rPr lang="en-US" i="1">
                        <a:latin typeface="Cambria Math" panose="02040503050406030204" pitchFamily="18" charset="0"/>
                      </a:rPr>
                      <m:t>𝐵𝐷</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𝑂𝐻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oMath>
                </a14:m>
                <a:endParaRPr lang="en-US"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𝑆𝐻</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𝑆𝑂𝐻</m:t>
                          </m:r>
                        </m:e>
                      </m:d>
                      <m:r>
                        <a:rPr lang="en-US" i="1">
                          <a:latin typeface="Cambria Math" panose="02040503050406030204" pitchFamily="18" charset="0"/>
                        </a:rPr>
                        <m:t>⇒</m:t>
                      </m:r>
                      <m:r>
                        <a:rPr lang="en-US" i="1">
                          <a:latin typeface="Cambria Math" panose="02040503050406030204" pitchFamily="18" charset="0"/>
                        </a:rPr>
                        <m:t>𝐵𝐷</m:t>
                      </m:r>
                      <m:r>
                        <a:rPr lang="en-US" i="1">
                          <a:latin typeface="Cambria Math" panose="02040503050406030204" pitchFamily="18" charset="0"/>
                        </a:rPr>
                        <m:t>⊥</m:t>
                      </m:r>
                      <m:r>
                        <a:rPr lang="en-US" i="1">
                          <a:latin typeface="Cambria Math" panose="02040503050406030204" pitchFamily="18" charset="0"/>
                        </a:rPr>
                        <m:t>𝑆𝑂</m:t>
                      </m:r>
                    </m:oMath>
                  </m:oMathPara>
                </a14:m>
                <a:endParaRPr lang="en-US"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𝑆𝐵𝐷</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e>
                          </m:acc>
                        </m:e>
                      </m:d>
                      <m:r>
                        <a:rPr lang="en-US" i="1">
                          <a:latin typeface="Cambria Math" panose="02040503050406030204" pitchFamily="18" charset="0"/>
                        </a:rPr>
                        <m:t>=</m:t>
                      </m:r>
                      <m:acc>
                        <m:accPr>
                          <m:chr m:val="̂"/>
                          <m:ctrlPr>
                            <a:rPr lang="en-US" i="1">
                              <a:latin typeface="Cambria Math" panose="02040503050406030204" pitchFamily="18" charset="0"/>
                            </a:rPr>
                          </m:ctrlPr>
                        </m:accPr>
                        <m:e>
                          <m:d>
                            <m:dPr>
                              <m:ctrlPr>
                                <a:rPr lang="en-US" i="1">
                                  <a:latin typeface="Cambria Math" panose="02040503050406030204" pitchFamily="18" charset="0"/>
                                </a:rPr>
                              </m:ctrlPr>
                            </m:dPr>
                            <m:e>
                              <m:r>
                                <a:rPr lang="en-US" i="1">
                                  <a:latin typeface="Cambria Math" panose="02040503050406030204" pitchFamily="18" charset="0"/>
                                </a:rPr>
                                <m:t>𝑆𝑂</m:t>
                              </m:r>
                              <m:r>
                                <a:rPr lang="en-US" i="1">
                                  <a:latin typeface="Cambria Math" panose="02040503050406030204" pitchFamily="18" charset="0"/>
                                </a:rPr>
                                <m:t>,</m:t>
                              </m:r>
                              <m:r>
                                <a:rPr lang="en-US" i="1">
                                  <a:latin typeface="Cambria Math" panose="02040503050406030204" pitchFamily="18" charset="0"/>
                                </a:rPr>
                                <m:t>𝑂𝐻</m:t>
                              </m:r>
                            </m:e>
                          </m:d>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r>
                        <a:rPr lang="en-US" i="1">
                          <a:latin typeface="Cambria Math" panose="02040503050406030204" pitchFamily="18" charset="0"/>
                        </a:rPr>
                        <m:t>𝜑</m:t>
                      </m:r>
                      <m:r>
                        <a:rPr lang="en-US" i="1">
                          <a:latin typeface="Cambria Math" panose="02040503050406030204" pitchFamily="18" charset="0"/>
                        </a:rPr>
                        <m:t>.</m:t>
                      </m:r>
                    </m:oMath>
                  </m:oMathPara>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𝑂𝐻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𝐴𝑂</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𝛥</m:t>
                    </m:r>
                    <m:r>
                      <a:rPr lang="en-US" i="1">
                        <a:latin typeface="Cambria Math" panose="02040503050406030204" pitchFamily="18" charset="0"/>
                      </a:rPr>
                      <m:t>𝑆𝑂𝐻</m:t>
                    </m:r>
                  </m:oMath>
                </a14:m>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H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endParaRPr lang="vi-VN"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func>
                        <m:funcPr>
                          <m:ctrlPr>
                            <a:rPr lang="en-US" i="1">
                              <a:latin typeface="Cambria Math" panose="02040503050406030204" pitchFamily="18" charset="0"/>
                            </a:rPr>
                          </m:ctrlPr>
                        </m:funcPr>
                        <m:fName>
                          <m:r>
                            <a:rPr lang="en-US" i="1">
                              <a:latin typeface="Cambria Math" panose="02040503050406030204" pitchFamily="18" charset="0"/>
                            </a:rPr>
                            <m:t>𝑡𝑎𝑛</m:t>
                          </m:r>
                        </m:fName>
                        <m:e>
                          <m:r>
                            <a:rPr lang="en-US" i="1">
                              <a:latin typeface="Cambria Math" panose="02040503050406030204" pitchFamily="18" charset="0"/>
                            </a:rPr>
                            <m:t>𝜑</m:t>
                          </m:r>
                        </m:e>
                      </m:func>
                      <m:r>
                        <a:rPr lang="en-US" i="1">
                          <a:latin typeface="Cambria Math" panose="02040503050406030204" pitchFamily="18" charset="0"/>
                        </a:rPr>
                        <m:t>=</m:t>
                      </m:r>
                      <m:r>
                        <a:rPr lang="vi-VN" b="0" i="1" smtClean="0">
                          <a:latin typeface="Cambria Math" panose="02040503050406030204" pitchFamily="18" charset="0"/>
                        </a:rPr>
                        <m:t>𝑡𝑎𝑛</m:t>
                      </m:r>
                      <m:acc>
                        <m:accPr>
                          <m:chr m:val="̂"/>
                          <m:ctrlPr>
                            <a:rPr lang="en-US" i="1">
                              <a:latin typeface="Cambria Math" panose="02040503050406030204" pitchFamily="18" charset="0"/>
                            </a:rPr>
                          </m:ctrlPr>
                        </m:accPr>
                        <m:e>
                          <m:r>
                            <a:rPr lang="en-US" i="1">
                              <a:latin typeface="Cambria Math" panose="02040503050406030204" pitchFamily="18" charset="0"/>
                            </a:rPr>
                            <m:t>𝑆𝑂𝐻</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𝑆𝐻</m:t>
                          </m:r>
                        </m:num>
                        <m:den>
                          <m:r>
                            <a:rPr lang="en-US" i="1">
                              <a:latin typeface="Cambria Math" panose="02040503050406030204" pitchFamily="18" charset="0"/>
                            </a:rPr>
                            <m:t>𝑂𝐻</m:t>
                          </m:r>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num>
                            <m:den>
                              <m:r>
                                <a:rPr lang="en-US" i="1">
                                  <a:latin typeface="Cambria Math" panose="02040503050406030204" pitchFamily="18" charset="0"/>
                                </a:rPr>
                                <m:t>6</m:t>
                              </m:r>
                            </m:den>
                          </m:f>
                        </m:num>
                        <m:den>
                          <m:f>
                            <m:fPr>
                              <m:ctrlPr>
                                <a:rPr lang="en-US" i="1">
                                  <a:latin typeface="Cambria Math" panose="02040503050406030204" pitchFamily="18" charset="0"/>
                                </a:rPr>
                              </m:ctrlPr>
                            </m:fPr>
                            <m:num>
                              <m:r>
                                <a:rPr lang="en-US" i="1">
                                  <a:latin typeface="Cambria Math" panose="02040503050406030204" pitchFamily="18" charset="0"/>
                                </a:rPr>
                                <m:t>𝑎</m:t>
                              </m:r>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num>
                            <m:den>
                              <m:r>
                                <a:rPr lang="en-US" i="1">
                                  <a:latin typeface="Cambria Math" panose="02040503050406030204" pitchFamily="18" charset="0"/>
                                </a:rPr>
                                <m:t>6</m:t>
                              </m:r>
                            </m:den>
                          </m:f>
                        </m:den>
                      </m:f>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e>
                      </m:rad>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72297" y="6788498"/>
                <a:ext cx="15789806" cy="6434069"/>
              </a:xfrm>
              <a:prstGeom prst="rect">
                <a:avLst/>
              </a:prstGeom>
              <a:blipFill rotWithShape="0">
                <a:blip r:embed="rId4"/>
                <a:stretch>
                  <a:fillRect l="-1506" t="-1896"/>
                </a:stretch>
              </a:blipFill>
            </p:spPr>
            <p:txBody>
              <a:bodyPr/>
              <a:lstStyle/>
              <a:p>
                <a:r>
                  <a:rPr lang="en-US">
                    <a:noFill/>
                  </a:rPr>
                  <a:t> </a:t>
                </a:r>
              </a:p>
            </p:txBody>
          </p:sp>
        </mc:Fallback>
      </mc:AlternateContent>
      <p:pic>
        <p:nvPicPr>
          <p:cNvPr id="50" name="Picture 49"/>
          <p:cNvPicPr/>
          <p:nvPr/>
        </p:nvPicPr>
        <p:blipFill>
          <a:blip r:embed="rId5"/>
          <a:srcRect/>
          <a:stretch>
            <a:fillRect/>
          </a:stretch>
        </p:blipFill>
        <p:spPr bwMode="auto">
          <a:xfrm>
            <a:off x="17777125" y="6403994"/>
            <a:ext cx="6642907" cy="6818573"/>
          </a:xfrm>
          <a:prstGeom prst="rect">
            <a:avLst/>
          </a:prstGeom>
          <a:noFill/>
          <a:ln w="9525">
            <a:noFill/>
            <a:miter lim="800000"/>
            <a:headEnd/>
            <a:tailEnd/>
          </a:ln>
        </p:spPr>
      </p:pic>
    </p:spTree>
    <p:extLst>
      <p:ext uri="{BB962C8B-B14F-4D97-AF65-F5344CB8AC3E}">
        <p14:creationId xmlns:p14="http://schemas.microsoft.com/office/powerpoint/2010/main" val="36695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down)">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down)">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wipe(down)">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wipe(down)">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wipe(down)">
                                      <p:cBhvr>
                                        <p:cTn id="4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474058" y="10834703"/>
            <a:ext cx="22861586" cy="2767508"/>
            <a:chOff x="184495" y="3682149"/>
            <a:chExt cx="11429305" cy="1383754"/>
          </a:xfrm>
        </p:grpSpPr>
        <p:sp>
          <p:nvSpPr>
            <p:cNvPr id="5" name="Rounded Rectangle 4"/>
            <p:cNvSpPr/>
            <p:nvPr/>
          </p:nvSpPr>
          <p:spPr>
            <a:xfrm>
              <a:off x="184495" y="3865218"/>
              <a:ext cx="11429305" cy="120068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682670" y="6385374"/>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74501" y="2326114"/>
            <a:ext cx="23553473" cy="1938878"/>
            <a:chOff x="534987" y="1869705"/>
            <a:chExt cx="22794788" cy="1798809"/>
          </a:xfrm>
        </p:grpSpPr>
        <p:grpSp>
          <p:nvGrpSpPr>
            <p:cNvPr id="21" name="Group 20"/>
            <p:cNvGrpSpPr/>
            <p:nvPr/>
          </p:nvGrpSpPr>
          <p:grpSpPr>
            <a:xfrm>
              <a:off x="534987" y="1869705"/>
              <a:ext cx="22794788" cy="1694762"/>
              <a:chOff x="534987" y="1647866"/>
              <a:chExt cx="22794788" cy="1694762"/>
            </a:xfrm>
          </p:grpSpPr>
          <p:sp>
            <p:nvSpPr>
              <p:cNvPr id="25" name="Rounded Rectangle 24"/>
              <p:cNvSpPr/>
              <p:nvPr/>
            </p:nvSpPr>
            <p:spPr bwMode="auto">
              <a:xfrm>
                <a:off x="534988" y="1827005"/>
                <a:ext cx="22794787" cy="151562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791420" y="1764282"/>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1</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3116" y="1920987"/>
                  <a:ext cx="19316658" cy="174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a:t>
                  </a:r>
                  <a14:m>
                    <m:oMath xmlns:m="http://schemas.openxmlformats.org/officeDocument/2006/math">
                      <m:r>
                        <a:rPr lang="vi-VN" sz="4800" i="1">
                          <a:latin typeface="Cambria Math" panose="02040503050406030204" pitchFamily="18" charset="0"/>
                        </a:rPr>
                        <m:t>𝑎</m:t>
                      </m:r>
                      <m:r>
                        <a:rPr lang="vi-VN" sz="4800" i="1">
                          <a:latin typeface="Cambria Math" panose="02040503050406030204" pitchFamily="18" charset="0"/>
                        </a:rPr>
                        <m:t>,</m:t>
                      </m:r>
                      <m:r>
                        <a:rPr lang="vi-VN" sz="4800" i="1">
                          <a:latin typeface="Cambria Math" panose="02040503050406030204" pitchFamily="18" charset="0"/>
                        </a:rPr>
                        <m:t>𝑏</m:t>
                      </m:r>
                      <m:r>
                        <a:rPr lang="vi-VN" sz="4800" i="1">
                          <a:latin typeface="Cambria Math" panose="02040503050406030204" pitchFamily="18" charset="0"/>
                        </a:rPr>
                        <m:t>,</m:t>
                      </m:r>
                      <m:r>
                        <a:rPr lang="vi-VN" sz="4800" i="1">
                          <a:latin typeface="Cambria Math" panose="02040503050406030204" pitchFamily="18" charset="0"/>
                        </a:rPr>
                        <m:t>𝑐</m:t>
                      </m:r>
                    </m:oMath>
                  </a14:m>
                  <a:r>
                    <a:rPr lang="vi-VN" sz="4800" dirty="0">
                      <a:latin typeface="+mj-lt"/>
                    </a:rPr>
                    <a:t> là các đường thẳng. Hãy chọn mệnh đề </a:t>
                  </a:r>
                  <a:r>
                    <a:rPr lang="vi-VN" sz="4800" b="1" dirty="0">
                      <a:latin typeface="+mj-lt"/>
                    </a:rPr>
                    <a:t>đúng</a:t>
                  </a:r>
                  <a:r>
                    <a:rPr lang="vi-VN" sz="4800" dirty="0">
                      <a:latin typeface="+mj-lt"/>
                    </a:rPr>
                    <a:t> trong các mệnh đề sau đây?</a:t>
                  </a:r>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3116" y="1920987"/>
                  <a:ext cx="19316658" cy="1747527"/>
                </a:xfrm>
                <a:prstGeom prst="rect">
                  <a:avLst/>
                </a:prstGeom>
                <a:blipFill>
                  <a:blip r:embed="rId2"/>
                  <a:stretch>
                    <a:fillRect l="-916" t="-2589" r="-916" b="-103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43431" y="11226470"/>
                <a:ext cx="19473839" cy="2284738"/>
              </a:xfrm>
              <a:prstGeom prst="rect">
                <a:avLst/>
              </a:prstGeom>
              <a:noFill/>
            </p:spPr>
            <p:txBody>
              <a:bodyPr wrap="square" lIns="182889" tIns="91445" rIns="182889" bIns="91445" rtlCol="0">
                <a:spAutoFit/>
              </a:bodyPr>
              <a:lstStyle/>
              <a:p>
                <a:pPr marL="1259903" algn="just">
                  <a:lnSpc>
                    <a:spcPct val="115000"/>
                  </a:lnSpc>
                  <a:spcAft>
                    <a:spcPts val="1600"/>
                  </a:spcAft>
                </a:pPr>
                <a14:m>
                  <m:oMathPara xmlns:m="http://schemas.openxmlformats.org/officeDocument/2006/math">
                    <m:oMathParaPr>
                      <m:jc m:val="centerGroup"/>
                    </m:oMathParaPr>
                    <m:oMath xmlns:m="http://schemas.openxmlformats.org/officeDocument/2006/math">
                      <m:r>
                        <m:rPr>
                          <m:nor/>
                        </m:rPr>
                        <a:rPr lang="vi-VN" sz="4800">
                          <a:latin typeface="+mj-lt"/>
                        </a:rPr>
                        <m:t>Ta</m:t>
                      </m:r>
                      <m:r>
                        <m:rPr>
                          <m:nor/>
                        </m:rPr>
                        <a:rPr lang="vi-VN" sz="4800">
                          <a:latin typeface="+mj-lt"/>
                        </a:rPr>
                        <m:t> </m:t>
                      </m:r>
                      <m:r>
                        <m:rPr>
                          <m:nor/>
                        </m:rPr>
                        <a:rPr lang="vi-VN" sz="4800">
                          <a:latin typeface="+mj-lt"/>
                        </a:rPr>
                        <m:t>c</m:t>
                      </m:r>
                      <m:r>
                        <m:rPr>
                          <m:nor/>
                        </m:rPr>
                        <a:rPr lang="vi-VN" sz="4800">
                          <a:latin typeface="+mj-lt"/>
                        </a:rPr>
                        <m:t>ó </m:t>
                      </m:r>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r>
                                <a:rPr lang="vi-VN" sz="4800" i="1">
                                  <a:latin typeface="Cambria Math" panose="02040503050406030204" pitchFamily="18" charset="0"/>
                                </a:rPr>
                                <m:t>𝑎</m:t>
                              </m:r>
                            </m:e>
                            <m:e>
                              <m:r>
                                <a:rPr lang="vi-VN" sz="4800" i="1">
                                  <a:latin typeface="Cambria Math" panose="02040503050406030204" pitchFamily="18" charset="0"/>
                                </a:rPr>
                                <m:t>𝑎</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eqAr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𝛽</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r>
                        <m:rPr>
                          <m:nor/>
                        </m:rPr>
                        <a:rPr lang="vi-VN" sz="4800">
                          <a:latin typeface="+mj-lt"/>
                        </a:rPr>
                        <m:t>.</m:t>
                      </m:r>
                    </m:oMath>
                  </m:oMathPara>
                </a14:m>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43431" y="11226470"/>
                <a:ext cx="19473839" cy="2284738"/>
              </a:xfrm>
              <a:prstGeom prst="rect">
                <a:avLst/>
              </a:prstGeom>
              <a:blipFill>
                <a:blip r:embed="rId3"/>
                <a:stretch>
                  <a:fillRect/>
                </a:stretch>
              </a:blipFill>
            </p:spPr>
            <p:txBody>
              <a:bodyPr/>
              <a:lstStyle/>
              <a:p>
                <a:r>
                  <a:rPr lang="en-US">
                    <a:noFill/>
                  </a:rPr>
                  <a:t> </a:t>
                </a:r>
              </a:p>
            </p:txBody>
          </p:sp>
        </mc:Fallback>
      </mc:AlternateContent>
      <p:grpSp>
        <p:nvGrpSpPr>
          <p:cNvPr id="50" name="Group 49"/>
          <p:cNvGrpSpPr/>
          <p:nvPr/>
        </p:nvGrpSpPr>
        <p:grpSpPr>
          <a:xfrm>
            <a:off x="448043" y="4138448"/>
            <a:ext cx="23065561" cy="6018704"/>
            <a:chOff x="223992" y="2635281"/>
            <a:chExt cx="11531279" cy="3009352"/>
          </a:xfrm>
        </p:grpSpPr>
        <p:sp>
          <p:nvSpPr>
            <p:cNvPr id="51" name="Rectangle 50"/>
            <p:cNvSpPr/>
            <p:nvPr/>
          </p:nvSpPr>
          <p:spPr>
            <a:xfrm>
              <a:off x="531850" y="3385080"/>
              <a:ext cx="11223421"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2" name="Oval 51"/>
            <p:cNvSpPr/>
            <p:nvPr/>
          </p:nvSpPr>
          <p:spPr>
            <a:xfrm>
              <a:off x="241305" y="344433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3" name="TextBox 52"/>
                <p:cNvSpPr txBox="1"/>
                <p:nvPr/>
              </p:nvSpPr>
              <p:spPr>
                <a:xfrm>
                  <a:off x="844406" y="3486107"/>
                  <a:ext cx="1044920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và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a:t>
                  </a:r>
                  <a:endParaRPr lang="en-US" sz="4800" dirty="0">
                    <a:latin typeface="+mj-lt"/>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844406" y="3486107"/>
                  <a:ext cx="10449201" cy="415499"/>
                </a:xfrm>
                <a:prstGeom prst="rect">
                  <a:avLst/>
                </a:prstGeom>
                <a:blipFill>
                  <a:blip r:embed="rId4"/>
                  <a:stretch>
                    <a:fillRect l="-1312" t="-18382" b="-36765"/>
                  </a:stretch>
                </a:blipFill>
              </p:spPr>
              <p:txBody>
                <a:bodyPr/>
                <a:lstStyle/>
                <a:p>
                  <a:r>
                    <a:rPr lang="en-US">
                      <a:noFill/>
                    </a:rPr>
                    <a:t> </a:t>
                  </a:r>
                </a:p>
              </p:txBody>
            </p:sp>
          </mc:Fallback>
        </mc:AlternateContent>
        <p:sp>
          <p:nvSpPr>
            <p:cNvPr id="54" name="Rectangle 53"/>
            <p:cNvSpPr/>
            <p:nvPr/>
          </p:nvSpPr>
          <p:spPr>
            <a:xfrm>
              <a:off x="514537" y="2635281"/>
              <a:ext cx="11223420"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5" name="Oval 54"/>
            <p:cNvSpPr/>
            <p:nvPr/>
          </p:nvSpPr>
          <p:spPr>
            <a:xfrm>
              <a:off x="223992" y="2694536"/>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6" name="TextBox 55"/>
                <p:cNvSpPr txBox="1"/>
                <p:nvPr/>
              </p:nvSpPr>
              <p:spPr>
                <a:xfrm>
                  <a:off x="898180" y="2704178"/>
                  <a:ext cx="10666191"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Nếu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và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𝑎</m:t>
                      </m:r>
                    </m:oMath>
                  </a14:m>
                  <a:r>
                    <a:rPr lang="vi-VN" sz="4800" dirty="0">
                      <a:latin typeface="+mj-lt"/>
                    </a:rPr>
                    <a:t>,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 chứa </a:t>
                  </a:r>
                  <a14:m>
                    <m:oMath xmlns:m="http://schemas.openxmlformats.org/officeDocument/2006/math">
                      <m:r>
                        <a:rPr lang="vi-VN" sz="4800">
                          <a:latin typeface="Cambria Math" panose="02040503050406030204" pitchFamily="18" charset="0"/>
                        </a:rPr>
                        <m:t>𝑏</m:t>
                      </m:r>
                    </m:oMath>
                  </a14:m>
                  <a:r>
                    <a:rPr lang="vi-VN" sz="4800" dirty="0">
                      <a:latin typeface="+mj-lt"/>
                    </a:rPr>
                    <a:t> thì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r>
                        <a:rPr lang="vi-VN" sz="4800">
                          <a:latin typeface="Cambria Math" panose="02040503050406030204" pitchFamily="18" charset="0"/>
                        </a:rPr>
                        <m:t>⊥</m:t>
                      </m:r>
                      <m:d>
                        <m:dPr>
                          <m:ctrlPr>
                            <a:rPr lang="en-US" sz="4800" i="1">
                              <a:latin typeface="Cambria Math" panose="02040503050406030204" pitchFamily="18" charset="0"/>
                            </a:rPr>
                          </m:ctrlPr>
                        </m:dPr>
                        <m:e>
                          <m:r>
                            <a:rPr lang="vi-VN" sz="4800">
                              <a:latin typeface="Cambria Math" panose="02040503050406030204" pitchFamily="18" charset="0"/>
                            </a:rPr>
                            <m:t>𝛽</m:t>
                          </m:r>
                        </m:e>
                      </m:d>
                    </m:oMath>
                  </a14:m>
                  <a:r>
                    <a:rPr lang="vi-VN" sz="4800" dirty="0">
                      <a:latin typeface="+mj-lt"/>
                    </a:rPr>
                    <a:t>.</a:t>
                  </a:r>
                  <a:endParaRPr lang="en-US" sz="4800" dirty="0">
                    <a:latin typeface="+mj-lt"/>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98180" y="2704178"/>
                  <a:ext cx="10666191" cy="415499"/>
                </a:xfrm>
                <a:prstGeom prst="rect">
                  <a:avLst/>
                </a:prstGeom>
                <a:blipFill>
                  <a:blip r:embed="rId5"/>
                  <a:stretch>
                    <a:fillRect l="-1314" t="-18248" b="-35766"/>
                  </a:stretch>
                </a:blipFill>
              </p:spPr>
              <p:txBody>
                <a:bodyPr/>
                <a:lstStyle/>
                <a:p>
                  <a:r>
                    <a:rPr lang="en-US">
                      <a:noFill/>
                    </a:rPr>
                    <a:t> </a:t>
                  </a:r>
                </a:p>
              </p:txBody>
            </p:sp>
          </mc:Fallback>
        </mc:AlternateContent>
        <p:sp>
          <p:nvSpPr>
            <p:cNvPr id="57" name="Rectangle 56"/>
            <p:cNvSpPr/>
            <p:nvPr/>
          </p:nvSpPr>
          <p:spPr>
            <a:xfrm>
              <a:off x="535132" y="4088410"/>
              <a:ext cx="11220139" cy="617268"/>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8" name="Oval 57"/>
            <p:cNvSpPr/>
            <p:nvPr/>
          </p:nvSpPr>
          <p:spPr>
            <a:xfrm>
              <a:off x="244588" y="4147665"/>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59" name="TextBox 58"/>
                <p:cNvSpPr txBox="1"/>
                <p:nvPr/>
              </p:nvSpPr>
              <p:spPr>
                <a:xfrm>
                  <a:off x="915494" y="4141237"/>
                  <a:ext cx="10293538" cy="415499"/>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chứa </a:t>
                  </a:r>
                  <a14:m>
                    <m:oMath xmlns:m="http://schemas.openxmlformats.org/officeDocument/2006/math">
                      <m:r>
                        <a:rPr lang="vi-VN" sz="4800">
                          <a:latin typeface="Cambria Math" panose="02040503050406030204" pitchFamily="18" charset="0"/>
                        </a:rPr>
                        <m:t>𝑏</m:t>
                      </m:r>
                    </m:oMath>
                  </a14:m>
                  <a:r>
                    <a:rPr lang="vi-VN" sz="4800" dirty="0">
                      <a:latin typeface="+mj-lt"/>
                    </a:rPr>
                    <a:t> đều vuông góc với </a:t>
                  </a:r>
                  <a14:m>
                    <m:oMath xmlns:m="http://schemas.openxmlformats.org/officeDocument/2006/math">
                      <m:r>
                        <a:rPr lang="vi-VN" sz="4800">
                          <a:latin typeface="Cambria Math" panose="02040503050406030204" pitchFamily="18" charset="0"/>
                        </a:rPr>
                        <m:t>𝑎</m:t>
                      </m:r>
                    </m:oMath>
                  </a14:m>
                  <a:r>
                    <a:rPr lang="vi-VN" sz="4800" dirty="0">
                      <a:latin typeface="+mj-lt"/>
                    </a:rPr>
                    <a:t>.</a:t>
                  </a:r>
                  <a:endParaRPr lang="en-US" sz="4800" dirty="0">
                    <a:latin typeface="+mj-lt"/>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915494" y="4141237"/>
                  <a:ext cx="10293538" cy="415499"/>
                </a:xfrm>
                <a:prstGeom prst="rect">
                  <a:avLst/>
                </a:prstGeom>
                <a:blipFill>
                  <a:blip r:embed="rId6"/>
                  <a:stretch>
                    <a:fillRect l="-1332" t="-18382" b="-36765"/>
                  </a:stretch>
                </a:blipFill>
              </p:spPr>
              <p:txBody>
                <a:bodyPr/>
                <a:lstStyle/>
                <a:p>
                  <a:r>
                    <a:rPr lang="en-US">
                      <a:noFill/>
                    </a:rPr>
                    <a:t> </a:t>
                  </a:r>
                </a:p>
              </p:txBody>
            </p:sp>
          </mc:Fallback>
        </mc:AlternateContent>
        <p:sp>
          <p:nvSpPr>
            <p:cNvPr id="60" name="Rectangle 59"/>
            <p:cNvSpPr/>
            <p:nvPr/>
          </p:nvSpPr>
          <p:spPr>
            <a:xfrm>
              <a:off x="539160" y="4856021"/>
              <a:ext cx="11216111" cy="772272"/>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231636" y="4964761"/>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835034" y="4859803"/>
                  <a:ext cx="10746651" cy="784830"/>
                </a:xfrm>
                <a:prstGeom prst="rect">
                  <a:avLst/>
                </a:prstGeom>
                <a:noFill/>
              </p:spPr>
              <p:txBody>
                <a:bodyPr wrap="square" rtlCol="0">
                  <a:spAutoFit/>
                </a:bodyPr>
                <a:lstStyle>
                  <a:defPPr>
                    <a:defRPr lang="vi-VN"/>
                  </a:defPPr>
                  <a:lvl1pPr>
                    <a:defRPr sz="3200" i="1">
                      <a:solidFill>
                        <a:schemeClr val="bg1"/>
                      </a:solidFill>
                    </a:defRPr>
                  </a:lvl1pPr>
                </a:lstStyle>
                <a:p>
                  <a:r>
                    <a:rPr lang="vi-VN" sz="4800" dirty="0">
                      <a:latin typeface="+mj-lt"/>
                    </a:rPr>
                    <a:t>Cho </a:t>
                  </a:r>
                  <a14:m>
                    <m:oMath xmlns:m="http://schemas.openxmlformats.org/officeDocument/2006/math">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Mọi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𝛼</m:t>
                          </m:r>
                        </m:e>
                      </m:d>
                    </m:oMath>
                  </a14:m>
                  <a:r>
                    <a:rPr lang="vi-VN" sz="4800" dirty="0">
                      <a:latin typeface="+mj-lt"/>
                    </a:rPr>
                    <a:t> chứa </a:t>
                  </a:r>
                  <a14:m>
                    <m:oMath xmlns:m="http://schemas.openxmlformats.org/officeDocument/2006/math">
                      <m:r>
                        <a:rPr lang="vi-VN" sz="4800">
                          <a:latin typeface="Cambria Math" panose="02040503050406030204" pitchFamily="18" charset="0"/>
                        </a:rPr>
                        <m:t>𝑐</m:t>
                      </m:r>
                    </m:oMath>
                  </a14:m>
                  <a:r>
                    <a:rPr lang="vi-VN" sz="4800" dirty="0">
                      <a:latin typeface="+mj-lt"/>
                    </a:rPr>
                    <a:t> trong đó </a:t>
                  </a:r>
                  <a14:m>
                    <m:oMath xmlns:m="http://schemas.openxmlformats.org/officeDocument/2006/math">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𝑐</m:t>
                      </m:r>
                      <m:r>
                        <a:rPr lang="vi-VN" sz="4800">
                          <a:latin typeface="Cambria Math" panose="02040503050406030204" pitchFamily="18" charset="0"/>
                        </a:rPr>
                        <m:t>⊥</m:t>
                      </m:r>
                      <m:r>
                        <a:rPr lang="vi-VN" sz="4800">
                          <a:latin typeface="Cambria Math" panose="02040503050406030204" pitchFamily="18" charset="0"/>
                        </a:rPr>
                        <m:t>𝑏</m:t>
                      </m:r>
                    </m:oMath>
                  </a14:m>
                  <a:r>
                    <a:rPr lang="vi-VN" sz="4800" dirty="0">
                      <a:latin typeface="+mj-lt"/>
                    </a:rPr>
                    <a:t> thì đều vuông góc với mặt phẳng </a:t>
                  </a:r>
                  <a14:m>
                    <m:oMath xmlns:m="http://schemas.openxmlformats.org/officeDocument/2006/math">
                      <m:d>
                        <m:dPr>
                          <m:ctrlPr>
                            <a:rPr lang="en-US" sz="4800" i="1">
                              <a:latin typeface="Cambria Math" panose="02040503050406030204" pitchFamily="18" charset="0"/>
                            </a:rPr>
                          </m:ctrlPr>
                        </m:dPr>
                        <m:e>
                          <m:r>
                            <a:rPr lang="vi-VN" sz="4800">
                              <a:latin typeface="Cambria Math" panose="02040503050406030204" pitchFamily="18" charset="0"/>
                            </a:rPr>
                            <m:t>𝑎</m:t>
                          </m:r>
                          <m:r>
                            <a:rPr lang="vi-VN" sz="4800">
                              <a:latin typeface="Cambria Math" panose="02040503050406030204" pitchFamily="18" charset="0"/>
                            </a:rPr>
                            <m:t>,</m:t>
                          </m:r>
                          <m:r>
                            <a:rPr lang="vi-VN" sz="4800">
                              <a:latin typeface="Cambria Math" panose="02040503050406030204" pitchFamily="18" charset="0"/>
                            </a:rPr>
                            <m:t>𝑏</m:t>
                          </m:r>
                        </m:e>
                      </m:d>
                    </m:oMath>
                  </a14:m>
                  <a:r>
                    <a:rPr lang="vi-VN" sz="4800" dirty="0">
                      <a:latin typeface="+mj-lt"/>
                    </a:rPr>
                    <a:t>.</a:t>
                  </a:r>
                  <a:endParaRPr lang="en-US" sz="4800" dirty="0">
                    <a:latin typeface="+mj-lt"/>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835034" y="4859803"/>
                  <a:ext cx="10746651" cy="784830"/>
                </a:xfrm>
                <a:prstGeom prst="rect">
                  <a:avLst/>
                </a:prstGeom>
                <a:blipFill>
                  <a:blip r:embed="rId7"/>
                  <a:stretch>
                    <a:fillRect l="-1305" t="-8560" b="-19066"/>
                  </a:stretch>
                </a:blipFill>
              </p:spPr>
              <p:txBody>
                <a:bodyPr/>
                <a:lstStyle/>
                <a:p>
                  <a:r>
                    <a:rPr lang="en-US">
                      <a:noFill/>
                    </a:rPr>
                    <a:t> </a:t>
                  </a:r>
                </a:p>
              </p:txBody>
            </p:sp>
          </mc:Fallback>
        </mc:AlternateContent>
      </p:grpSp>
      <p:sp>
        <p:nvSpPr>
          <p:cNvPr id="67" name="Oval 66"/>
          <p:cNvSpPr/>
          <p:nvPr/>
        </p:nvSpPr>
        <p:spPr>
          <a:xfrm>
            <a:off x="463333" y="5792208"/>
            <a:ext cx="1088672" cy="1000532"/>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endParaRPr lang="en-US" sz="6400" dirty="0"/>
          </a:p>
        </p:txBody>
      </p:sp>
      <p:grpSp>
        <p:nvGrpSpPr>
          <p:cNvPr id="41" name="Group 4"/>
          <p:cNvGrpSpPr/>
          <p:nvPr/>
        </p:nvGrpSpPr>
        <p:grpSpPr>
          <a:xfrm>
            <a:off x="-455612" y="1572061"/>
            <a:ext cx="19659598" cy="830997"/>
            <a:chOff x="-288924" y="1892299"/>
            <a:chExt cx="19659599" cy="830995"/>
          </a:xfrm>
        </p:grpSpPr>
        <p:sp>
          <p:nvSpPr>
            <p:cNvPr id="42" name="Rounded Rectangle 41"/>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44" name="TextBox 43"/>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a:t>
              </a:r>
              <a:r>
                <a:rPr lang="vi-VN" sz="4800" b="1" dirty="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54082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heel(1)">
                                      <p:cBhvr>
                                        <p:cTn id="26"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14345" y="8378608"/>
            <a:ext cx="23626818" cy="4364514"/>
            <a:chOff x="184495" y="3682149"/>
            <a:chExt cx="11811871" cy="2182257"/>
          </a:xfrm>
        </p:grpSpPr>
        <p:sp>
          <p:nvSpPr>
            <p:cNvPr id="5" name="Rounded Rectangle 4"/>
            <p:cNvSpPr/>
            <p:nvPr/>
          </p:nvSpPr>
          <p:spPr>
            <a:xfrm>
              <a:off x="184495" y="3865217"/>
              <a:ext cx="11811871" cy="1999189"/>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226462" cy="754941"/>
              </a:xfrm>
              <a:prstGeom prst="rect">
                <a:avLst/>
              </a:prstGeom>
              <a:noFill/>
            </p:spPr>
            <p:txBody>
              <a:bodyPr wrap="none" rtlCol="0">
                <a:spAutoFit/>
              </a:bodyPr>
              <a:lstStyle/>
              <a:p>
                <a:r>
                  <a:rPr lang="vi-VN" sz="4800"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137968"/>
            <a:chOff x="534987" y="1819475"/>
            <a:chExt cx="23319519" cy="179288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2</a:t>
                  </a: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792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mj-lt"/>
                    </a:rPr>
                    <a:t>Cho hình hộp chữ nhật </a:t>
                  </a:r>
                  <a14:m>
                    <m:oMath xmlns:m="http://schemas.openxmlformats.org/officeDocument/2006/math">
                      <m:r>
                        <a:rPr lang="nl-NL" sz="4800" i="1">
                          <a:latin typeface="Cambria Math" panose="02040503050406030204" pitchFamily="18" charset="0"/>
                        </a:rPr>
                        <m:t>𝐴𝐵𝐶𝐷</m:t>
                      </m:r>
                      <m:r>
                        <a:rPr lang="nl-NL" sz="4800" i="1">
                          <a:latin typeface="Cambria Math" panose="02040503050406030204" pitchFamily="18" charset="0"/>
                        </a:rPr>
                        <m:t>.</m:t>
                      </m:r>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𝐵</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𝐶</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𝐷</m:t>
                          </m:r>
                        </m:e>
                        <m:sup>
                          <m:r>
                            <a:rPr lang="nl-NL" sz="4800" i="1">
                              <a:latin typeface="Cambria Math" panose="02040503050406030204" pitchFamily="18" charset="0"/>
                            </a:rPr>
                            <m:t>′</m:t>
                          </m:r>
                        </m:sup>
                      </m:sSup>
                    </m:oMath>
                  </a14:m>
                  <a:r>
                    <a:rPr lang="vi-VN" sz="4800" dirty="0">
                      <a:latin typeface="+mj-lt"/>
                    </a:rPr>
                    <a:t>. Khoảng cách giữa hai mặt phẳng </a:t>
                  </a:r>
                  <a14:m>
                    <m:oMath xmlns:m="http://schemas.openxmlformats.org/officeDocument/2006/math">
                      <m:d>
                        <m:dPr>
                          <m:ctrlPr>
                            <a:rPr lang="en-US" sz="4800" i="1">
                              <a:latin typeface="Cambria Math" panose="02040503050406030204" pitchFamily="18" charset="0"/>
                            </a:rPr>
                          </m:ctrlPr>
                        </m:dPr>
                        <m:e>
                          <m:r>
                            <a:rPr lang="nl-NL" sz="4800" i="1">
                              <a:latin typeface="Cambria Math" panose="02040503050406030204" pitchFamily="18" charset="0"/>
                            </a:rPr>
                            <m:t>𝐴𝐵𝐶𝐷</m:t>
                          </m:r>
                        </m:e>
                      </m:d>
                    </m:oMath>
                  </a14:m>
                  <a:r>
                    <a:rPr lang="vi-VN" sz="4800" dirty="0">
                      <a:latin typeface="+mj-lt"/>
                    </a:rPr>
                    <a:t> và </a:t>
                  </a:r>
                  <a14:m>
                    <m:oMath xmlns:m="http://schemas.openxmlformats.org/officeDocument/2006/math">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𝐵</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𝐶</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𝐷</m:t>
                              </m:r>
                            </m:e>
                            <m:sup>
                              <m:r>
                                <a:rPr lang="nl-NL" sz="4800" i="1">
                                  <a:latin typeface="Cambria Math" panose="02040503050406030204" pitchFamily="18" charset="0"/>
                                </a:rPr>
                                <m:t>′</m:t>
                              </m:r>
                            </m:sup>
                          </m:sSup>
                        </m:e>
                      </m:d>
                    </m:oMath>
                  </a14:m>
                  <a:r>
                    <a:rPr lang="vi-VN" sz="4800" dirty="0">
                      <a:latin typeface="+mj-lt"/>
                    </a:rPr>
                    <a:t> bằng</a:t>
                  </a:r>
                  <a:endParaRPr lang="en-US" sz="4800" dirty="0">
                    <a:latin typeface="+mj-lt"/>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792881"/>
                </a:xfrm>
                <a:prstGeom prst="rect">
                  <a:avLst/>
                </a:prstGeom>
                <a:blipFill rotWithShape="0">
                  <a:blip r:embed="rId2"/>
                  <a:stretch>
                    <a:fillRect l="-904" r="-934" b="-9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1697591" y="9943729"/>
                <a:ext cx="9840671" cy="1661106"/>
              </a:xfrm>
              <a:prstGeom prst="rect">
                <a:avLst/>
              </a:prstGeom>
              <a:noFill/>
            </p:spPr>
            <p:txBody>
              <a:bodyPr wrap="square" lIns="182889" tIns="91445" rIns="182889" bIns="91445" rtlCol="0">
                <a:spAutoFit/>
              </a:bodyPr>
              <a:lstStyle/>
              <a:p>
                <a:pPr algn="just">
                  <a:lnSpc>
                    <a:spcPct val="115000"/>
                  </a:lnSpc>
                  <a:spcAft>
                    <a:spcPts val="1600"/>
                  </a:spcAft>
                </a:pPr>
                <a14:m>
                  <m:oMathPara xmlns:m="http://schemas.openxmlformats.org/officeDocument/2006/math">
                    <m:oMathParaPr>
                      <m:jc m:val="left"/>
                    </m:oMathParaPr>
                    <m:oMath xmlns:m="http://schemas.openxmlformats.org/officeDocument/2006/math">
                      <m:r>
                        <m:rPr>
                          <m:nor/>
                        </m:rPr>
                        <a:rPr lang="nl-NL" sz="4800">
                          <a:latin typeface="Times New Roman" panose="02020603050405020304" pitchFamily="18" charset="0"/>
                          <a:cs typeface="Times New Roman" panose="02020603050405020304" pitchFamily="18" charset="0"/>
                        </a:rPr>
                        <m:t>Ta</m:t>
                      </m:r>
                      <m:r>
                        <m:rPr>
                          <m:nor/>
                        </m:rPr>
                        <a:rPr lang="nl-NL" sz="4800">
                          <a:latin typeface="Times New Roman" panose="02020603050405020304" pitchFamily="18" charset="0"/>
                          <a:cs typeface="Times New Roman" panose="02020603050405020304" pitchFamily="18" charset="0"/>
                        </a:rPr>
                        <m:t> </m:t>
                      </m:r>
                      <m:r>
                        <m:rPr>
                          <m:nor/>
                        </m:rPr>
                        <a:rPr lang="nl-NL" sz="4800">
                          <a:latin typeface="Times New Roman" panose="02020603050405020304" pitchFamily="18" charset="0"/>
                          <a:cs typeface="Times New Roman" panose="02020603050405020304" pitchFamily="18" charset="0"/>
                        </a:rPr>
                        <m:t>c</m:t>
                      </m:r>
                      <m:r>
                        <m:rPr>
                          <m:nor/>
                        </m:rPr>
                        <a:rPr lang="nl-NL" sz="4800">
                          <a:latin typeface="Times New Roman" panose="02020603050405020304" pitchFamily="18" charset="0"/>
                          <a:cs typeface="Times New Roman" panose="02020603050405020304" pitchFamily="18" charset="0"/>
                        </a:rPr>
                        <m:t>ó </m:t>
                      </m:r>
                      <m:r>
                        <a:rPr lang="nl-NL" sz="4800" i="1">
                          <a:latin typeface="Cambria Math" panose="02040503050406030204" pitchFamily="18" charset="0"/>
                        </a:rPr>
                        <m:t>𝑑</m:t>
                      </m:r>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nl-NL" sz="4800" i="1">
                                  <a:latin typeface="Cambria Math" panose="02040503050406030204" pitchFamily="18" charset="0"/>
                                </a:rPr>
                                <m:t>𝐴𝐵𝐶𝐷</m:t>
                              </m:r>
                            </m:e>
                          </m:d>
                          <m:r>
                            <a:rPr lang="nl-NL" sz="4800" i="1">
                              <a:latin typeface="Cambria Math" panose="02040503050406030204" pitchFamily="18" charset="0"/>
                            </a:rPr>
                            <m:t>,</m:t>
                          </m:r>
                          <m:d>
                            <m:dPr>
                              <m:ctrlPr>
                                <a:rPr lang="en-US" sz="4800" i="1">
                                  <a:latin typeface="Cambria Math" panose="02040503050406030204" pitchFamily="18" charset="0"/>
                                </a:rPr>
                              </m:ctrlPr>
                            </m:dPr>
                            <m:e>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𝐵</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𝐶</m:t>
                                  </m:r>
                                </m:e>
                                <m:sup>
                                  <m:r>
                                    <a:rPr lang="nl-NL" sz="4800" i="1">
                                      <a:latin typeface="Cambria Math" panose="02040503050406030204" pitchFamily="18" charset="0"/>
                                    </a:rPr>
                                    <m:t>′</m:t>
                                  </m:r>
                                </m:sup>
                              </m:sSup>
                              <m:sSup>
                                <m:sSupPr>
                                  <m:ctrlPr>
                                    <a:rPr lang="en-US" sz="4800" i="1">
                                      <a:latin typeface="Cambria Math" panose="02040503050406030204" pitchFamily="18" charset="0"/>
                                    </a:rPr>
                                  </m:ctrlPr>
                                </m:sSupPr>
                                <m:e>
                                  <m:r>
                                    <a:rPr lang="nl-NL" sz="4800" i="1">
                                      <a:latin typeface="Cambria Math" panose="02040503050406030204" pitchFamily="18" charset="0"/>
                                    </a:rPr>
                                    <m:t>𝐷</m:t>
                                  </m:r>
                                </m:e>
                                <m:sup>
                                  <m:r>
                                    <a:rPr lang="nl-NL" sz="4800" i="1">
                                      <a:latin typeface="Cambria Math" panose="02040503050406030204" pitchFamily="18" charset="0"/>
                                    </a:rPr>
                                    <m:t>′</m:t>
                                  </m:r>
                                </m:sup>
                              </m:sSup>
                            </m:e>
                          </m:d>
                        </m:e>
                      </m:d>
                      <m:r>
                        <a:rPr lang="nl-NL" sz="4800" i="1">
                          <a:latin typeface="Cambria Math" panose="02040503050406030204" pitchFamily="18" charset="0"/>
                        </a:rPr>
                        <m:t>=</m:t>
                      </m:r>
                      <m:r>
                        <a:rPr lang="nl-NL" sz="4800" i="1">
                          <a:latin typeface="Cambria Math" panose="02040503050406030204" pitchFamily="18" charset="0"/>
                        </a:rPr>
                        <m:t>𝐴</m:t>
                      </m:r>
                      <m:sSup>
                        <m:sSupPr>
                          <m:ctrlPr>
                            <a:rPr lang="en-US" sz="4800" i="1">
                              <a:latin typeface="Cambria Math" panose="02040503050406030204" pitchFamily="18" charset="0"/>
                            </a:rPr>
                          </m:ctrlPr>
                        </m:sSupPr>
                        <m:e>
                          <m:r>
                            <a:rPr lang="nl-NL" sz="4800" i="1">
                              <a:latin typeface="Cambria Math" panose="02040503050406030204" pitchFamily="18" charset="0"/>
                            </a:rPr>
                            <m:t>𝐴</m:t>
                          </m:r>
                        </m:e>
                        <m:sup>
                          <m:r>
                            <a:rPr lang="nl-NL" sz="4800" i="1">
                              <a:latin typeface="Cambria Math" panose="02040503050406030204" pitchFamily="18" charset="0"/>
                            </a:rPr>
                            <m:t>′</m:t>
                          </m:r>
                        </m:sup>
                      </m:sSup>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1697591" y="9943729"/>
                <a:ext cx="9840671" cy="1661106"/>
              </a:xfrm>
              <a:prstGeom prst="rect">
                <a:avLst/>
              </a:prstGeom>
              <a:blipFill>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4098288" cy="2233008"/>
            <a:chOff x="247181" y="2080087"/>
            <a:chExt cx="12047575"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6203693" y="1840216"/>
                    <a:ext cx="2280848" cy="386265"/>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solidFill>
                              <a:schemeClr val="bg1"/>
                            </a:solidFill>
                            <a:latin typeface="Cambria Math" panose="02040503050406030204" pitchFamily="18" charset="0"/>
                            <a:ea typeface="Calibri" panose="020F0502020204030204" pitchFamily="34" charset="0"/>
                          </a:rPr>
                          <m:t>𝐴𝐶</m:t>
                        </m:r>
                        <m:r>
                          <a:rPr lang="vi-VN" sz="4800" b="0" i="1" smtClean="0">
                            <a:solidFill>
                              <a:schemeClr val="bg1"/>
                            </a:solidFill>
                            <a:latin typeface="Cambria Math" panose="02040503050406030204" pitchFamily="18" charset="0"/>
                            <a:ea typeface="Calibri" panose="020F0502020204030204" pitchFamily="34" charset="0"/>
                          </a:rPr>
                          <m:t>′</m:t>
                        </m:r>
                      </m:oMath>
                    </a14:m>
                    <a:r>
                      <a:rPr lang="vi-VN" sz="4800" dirty="0">
                        <a:solidFill>
                          <a:schemeClr val="bg1"/>
                        </a:solidFill>
                      </a:rPr>
                      <a:t>. </a:t>
                    </a:r>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203693" y="1840216"/>
                    <a:ext cx="2280848" cy="386265"/>
                  </a:xfrm>
                  <a:prstGeom prst="rect">
                    <a:avLst/>
                  </a:prstGeom>
                  <a:blipFill>
                    <a:blip r:embed="rId4"/>
                    <a:stretch>
                      <a:fillRect t="-19853" b="-35294"/>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6286156" y="1876998"/>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cs typeface="Times New Roman" panose="02020603050405020304" pitchFamily="18" charset="0"/>
                          </a:rPr>
                          <m:t>𝐴</m:t>
                        </m:r>
                        <m:sSup>
                          <m:sSupPr>
                            <m:ctrlPr>
                              <a:rPr lang="vi-VN" sz="4800" b="0" i="1" smtClean="0">
                                <a:latin typeface="Cambria Math" panose="02040503050406030204" pitchFamily="18" charset="0"/>
                                <a:cs typeface="Times New Roman" panose="02020603050405020304" pitchFamily="18" charset="0"/>
                              </a:rPr>
                            </m:ctrlPr>
                          </m:sSupPr>
                          <m:e>
                            <m:r>
                              <a:rPr lang="vi-VN" sz="4800" b="0" i="1" smtClean="0">
                                <a:latin typeface="Cambria Math" panose="02040503050406030204" pitchFamily="18" charset="0"/>
                                <a:cs typeface="Times New Roman" panose="02020603050405020304" pitchFamily="18" charset="0"/>
                              </a:rPr>
                              <m:t>𝐵</m:t>
                            </m:r>
                          </m:e>
                          <m:sup>
                            <m:r>
                              <a:rPr lang="vi-VN" sz="4800" b="0" i="1" smtClean="0">
                                <a:latin typeface="Cambria Math" panose="02040503050406030204" pitchFamily="18" charset="0"/>
                                <a:cs typeface="Times New Roman" panose="02020603050405020304" pitchFamily="18" charset="0"/>
                              </a:rPr>
                              <m:t>′</m:t>
                            </m:r>
                          </m:sup>
                        </m:sSup>
                      </m:oMath>
                    </a14:m>
                    <a:r>
                      <a:rPr lang="vi-VN" sz="4800" b="0" dirty="0">
                        <a:latin typeface="Times New Roman" panose="02020603050405020304" pitchFamily="18" charset="0"/>
                        <a:cs typeface="Times New Roman" panose="02020603050405020304" pitchFamily="18" charset="0"/>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286156" y="1876998"/>
                    <a:ext cx="2280848" cy="386264"/>
                  </a:xfrm>
                  <a:prstGeom prst="rect">
                    <a:avLst/>
                  </a:prstGeom>
                  <a:blipFill>
                    <a:blip r:embed="rId5"/>
                    <a:stretch>
                      <a:fillRect t="-16176" b="-38971"/>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6282153" y="1837241"/>
                    <a:ext cx="2280848" cy="386264"/>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b="0" i="1" smtClean="0">
                            <a:latin typeface="Cambria Math" panose="02040503050406030204" pitchFamily="18" charset="0"/>
                          </a:rPr>
                          <m:t>𝐴𝐷</m:t>
                        </m:r>
                        <m:r>
                          <a:rPr lang="vi-VN" sz="4800" b="0" i="1" smtClean="0">
                            <a:latin typeface="Cambria Math" panose="02040503050406030204" pitchFamily="18" charset="0"/>
                          </a:rPr>
                          <m:t>′</m:t>
                        </m:r>
                      </m:oMath>
                    </a14:m>
                    <a:r>
                      <a:rPr lang="vi-VN" sz="4800" dirty="0"/>
                      <a:t>.</a:t>
                    </a:r>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282153" y="1837241"/>
                    <a:ext cx="2280848" cy="386264"/>
                  </a:xfrm>
                  <a:prstGeom prst="rect">
                    <a:avLst/>
                  </a:prstGeom>
                  <a:blipFill>
                    <a:blip r:embed="rId6"/>
                    <a:stretch>
                      <a:fillRect t="-19708" b="-34307"/>
                    </a:stretch>
                  </a:blipFill>
                </p:spPr>
                <p:txBody>
                  <a:bodyPr/>
                  <a:lstStyle/>
                  <a:p>
                    <a:r>
                      <a:rPr lang="en-US">
                        <a:noFill/>
                      </a:rPr>
                      <a:t> </a:t>
                    </a:r>
                  </a:p>
                </p:txBody>
              </p:sp>
            </mc:Fallback>
          </mc:AlternateContent>
        </p:grpSp>
        <p:grpSp>
          <p:nvGrpSpPr>
            <p:cNvPr id="59" name="Group 58"/>
            <p:cNvGrpSpPr/>
            <p:nvPr/>
          </p:nvGrpSpPr>
          <p:grpSpPr>
            <a:xfrm>
              <a:off x="8994941" y="2080089"/>
              <a:ext cx="3299815" cy="1116502"/>
              <a:chOff x="5537206" y="1557992"/>
              <a:chExt cx="3288628"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6332347" y="1810446"/>
                    <a:ext cx="2493487" cy="397083"/>
                  </a:xfrm>
                  <a:prstGeom prst="rect">
                    <a:avLst/>
                  </a:prstGeom>
                  <a:noFill/>
                </p:spPr>
                <p:txBody>
                  <a:bodyPr wrap="square" rtlCol="0">
                    <a:spAutoFit/>
                  </a:bodyPr>
                  <a:lstStyle>
                    <a:defPPr>
                      <a:defRPr lang="vi-VN"/>
                    </a:defPPr>
                    <a:lvl1pPr>
                      <a:defRPr sz="3200" i="1">
                        <a:solidFill>
                          <a:schemeClr val="bg1"/>
                        </a:solidFill>
                      </a:defRPr>
                    </a:lvl1pPr>
                  </a:lstStyle>
                  <a:p>
                    <a14:m>
                      <m:oMath xmlns:m="http://schemas.openxmlformats.org/officeDocument/2006/math">
                        <m:r>
                          <a:rPr lang="vi-VN" sz="4800" i="1" smtClean="0">
                            <a:latin typeface="Cambria Math" panose="02040503050406030204" pitchFamily="18" charset="0"/>
                          </a:rPr>
                          <m:t>𝐴</m:t>
                        </m:r>
                        <m:r>
                          <a:rPr lang="vi-VN" sz="4800" b="0" i="1" smtClean="0">
                            <a:latin typeface="Cambria Math" panose="02040503050406030204" pitchFamily="18" charset="0"/>
                          </a:rPr>
                          <m:t>𝐴</m:t>
                        </m:r>
                        <m:r>
                          <a:rPr lang="vi-VN" sz="4800" b="0" i="1" smtClean="0">
                            <a:latin typeface="Cambria Math" panose="02040503050406030204" pitchFamily="18" charset="0"/>
                          </a:rPr>
                          <m:t>′</m:t>
                        </m:r>
                      </m:oMath>
                    </a14:m>
                    <a:r>
                      <a:rPr lang="vi-VN" sz="4800" dirty="0"/>
                      <a:t>.</a:t>
                    </a:r>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332347" y="1810446"/>
                    <a:ext cx="2493487" cy="397083"/>
                  </a:xfrm>
                  <a:prstGeom prst="rect">
                    <a:avLst/>
                  </a:prstGeom>
                  <a:blipFill>
                    <a:blip r:embed="rId7"/>
                    <a:stretch>
                      <a:fillRect t="-19286" b="-31429"/>
                    </a:stretch>
                  </a:blipFill>
                </p:spPr>
                <p:txBody>
                  <a:bodyPr/>
                  <a:lstStyle/>
                  <a:p>
                    <a:r>
                      <a:rPr lang="en-US">
                        <a:noFill/>
                      </a:rPr>
                      <a:t> </a:t>
                    </a:r>
                  </a:p>
                </p:txBody>
              </p:sp>
            </mc:Fallback>
          </mc:AlternateContent>
        </p:grpSp>
      </p:grpSp>
      <p:sp>
        <p:nvSpPr>
          <p:cNvPr id="49" name="Oval 48"/>
          <p:cNvSpPr/>
          <p:nvPr/>
        </p:nvSpPr>
        <p:spPr>
          <a:xfrm>
            <a:off x="17620560"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6400" b="1" dirty="0">
                <a:latin typeface="Tahoma" pitchFamily="34" charset="0"/>
                <a:ea typeface="Tahoma" pitchFamily="34" charset="0"/>
                <a:cs typeface="Tahoma" pitchFamily="34" charset="0"/>
              </a:rPr>
              <a:t>D </a:t>
            </a:r>
            <a:endParaRPr lang="en-US" sz="6400" dirty="0"/>
          </a:p>
        </p:txBody>
      </p:sp>
      <p:pic>
        <p:nvPicPr>
          <p:cNvPr id="78" name="Picture 77"/>
          <p:cNvPicPr/>
          <p:nvPr/>
        </p:nvPicPr>
        <p:blipFill>
          <a:blip r:embed="rId8"/>
          <a:srcRect/>
          <a:stretch>
            <a:fillRect/>
          </a:stretch>
        </p:blipFill>
        <p:spPr bwMode="auto">
          <a:xfrm>
            <a:off x="2798784" y="8744744"/>
            <a:ext cx="6948674" cy="4430632"/>
          </a:xfrm>
          <a:prstGeom prst="rect">
            <a:avLst/>
          </a:prstGeom>
          <a:noFill/>
          <a:ln w="9525">
            <a:noFill/>
            <a:miter lim="800000"/>
            <a:headEnd/>
            <a:tailEnd/>
          </a:ln>
        </p:spPr>
      </p:pic>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a:t>
              </a:r>
              <a:r>
                <a:rPr lang="vi-VN" sz="4800" b="1" dirty="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15642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down)">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left)">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heel(1)">
                                      <p:cBhvr>
                                        <p:cTn id="2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3</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5344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nl-NL" sz="4800" dirty="0">
                      <a:latin typeface="Times New Roman" panose="02020603050405020304" pitchFamily="18" charset="0"/>
                      <a:cs typeface="Times New Roman" panose="02020603050405020304" pitchFamily="18" charset="0"/>
                    </a:rPr>
                    <a:t>Cho hình chóp tam giác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nl-NL" sz="4800" dirty="0">
                      <a:latin typeface="Times New Roman" panose="02020603050405020304" pitchFamily="18" charset="0"/>
                      <a:cs typeface="Times New Roman" panose="02020603050405020304" pitchFamily="18" charset="0"/>
                    </a:rPr>
                    <a:t> có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vuông góc với mặt phẳng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m:t>
                          </m:r>
                        </m:e>
                      </m:d>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=6</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=8</m:t>
                      </m:r>
                    </m:oMath>
                  </a14:m>
                  <a:r>
                    <a:rPr lang="nl-NL"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𝐴𝐶</m:t>
                      </m:r>
                      <m:r>
                        <a:rPr lang="vi-VN" sz="4800" i="1">
                          <a:latin typeface="Cambria Math" panose="02040503050406030204" pitchFamily="18" charset="0"/>
                        </a:rPr>
                        <m:t>=10</m:t>
                      </m:r>
                    </m:oMath>
                  </a14:m>
                  <a:r>
                    <a:rPr lang="nl-NL" sz="4800" dirty="0">
                      <a:latin typeface="Times New Roman" panose="02020603050405020304" pitchFamily="18" charset="0"/>
                      <a:cs typeface="Times New Roman" panose="02020603050405020304" pitchFamily="18" charset="0"/>
                    </a:rPr>
                    <a:t>. Tính khoảng cách </a:t>
                  </a:r>
                  <a14:m>
                    <m:oMath xmlns:m="http://schemas.openxmlformats.org/officeDocument/2006/math">
                      <m:r>
                        <a:rPr lang="vi-VN" sz="4800" i="1">
                          <a:latin typeface="Cambria Math" panose="02040503050406030204" pitchFamily="18" charset="0"/>
                        </a:rPr>
                        <m:t>𝑑</m:t>
                      </m:r>
                    </m:oMath>
                  </a14:m>
                  <a:r>
                    <a:rPr lang="nl-NL" sz="4800" dirty="0">
                      <a:latin typeface="Times New Roman" panose="02020603050405020304" pitchFamily="18" charset="0"/>
                      <a:cs typeface="Times New Roman" panose="02020603050405020304" pitchFamily="18" charset="0"/>
                    </a:rPr>
                    <a:t> giữa hai đường thẳng </a:t>
                  </a:r>
                  <a14:m>
                    <m:oMath xmlns:m="http://schemas.openxmlformats.org/officeDocument/2006/math">
                      <m:r>
                        <a:rPr lang="vi-VN" sz="4800" i="1">
                          <a:latin typeface="Cambria Math" panose="02040503050406030204" pitchFamily="18" charset="0"/>
                        </a:rPr>
                        <m:t>𝑆𝐴</m:t>
                      </m:r>
                    </m:oMath>
                  </a14:m>
                  <a:r>
                    <a:rPr lang="nl-NL" sz="4800" dirty="0">
                      <a:latin typeface="Times New Roman" panose="02020603050405020304" pitchFamily="18" charset="0"/>
                      <a:cs typeface="Times New Roman" panose="02020603050405020304" pitchFamily="18" charset="0"/>
                    </a:rPr>
                    <a:t> và </a:t>
                  </a:r>
                  <a14:m>
                    <m:oMath xmlns:m="http://schemas.openxmlformats.org/officeDocument/2006/math">
                      <m:r>
                        <a:rPr lang="vi-VN" sz="4800" i="1">
                          <a:latin typeface="Cambria Math" panose="02040503050406030204" pitchFamily="18" charset="0"/>
                        </a:rPr>
                        <m:t>𝐵𝐶</m:t>
                      </m:r>
                    </m:oMath>
                  </a14:m>
                  <a:r>
                    <a:rPr lang="nl-NL"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534459"/>
                </a:xfrm>
                <a:prstGeom prst="rect">
                  <a:avLst/>
                </a:prstGeom>
                <a:blipFill rotWithShape="0">
                  <a:blip r:embed="rId2"/>
                  <a:stretch>
                    <a:fillRect l="-904" t="-2333" b="-14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0364787" y="9376781"/>
                <a:ext cx="13437339" cy="2437472"/>
              </a:xfrm>
              <a:prstGeom prst="rect">
                <a:avLst/>
              </a:prstGeom>
              <a:noFill/>
            </p:spPr>
            <p:txBody>
              <a:bodyPr wrap="square" lIns="182889" tIns="91445" rIns="182889" bIns="91445" rtlCol="0">
                <a:spAutoFit/>
              </a:bodyPr>
              <a:lstStyle/>
              <a:p>
                <a:pPr/>
                <a14:m>
                  <m:oMathPara xmlns:m="http://schemas.openxmlformats.org/officeDocument/2006/math">
                    <m:oMathParaPr>
                      <m:jc m:val="centerGroup"/>
                    </m:oMathParaPr>
                    <m:oMath xmlns:m="http://schemas.openxmlformats.org/officeDocument/2006/math">
                      <m:r>
                        <m:rPr>
                          <m:nor/>
                        </m:rPr>
                        <a:rPr lang="vi-VN" sz="4800">
                          <a:latin typeface="+mj-lt"/>
                        </a:rPr>
                        <m:t>Theo</m:t>
                      </m:r>
                      <m:r>
                        <m:rPr>
                          <m:nor/>
                        </m:rPr>
                        <a:rPr lang="vi-VN" sz="4800">
                          <a:latin typeface="+mj-lt"/>
                        </a:rPr>
                        <m:t> </m:t>
                      </m:r>
                      <m:r>
                        <m:rPr>
                          <m:nor/>
                        </m:rPr>
                        <a:rPr lang="vi-VN" sz="4800">
                          <a:latin typeface="+mj-lt"/>
                        </a:rPr>
                        <m:t>gi</m:t>
                      </m:r>
                      <m:r>
                        <m:rPr>
                          <m:nor/>
                        </m:rPr>
                        <a:rPr lang="vi-VN" sz="4800">
                          <a:latin typeface="+mj-lt"/>
                        </a:rPr>
                        <m:t>ả </m:t>
                      </m:r>
                      <m:r>
                        <m:rPr>
                          <m:nor/>
                        </m:rPr>
                        <a:rPr lang="vi-VN" sz="4800">
                          <a:latin typeface="+mj-lt"/>
                        </a:rPr>
                        <m:t>thi</m:t>
                      </m:r>
                      <m:r>
                        <m:rPr>
                          <m:nor/>
                        </m:rPr>
                        <a:rPr lang="vi-VN" sz="4800">
                          <a:latin typeface="+mj-lt"/>
                        </a:rPr>
                        <m:t>ế</m:t>
                      </m:r>
                      <m:r>
                        <m:rPr>
                          <m:nor/>
                        </m:rPr>
                        <a:rPr lang="vi-VN" sz="4800">
                          <a:latin typeface="+mj-lt"/>
                        </a:rPr>
                        <m:t>t</m:t>
                      </m:r>
                      <m:r>
                        <m:rPr>
                          <m:nor/>
                        </m:rPr>
                        <a:rPr lang="vi-VN" sz="4800">
                          <a:latin typeface="+mj-lt"/>
                        </a:rPr>
                        <m:t>, </m:t>
                      </m:r>
                      <m:r>
                        <m:rPr>
                          <m:nor/>
                        </m:rPr>
                        <a:rPr lang="vi-VN" sz="4800">
                          <a:latin typeface="+mj-lt"/>
                        </a:rPr>
                        <m:t>tam</m:t>
                      </m:r>
                      <m:r>
                        <m:rPr>
                          <m:nor/>
                        </m:rPr>
                        <a:rPr lang="vi-VN" sz="4800">
                          <a:latin typeface="+mj-lt"/>
                        </a:rPr>
                        <m:t> </m:t>
                      </m:r>
                      <m:r>
                        <m:rPr>
                          <m:nor/>
                        </m:rPr>
                        <a:rPr lang="vi-VN" sz="4800">
                          <a:latin typeface="+mj-lt"/>
                        </a:rPr>
                        <m:t>gi</m:t>
                      </m:r>
                      <m:r>
                        <m:rPr>
                          <m:nor/>
                        </m:rPr>
                        <a:rPr lang="vi-VN" sz="4800">
                          <a:latin typeface="+mj-lt"/>
                        </a:rPr>
                        <m:t>á</m:t>
                      </m:r>
                      <m:r>
                        <m:rPr>
                          <m:nor/>
                        </m:rPr>
                        <a:rPr lang="vi-VN" sz="4800">
                          <a:latin typeface="+mj-lt"/>
                        </a:rPr>
                        <m:t>c</m:t>
                      </m:r>
                      <m:r>
                        <m:rPr>
                          <m:nor/>
                        </m:rPr>
                        <a:rPr lang="vi-VN" sz="4800">
                          <a:latin typeface="+mj-lt"/>
                        </a:rPr>
                        <m:t> </m:t>
                      </m:r>
                      <m:r>
                        <a:rPr lang="vi-VN" sz="4800" i="1">
                          <a:latin typeface="Cambria Math" panose="02040503050406030204" pitchFamily="18" charset="0"/>
                        </a:rPr>
                        <m:t>𝐴𝐵𝐶</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t</m:t>
                      </m:r>
                      <m:r>
                        <m:rPr>
                          <m:nor/>
                        </m:rPr>
                        <a:rPr lang="vi-VN" sz="4800">
                          <a:latin typeface="+mj-lt"/>
                        </a:rPr>
                        <m:t>ạ</m:t>
                      </m:r>
                      <m:r>
                        <m:rPr>
                          <m:nor/>
                        </m:rPr>
                        <a:rPr lang="vi-VN" sz="4800">
                          <a:latin typeface="+mj-lt"/>
                        </a:rPr>
                        <m:t>i</m:t>
                      </m:r>
                      <m:r>
                        <m:rPr>
                          <m:nor/>
                        </m:rPr>
                        <a:rPr lang="vi-VN" sz="4800">
                          <a:latin typeface="+mj-lt"/>
                        </a:rPr>
                        <m:t> </m:t>
                      </m:r>
                      <m:r>
                        <a:rPr lang="vi-VN" sz="4800" i="1">
                          <a:latin typeface="Cambria Math" panose="02040503050406030204" pitchFamily="18" charset="0"/>
                        </a:rPr>
                        <m:t>𝐵</m:t>
                      </m:r>
                      <m:r>
                        <m:rPr>
                          <m:nor/>
                        </m:rPr>
                        <a:rPr lang="vi-VN" sz="4800">
                          <a:latin typeface="+mj-lt"/>
                        </a:rPr>
                        <m:t> </m:t>
                      </m:r>
                    </m:oMath>
                  </m:oMathPara>
                </a14:m>
                <a:endParaRPr lang="vi-VN" sz="4800" dirty="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n</m:t>
                      </m:r>
                      <m:r>
                        <m:rPr>
                          <m:nor/>
                        </m:rPr>
                        <a:rPr lang="vi-VN" sz="4800">
                          <a:latin typeface="+mj-lt"/>
                        </a:rPr>
                        <m:t>ê</m:t>
                      </m:r>
                      <m:r>
                        <m:rPr>
                          <m:nor/>
                        </m:rPr>
                        <a:rPr lang="vi-VN" sz="4800">
                          <a:latin typeface="+mj-lt"/>
                        </a:rPr>
                        <m:t>n</m:t>
                      </m:r>
                      <m:r>
                        <m:rPr>
                          <m:nor/>
                        </m:rPr>
                        <a:rPr lang="vi-VN" sz="4800">
                          <a:latin typeface="+mj-lt"/>
                        </a:rPr>
                        <m:t> </m:t>
                      </m:r>
                      <m:r>
                        <a:rPr lang="vi-VN" sz="4800" i="1">
                          <a:latin typeface="Cambria Math" panose="02040503050406030204" pitchFamily="18" charset="0"/>
                        </a:rPr>
                        <m:t>𝐴𝐵</m:t>
                      </m:r>
                      <m:r>
                        <m:rPr>
                          <m:nor/>
                        </m:rPr>
                        <a:rPr lang="vi-VN" sz="4800">
                          <a:latin typeface="+mj-lt"/>
                        </a:rPr>
                        <m:t> </m:t>
                      </m:r>
                      <m:r>
                        <m:rPr>
                          <m:nor/>
                        </m:rPr>
                        <a:rPr lang="vi-VN" sz="4800">
                          <a:latin typeface="+mj-lt"/>
                        </a:rPr>
                        <m:t>l</m:t>
                      </m:r>
                      <m:r>
                        <m:rPr>
                          <m:nor/>
                        </m:rPr>
                        <a:rPr lang="vi-VN" sz="4800">
                          <a:latin typeface="+mj-lt"/>
                        </a:rPr>
                        <m:t>à đ</m:t>
                      </m:r>
                      <m:r>
                        <m:rPr>
                          <m:nor/>
                        </m:rPr>
                        <a:rPr lang="vi-VN" sz="4800">
                          <a:latin typeface="+mj-lt"/>
                        </a:rPr>
                        <m:t>o</m:t>
                      </m:r>
                      <m:r>
                        <m:rPr>
                          <m:nor/>
                        </m:rPr>
                        <a:rPr lang="vi-VN" sz="4800">
                          <a:latin typeface="+mj-lt"/>
                        </a:rPr>
                        <m:t>ạ</m:t>
                      </m:r>
                      <m:r>
                        <m:rPr>
                          <m:nor/>
                        </m:rPr>
                        <a:rPr lang="vi-VN" sz="4800">
                          <a:latin typeface="+mj-lt"/>
                        </a:rPr>
                        <m:t>n</m:t>
                      </m:r>
                      <m:r>
                        <m:rPr>
                          <m:nor/>
                        </m:rPr>
                        <a:rPr lang="vi-VN" sz="4800">
                          <a:latin typeface="+mj-lt"/>
                        </a:rPr>
                        <m:t> </m:t>
                      </m:r>
                      <m:r>
                        <m:rPr>
                          <m:nor/>
                        </m:rPr>
                        <a:rPr lang="vi-VN" sz="4800">
                          <a:latin typeface="+mj-lt"/>
                        </a:rPr>
                        <m:t>vu</m:t>
                      </m:r>
                      <m:r>
                        <m:rPr>
                          <m:nor/>
                        </m:rPr>
                        <a:rPr lang="vi-VN" sz="4800">
                          <a:latin typeface="+mj-lt"/>
                        </a:rPr>
                        <m:t>ô</m:t>
                      </m:r>
                      <m:r>
                        <m:rPr>
                          <m:nor/>
                        </m:rPr>
                        <a:rPr lang="vi-VN" sz="4800">
                          <a:latin typeface="+mj-lt"/>
                        </a:rPr>
                        <m:t>ng</m:t>
                      </m:r>
                      <m:r>
                        <m:rPr>
                          <m:nor/>
                        </m:rPr>
                        <a:rPr lang="vi-VN" sz="4800">
                          <a:latin typeface="+mj-lt"/>
                        </a:rPr>
                        <m:t> </m:t>
                      </m:r>
                      <m:r>
                        <m:rPr>
                          <m:nor/>
                        </m:rPr>
                        <a:rPr lang="vi-VN" sz="4800">
                          <a:latin typeface="+mj-lt"/>
                        </a:rPr>
                        <m:t>g</m:t>
                      </m:r>
                      <m:r>
                        <m:rPr>
                          <m:nor/>
                        </m:rPr>
                        <a:rPr lang="vi-VN" sz="4800">
                          <a:latin typeface="+mj-lt"/>
                        </a:rPr>
                        <m:t>ó</m:t>
                      </m:r>
                      <m:r>
                        <m:rPr>
                          <m:nor/>
                        </m:rPr>
                        <a:rPr lang="vi-VN" sz="4800">
                          <a:latin typeface="+mj-lt"/>
                        </a:rPr>
                        <m:t>c</m:t>
                      </m:r>
                      <m:r>
                        <m:rPr>
                          <m:nor/>
                        </m:rPr>
                        <a:rPr lang="vi-VN" sz="4800">
                          <a:latin typeface="+mj-lt"/>
                        </a:rPr>
                        <m:t> </m:t>
                      </m:r>
                      <m:r>
                        <m:rPr>
                          <m:nor/>
                        </m:rPr>
                        <a:rPr lang="vi-VN" sz="4800">
                          <a:latin typeface="+mj-lt"/>
                        </a:rPr>
                        <m:t>chung</m:t>
                      </m:r>
                      <m:r>
                        <m:rPr>
                          <m:nor/>
                        </m:rPr>
                        <a:rPr lang="vi-VN" sz="4800">
                          <a:latin typeface="+mj-lt"/>
                        </a:rPr>
                        <m:t> </m:t>
                      </m:r>
                      <m:r>
                        <m:rPr>
                          <m:nor/>
                        </m:rPr>
                        <a:rPr lang="vi-VN" sz="4800">
                          <a:latin typeface="+mj-lt"/>
                        </a:rPr>
                        <m:t>c</m:t>
                      </m:r>
                      <m:r>
                        <m:rPr>
                          <m:nor/>
                        </m:rPr>
                        <a:rPr lang="vi-VN" sz="4800">
                          <a:latin typeface="+mj-lt"/>
                        </a:rPr>
                        <m:t>ủ</m:t>
                      </m:r>
                      <m:r>
                        <m:rPr>
                          <m:nor/>
                        </m:rPr>
                        <a:rPr lang="vi-VN" sz="4800">
                          <a:latin typeface="+mj-lt"/>
                        </a:rPr>
                        <m:t>a</m:t>
                      </m:r>
                      <m:r>
                        <m:rPr>
                          <m:nor/>
                        </m:rPr>
                        <a:rPr lang="vi-VN" sz="4800">
                          <a:latin typeface="+mj-lt"/>
                        </a:rPr>
                        <m:t> </m:t>
                      </m:r>
                      <m:r>
                        <a:rPr lang="vi-VN" sz="4800" i="1">
                          <a:latin typeface="Cambria Math" panose="02040503050406030204" pitchFamily="18" charset="0"/>
                        </a:rPr>
                        <m:t>𝑆𝐴</m:t>
                      </m:r>
                      <m:r>
                        <m:rPr>
                          <m:nor/>
                        </m:rPr>
                        <a:rPr lang="vi-VN" sz="4800">
                          <a:latin typeface="+mj-lt"/>
                        </a:rPr>
                        <m:t> </m:t>
                      </m:r>
                      <m:r>
                        <m:rPr>
                          <m:nor/>
                        </m:rPr>
                        <a:rPr lang="vi-VN" sz="4800">
                          <a:latin typeface="+mj-lt"/>
                        </a:rPr>
                        <m:t>v</m:t>
                      </m:r>
                      <m:r>
                        <m:rPr>
                          <m:nor/>
                        </m:rPr>
                        <a:rPr lang="vi-VN" sz="4800">
                          <a:latin typeface="+mj-lt"/>
                        </a:rPr>
                        <m:t>à </m:t>
                      </m:r>
                      <m:r>
                        <a:rPr lang="vi-VN" sz="4800" i="1">
                          <a:latin typeface="Cambria Math" panose="02040503050406030204" pitchFamily="18" charset="0"/>
                        </a:rPr>
                        <m:t>𝐵𝐶</m:t>
                      </m:r>
                      <m:r>
                        <m:rPr>
                          <m:nor/>
                        </m:rPr>
                        <a:rPr lang="vi-VN" sz="4800">
                          <a:latin typeface="+mj-lt"/>
                        </a:rPr>
                        <m:t>. </m:t>
                      </m:r>
                    </m:oMath>
                  </m:oMathPara>
                </a14:m>
                <a:endParaRPr lang="en-US" sz="4800" dirty="0">
                  <a:latin typeface="+mj-lt"/>
                </a:endParaRPr>
              </a:p>
              <a:p>
                <a:pPr/>
                <a14:m>
                  <m:oMathPara xmlns:m="http://schemas.openxmlformats.org/officeDocument/2006/math">
                    <m:oMathParaPr>
                      <m:jc m:val="centerGroup"/>
                    </m:oMathParaPr>
                    <m:oMath xmlns:m="http://schemas.openxmlformats.org/officeDocument/2006/math">
                      <m:r>
                        <m:rPr>
                          <m:nor/>
                        </m:rPr>
                        <a:rPr lang="vi-VN" sz="4800">
                          <a:latin typeface="+mj-lt"/>
                        </a:rPr>
                        <m:t>V</m:t>
                      </m:r>
                      <m:r>
                        <m:rPr>
                          <m:nor/>
                        </m:rPr>
                        <a:rPr lang="vi-VN" sz="4800">
                          <a:latin typeface="+mj-lt"/>
                        </a:rPr>
                        <m:t>ậ</m:t>
                      </m:r>
                      <m:r>
                        <m:rPr>
                          <m:nor/>
                        </m:rPr>
                        <a:rPr lang="vi-VN" sz="4800">
                          <a:latin typeface="+mj-lt"/>
                        </a:rPr>
                        <m:t>y</m:t>
                      </m:r>
                      <m:r>
                        <m:rPr>
                          <m:nor/>
                        </m:rPr>
                        <a:rPr lang="vi-VN" sz="4800">
                          <a:latin typeface="+mj-lt"/>
                        </a:rPr>
                        <m:t> </m:t>
                      </m:r>
                      <m:r>
                        <a:rPr lang="vi-VN" sz="4800" i="1">
                          <a:latin typeface="Cambria Math" panose="02040503050406030204" pitchFamily="18" charset="0"/>
                        </a:rPr>
                        <m:t>𝑑</m:t>
                      </m:r>
                      <m:d>
                        <m:dPr>
                          <m:ctrlPr>
                            <a:rPr lang="en-US" sz="4800" i="1">
                              <a:latin typeface="Cambria Math" panose="02040503050406030204" pitchFamily="18" charset="0"/>
                            </a:rPr>
                          </m:ctrlPr>
                        </m:dPr>
                        <m:e>
                          <m:r>
                            <a:rPr lang="vi-VN" sz="4800" i="1">
                              <a:latin typeface="Cambria Math" panose="02040503050406030204" pitchFamily="18" charset="0"/>
                            </a:rPr>
                            <m:t>𝑆𝐴</m:t>
                          </m:r>
                          <m:r>
                            <a:rPr lang="vi-VN" sz="4800" i="1">
                              <a:latin typeface="Cambria Math" panose="02040503050406030204" pitchFamily="18" charset="0"/>
                            </a:rPr>
                            <m:t>;</m:t>
                          </m:r>
                          <m:r>
                            <a:rPr lang="vi-VN" sz="4800" i="1">
                              <a:latin typeface="Cambria Math" panose="02040503050406030204" pitchFamily="18" charset="0"/>
                            </a:rPr>
                            <m:t>𝐵𝐶</m:t>
                          </m:r>
                        </m:e>
                      </m:d>
                      <m:r>
                        <a:rPr lang="vi-VN" sz="4800" i="1">
                          <a:latin typeface="Cambria Math" panose="02040503050406030204" pitchFamily="18" charset="0"/>
                        </a:rPr>
                        <m:t>=</m:t>
                      </m:r>
                      <m:r>
                        <a:rPr lang="vi-VN" sz="4800" i="1">
                          <a:latin typeface="Cambria Math" panose="02040503050406030204" pitchFamily="18" charset="0"/>
                        </a:rPr>
                        <m:t>𝐴𝐵</m:t>
                      </m:r>
                      <m:r>
                        <a:rPr lang="vi-VN" sz="4800" i="1">
                          <a:latin typeface="Cambria Math" panose="02040503050406030204" pitchFamily="18" charset="0"/>
                        </a:rPr>
                        <m:t>=6</m:t>
                      </m:r>
                      <m:r>
                        <m:rPr>
                          <m:nor/>
                        </m:rPr>
                        <a:rPr lang="vi-VN" sz="4800">
                          <a:latin typeface="+mj-lt"/>
                        </a:rPr>
                        <m:t>.</m:t>
                      </m:r>
                    </m:oMath>
                  </m:oMathPara>
                </a14:m>
                <a:endParaRPr lang="en-US" sz="4800" dirty="0">
                  <a:latin typeface="+mj-lt"/>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0364787" y="9376781"/>
                <a:ext cx="13437339" cy="2437472"/>
              </a:xfrm>
              <a:prstGeom prst="rect">
                <a:avLst/>
              </a:prstGeom>
              <a:blipFill rotWithShape="0">
                <a:blip r:embed="rId3"/>
                <a:stretch>
                  <a:fillRect/>
                </a:stretch>
              </a:blipFill>
            </p:spPr>
            <p:txBody>
              <a:bodyPr/>
              <a:lstStyle/>
              <a:p>
                <a:r>
                  <a:rPr lang="en-US">
                    <a:noFill/>
                  </a:rPr>
                  <a:t> </a:t>
                </a:r>
              </a:p>
            </p:txBody>
          </p:sp>
        </mc:Fallback>
      </mc:AlternateContent>
      <p:grpSp>
        <p:nvGrpSpPr>
          <p:cNvPr id="2" name="Group 1"/>
          <p:cNvGrpSpPr/>
          <p:nvPr/>
        </p:nvGrpSpPr>
        <p:grpSpPr>
          <a:xfrm>
            <a:off x="122763" y="5418977"/>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solidFill>
                                <a:schemeClr val="bg1"/>
                              </a:solidFill>
                              <a:latin typeface="Cambria Math" panose="02040503050406030204" pitchFamily="18" charset="0"/>
                            </a:rPr>
                            <m:t>12.</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2961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cs typeface="Times New Roman" panose="02020603050405020304" pitchFamily="18" charset="0"/>
                            </a:rPr>
                            <m:t>8.</m:t>
                          </m:r>
                        </m:oMath>
                      </m:oMathPara>
                    </a14:m>
                    <a:endParaRPr lang="vi-VN" sz="4800" b="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29610"/>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10.</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11831711"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C</a:t>
            </a:r>
            <a:r>
              <a:rPr lang="en-US" sz="6400" b="1" dirty="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a:t>
              </a:r>
              <a:r>
                <a:rPr lang="vi-VN" sz="4800" b="1" dirty="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pic>
        <p:nvPicPr>
          <p:cNvPr id="66" name="Picture 65"/>
          <p:cNvPicPr/>
          <p:nvPr/>
        </p:nvPicPr>
        <p:blipFill>
          <a:blip r:embed="rId8"/>
          <a:srcRect/>
          <a:stretch>
            <a:fillRect/>
          </a:stretch>
        </p:blipFill>
        <p:spPr bwMode="auto">
          <a:xfrm>
            <a:off x="5087058" y="8196708"/>
            <a:ext cx="4978414" cy="5519292"/>
          </a:xfrm>
          <a:prstGeom prst="rect">
            <a:avLst/>
          </a:prstGeom>
          <a:noFill/>
          <a:ln w="9525">
            <a:noFill/>
            <a:miter lim="800000"/>
            <a:headEnd/>
            <a:tailEnd/>
          </a:ln>
        </p:spPr>
      </p:pic>
    </p:spTree>
    <p:extLst>
      <p:ext uri="{BB962C8B-B14F-4D97-AF65-F5344CB8AC3E}">
        <p14:creationId xmlns:p14="http://schemas.microsoft.com/office/powerpoint/2010/main" val="31856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heel(1)">
                                      <p:cBhvr>
                                        <p:cTn id="42"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88527" y="7860866"/>
            <a:ext cx="23595570" cy="5826832"/>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1587" y="3067748"/>
            <a:ext cx="23794130" cy="2033960"/>
            <a:chOff x="534987" y="1819475"/>
            <a:chExt cx="23319519" cy="1705661"/>
          </a:xfrm>
        </p:grpSpPr>
        <p:grpSp>
          <p:nvGrpSpPr>
            <p:cNvPr id="21" name="Group 20"/>
            <p:cNvGrpSpPr/>
            <p:nvPr/>
          </p:nvGrpSpPr>
          <p:grpSpPr>
            <a:xfrm>
              <a:off x="534987" y="1869705"/>
              <a:ext cx="23313698" cy="1655431"/>
              <a:chOff x="534987" y="1647866"/>
              <a:chExt cx="23313698" cy="1655431"/>
            </a:xfrm>
          </p:grpSpPr>
          <p:sp>
            <p:nvSpPr>
              <p:cNvPr id="25" name="Rounded Rectangle 24"/>
              <p:cNvSpPr/>
              <p:nvPr/>
            </p:nvSpPr>
            <p:spPr bwMode="auto">
              <a:xfrm>
                <a:off x="755649" y="1720892"/>
                <a:ext cx="23093036" cy="1582405"/>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4</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18856" y="1819475"/>
                  <a:ext cx="19835650" cy="1646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m:t>
                      </m:r>
                    </m:oMath>
                  </a14:m>
                  <a:r>
                    <a:rPr lang="vi-VN" sz="4800" dirty="0">
                      <a:latin typeface="Times New Roman" panose="02020603050405020304" pitchFamily="18" charset="0"/>
                      <a:cs typeface="Times New Roman" panose="02020603050405020304" pitchFamily="18" charset="0"/>
                    </a:rPr>
                    <a:t> trong đó </a:t>
                  </a:r>
                  <a14:m>
                    <m:oMath xmlns:m="http://schemas.openxmlformats.org/officeDocument/2006/math">
                      <m:r>
                        <a:rPr lang="vi-VN" sz="4800" i="1">
                          <a:latin typeface="Cambria Math" panose="02040503050406030204" pitchFamily="18" charset="0"/>
                        </a:rPr>
                        <m:t>𝑆𝐴</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oMath>
                  </a14:m>
                  <a:r>
                    <a:rPr lang="vi-VN" sz="4800" dirty="0">
                      <a:latin typeface="Times New Roman" panose="02020603050405020304" pitchFamily="18" charset="0"/>
                      <a:cs typeface="Times New Roman" panose="02020603050405020304" pitchFamily="18" charset="0"/>
                    </a:rPr>
                    <a:t> vuông góc với nhau từng đôi một. Biết </a:t>
                  </a:r>
                  <a14:m>
                    <m:oMath xmlns:m="http://schemas.openxmlformats.org/officeDocument/2006/math">
                      <m:r>
                        <a:rPr lang="vi-VN" sz="4800" i="1">
                          <a:latin typeface="Cambria Math" panose="02040503050406030204" pitchFamily="18" charset="0"/>
                        </a:rPr>
                        <m:t>𝑆𝐴</m:t>
                      </m:r>
                      <m:r>
                        <a:rPr lang="vi-VN" sz="4800" i="1">
                          <a:latin typeface="Cambria Math" panose="02040503050406030204" pitchFamily="18" charset="0"/>
                        </a:rPr>
                        <m:t>=3</m:t>
                      </m:r>
                      <m:r>
                        <a:rPr lang="vi-VN" sz="4800" i="1">
                          <a:latin typeface="Cambria Math" panose="02040503050406030204" pitchFamily="18" charset="0"/>
                        </a:rPr>
                        <m:t>𝑎</m:t>
                      </m:r>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𝐴𝐵</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3</m:t>
                          </m:r>
                        </m:e>
                      </m:rad>
                    </m:oMath>
                  </a14:m>
                  <a:r>
                    <a:rPr lang="vi-VN" sz="4800" dirty="0">
                      <a:latin typeface="Times New Roman" panose="02020603050405020304" pitchFamily="18" charset="0"/>
                      <a:cs typeface="Times New Roman" panose="02020603050405020304" pitchFamily="18" charset="0"/>
                    </a:rPr>
                    <a:t>, </a:t>
                  </a:r>
                  <a14:m>
                    <m:oMath xmlns:m="http://schemas.openxmlformats.org/officeDocument/2006/math">
                      <m:r>
                        <a:rPr lang="vi-VN" sz="4800" i="1">
                          <a:latin typeface="Cambria Math" panose="02040503050406030204" pitchFamily="18" charset="0"/>
                        </a:rPr>
                        <m:t>𝐵𝐶</m:t>
                      </m:r>
                      <m:r>
                        <a:rPr lang="vi-VN" sz="4800" i="1">
                          <a:latin typeface="Cambria Math" panose="02040503050406030204" pitchFamily="18" charset="0"/>
                        </a:rPr>
                        <m:t>=</m:t>
                      </m:r>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6</m:t>
                          </m:r>
                        </m:e>
                      </m:rad>
                    </m:oMath>
                  </a14:m>
                  <a:r>
                    <a:rPr lang="vi-VN" sz="4800" dirty="0">
                      <a:latin typeface="Times New Roman" panose="02020603050405020304" pitchFamily="18" charset="0"/>
                      <a:cs typeface="Times New Roman" panose="02020603050405020304" pitchFamily="18" charset="0"/>
                    </a:rPr>
                    <a:t>. Khoảng cách từ </a:t>
                  </a:r>
                  <a14:m>
                    <m:oMath xmlns:m="http://schemas.openxmlformats.org/officeDocument/2006/math">
                      <m:r>
                        <a:rPr lang="vi-VN" sz="4800" i="1">
                          <a:latin typeface="Cambria Math" panose="02040503050406030204" pitchFamily="18" charset="0"/>
                        </a:rPr>
                        <m:t>𝐵</m:t>
                      </m:r>
                    </m:oMath>
                  </a14:m>
                  <a:r>
                    <a:rPr lang="vi-VN" sz="4800" dirty="0">
                      <a:latin typeface="Times New Roman" panose="02020603050405020304" pitchFamily="18" charset="0"/>
                      <a:cs typeface="Times New Roman" panose="02020603050405020304" pitchFamily="18" charset="0"/>
                    </a:rPr>
                    <a:t> đến </a:t>
                  </a:r>
                  <a14:m>
                    <m:oMath xmlns:m="http://schemas.openxmlformats.org/officeDocument/2006/math">
                      <m:r>
                        <a:rPr lang="vi-VN" sz="4800" i="1">
                          <a:latin typeface="Cambria Math" panose="02040503050406030204" pitchFamily="18" charset="0"/>
                        </a:rPr>
                        <m:t>𝑆𝐶</m:t>
                      </m:r>
                    </m:oMath>
                  </a14:m>
                  <a:r>
                    <a:rPr lang="vi-VN" sz="4800" dirty="0">
                      <a:latin typeface="Times New Roman" panose="02020603050405020304" pitchFamily="18" charset="0"/>
                      <a:cs typeface="Times New Roman" panose="02020603050405020304" pitchFamily="18" charset="0"/>
                    </a:rPr>
                    <a:t> bằng</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18856" y="1819475"/>
                  <a:ext cx="19835650" cy="1646518"/>
                </a:xfrm>
                <a:prstGeom prst="rect">
                  <a:avLst/>
                </a:prstGeom>
                <a:blipFill>
                  <a:blip r:embed="rId3"/>
                  <a:stretch>
                    <a:fillRect l="-904" t="-2174" r="-934" b="-90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360949" y="9262986"/>
                <a:ext cx="17842751" cy="3678518"/>
              </a:xfrm>
              <a:prstGeom prst="rect">
                <a:avLst/>
              </a:prstGeom>
              <a:noFill/>
            </p:spPr>
            <p:txBody>
              <a:bodyPr wrap="square" lIns="182889" tIns="91445" rIns="182889" bIns="91445" rtlCol="0">
                <a:spAutoFit/>
              </a:bodyPr>
              <a:lstStyle/>
              <a:p>
                <a:r>
                  <a:rPr lang="vi-VN" sz="5000" dirty="0">
                    <a:latin typeface="Times New Roman" panose="02020603050405020304" pitchFamily="18" charset="0"/>
                    <a:cs typeface="Times New Roman" panose="02020603050405020304" pitchFamily="18" charset="0"/>
                  </a:rPr>
                  <a:t>Do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𝐴𝐵</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𝑆𝐴</m:t>
                    </m:r>
                    <m:r>
                      <a:rPr lang="vi-VN" sz="5000" i="1">
                        <a:latin typeface="Cambria Math" panose="02040503050406030204" pitchFamily="18" charset="0"/>
                      </a:rPr>
                      <m:t>⊥</m:t>
                    </m:r>
                    <m:r>
                      <a:rPr lang="vi-VN" sz="5000" i="1">
                        <a:latin typeface="Cambria Math" panose="02040503050406030204" pitchFamily="18" charset="0"/>
                      </a:rPr>
                      <m:t>𝐵𝐶</m:t>
                    </m:r>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𝑆𝐵</m:t>
                    </m:r>
                  </m:oMath>
                </a14:m>
                <a:r>
                  <a:rPr lang="vi-VN" sz="5000" dirty="0">
                    <a:latin typeface="Times New Roman" panose="02020603050405020304" pitchFamily="18" charset="0"/>
                    <a:cs typeface="Times New Roman" panose="02020603050405020304" pitchFamily="18" charset="0"/>
                  </a:rPr>
                  <a:t>. Kẻ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m:t>
                    </m:r>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Vậy khoảng cách từ </a:t>
                </a:r>
                <a14:m>
                  <m:oMath xmlns:m="http://schemas.openxmlformats.org/officeDocument/2006/math">
                    <m:r>
                      <a:rPr lang="vi-VN" sz="5000" i="1">
                        <a:latin typeface="Cambria Math" panose="02040503050406030204" pitchFamily="18" charset="0"/>
                      </a:rPr>
                      <m:t>𝐵</m:t>
                    </m:r>
                  </m:oMath>
                </a14:m>
                <a:r>
                  <a:rPr lang="vi-VN" sz="5000" dirty="0">
                    <a:latin typeface="Times New Roman" panose="02020603050405020304" pitchFamily="18" charset="0"/>
                    <a:cs typeface="Times New Roman" panose="02020603050405020304" pitchFamily="18" charset="0"/>
                  </a:rPr>
                  <a:t> đến </a:t>
                </a:r>
                <a14:m>
                  <m:oMath xmlns:m="http://schemas.openxmlformats.org/officeDocument/2006/math">
                    <m:r>
                      <a:rPr lang="vi-VN" sz="5000" i="1">
                        <a:latin typeface="Cambria Math" panose="02040503050406030204" pitchFamily="18" charset="0"/>
                      </a:rPr>
                      <m:t>𝑆𝐶</m:t>
                    </m:r>
                  </m:oMath>
                </a14:m>
                <a:r>
                  <a:rPr lang="vi-VN" sz="5000" dirty="0">
                    <a:latin typeface="Times New Roman" panose="02020603050405020304" pitchFamily="18" charset="0"/>
                    <a:cs typeface="Times New Roman" panose="02020603050405020304" pitchFamily="18" charset="0"/>
                  </a:rPr>
                  <a:t> là </a:t>
                </a:r>
                <a14:m>
                  <m:oMath xmlns:m="http://schemas.openxmlformats.org/officeDocument/2006/math">
                    <m:r>
                      <a:rPr lang="vi-VN" sz="5000" i="1">
                        <a:latin typeface="Cambria Math" panose="02040503050406030204" pitchFamily="18" charset="0"/>
                      </a:rPr>
                      <m:t>𝐵𝐻</m:t>
                    </m:r>
                  </m:oMath>
                </a14:m>
                <a:r>
                  <a:rPr lang="vi-VN" sz="5000" dirty="0">
                    <a:latin typeface="Times New Roman" panose="02020603050405020304" pitchFamily="18" charset="0"/>
                    <a:cs typeface="Times New Roman" panose="02020603050405020304" pitchFamily="18" charset="0"/>
                  </a:rPr>
                  <a:t>, </a:t>
                </a:r>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trong tam giác vuông </a:t>
                </a:r>
                <a14:m>
                  <m:oMath xmlns:m="http://schemas.openxmlformats.org/officeDocument/2006/math">
                    <m:r>
                      <a:rPr lang="vi-VN" sz="5000" i="1">
                        <a:latin typeface="Cambria Math" panose="02040503050406030204" pitchFamily="18" charset="0"/>
                      </a:rPr>
                      <m:t>𝑆𝐵𝐶</m:t>
                    </m:r>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𝐻</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den>
                    </m:f>
                    <m:r>
                      <a:rPr lang="vi-VN" sz="5000" i="1">
                        <a:latin typeface="Cambria Math" panose="02040503050406030204" pitchFamily="18" charset="0"/>
                      </a:rPr>
                      <m:t>+</m:t>
                    </m:r>
                    <m:f>
                      <m:fPr>
                        <m:ctrlPr>
                          <a:rPr lang="en-US" sz="5000" i="1">
                            <a:latin typeface="Cambria Math" panose="02040503050406030204" pitchFamily="18" charset="0"/>
                          </a:rPr>
                        </m:ctrlPr>
                      </m:fPr>
                      <m:num>
                        <m:r>
                          <a:rPr lang="vi-VN" sz="5000" i="1">
                            <a:latin typeface="Cambria Math" panose="02040503050406030204" pitchFamily="18" charset="0"/>
                          </a:rPr>
                          <m:t>1</m:t>
                        </m:r>
                      </m:num>
                      <m:den>
                        <m:r>
                          <a:rPr lang="vi-VN" sz="5000" i="1">
                            <a:latin typeface="Cambria Math" panose="02040503050406030204" pitchFamily="18" charset="0"/>
                          </a:rPr>
                          <m:t>𝐵</m:t>
                        </m:r>
                        <m:sSup>
                          <m:sSupPr>
                            <m:ctrlPr>
                              <a:rPr lang="en-US" sz="5000" i="1">
                                <a:latin typeface="Cambria Math" panose="02040503050406030204" pitchFamily="18" charset="0"/>
                              </a:rPr>
                            </m:ctrlPr>
                          </m:sSupPr>
                          <m:e>
                            <m:r>
                              <a:rPr lang="vi-VN" sz="5000" i="1">
                                <a:latin typeface="Cambria Math" panose="02040503050406030204" pitchFamily="18" charset="0"/>
                              </a:rPr>
                              <m:t>𝐶</m:t>
                            </m:r>
                          </m:e>
                          <m:sup>
                            <m:r>
                              <a:rPr lang="vi-VN" sz="5000" i="1">
                                <a:latin typeface="Cambria Math" panose="02040503050406030204" pitchFamily="18" charset="0"/>
                              </a:rPr>
                              <m:t>2</m:t>
                            </m:r>
                          </m:sup>
                        </m:sSup>
                      </m:den>
                    </m:f>
                  </m:oMath>
                </a14:m>
                <a:endParaRPr lang="en-US" sz="5000" dirty="0">
                  <a:latin typeface="Times New Roman" panose="02020603050405020304" pitchFamily="18" charset="0"/>
                  <a:cs typeface="Times New Roman" panose="02020603050405020304" pitchFamily="18" charset="0"/>
                </a:endParaRPr>
              </a:p>
              <a:p>
                <a:r>
                  <a:rPr lang="vi-VN" sz="5000" dirty="0">
                    <a:latin typeface="Times New Roman" panose="02020603050405020304" pitchFamily="18" charset="0"/>
                    <a:cs typeface="Times New Roman" panose="02020603050405020304" pitchFamily="18" charset="0"/>
                  </a:rPr>
                  <a:t>Trong đó </a:t>
                </a:r>
                <a14:m>
                  <m:oMath xmlns:m="http://schemas.openxmlformats.org/officeDocument/2006/math">
                    <m:r>
                      <a:rPr lang="vi-VN" sz="5000" i="1">
                        <a:latin typeface="Cambria Math" panose="02040503050406030204" pitchFamily="18" charset="0"/>
                      </a:rPr>
                      <m:t>𝑆𝐵</m:t>
                    </m:r>
                    <m:r>
                      <a:rPr lang="vi-VN" sz="5000" i="1">
                        <a:latin typeface="Cambria Math" panose="02040503050406030204" pitchFamily="18" charset="0"/>
                      </a:rPr>
                      <m:t>=</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𝑆</m:t>
                        </m:r>
                        <m:sSup>
                          <m:sSupPr>
                            <m:ctrlPr>
                              <a:rPr lang="en-US" sz="5000" i="1">
                                <a:latin typeface="Cambria Math" panose="02040503050406030204" pitchFamily="18" charset="0"/>
                              </a:rPr>
                            </m:ctrlPr>
                          </m:sSupPr>
                          <m:e>
                            <m:r>
                              <a:rPr lang="vi-VN" sz="5000" i="1">
                                <a:latin typeface="Cambria Math" panose="02040503050406030204" pitchFamily="18" charset="0"/>
                              </a:rPr>
                              <m:t>𝐴</m:t>
                            </m:r>
                          </m:e>
                          <m:sup>
                            <m:r>
                              <a:rPr lang="vi-VN" sz="5000" i="1">
                                <a:latin typeface="Cambria Math" panose="02040503050406030204" pitchFamily="18" charset="0"/>
                              </a:rPr>
                              <m:t>2</m:t>
                            </m:r>
                          </m:sup>
                        </m:sSup>
                        <m:r>
                          <a:rPr lang="vi-VN" sz="5000" i="1">
                            <a:latin typeface="Cambria Math" panose="02040503050406030204" pitchFamily="18" charset="0"/>
                          </a:rPr>
                          <m:t>+</m:t>
                        </m:r>
                        <m:r>
                          <a:rPr lang="vi-VN" sz="5000" i="1">
                            <a:latin typeface="Cambria Math" panose="02040503050406030204" pitchFamily="18" charset="0"/>
                          </a:rPr>
                          <m:t>𝐴</m:t>
                        </m:r>
                        <m:sSup>
                          <m:sSupPr>
                            <m:ctrlPr>
                              <a:rPr lang="en-US" sz="5000" i="1">
                                <a:latin typeface="Cambria Math" panose="02040503050406030204" pitchFamily="18" charset="0"/>
                              </a:rPr>
                            </m:ctrlPr>
                          </m:sSupPr>
                          <m:e>
                            <m:r>
                              <a:rPr lang="vi-VN" sz="5000" i="1">
                                <a:latin typeface="Cambria Math" panose="02040503050406030204" pitchFamily="18" charset="0"/>
                              </a:rPr>
                              <m:t>𝐵</m:t>
                            </m:r>
                          </m:e>
                          <m:sup>
                            <m:r>
                              <a:rPr lang="vi-VN" sz="5000" i="1">
                                <a:latin typeface="Cambria Math" panose="02040503050406030204" pitchFamily="18" charset="0"/>
                              </a:rPr>
                              <m:t>2</m:t>
                            </m:r>
                          </m:sup>
                        </m:sSup>
                      </m:e>
                    </m:rad>
                    <m:r>
                      <a:rPr lang="vi-VN" sz="5000" i="1">
                        <a:latin typeface="Cambria Math" panose="02040503050406030204" pitchFamily="18" charset="0"/>
                      </a:rPr>
                      <m:t>=2</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3</m:t>
                        </m:r>
                      </m:e>
                    </m:rad>
                  </m:oMath>
                </a14:m>
                <a:r>
                  <a:rPr lang="vi-VN" sz="5000" dirty="0">
                    <a:latin typeface="Times New Roman" panose="02020603050405020304" pitchFamily="18" charset="0"/>
                    <a:cs typeface="Times New Roman" panose="02020603050405020304" pitchFamily="18" charset="0"/>
                  </a:rPr>
                  <a:t>, </a:t>
                </a:r>
                <a14:m>
                  <m:oMath xmlns:m="http://schemas.openxmlformats.org/officeDocument/2006/math">
                    <m:r>
                      <a:rPr lang="vi-VN" sz="5000" i="1">
                        <a:latin typeface="Cambria Math" panose="02040503050406030204" pitchFamily="18" charset="0"/>
                      </a:rPr>
                      <m:t>𝐵𝐶</m:t>
                    </m:r>
                    <m:r>
                      <a:rPr lang="vi-VN" sz="5000" i="1">
                        <a:latin typeface="Cambria Math" panose="02040503050406030204" pitchFamily="18" charset="0"/>
                      </a:rPr>
                      <m:t>=</m:t>
                    </m:r>
                    <m:r>
                      <a:rPr lang="vi-VN" sz="5000" i="1">
                        <a:latin typeface="Cambria Math" panose="02040503050406030204" pitchFamily="18" charset="0"/>
                      </a:rPr>
                      <m:t>𝑎</m:t>
                    </m:r>
                    <m:rad>
                      <m:radPr>
                        <m:degHide m:val="on"/>
                        <m:ctrlPr>
                          <a:rPr lang="en-US" sz="5000" i="1">
                            <a:latin typeface="Cambria Math" panose="02040503050406030204" pitchFamily="18" charset="0"/>
                          </a:rPr>
                        </m:ctrlPr>
                      </m:radPr>
                      <m:deg/>
                      <m:e>
                        <m:r>
                          <a:rPr lang="vi-VN" sz="5000" i="1">
                            <a:latin typeface="Cambria Math" panose="02040503050406030204" pitchFamily="18" charset="0"/>
                          </a:rPr>
                          <m:t>6</m:t>
                        </m:r>
                      </m:e>
                    </m:rad>
                  </m:oMath>
                </a14:m>
                <a:r>
                  <a:rPr lang="vi-VN" sz="5000" dirty="0">
                    <a:latin typeface="Times New Roman" panose="02020603050405020304" pitchFamily="18" charset="0"/>
                    <a:cs typeface="Times New Roman" panose="02020603050405020304" pitchFamily="18" charset="0"/>
                  </a:rPr>
                  <a:t> suy ra </a:t>
                </a:r>
                <a14:m>
                  <m:oMath xmlns:m="http://schemas.openxmlformats.org/officeDocument/2006/math">
                    <m:r>
                      <a:rPr lang="vi-VN" sz="5000" i="1">
                        <a:latin typeface="Cambria Math" panose="02040503050406030204" pitchFamily="18" charset="0"/>
                      </a:rPr>
                      <m:t>𝐵𝐻</m:t>
                    </m:r>
                    <m:r>
                      <a:rPr lang="vi-VN" sz="5000" i="1">
                        <a:latin typeface="Cambria Math" panose="02040503050406030204" pitchFamily="18" charset="0"/>
                      </a:rPr>
                      <m:t>=2</m:t>
                    </m:r>
                    <m:r>
                      <a:rPr lang="vi-VN" sz="5000" i="1">
                        <a:latin typeface="Cambria Math" panose="02040503050406030204" pitchFamily="18" charset="0"/>
                      </a:rPr>
                      <m:t>𝑎</m:t>
                    </m:r>
                  </m:oMath>
                </a14:m>
                <a:r>
                  <a:rPr lang="vi-VN" sz="5000" dirty="0">
                    <a:latin typeface="Times New Roman" panose="02020603050405020304" pitchFamily="18" charset="0"/>
                    <a:cs typeface="Times New Roman" panose="02020603050405020304" pitchFamily="18" charset="0"/>
                  </a:rPr>
                  <a:t>.</a:t>
                </a:r>
                <a:endParaRPr lang="en-US" sz="50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360949" y="9262986"/>
                <a:ext cx="17842751" cy="3678518"/>
              </a:xfrm>
              <a:prstGeom prst="rect">
                <a:avLst/>
              </a:prstGeom>
              <a:blipFill rotWithShape="0">
                <a:blip r:embed="rId4"/>
                <a:stretch>
                  <a:fillRect l="-1127" t="-2819" r="-273" b="-6965"/>
                </a:stretch>
              </a:blipFill>
            </p:spPr>
            <p:txBody>
              <a:bodyPr/>
              <a:lstStyle/>
              <a:p>
                <a:r>
                  <a:rPr lang="en-US">
                    <a:noFill/>
                  </a:rPr>
                  <a:t> </a:t>
                </a:r>
              </a:p>
            </p:txBody>
          </p:sp>
        </mc:Fallback>
      </mc:AlternateContent>
      <p:grpSp>
        <p:nvGrpSpPr>
          <p:cNvPr id="2" name="Group 1"/>
          <p:cNvGrpSpPr/>
          <p:nvPr/>
        </p:nvGrpSpPr>
        <p:grpSpPr>
          <a:xfrm>
            <a:off x="122763" y="5418977"/>
            <a:ext cx="23679363" cy="2311114"/>
            <a:chOff x="247181" y="2080087"/>
            <a:chExt cx="11838140" cy="1155557"/>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426650"/>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2</m:t>
                          </m:r>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solidFill>
                                <a:schemeClr val="bg1"/>
                              </a:solidFill>
                              <a:latin typeface="Cambria Math" panose="02040503050406030204" pitchFamily="18" charset="0"/>
                            </a:rPr>
                            <m:t>.</m:t>
                          </m:r>
                        </m:oMath>
                      </m:oMathPara>
                    </a14:m>
                    <a:endParaRPr lang="en-US" sz="4800" dirty="0">
                      <a:solidFill>
                        <a:schemeClr val="bg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426650"/>
                  </a:xfrm>
                  <a:prstGeom prst="rect">
                    <a:avLst/>
                  </a:prstGeom>
                  <a:blipFill>
                    <a:blip r:embed="rId5"/>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55554"/>
              <a:chOff x="5537206" y="1557992"/>
              <a:chExt cx="3079904" cy="1074250"/>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769996"/>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3</m:t>
                              </m:r>
                            </m:e>
                          </m:rad>
                          <m:r>
                            <a:rPr lang="vi-VN" sz="4800" b="0" i="1" smtClean="0">
                              <a:latin typeface="Cambria Math" panose="02040503050406030204" pitchFamily="18" charset="0"/>
                              <a:cs typeface="Times New Roman" panose="02020603050405020304" pitchFamily="18" charset="0"/>
                            </a:rPr>
                            <m:t>.</m:t>
                          </m:r>
                        </m:oMath>
                      </m:oMathPara>
                    </a14:m>
                    <a:endParaRPr lang="vi-VN" sz="4800" b="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769996"/>
                  </a:xfrm>
                  <a:prstGeom prst="rect">
                    <a:avLst/>
                  </a:prstGeom>
                  <a:blipFill>
                    <a:blip r:embed="rId6"/>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42664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a:latin typeface="Cambria Math" panose="02040503050406030204" pitchFamily="18" charset="0"/>
                                </a:rPr>
                                <m:t>2</m:t>
                              </m:r>
                            </m:e>
                          </m:rad>
                          <m:r>
                            <a:rPr lang="vi-VN" sz="4800" b="0" i="1" smtClean="0">
                              <a:latin typeface="Cambria Math" panose="02040503050406030204" pitchFamily="18" charset="0"/>
                            </a:rPr>
                            <m:t>.</m:t>
                          </m:r>
                        </m:oMath>
                      </m:oMathPara>
                    </a14:m>
                    <a:endParaRPr lang="en-US" sz="4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426649"/>
                  </a:xfrm>
                  <a:prstGeom prst="rect">
                    <a:avLst/>
                  </a:prstGeom>
                  <a:blipFill>
                    <a:blip r:embed="rId7"/>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2</m:t>
                          </m:r>
                          <m:r>
                            <a:rPr lang="vi-VN" sz="4800" b="0" i="1" smtClean="0">
                              <a:latin typeface="Cambria Math" panose="02040503050406030204" pitchFamily="18" charset="0"/>
                            </a:rPr>
                            <m:t>𝑎</m:t>
                          </m:r>
                          <m:r>
                            <a:rPr lang="vi-VN" sz="4800" b="0" i="1" smtClean="0">
                              <a:latin typeface="Cambria Math" panose="02040503050406030204" pitchFamily="18" charset="0"/>
                            </a:rPr>
                            <m:t>.</m:t>
                          </m:r>
                        </m:oMath>
                      </m:oMathPara>
                    </a14:m>
                    <a:endParaRPr lang="en-US" sz="48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8"/>
                    <a:stretch>
                      <a:fillRect/>
                    </a:stretch>
                  </a:blipFill>
                </p:spPr>
                <p:txBody>
                  <a:bodyPr/>
                  <a:lstStyle/>
                  <a:p>
                    <a:r>
                      <a:rPr lang="en-US">
                        <a:noFill/>
                      </a:rPr>
                      <a:t> </a:t>
                    </a:r>
                  </a:p>
                </p:txBody>
              </p:sp>
            </mc:Fallback>
          </mc:AlternateContent>
        </p:grpSp>
      </p:grpSp>
      <p:sp>
        <p:nvSpPr>
          <p:cNvPr id="49" name="Oval 48"/>
          <p:cNvSpPr/>
          <p:nvPr/>
        </p:nvSpPr>
        <p:spPr>
          <a:xfrm>
            <a:off x="17620559" y="5963706"/>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D</a:t>
            </a:r>
            <a:r>
              <a:rPr lang="en-US" sz="6400" b="1" dirty="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a:t>
              </a:r>
              <a:r>
                <a:rPr lang="vi-VN" sz="4800" b="1" dirty="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536655240"/>
              </p:ext>
            </p:extLst>
          </p:nvPr>
        </p:nvGraphicFramePr>
        <p:xfrm>
          <a:off x="17969529" y="8263336"/>
          <a:ext cx="4968108" cy="5424362"/>
        </p:xfrm>
        <a:graphic>
          <a:graphicData uri="http://schemas.openxmlformats.org/presentationml/2006/ole">
            <mc:AlternateContent xmlns:mc="http://schemas.openxmlformats.org/markup-compatibility/2006">
              <mc:Choice xmlns:v="urn:schemas-microsoft-com:vml" Requires="v">
                <p:oleObj r:id="rId9" imgW="2371161" imgH="2581645" progId="Visio.Drawing.11">
                  <p:embed/>
                </p:oleObj>
              </mc:Choice>
              <mc:Fallback>
                <p:oleObj r:id="rId9" imgW="2371161" imgH="2581645" progId="Visio.Drawing.11">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9529" y="8263336"/>
                        <a:ext cx="4968108" cy="5424362"/>
                      </a:xfrm>
                      <a:prstGeom prst="rect">
                        <a:avLst/>
                      </a:prstGeom>
                      <a:noFill/>
                    </p:spPr>
                  </p:pic>
                </p:oleObj>
              </mc:Fallback>
            </mc:AlternateContent>
          </a:graphicData>
        </a:graphic>
      </p:graphicFrame>
    </p:spTree>
    <p:extLst>
      <p:ext uri="{BB962C8B-B14F-4D97-AF65-F5344CB8AC3E}">
        <p14:creationId xmlns:p14="http://schemas.microsoft.com/office/powerpoint/2010/main" val="415264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left)">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left)">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left)">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8">
                                            <p:txEl>
                                              <p:pRg st="3" end="3"/>
                                            </p:txEl>
                                          </p:spTgt>
                                        </p:tgtEl>
                                        <p:attrNameLst>
                                          <p:attrName>style.visibility</p:attrName>
                                        </p:attrNameLst>
                                      </p:cBhvr>
                                      <p:to>
                                        <p:strVal val="visible"/>
                                      </p:to>
                                    </p:set>
                                    <p:animEffect transition="in" filter="wipe(left)">
                                      <p:cBhvr>
                                        <p:cTn id="42" dur="500"/>
                                        <p:tgtEl>
                                          <p:spTgt spid="8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heel(1)">
                                      <p:cBhvr>
                                        <p:cTn id="4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235938" y="7029105"/>
            <a:ext cx="24197377" cy="6517448"/>
            <a:chOff x="184495" y="3682149"/>
            <a:chExt cx="11796249" cy="2913416"/>
          </a:xfrm>
        </p:grpSpPr>
        <p:sp>
          <p:nvSpPr>
            <p:cNvPr id="5" name="Rounded Rectangle 4"/>
            <p:cNvSpPr/>
            <p:nvPr/>
          </p:nvSpPr>
          <p:spPr>
            <a:xfrm>
              <a:off x="184495" y="3865217"/>
              <a:ext cx="11796249" cy="2730348"/>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p>
          </p:txBody>
        </p:sp>
        <p:grpSp>
          <p:nvGrpSpPr>
            <p:cNvPr id="6" name="Group 5"/>
            <p:cNvGrpSpPr/>
            <p:nvPr/>
          </p:nvGrpSpPr>
          <p:grpSpPr>
            <a:xfrm>
              <a:off x="203200" y="3682149"/>
              <a:ext cx="2342698" cy="456056"/>
              <a:chOff x="1275608" y="6322796"/>
              <a:chExt cx="4592537" cy="828631"/>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6400"/>
              </a:p>
            </p:txBody>
          </p:sp>
          <p:sp>
            <p:nvSpPr>
              <p:cNvPr id="8" name="TextBox 7"/>
              <p:cNvSpPr txBox="1"/>
              <p:nvPr/>
            </p:nvSpPr>
            <p:spPr>
              <a:xfrm>
                <a:off x="2597026" y="6359641"/>
                <a:ext cx="2344289" cy="754940"/>
              </a:xfrm>
              <a:prstGeom prst="rect">
                <a:avLst/>
              </a:prstGeom>
              <a:noFill/>
            </p:spPr>
            <p:txBody>
              <a:bodyPr wrap="none" rtlCol="0">
                <a:spAutoFit/>
              </a:bodyPr>
              <a:lstStyle/>
              <a:p>
                <a:r>
                  <a:rPr lang="vi-VN" sz="4800" b="1" dirty="0">
                    <a:solidFill>
                      <a:srgbClr val="FF0000"/>
                    </a:solidFill>
                    <a:latin typeface="Times New Roman" panose="02020603050405020304" pitchFamily="18" charset="0"/>
                    <a:ea typeface="Tahoma" pitchFamily="34" charset="0"/>
                    <a:cs typeface="Times New Roman" panose="02020603050405020304" pitchFamily="18" charset="0"/>
                  </a:rPr>
                  <a:t>Lời Giải</a:t>
                </a:r>
                <a:endParaRPr lang="en-US" sz="48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6400"/>
              </a:p>
            </p:txBody>
          </p:sp>
        </p:grpSp>
      </p:grpSp>
      <p:grpSp>
        <p:nvGrpSpPr>
          <p:cNvPr id="20" name="Group 19"/>
          <p:cNvGrpSpPr/>
          <p:nvPr/>
        </p:nvGrpSpPr>
        <p:grpSpPr>
          <a:xfrm>
            <a:off x="-97142" y="2055601"/>
            <a:ext cx="23826795" cy="2443406"/>
            <a:chOff x="534987" y="1627726"/>
            <a:chExt cx="23351532" cy="2049019"/>
          </a:xfrm>
        </p:grpSpPr>
        <p:grpSp>
          <p:nvGrpSpPr>
            <p:cNvPr id="21" name="Group 20"/>
            <p:cNvGrpSpPr/>
            <p:nvPr/>
          </p:nvGrpSpPr>
          <p:grpSpPr>
            <a:xfrm>
              <a:off x="534987" y="1869705"/>
              <a:ext cx="23319518" cy="1807040"/>
              <a:chOff x="534987" y="1647866"/>
              <a:chExt cx="23319518" cy="1807040"/>
            </a:xfrm>
          </p:grpSpPr>
          <p:sp>
            <p:nvSpPr>
              <p:cNvPr id="25" name="Rounded Rectangle 24"/>
              <p:cNvSpPr/>
              <p:nvPr/>
            </p:nvSpPr>
            <p:spPr bwMode="auto">
              <a:xfrm>
                <a:off x="755648" y="1720892"/>
                <a:ext cx="23098857" cy="1734014"/>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54774"/>
                  <a:endParaRPr lang="en-US" sz="6400">
                    <a:solidFill>
                      <a:prstClr val="white"/>
                    </a:solidFill>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4354774">
                      <a:defRPr/>
                    </a:pPr>
                    <a:endParaRPr lang="en-US" sz="6400"/>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4354774">
                      <a:defRPr/>
                    </a:pPr>
                    <a:endParaRPr lang="en-US" sz="6400"/>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4354774">
                      <a:defRPr/>
                    </a:pPr>
                    <a:endParaRPr lang="en-US" sz="6400"/>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4354774">
                      <a:defRPr/>
                    </a:pPr>
                    <a:endParaRPr lang="en-US" sz="6400"/>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4354774">
                      <a:defRPr/>
                    </a:pPr>
                    <a:endParaRPr lang="en-US" sz="6400"/>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4354774">
                      <a:defRPr/>
                    </a:pPr>
                    <a:endParaRPr lang="en-US" sz="6400"/>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4354774">
                      <a:defRPr/>
                    </a:pPr>
                    <a:endParaRPr lang="en-US" sz="6400"/>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54774">
                    <a:defRPr/>
                  </a:pPr>
                  <a:endParaRPr lang="en-US" sz="6400">
                    <a:solidFill>
                      <a:schemeClr val="tx1"/>
                    </a:solidFill>
                  </a:endParaRPr>
                </a:p>
              </p:txBody>
            </p:sp>
            <p:sp>
              <p:nvSpPr>
                <p:cNvPr id="31" name="TextBox 13"/>
                <p:cNvSpPr txBox="1">
                  <a:spLocks noChangeArrowheads="1"/>
                </p:cNvSpPr>
                <p:nvPr/>
              </p:nvSpPr>
              <p:spPr bwMode="auto">
                <a:xfrm>
                  <a:off x="1892516" y="1735130"/>
                  <a:ext cx="1706451" cy="69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800" b="1" dirty="0" err="1">
                      <a:solidFill>
                        <a:schemeClr val="bg1"/>
                      </a:solidFill>
                      <a:latin typeface="Times New Roman" panose="02020603050405020304" pitchFamily="18" charset="0"/>
                      <a:cs typeface="Times New Roman" panose="02020603050405020304" pitchFamily="18" charset="0"/>
                    </a:rPr>
                    <a:t>Câu</a:t>
                  </a:r>
                  <a:r>
                    <a:rPr lang="en-US" sz="4800" b="1" dirty="0">
                      <a:solidFill>
                        <a:schemeClr val="bg1"/>
                      </a:solidFill>
                      <a:latin typeface="Times New Roman" panose="02020603050405020304" pitchFamily="18" charset="0"/>
                      <a:cs typeface="Times New Roman" panose="02020603050405020304" pitchFamily="18" charset="0"/>
                    </a:rPr>
                    <a:t> </a:t>
                  </a:r>
                  <a:r>
                    <a:rPr lang="vi-VN" sz="4800" b="1" dirty="0">
                      <a:solidFill>
                        <a:schemeClr val="bg1"/>
                      </a:solidFill>
                      <a:latin typeface="Times New Roman" panose="02020603050405020304" pitchFamily="18" charset="0"/>
                      <a:cs typeface="Times New Roman" panose="02020603050405020304" pitchFamily="18" charset="0"/>
                    </a:rPr>
                    <a:t>5</a:t>
                  </a:r>
                  <a:endParaRPr lang="en-US" sz="4800" b="1" dirty="0">
                    <a:solidFill>
                      <a:schemeClr val="bg1"/>
                    </a:solidFill>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23" name="Rectangle 22"/>
                <p:cNvSpPr/>
                <p:nvPr/>
              </p:nvSpPr>
              <p:spPr>
                <a:xfrm>
                  <a:off x="4050869" y="1627726"/>
                  <a:ext cx="19835650" cy="19543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182889" tIns="91445" rIns="182889" bIns="91445">
                  <a:spAutoFit/>
                </a:bodyPr>
                <a:lstStyle/>
                <a:p>
                  <a:pPr algn="just">
                    <a:lnSpc>
                      <a:spcPct val="115000"/>
                    </a:lnSpc>
                    <a:spcBef>
                      <a:spcPts val="1200"/>
                    </a:spcBef>
                    <a:buClr>
                      <a:srgbClr val="0000FF"/>
                    </a:buClr>
                    <a:tabLst>
                      <a:tab pos="1259903" algn="l"/>
                    </a:tabLst>
                  </a:pPr>
                  <a:r>
                    <a:rPr lang="vi-VN" sz="4800" dirty="0">
                      <a:latin typeface="Times New Roman" panose="02020603050405020304" pitchFamily="18" charset="0"/>
                      <a:cs typeface="Times New Roman" panose="02020603050405020304" pitchFamily="18" charset="0"/>
                    </a:rPr>
                    <a:t>Cho hình chóp tứ giác đều có cạnh đáy bằng </a:t>
                  </a:r>
                  <a14:m>
                    <m:oMath xmlns:m="http://schemas.openxmlformats.org/officeDocument/2006/math">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oMath>
                  </a14:m>
                  <a:r>
                    <a:rPr lang="vi-VN" sz="4800" dirty="0">
                      <a:latin typeface="Times New Roman" panose="02020603050405020304" pitchFamily="18" charset="0"/>
                      <a:cs typeface="Times New Roman" panose="02020603050405020304" pitchFamily="18" charset="0"/>
                    </a:rPr>
                    <a:t> và chiều cao bằng </a:t>
                  </a:r>
                  <a14:m>
                    <m:oMath xmlns:m="http://schemas.openxmlformats.org/officeDocument/2006/math">
                      <m:f>
                        <m:fPr>
                          <m:ctrlPr>
                            <a:rPr lang="en-US" sz="4800" i="1">
                              <a:latin typeface="Cambria Math" panose="02040503050406030204" pitchFamily="18" charset="0"/>
                            </a:rPr>
                          </m:ctrlPr>
                        </m:fPr>
                        <m:num>
                          <m:r>
                            <a:rPr lang="vi-VN"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vi-VN" sz="4800" i="1">
                                  <a:latin typeface="Cambria Math" panose="02040503050406030204" pitchFamily="18" charset="0"/>
                                </a:rPr>
                                <m:t>2</m:t>
                              </m:r>
                            </m:e>
                          </m:rad>
                        </m:num>
                        <m:den>
                          <m:r>
                            <a:rPr lang="vi-VN" sz="4800" i="1">
                              <a:latin typeface="Cambria Math" panose="02040503050406030204" pitchFamily="18" charset="0"/>
                            </a:rPr>
                            <m:t>2</m:t>
                          </m:r>
                        </m:den>
                      </m:f>
                    </m:oMath>
                  </a14:m>
                  <a:r>
                    <a:rPr lang="vi-VN" sz="4800" dirty="0">
                      <a:latin typeface="Times New Roman" panose="02020603050405020304" pitchFamily="18" charset="0"/>
                      <a:cs typeface="Times New Roman" panose="02020603050405020304" pitchFamily="18" charset="0"/>
                    </a:rPr>
                    <a:t>. Tính số đo của góc giữa mặt bên và mặt đáy.</a:t>
                  </a:r>
                  <a:endParaRPr lang="en-US" sz="4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050869" y="1627726"/>
                  <a:ext cx="19835650" cy="1954353"/>
                </a:xfrm>
                <a:prstGeom prst="rect">
                  <a:avLst/>
                </a:prstGeom>
                <a:blipFill>
                  <a:blip r:embed="rId2"/>
                  <a:stretch>
                    <a:fillRect l="-934" r="-904" b="-109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Rectangle 87"/>
              <p:cNvSpPr/>
              <p:nvPr/>
            </p:nvSpPr>
            <p:spPr>
              <a:xfrm>
                <a:off x="1056334" y="7314495"/>
                <a:ext cx="20151318" cy="7232311"/>
              </a:xfrm>
              <a:prstGeom prst="rect">
                <a:avLst/>
              </a:prstGeom>
              <a:noFill/>
            </p:spPr>
            <p:txBody>
              <a:bodyPr wrap="square" lIns="182889" tIns="91445" rIns="182889" bIns="91445" rtlCol="0">
                <a:spAutoFit/>
              </a:bodyPr>
              <a:lstStyle/>
              <a:p>
                <a:r>
                  <a:rPr lang="vi-VN" dirty="0"/>
                  <a:t>                           </a:t>
                </a:r>
                <a:r>
                  <a:rPr lang="vi-VN" sz="4800" dirty="0">
                    <a:latin typeface="Times New Roman" panose="02020603050405020304" pitchFamily="18" charset="0"/>
                    <a:cs typeface="Times New Roman" panose="02020603050405020304" pitchFamily="18" charset="0"/>
                  </a:rPr>
                  <a:t>Giả sử hình chóp đã cho là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Times New Roman" panose="02020603050405020304" pitchFamily="18" charset="0"/>
                    <a:cs typeface="Times New Roman" panose="02020603050405020304" pitchFamily="18" charset="0"/>
                  </a:rPr>
                  <a:t> có đường cao </a:t>
                </a:r>
                <a14:m>
                  <m:oMath xmlns:m="http://schemas.openxmlformats.org/officeDocument/2006/math">
                    <m:r>
                      <a:rPr lang="vi-VN" sz="4800" i="1">
                        <a:latin typeface="Cambria Math" panose="02040503050406030204" pitchFamily="18" charset="0"/>
                      </a:rPr>
                      <m:t>𝑆𝐻</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Ta có: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𝑆𝐶𝐷</m:t>
                        </m:r>
                      </m:e>
                    </m:d>
                    <m:r>
                      <a:rPr lang="vi-VN" sz="4800" i="1">
                        <a:latin typeface="Cambria Math" panose="02040503050406030204" pitchFamily="18" charset="0"/>
                      </a:rPr>
                      <m:t>=</m:t>
                    </m:r>
                    <m:r>
                      <a:rPr lang="vi-VN"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Gọi </a:t>
                </a:r>
                <a14:m>
                  <m:oMath xmlns:m="http://schemas.openxmlformats.org/officeDocument/2006/math">
                    <m:r>
                      <a:rPr lang="vi-VN" sz="4800" i="1">
                        <a:latin typeface="Cambria Math" panose="02040503050406030204" pitchFamily="18" charset="0"/>
                      </a:rPr>
                      <m:t>𝑀</m:t>
                    </m:r>
                  </m:oMath>
                </a14:m>
                <a:r>
                  <a:rPr lang="vi-VN" sz="4800" dirty="0">
                    <a:latin typeface="Times New Roman" panose="02020603050405020304" pitchFamily="18" charset="0"/>
                    <a:cs typeface="Times New Roman" panose="02020603050405020304" pitchFamily="18" charset="0"/>
                  </a:rPr>
                  <a:t> là trung điểm của </a:t>
                </a:r>
                <a14:m>
                  <m:oMath xmlns:m="http://schemas.openxmlformats.org/officeDocument/2006/math">
                    <m:r>
                      <a:rPr lang="vi-VN" sz="4800" i="1">
                        <a:latin typeface="Cambria Math" panose="02040503050406030204" pitchFamily="18" charset="0"/>
                      </a:rPr>
                      <m:t>𝐶𝐷</m:t>
                    </m:r>
                  </m:oMath>
                </a14:m>
                <a:endParaRPr lang="vi-VN" sz="4800" dirty="0">
                  <a:latin typeface="Times New Roman" panose="02020603050405020304" pitchFamily="18" charset="0"/>
                  <a:cs typeface="Times New Roman" panose="02020603050405020304" pitchFamily="18" charset="0"/>
                </a:endParaRPr>
              </a:p>
              <a:p>
                <a:r>
                  <a:rPr lang="vi-VN" sz="4800" dirty="0">
                    <a:latin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4800" i="1" smtClean="0">
                            <a:latin typeface="Cambria Math" panose="02040503050406030204" pitchFamily="18" charset="0"/>
                          </a:rPr>
                        </m:ctrlPr>
                      </m:accPr>
                      <m:e>
                        <m:d>
                          <m:dPr>
                            <m:ctrlPr>
                              <a:rPr lang="en-US" sz="4800" i="1">
                                <a:latin typeface="Cambria Math" panose="02040503050406030204" pitchFamily="18" charset="0"/>
                              </a:rPr>
                            </m:ctrlPr>
                          </m:dPr>
                          <m:e>
                            <m:d>
                              <m:dPr>
                                <m:ctrlPr>
                                  <a:rPr lang="en-US" sz="4800" i="1">
                                    <a:latin typeface="Cambria Math" panose="02040503050406030204" pitchFamily="18" charset="0"/>
                                  </a:rPr>
                                </m:ctrlPr>
                              </m:dPr>
                              <m:e>
                                <m:r>
                                  <a:rPr lang="fr-FR" sz="4800" i="1">
                                    <a:latin typeface="Cambria Math" panose="02040503050406030204" pitchFamily="18" charset="0"/>
                                  </a:rPr>
                                  <m:t>𝐴𝐵𝐶𝐷</m:t>
                                </m:r>
                              </m:e>
                            </m:d>
                            <m:r>
                              <a:rPr lang="fr-FR" sz="4800" i="1">
                                <a:latin typeface="Cambria Math" panose="02040503050406030204" pitchFamily="18" charset="0"/>
                              </a:rPr>
                              <m:t>,</m:t>
                            </m:r>
                            <m:d>
                              <m:dPr>
                                <m:ctrlPr>
                                  <a:rPr lang="en-US" sz="4800" i="1">
                                    <a:latin typeface="Cambria Math" panose="02040503050406030204" pitchFamily="18" charset="0"/>
                                  </a:rPr>
                                </m:ctrlPr>
                              </m:dPr>
                              <m:e>
                                <m:r>
                                  <a:rPr lang="fr-FR" sz="4800" i="1">
                                    <a:latin typeface="Cambria Math" panose="02040503050406030204" pitchFamily="18" charset="0"/>
                                  </a:rPr>
                                  <m:t>𝑆𝐶𝐷</m:t>
                                </m:r>
                              </m:e>
                            </m:d>
                          </m:e>
                        </m:d>
                      </m:e>
                    </m:acc>
                    <m:r>
                      <a:rPr lang="fr-FR" sz="4800" i="1">
                        <a:latin typeface="Cambria Math" panose="02040503050406030204" pitchFamily="18" charset="0"/>
                      </a:rPr>
                      <m:t>=</m:t>
                    </m:r>
                    <m:acc>
                      <m:accPr>
                        <m:chr m:val="̂"/>
                        <m:ctrlPr>
                          <a:rPr lang="fr-FR" sz="4800" i="1" smtClean="0">
                            <a:latin typeface="Cambria Math" panose="02040503050406030204" pitchFamily="18" charset="0"/>
                          </a:rPr>
                        </m:ctrlPr>
                      </m:accPr>
                      <m:e>
                        <m:d>
                          <m:dPr>
                            <m:ctrlPr>
                              <a:rPr lang="en-US" sz="4800" i="1">
                                <a:latin typeface="Cambria Math" panose="02040503050406030204" pitchFamily="18" charset="0"/>
                              </a:rPr>
                            </m:ctrlPr>
                          </m:dPr>
                          <m:e>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𝑆𝑀</m:t>
                            </m:r>
                          </m:e>
                        </m:d>
                      </m:e>
                    </m:acc>
                    <m:r>
                      <a:rPr lang="fr-FR" sz="4800" i="1">
                        <a:latin typeface="Cambria Math" panose="02040503050406030204" pitchFamily="18" charset="0"/>
                      </a:rPr>
                      <m:t>=</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oMath>
                </a14:m>
                <a:r>
                  <a:rPr lang="vi-VN" sz="4800" dirty="0">
                    <a:latin typeface="Times New Roman" panose="02020603050405020304" pitchFamily="18" charset="0"/>
                    <a:cs typeface="Times New Roman" panose="02020603050405020304" pitchFamily="18" charset="0"/>
                  </a:rPr>
                  <a:t>.</a:t>
                </a:r>
              </a:p>
              <a:p>
                <a:r>
                  <a:rPr lang="vi-VN" sz="4800" dirty="0">
                    <a:latin typeface="Times New Roman" panose="02020603050405020304" pitchFamily="18" charset="0"/>
                    <a:cs typeface="Times New Roman" panose="02020603050405020304" pitchFamily="18" charset="0"/>
                  </a:rPr>
                  <a:t>Mặt khác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1</m:t>
                        </m:r>
                      </m:num>
                      <m:den>
                        <m:r>
                          <a:rPr lang="fr-FR" sz="4800" i="1">
                            <a:latin typeface="Cambria Math" panose="02040503050406030204" pitchFamily="18" charset="0"/>
                          </a:rPr>
                          <m:t>2</m:t>
                        </m:r>
                      </m:den>
                    </m:f>
                    <m:r>
                      <a:rPr lang="fr-FR" sz="4800" i="1">
                        <a:latin typeface="Cambria Math" panose="02040503050406030204" pitchFamily="18" charset="0"/>
                      </a:rPr>
                      <m:t>𝐴𝐷</m:t>
                    </m:r>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oMath>
                </a14:m>
                <a:r>
                  <a:rPr lang="en-US" sz="4800" dirty="0">
                    <a:latin typeface="Times New Roman" panose="02020603050405020304" pitchFamily="18" charset="0"/>
                    <a:cs typeface="Times New Roman" panose="02020603050405020304" pitchFamily="18" charset="0"/>
                  </a:rPr>
                  <a:t>.</a:t>
                </a:r>
              </a:p>
              <a:p>
                <a:r>
                  <a:rPr lang="vi-VN" sz="4800" dirty="0">
                    <a:latin typeface="Times New Roman" panose="02020603050405020304" pitchFamily="18" charset="0"/>
                    <a:cs typeface="Times New Roman" panose="02020603050405020304" pitchFamily="18" charset="0"/>
                  </a:rPr>
                  <a:t>Áp dụng hệ thức lượng trong tam giác </a:t>
                </a:r>
                <a14:m>
                  <m:oMath xmlns:m="http://schemas.openxmlformats.org/officeDocument/2006/math">
                    <m:r>
                      <a:rPr lang="fr-FR" sz="4800" i="1">
                        <a:latin typeface="Cambria Math" panose="02040503050406030204" pitchFamily="18" charset="0"/>
                      </a:rPr>
                      <m:t>𝑆𝐻𝑀</m:t>
                    </m:r>
                  </m:oMath>
                </a14:m>
                <a:r>
                  <a:rPr lang="vi-VN" sz="4800" dirty="0">
                    <a:latin typeface="Times New Roman" panose="02020603050405020304" pitchFamily="18" charset="0"/>
                    <a:cs typeface="Times New Roman" panose="02020603050405020304" pitchFamily="18" charset="0"/>
                  </a:rPr>
                  <a:t> vuông tại </a:t>
                </a:r>
                <a14:m>
                  <m:oMath xmlns:m="http://schemas.openxmlformats.org/officeDocument/2006/math">
                    <m:r>
                      <a:rPr lang="fr-FR" sz="4800" i="1">
                        <a:latin typeface="Cambria Math" panose="02040503050406030204" pitchFamily="18" charset="0"/>
                      </a:rPr>
                      <m:t>𝐻</m:t>
                    </m:r>
                  </m:oMath>
                </a14:m>
                <a:r>
                  <a:rPr lang="vi-VN" sz="4800" dirty="0">
                    <a:latin typeface="Times New Roman" panose="02020603050405020304" pitchFamily="18" charset="0"/>
                    <a:cs typeface="Times New Roman" panose="02020603050405020304" pitchFamily="18" charset="0"/>
                  </a:rPr>
                  <a:t>, ta có:</a:t>
                </a:r>
                <a:endParaRPr lang="en-US" sz="4800"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en-US" sz="4800" i="1">
                            <a:latin typeface="Cambria Math" panose="02040503050406030204" pitchFamily="18" charset="0"/>
                          </a:rPr>
                        </m:ctrlPr>
                      </m:funcPr>
                      <m:fName>
                        <m:r>
                          <a:rPr lang="fr-FR" sz="4800" i="1">
                            <a:latin typeface="Cambria Math" panose="02040503050406030204" pitchFamily="18" charset="0"/>
                          </a:rPr>
                          <m:t>𝑡𝑎𝑛</m:t>
                        </m:r>
                      </m:fName>
                      <m:e>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e>
                    </m:func>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𝑆𝐻</m:t>
                        </m:r>
                      </m:num>
                      <m:den>
                        <m:r>
                          <a:rPr lang="fr-FR" sz="4800" i="1">
                            <a:latin typeface="Cambria Math" panose="02040503050406030204" pitchFamily="18" charset="0"/>
                          </a:rPr>
                          <m:t>𝐻𝑀</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num>
                      <m:den>
                        <m:r>
                          <a:rPr lang="fr-FR" sz="4800" i="1">
                            <a:latin typeface="Cambria Math" panose="02040503050406030204" pitchFamily="18" charset="0"/>
                          </a:rPr>
                          <m:t>2</m:t>
                        </m:r>
                      </m:den>
                    </m:f>
                    <m:r>
                      <a:rPr lang="fr-FR" sz="4800" i="1">
                        <a:latin typeface="Cambria Math" panose="02040503050406030204" pitchFamily="18" charset="0"/>
                      </a:rPr>
                      <m:t>.</m:t>
                    </m:r>
                    <m:f>
                      <m:fPr>
                        <m:ctrlPr>
                          <a:rPr lang="en-US" sz="4800" i="1">
                            <a:latin typeface="Cambria Math" panose="02040503050406030204" pitchFamily="18" charset="0"/>
                          </a:rPr>
                        </m:ctrlPr>
                      </m:fPr>
                      <m:num>
                        <m:r>
                          <a:rPr lang="fr-FR" sz="4800" i="1">
                            <a:latin typeface="Cambria Math" panose="02040503050406030204" pitchFamily="18" charset="0"/>
                          </a:rPr>
                          <m:t>2</m:t>
                        </m:r>
                      </m:num>
                      <m:den>
                        <m:r>
                          <a:rPr lang="fr-FR" sz="4800" i="1">
                            <a:latin typeface="Cambria Math" panose="02040503050406030204" pitchFamily="18" charset="0"/>
                          </a:rPr>
                          <m:t>𝑎</m:t>
                        </m:r>
                        <m:rad>
                          <m:radPr>
                            <m:degHide m:val="on"/>
                            <m:ctrlPr>
                              <a:rPr lang="en-US" sz="4800" i="1">
                                <a:latin typeface="Cambria Math" panose="02040503050406030204" pitchFamily="18" charset="0"/>
                              </a:rPr>
                            </m:ctrlPr>
                          </m:radPr>
                          <m:deg/>
                          <m:e>
                            <m:r>
                              <a:rPr lang="fr-FR" sz="4800" i="1">
                                <a:latin typeface="Cambria Math" panose="02040503050406030204" pitchFamily="18" charset="0"/>
                              </a:rPr>
                              <m:t>2</m:t>
                            </m:r>
                          </m:e>
                        </m:rad>
                      </m:den>
                    </m:f>
                    <m:r>
                      <a:rPr lang="fr-FR" sz="4800" i="1">
                        <a:latin typeface="Cambria Math" panose="02040503050406030204" pitchFamily="18" charset="0"/>
                      </a:rPr>
                      <m:t>=1⇒</m:t>
                    </m:r>
                    <m:acc>
                      <m:accPr>
                        <m:chr m:val="̂"/>
                        <m:ctrlPr>
                          <a:rPr lang="en-US" sz="4800" i="1">
                            <a:latin typeface="Cambria Math" panose="02040503050406030204" pitchFamily="18" charset="0"/>
                          </a:rPr>
                        </m:ctrlPr>
                      </m:accPr>
                      <m:e>
                        <m:r>
                          <a:rPr lang="fr-FR" sz="4800" i="1">
                            <a:latin typeface="Cambria Math" panose="02040503050406030204" pitchFamily="18" charset="0"/>
                          </a:rPr>
                          <m:t>𝑆𝑀𝐻</m:t>
                        </m:r>
                      </m:e>
                    </m:acc>
                    <m:r>
                      <a:rPr lang="fr-FR" sz="4800" i="1">
                        <a:latin typeface="Cambria Math" panose="02040503050406030204" pitchFamily="18" charset="0"/>
                      </a:rPr>
                      <m:t>=45°</m:t>
                    </m:r>
                  </m:oMath>
                </a14:m>
                <a:r>
                  <a:rPr lang="fr-FR" sz="4800" dirty="0">
                    <a:latin typeface="Times New Roman" panose="02020603050405020304" pitchFamily="18" charset="0"/>
                    <a:cs typeface="Times New Roman" panose="02020603050405020304" pitchFamily="18" charset="0"/>
                  </a:rPr>
                  <a:t>.</a:t>
                </a:r>
                <a:endParaRPr lang="vi-VN" sz="48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mc:Choice>
        <mc:Fallback xmlns="">
          <p:sp>
            <p:nvSpPr>
              <p:cNvPr id="88" name="Rectangle 87"/>
              <p:cNvSpPr>
                <a:spLocks noRot="1" noChangeAspect="1" noMove="1" noResize="1" noEditPoints="1" noAdjustHandles="1" noChangeArrowheads="1" noChangeShapeType="1" noTextEdit="1"/>
              </p:cNvSpPr>
              <p:nvPr/>
            </p:nvSpPr>
            <p:spPr>
              <a:xfrm>
                <a:off x="1056334" y="7314495"/>
                <a:ext cx="20151318" cy="7232311"/>
              </a:xfrm>
              <a:prstGeom prst="rect">
                <a:avLst/>
              </a:prstGeom>
              <a:blipFill rotWithShape="0">
                <a:blip r:embed="rId3"/>
                <a:stretch>
                  <a:fillRect l="-907" t="-1265"/>
                </a:stretch>
              </a:blipFill>
            </p:spPr>
            <p:txBody>
              <a:bodyPr/>
              <a:lstStyle/>
              <a:p>
                <a:r>
                  <a:rPr lang="en-US">
                    <a:noFill/>
                  </a:rPr>
                  <a:t> </a:t>
                </a:r>
              </a:p>
            </p:txBody>
          </p:sp>
        </mc:Fallback>
      </mc:AlternateContent>
      <p:grpSp>
        <p:nvGrpSpPr>
          <p:cNvPr id="2" name="Group 1"/>
          <p:cNvGrpSpPr/>
          <p:nvPr/>
        </p:nvGrpSpPr>
        <p:grpSpPr>
          <a:xfrm>
            <a:off x="189798" y="4733590"/>
            <a:ext cx="23679363" cy="2233008"/>
            <a:chOff x="247181" y="2080087"/>
            <a:chExt cx="11838140" cy="1116504"/>
          </a:xfrm>
        </p:grpSpPr>
        <p:grpSp>
          <p:nvGrpSpPr>
            <p:cNvPr id="51" name="Group 50"/>
            <p:cNvGrpSpPr/>
            <p:nvPr/>
          </p:nvGrpSpPr>
          <p:grpSpPr>
            <a:xfrm>
              <a:off x="247181" y="2080087"/>
              <a:ext cx="3090381" cy="1116500"/>
              <a:chOff x="5537206" y="1557992"/>
              <a:chExt cx="3079904" cy="1037945"/>
            </a:xfrm>
          </p:grpSpPr>
          <p:sp>
            <p:nvSpPr>
              <p:cNvPr id="52" name="Rectangle 51"/>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A</a:t>
                </a:r>
                <a:endParaRPr lang="en-US" sz="6400" dirty="0"/>
              </a:p>
            </p:txBody>
          </p:sp>
          <mc:AlternateContent xmlns:mc="http://schemas.openxmlformats.org/markup-compatibility/2006" xmlns:a14="http://schemas.microsoft.com/office/drawing/2010/main">
            <mc:Choice Requires="a14">
              <p:sp>
                <p:nvSpPr>
                  <p:cNvPr id="54" name="TextBox 53"/>
                  <p:cNvSpPr txBox="1"/>
                  <p:nvPr/>
                </p:nvSpPr>
                <p:spPr>
                  <a:xfrm>
                    <a:off x="5537206" y="1853024"/>
                    <a:ext cx="2280848" cy="386265"/>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a:latin typeface="Cambria Math" panose="02040503050406030204" pitchFamily="18" charset="0"/>
                            </a:rPr>
                            <m:t>30°</m:t>
                          </m:r>
                          <m:r>
                            <m:rPr>
                              <m:nor/>
                            </m:rPr>
                            <a:rPr lang="vi-VN" sz="4800">
                              <a:latin typeface="Times New Roman" panose="02020603050405020304" pitchFamily="18" charset="0"/>
                              <a:cs typeface="Times New Roman" panose="02020603050405020304" pitchFamily="18" charset="0"/>
                            </a:rPr>
                            <m:t>.</m:t>
                          </m:r>
                        </m:oMath>
                      </m:oMathPara>
                    </a14:m>
                    <a:endParaRPr lang="en-US" sz="48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537206" y="1853024"/>
                    <a:ext cx="2280848" cy="386265"/>
                  </a:xfrm>
                  <a:prstGeom prst="rect">
                    <a:avLst/>
                  </a:prstGeom>
                  <a:blipFill>
                    <a:blip r:embed="rId4"/>
                    <a:stretch>
                      <a:fillRect/>
                    </a:stretch>
                  </a:blipFill>
                </p:spPr>
                <p:txBody>
                  <a:bodyPr/>
                  <a:lstStyle/>
                  <a:p>
                    <a:r>
                      <a:rPr lang="en-US">
                        <a:noFill/>
                      </a:rPr>
                      <a:t> </a:t>
                    </a:r>
                  </a:p>
                </p:txBody>
              </p:sp>
            </mc:Fallback>
          </mc:AlternateContent>
        </p:grpSp>
        <p:grpSp>
          <p:nvGrpSpPr>
            <p:cNvPr id="55" name="Group 54"/>
            <p:cNvGrpSpPr/>
            <p:nvPr/>
          </p:nvGrpSpPr>
          <p:grpSpPr>
            <a:xfrm>
              <a:off x="3163101" y="2080090"/>
              <a:ext cx="3090381" cy="1116501"/>
              <a:chOff x="5537206" y="1557992"/>
              <a:chExt cx="3079904" cy="1037945"/>
            </a:xfrm>
          </p:grpSpPr>
          <p:sp>
            <p:nvSpPr>
              <p:cNvPr id="56" name="Rectangle 5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mc:AlternateContent xmlns:mc="http://schemas.openxmlformats.org/markup-compatibility/2006" xmlns:a14="http://schemas.microsoft.com/office/drawing/2010/main">
            <mc:Choice Requires="a14">
              <p:sp>
                <p:nvSpPr>
                  <p:cNvPr id="58" name="TextBox 57"/>
                  <p:cNvSpPr txBox="1"/>
                  <p:nvPr/>
                </p:nvSpPr>
                <p:spPr>
                  <a:xfrm>
                    <a:off x="5625247" y="1862246"/>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45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625247" y="1862246"/>
                    <a:ext cx="2280848" cy="386264"/>
                  </a:xfrm>
                  <a:prstGeom prst="rect">
                    <a:avLst/>
                  </a:prstGeom>
                  <a:blipFill>
                    <a:blip r:embed="rId5"/>
                    <a:stretch>
                      <a:fillRect/>
                    </a:stretch>
                  </a:blipFill>
                </p:spPr>
                <p:txBody>
                  <a:bodyPr/>
                  <a:lstStyle/>
                  <a:p>
                    <a:r>
                      <a:rPr lang="en-US">
                        <a:noFill/>
                      </a:rPr>
                      <a:t> </a:t>
                    </a:r>
                  </a:p>
                </p:txBody>
              </p:sp>
            </mc:Fallback>
          </mc:AlternateContent>
        </p:grpSp>
        <p:grpSp>
          <p:nvGrpSpPr>
            <p:cNvPr id="4" name="Group 3"/>
            <p:cNvGrpSpPr/>
            <p:nvPr/>
          </p:nvGrpSpPr>
          <p:grpSpPr>
            <a:xfrm>
              <a:off x="6079021" y="2080088"/>
              <a:ext cx="3090381" cy="1116501"/>
              <a:chOff x="5537206" y="1557992"/>
              <a:chExt cx="3079904" cy="1037945"/>
            </a:xfrm>
          </p:grpSpPr>
          <p:sp>
            <p:nvSpPr>
              <p:cNvPr id="46" name="Rectangle 45"/>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mc:AlternateContent xmlns:mc="http://schemas.openxmlformats.org/markup-compatibility/2006" xmlns:a14="http://schemas.microsoft.com/office/drawing/2010/main">
            <mc:Choice Requires="a14">
              <p:sp>
                <p:nvSpPr>
                  <p:cNvPr id="48" name="TextBox 47"/>
                  <p:cNvSpPr txBox="1"/>
                  <p:nvPr/>
                </p:nvSpPr>
                <p:spPr>
                  <a:xfrm>
                    <a:off x="5569268" y="1821865"/>
                    <a:ext cx="2280848"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6</m:t>
                          </m:r>
                          <m:r>
                            <a:rPr lang="vi-VN" sz="4800">
                              <a:latin typeface="Cambria Math" panose="02040503050406030204" pitchFamily="18" charset="0"/>
                            </a:rPr>
                            <m:t>0°</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569268" y="1821865"/>
                    <a:ext cx="2280848" cy="386264"/>
                  </a:xfrm>
                  <a:prstGeom prst="rect">
                    <a:avLst/>
                  </a:prstGeom>
                  <a:blipFill>
                    <a:blip r:embed="rId6"/>
                    <a:stretch>
                      <a:fillRect/>
                    </a:stretch>
                  </a:blipFill>
                </p:spPr>
                <p:txBody>
                  <a:bodyPr/>
                  <a:lstStyle/>
                  <a:p>
                    <a:r>
                      <a:rPr lang="en-US">
                        <a:noFill/>
                      </a:rPr>
                      <a:t> </a:t>
                    </a:r>
                  </a:p>
                </p:txBody>
              </p:sp>
            </mc:Fallback>
          </mc:AlternateContent>
        </p:grpSp>
        <p:grpSp>
          <p:nvGrpSpPr>
            <p:cNvPr id="59" name="Group 58"/>
            <p:cNvGrpSpPr/>
            <p:nvPr/>
          </p:nvGrpSpPr>
          <p:grpSpPr>
            <a:xfrm>
              <a:off x="8960644" y="2080089"/>
              <a:ext cx="3124677" cy="1116502"/>
              <a:chOff x="5503026" y="1557992"/>
              <a:chExt cx="3114084" cy="1037945"/>
            </a:xfrm>
          </p:grpSpPr>
          <p:sp>
            <p:nvSpPr>
              <p:cNvPr id="60" name="Rectangle 59"/>
              <p:cNvSpPr/>
              <p:nvPr/>
            </p:nvSpPr>
            <p:spPr>
              <a:xfrm>
                <a:off x="5827750" y="1557992"/>
                <a:ext cx="2789360" cy="103794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mc:AlternateContent xmlns:mc="http://schemas.openxmlformats.org/markup-compatibility/2006" xmlns:a14="http://schemas.microsoft.com/office/drawing/2010/main">
            <mc:Choice Requires="a14">
              <p:sp>
                <p:nvSpPr>
                  <p:cNvPr id="62" name="TextBox 61"/>
                  <p:cNvSpPr txBox="1"/>
                  <p:nvPr/>
                </p:nvSpPr>
                <p:spPr>
                  <a:xfrm>
                    <a:off x="5503026" y="1840252"/>
                    <a:ext cx="2493487" cy="386264"/>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a:rPr lang="vi-VN" sz="4800" b="0" i="1" smtClean="0">
                              <a:latin typeface="Cambria Math" panose="02040503050406030204" pitchFamily="18" charset="0"/>
                            </a:rPr>
                            <m:t>75</m:t>
                          </m:r>
                          <m:r>
                            <a:rPr lang="vi-VN" sz="4800">
                              <a:latin typeface="Cambria Math" panose="02040503050406030204" pitchFamily="18" charset="0"/>
                            </a:rPr>
                            <m:t>°</m:t>
                          </m:r>
                          <m:r>
                            <m:rPr>
                              <m:nor/>
                            </m:rPr>
                            <a:rPr lang="vi-VN" sz="4800">
                              <a:latin typeface="Times New Roman" panose="02020603050405020304" pitchFamily="18" charset="0"/>
                              <a:cs typeface="Times New Roman" panose="02020603050405020304" pitchFamily="18" charset="0"/>
                            </a:rPr>
                            <m:t>.</m:t>
                          </m:r>
                        </m:oMath>
                      </m:oMathPara>
                    </a14:m>
                    <a:endParaRPr lang="en-US" sz="4800" dirty="0">
                      <a:latin typeface="Times New Roman" panose="02020603050405020304" pitchFamily="18" charset="0"/>
                      <a:cs typeface="Times New Roman" panose="020206030504050203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503026" y="1840252"/>
                    <a:ext cx="2493487" cy="386264"/>
                  </a:xfrm>
                  <a:prstGeom prst="rect">
                    <a:avLst/>
                  </a:prstGeom>
                  <a:blipFill>
                    <a:blip r:embed="rId7"/>
                    <a:stretch>
                      <a:fillRect/>
                    </a:stretch>
                  </a:blipFill>
                </p:spPr>
                <p:txBody>
                  <a:bodyPr/>
                  <a:lstStyle/>
                  <a:p>
                    <a:r>
                      <a:rPr lang="en-US">
                        <a:noFill/>
                      </a:rPr>
                      <a:t> </a:t>
                    </a:r>
                  </a:p>
                </p:txBody>
              </p:sp>
            </mc:Fallback>
          </mc:AlternateContent>
        </p:grpSp>
      </p:grpSp>
      <p:sp>
        <p:nvSpPr>
          <p:cNvPr id="49" name="Oval 48"/>
          <p:cNvSpPr/>
          <p:nvPr/>
        </p:nvSpPr>
        <p:spPr>
          <a:xfrm>
            <a:off x="6059349" y="5278319"/>
            <a:ext cx="1092374" cy="1076256"/>
          </a:xfrm>
          <a:prstGeom prst="ellipse">
            <a:avLst/>
          </a:prstGeom>
          <a:solidFill>
            <a:schemeClr val="accent2">
              <a:lumMod val="75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6400" b="1" dirty="0">
                <a:latin typeface="Tahoma" pitchFamily="34" charset="0"/>
                <a:ea typeface="Tahoma" pitchFamily="34" charset="0"/>
                <a:cs typeface="Tahoma" pitchFamily="34" charset="0"/>
              </a:rPr>
              <a:t>B</a:t>
            </a:r>
            <a:r>
              <a:rPr lang="en-US" sz="6400" b="1" dirty="0">
                <a:latin typeface="Tahoma" pitchFamily="34" charset="0"/>
                <a:ea typeface="Tahoma" pitchFamily="34" charset="0"/>
                <a:cs typeface="Tahoma" pitchFamily="34" charset="0"/>
              </a:rPr>
              <a:t> </a:t>
            </a:r>
            <a:endParaRPr lang="en-US" sz="6400" dirty="0"/>
          </a:p>
        </p:txBody>
      </p:sp>
      <p:grpSp>
        <p:nvGrpSpPr>
          <p:cNvPr id="50" name="Group 4"/>
          <p:cNvGrpSpPr/>
          <p:nvPr/>
        </p:nvGrpSpPr>
        <p:grpSpPr>
          <a:xfrm>
            <a:off x="-455612" y="1572061"/>
            <a:ext cx="19659598" cy="830997"/>
            <a:chOff x="-288924" y="1892299"/>
            <a:chExt cx="19659599" cy="830995"/>
          </a:xfrm>
        </p:grpSpPr>
        <p:sp>
          <p:nvSpPr>
            <p:cNvPr id="63" name="Rounded Rectangle 6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65" name="TextBox 6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a:t>
              </a:r>
              <a:r>
                <a:rPr lang="vi-VN" sz="4800" b="1" dirty="0">
                  <a:solidFill>
                    <a:srgbClr val="145F82"/>
                  </a:solidFill>
                  <a:latin typeface="Tahoma" pitchFamily="34" charset="0"/>
                  <a:ea typeface="Tahoma" pitchFamily="34" charset="0"/>
                  <a:cs typeface="Tahoma" pitchFamily="34" charset="0"/>
                </a:rPr>
                <a:t>TRẮC NGHIỆM KHÁCH QUAN</a:t>
              </a:r>
              <a:endParaRPr lang="en-US" sz="4800" b="1" dirty="0">
                <a:solidFill>
                  <a:srgbClr val="145F82"/>
                </a:solidFill>
                <a:latin typeface="Tahoma" pitchFamily="34" charset="0"/>
                <a:ea typeface="Tahoma" pitchFamily="34" charset="0"/>
                <a:cs typeface="Tahoma" pitchFamily="34" charset="0"/>
              </a:endParaRPr>
            </a:p>
          </p:txBody>
        </p:sp>
      </p:grpSp>
      <p:sp>
        <p:nvSpPr>
          <p:cNvPr id="16" name="Rectangle 8"/>
          <p:cNvSpPr>
            <a:spLocks noChangeArrowheads="1"/>
          </p:cNvSpPr>
          <p:nvPr/>
        </p:nvSpPr>
        <p:spPr bwMode="auto">
          <a:xfrm>
            <a:off x="0" y="0"/>
            <a:ext cx="243871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6" name="Picture 65"/>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72979" y="8339890"/>
            <a:ext cx="5059868" cy="5056722"/>
          </a:xfrm>
          <a:prstGeom prst="rect">
            <a:avLst/>
          </a:prstGeom>
          <a:noFill/>
          <a:ln>
            <a:noFill/>
          </a:ln>
        </p:spPr>
      </p:pic>
      <mc:AlternateContent xmlns:mc="http://schemas.openxmlformats.org/markup-compatibility/2006" xmlns:a14="http://schemas.microsoft.com/office/drawing/2010/main">
        <mc:Choice Requires="a14">
          <p:sp>
            <p:nvSpPr>
              <p:cNvPr id="11" name="Rectangle 10"/>
              <p:cNvSpPr/>
              <p:nvPr/>
            </p:nvSpPr>
            <p:spPr>
              <a:xfrm>
                <a:off x="8281019" y="8817101"/>
                <a:ext cx="12274386" cy="830997"/>
              </a:xfrm>
              <a:prstGeom prst="rect">
                <a:avLst/>
              </a:prstGeom>
            </p:spPr>
            <p:txBody>
              <a:bodyPr wrap="none">
                <a:spAutoFit/>
              </a:bodyPr>
              <a:lstStyle/>
              <a:p>
                <a14:m>
                  <m:oMath xmlns:m="http://schemas.openxmlformats.org/officeDocument/2006/math">
                    <m:r>
                      <a:rPr lang="vi-VN" sz="4800" i="1">
                        <a:latin typeface="Cambria Math" panose="02040503050406030204" pitchFamily="18" charset="0"/>
                      </a:rPr>
                      <m:t>⇒</m:t>
                    </m:r>
                  </m:oMath>
                </a14:m>
                <a:r>
                  <a:rPr lang="vi-VN" sz="4800" dirty="0">
                    <a:latin typeface="Times New Roman" panose="02020603050405020304" pitchFamily="18" charset="0"/>
                    <a:cs typeface="Times New Roman" panose="02020603050405020304" pitchFamily="18" charset="0"/>
                  </a:rPr>
                  <a:t> dễ chứng minh được </a:t>
                </a:r>
                <a14:m>
                  <m:oMath xmlns:m="http://schemas.openxmlformats.org/officeDocument/2006/math">
                    <m:r>
                      <a:rPr lang="fr-FR" sz="4800" i="1">
                        <a:latin typeface="Cambria Math" panose="02040503050406030204" pitchFamily="18" charset="0"/>
                      </a:rPr>
                      <m:t>𝑆𝑀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và </a:t>
                </a:r>
                <a14:m>
                  <m:oMath xmlns:m="http://schemas.openxmlformats.org/officeDocument/2006/math">
                    <m:r>
                      <a:rPr lang="fr-FR" sz="4800" i="1">
                        <a:latin typeface="Cambria Math" panose="02040503050406030204" pitchFamily="18" charset="0"/>
                      </a:rPr>
                      <m:t>𝐻𝑀</m:t>
                    </m:r>
                    <m:r>
                      <a:rPr lang="fr-FR" sz="4800" i="1">
                        <a:latin typeface="Cambria Math" panose="02040503050406030204" pitchFamily="18" charset="0"/>
                      </a:rPr>
                      <m:t>⊥</m:t>
                    </m:r>
                    <m:r>
                      <a:rPr lang="fr-FR" sz="4800" i="1">
                        <a:latin typeface="Cambria Math" panose="02040503050406030204" pitchFamily="18" charset="0"/>
                      </a:rPr>
                      <m:t>𝐶𝐷</m:t>
                    </m:r>
                  </m:oMath>
                </a14:m>
                <a:r>
                  <a:rPr lang="vi-VN" sz="4800" dirty="0">
                    <a:latin typeface="Times New Roman" panose="02020603050405020304" pitchFamily="18" charset="0"/>
                    <a:cs typeface="Times New Roman" panose="02020603050405020304" pitchFamily="18" charset="0"/>
                  </a:rPr>
                  <a:t>. </a:t>
                </a:r>
                <a:endParaRPr lang="en-US" sz="4800" dirty="0"/>
              </a:p>
            </p:txBody>
          </p:sp>
        </mc:Choice>
        <mc:Fallback xmlns="">
          <p:sp>
            <p:nvSpPr>
              <p:cNvPr id="11" name="Rectangle 10"/>
              <p:cNvSpPr>
                <a:spLocks noRot="1" noChangeAspect="1" noMove="1" noResize="1" noEditPoints="1" noAdjustHandles="1" noChangeArrowheads="1" noChangeShapeType="1" noTextEdit="1"/>
              </p:cNvSpPr>
              <p:nvPr/>
            </p:nvSpPr>
            <p:spPr>
              <a:xfrm>
                <a:off x="8281019" y="8817101"/>
                <a:ext cx="12274386" cy="830997"/>
              </a:xfrm>
              <a:prstGeom prst="rect">
                <a:avLst/>
              </a:prstGeom>
              <a:blipFill rotWithShape="0">
                <a:blip r:embed="rId9"/>
                <a:stretch>
                  <a:fillRect t="-18248" r="-1241" b="-35766"/>
                </a:stretch>
              </a:blipFill>
            </p:spPr>
            <p:txBody>
              <a:bodyPr/>
              <a:lstStyle/>
              <a:p>
                <a:r>
                  <a:rPr lang="en-US">
                    <a:noFill/>
                  </a:rPr>
                  <a:t> </a:t>
                </a:r>
              </a:p>
            </p:txBody>
          </p:sp>
        </mc:Fallback>
      </mc:AlternateContent>
    </p:spTree>
    <p:extLst>
      <p:ext uri="{BB962C8B-B14F-4D97-AF65-F5344CB8AC3E}">
        <p14:creationId xmlns:p14="http://schemas.microsoft.com/office/powerpoint/2010/main" val="2311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wipe(left)">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down)">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8">
                                            <p:txEl>
                                              <p:pRg st="0" end="0"/>
                                            </p:txEl>
                                          </p:spTgt>
                                        </p:tgtEl>
                                        <p:attrNameLst>
                                          <p:attrName>style.visibility</p:attrName>
                                        </p:attrNameLst>
                                      </p:cBhvr>
                                      <p:to>
                                        <p:strVal val="visible"/>
                                      </p:to>
                                    </p:set>
                                    <p:animEffect transition="in" filter="wipe(down)">
                                      <p:cBhvr>
                                        <p:cTn id="27" dur="500"/>
                                        <p:tgtEl>
                                          <p:spTgt spid="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8">
                                            <p:txEl>
                                              <p:pRg st="1" end="1"/>
                                            </p:txEl>
                                          </p:spTgt>
                                        </p:tgtEl>
                                        <p:attrNameLst>
                                          <p:attrName>style.visibility</p:attrName>
                                        </p:attrNameLst>
                                      </p:cBhvr>
                                      <p:to>
                                        <p:strVal val="visible"/>
                                      </p:to>
                                    </p:set>
                                    <p:animEffect transition="in" filter="wipe(down)">
                                      <p:cBhvr>
                                        <p:cTn id="32" dur="500"/>
                                        <p:tgtEl>
                                          <p:spTgt spid="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8">
                                            <p:txEl>
                                              <p:pRg st="2" end="2"/>
                                            </p:txEl>
                                          </p:spTgt>
                                        </p:tgtEl>
                                        <p:attrNameLst>
                                          <p:attrName>style.visibility</p:attrName>
                                        </p:attrNameLst>
                                      </p:cBhvr>
                                      <p:to>
                                        <p:strVal val="visible"/>
                                      </p:to>
                                    </p:set>
                                    <p:animEffect transition="in" filter="wipe(down)">
                                      <p:cBhvr>
                                        <p:cTn id="37" dur="500"/>
                                        <p:tgtEl>
                                          <p:spTgt spid="8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8">
                                            <p:txEl>
                                              <p:pRg st="3" end="3"/>
                                            </p:txEl>
                                          </p:spTgt>
                                        </p:tgtEl>
                                        <p:attrNameLst>
                                          <p:attrName>style.visibility</p:attrName>
                                        </p:attrNameLst>
                                      </p:cBhvr>
                                      <p:to>
                                        <p:strVal val="visible"/>
                                      </p:to>
                                    </p:set>
                                    <p:animEffect transition="in" filter="wipe(down)">
                                      <p:cBhvr>
                                        <p:cTn id="47" dur="500"/>
                                        <p:tgtEl>
                                          <p:spTgt spid="8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8">
                                            <p:txEl>
                                              <p:pRg st="4" end="4"/>
                                            </p:txEl>
                                          </p:spTgt>
                                        </p:tgtEl>
                                        <p:attrNameLst>
                                          <p:attrName>style.visibility</p:attrName>
                                        </p:attrNameLst>
                                      </p:cBhvr>
                                      <p:to>
                                        <p:strVal val="visible"/>
                                      </p:to>
                                    </p:set>
                                    <p:animEffect transition="in" filter="wipe(down)">
                                      <p:cBhvr>
                                        <p:cTn id="52" dur="500"/>
                                        <p:tgtEl>
                                          <p:spTgt spid="8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8">
                                            <p:txEl>
                                              <p:pRg st="5" end="5"/>
                                            </p:txEl>
                                          </p:spTgt>
                                        </p:tgtEl>
                                        <p:attrNameLst>
                                          <p:attrName>style.visibility</p:attrName>
                                        </p:attrNameLst>
                                      </p:cBhvr>
                                      <p:to>
                                        <p:strVal val="visible"/>
                                      </p:to>
                                    </p:set>
                                    <p:animEffect transition="in" filter="wipe(down)">
                                      <p:cBhvr>
                                        <p:cTn id="57" dur="500"/>
                                        <p:tgtEl>
                                          <p:spTgt spid="8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8">
                                            <p:txEl>
                                              <p:pRg st="6" end="6"/>
                                            </p:txEl>
                                          </p:spTgt>
                                        </p:tgtEl>
                                        <p:attrNameLst>
                                          <p:attrName>style.visibility</p:attrName>
                                        </p:attrNameLst>
                                      </p:cBhvr>
                                      <p:to>
                                        <p:strVal val="visible"/>
                                      </p:to>
                                    </p:set>
                                    <p:animEffect transition="in" filter="wipe(down)">
                                      <p:cBhvr>
                                        <p:cTn id="62" dur="500"/>
                                        <p:tgtEl>
                                          <p:spTgt spid="8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heel(1)">
                                      <p:cBhvr>
                                        <p:cTn id="6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9068" y="1515168"/>
            <a:ext cx="6961968" cy="960327"/>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a:p>
          </p:txBody>
        </p:sp>
      </p:grpSp>
      <p:grpSp>
        <p:nvGrpSpPr>
          <p:cNvPr id="32" name="Group 31"/>
          <p:cNvGrpSpPr/>
          <p:nvPr/>
        </p:nvGrpSpPr>
        <p:grpSpPr>
          <a:xfrm>
            <a:off x="922775" y="2610019"/>
            <a:ext cx="22319812" cy="2829143"/>
            <a:chOff x="920677" y="2610322"/>
            <a:chExt cx="14635751" cy="2829470"/>
          </a:xfrm>
        </p:grpSpPr>
        <p:sp>
          <p:nvSpPr>
            <p:cNvPr id="217089" name="Rounded Rectangle 217088"/>
            <p:cNvSpPr/>
            <p:nvPr/>
          </p:nvSpPr>
          <p:spPr>
            <a:xfrm>
              <a:off x="5365380" y="2610322"/>
              <a:ext cx="10191048" cy="2829470"/>
            </a:xfrm>
            <a:prstGeom prst="roundRect">
              <a:avLst>
                <a:gd name="adj" fmla="val 6384"/>
              </a:avLst>
            </a:prstGeom>
            <a:solidFill>
              <a:srgbClr val="E6E6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88" name="Pentagon 217087"/>
            <p:cNvSpPr/>
            <p:nvPr/>
          </p:nvSpPr>
          <p:spPr>
            <a:xfrm>
              <a:off x="920677" y="3232969"/>
              <a:ext cx="4103305" cy="1923231"/>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247578" y="3630628"/>
              <a:ext cx="4392488" cy="1323592"/>
            </a:xfrm>
            <a:prstGeom prst="rect">
              <a:avLst/>
            </a:prstGeom>
            <a:noFill/>
          </p:spPr>
          <p:txBody>
            <a:bodyPr wrap="square" rtlCol="0">
              <a:spAutoFit/>
            </a:bodyPr>
            <a:lstStyle/>
            <a:p>
              <a:r>
                <a:rPr lang="vi-VN" sz="4000" b="1" dirty="0">
                  <a:solidFill>
                    <a:schemeClr val="bg1"/>
                  </a:solidFill>
                  <a:latin typeface="Tahoma" pitchFamily="34" charset="0"/>
                  <a:ea typeface="Tahoma" pitchFamily="34" charset="0"/>
                  <a:cs typeface="Tahoma" pitchFamily="34" charset="0"/>
                </a:rPr>
                <a:t>GÓC GIỮA HAI MẶT PHẲNG</a:t>
              </a:r>
              <a:endParaRPr lang="en-US" sz="4000" b="1" dirty="0">
                <a:solidFill>
                  <a:schemeClr val="bg1"/>
                </a:solidFill>
                <a:latin typeface="Tahoma" pitchFamily="34" charset="0"/>
                <a:ea typeface="Tahoma" pitchFamily="34" charset="0"/>
                <a:cs typeface="Tahoma" pitchFamily="34" charset="0"/>
              </a:endParaRPr>
            </a:p>
          </p:txBody>
        </p:sp>
      </p:grpSp>
      <p:grpSp>
        <p:nvGrpSpPr>
          <p:cNvPr id="35" name="Group 34"/>
          <p:cNvGrpSpPr/>
          <p:nvPr/>
        </p:nvGrpSpPr>
        <p:grpSpPr>
          <a:xfrm>
            <a:off x="922776" y="8957979"/>
            <a:ext cx="23341759" cy="4368183"/>
            <a:chOff x="920678" y="8466769"/>
            <a:chExt cx="19845862" cy="4368689"/>
          </a:xfrm>
        </p:grpSpPr>
        <p:sp>
          <p:nvSpPr>
            <p:cNvPr id="54" name="Rounded Rectangle 53"/>
            <p:cNvSpPr/>
            <p:nvPr/>
          </p:nvSpPr>
          <p:spPr>
            <a:xfrm>
              <a:off x="14040080" y="8466769"/>
              <a:ext cx="6726460" cy="2047096"/>
            </a:xfrm>
            <a:prstGeom prst="roundRect">
              <a:avLst>
                <a:gd name="adj" fmla="val 6515"/>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t>f</a:t>
              </a:r>
              <a:r>
                <a:rPr lang="vi-VN" sz="4800" dirty="0">
                  <a:solidFill>
                    <a:schemeClr val="tx1"/>
                  </a:solidFill>
                  <a:latin typeface="Times New Roman" panose="02020603050405020304" pitchFamily="18" charset="0"/>
                  <a:cs typeface="Times New Roman" panose="02020603050405020304" pitchFamily="18" charset="0"/>
                </a:rPr>
                <a:t>Khoảng cách giữa đường thẳng và mặt phẳng song song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5" name="Rounded Rectangle 54"/>
            <p:cNvSpPr/>
            <p:nvPr/>
          </p:nvSpPr>
          <p:spPr>
            <a:xfrm>
              <a:off x="9434240" y="10730167"/>
              <a:ext cx="7439074" cy="2105291"/>
            </a:xfrm>
            <a:prstGeom prst="roundRect">
              <a:avLst>
                <a:gd name="adj" fmla="val 107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t>d</a:t>
              </a:r>
              <a:r>
                <a:rPr lang="vi-VN" sz="4800" dirty="0">
                  <a:solidFill>
                    <a:schemeClr val="tx1"/>
                  </a:solidFill>
                  <a:latin typeface="Times New Roman" panose="02020603050405020304" pitchFamily="18" charset="0"/>
                  <a:cs typeface="Times New Roman" panose="02020603050405020304" pitchFamily="18" charset="0"/>
                </a:rPr>
                <a:t>Khoảng cách giữa hai đường thẳng chéo nhau</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3" name="Rounded Rectangle 52"/>
            <p:cNvSpPr/>
            <p:nvPr/>
          </p:nvSpPr>
          <p:spPr>
            <a:xfrm>
              <a:off x="6703617" y="8466769"/>
              <a:ext cx="6872591" cy="2047096"/>
            </a:xfrm>
            <a:prstGeom prst="roundRect">
              <a:avLst>
                <a:gd name="adj" fmla="val 9561"/>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latin typeface="Times New Roman" panose="02020603050405020304" pitchFamily="18" charset="0"/>
                  <a:cs typeface="Times New Roman" panose="02020603050405020304" pitchFamily="18" charset="0"/>
                </a:rPr>
                <a:t>Khoảng cách từ một điểm đến một mặt phẳng</a:t>
              </a:r>
              <a:endParaRPr lang="en-US" sz="4800" dirty="0">
                <a:solidFill>
                  <a:schemeClr val="tx1"/>
                </a:solidFill>
                <a:latin typeface="Times New Roman" panose="02020603050405020304" pitchFamily="18" charset="0"/>
                <a:cs typeface="Times New Roman" panose="02020603050405020304" pitchFamily="18" charset="0"/>
              </a:endParaRPr>
            </a:p>
          </p:txBody>
        </p:sp>
        <p:sp>
          <p:nvSpPr>
            <p:cNvPr id="52" name="Pentagon 51"/>
            <p:cNvSpPr/>
            <p:nvPr/>
          </p:nvSpPr>
          <p:spPr>
            <a:xfrm>
              <a:off x="920678" y="8818999"/>
              <a:ext cx="5320418" cy="2904873"/>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463457" y="9301827"/>
              <a:ext cx="3862453" cy="1939217"/>
            </a:xfrm>
            <a:prstGeom prst="rect">
              <a:avLst/>
            </a:prstGeom>
            <a:noFill/>
          </p:spPr>
          <p:txBody>
            <a:bodyPr wrap="square" rtlCol="0">
              <a:spAutoFit/>
            </a:bodyPr>
            <a:lstStyle/>
            <a:p>
              <a:r>
                <a:rPr lang="vi-VN" sz="4000" b="1" dirty="0">
                  <a:solidFill>
                    <a:schemeClr val="bg1"/>
                  </a:solidFill>
                  <a:latin typeface="Tahoma" pitchFamily="34" charset="0"/>
                  <a:ea typeface="Tahoma" pitchFamily="34" charset="0"/>
                  <a:cs typeface="Tahoma" pitchFamily="34" charset="0"/>
                </a:rPr>
                <a:t>CÁC DẠNG TOÁN TÍNH KHOẢNG CÁCH</a:t>
              </a:r>
              <a:endParaRPr lang="en-US" sz="4000" b="1" dirty="0">
                <a:solidFill>
                  <a:schemeClr val="bg1"/>
                </a:solidFill>
                <a:latin typeface="Tahoma" pitchFamily="34" charset="0"/>
                <a:ea typeface="Tahoma" pitchFamily="34" charset="0"/>
                <a:cs typeface="Tahoma" pitchFamily="34" charset="0"/>
              </a:endParaRPr>
            </a:p>
          </p:txBody>
        </p:sp>
      </p:grpSp>
      <p:grpSp>
        <p:nvGrpSpPr>
          <p:cNvPr id="33" name="Group 32"/>
          <p:cNvGrpSpPr/>
          <p:nvPr/>
        </p:nvGrpSpPr>
        <p:grpSpPr>
          <a:xfrm>
            <a:off x="862926" y="6035134"/>
            <a:ext cx="22379661" cy="3482413"/>
            <a:chOff x="860821" y="6035834"/>
            <a:chExt cx="11041867" cy="3482816"/>
          </a:xfrm>
        </p:grpSpPr>
        <p:sp>
          <p:nvSpPr>
            <p:cNvPr id="47" name="Rounded Rectangle 46"/>
            <p:cNvSpPr/>
            <p:nvPr/>
          </p:nvSpPr>
          <p:spPr>
            <a:xfrm>
              <a:off x="4234666" y="6035834"/>
              <a:ext cx="7668022" cy="2047096"/>
            </a:xfrm>
            <a:prstGeom prst="roundRect">
              <a:avLst>
                <a:gd name="adj" fmla="val 9561"/>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Times New Roman" panose="02020603050405020304" pitchFamily="18" charset="0"/>
                  <a:cs typeface="Times New Roman" panose="02020603050405020304" pitchFamily="18" charset="0"/>
                </a:rPr>
                <a:t>Đ</a:t>
              </a:r>
              <a:r>
                <a:rPr lang="vi-VN" sz="4800" dirty="0">
                  <a:solidFill>
                    <a:schemeClr val="tx1"/>
                  </a:solidFill>
                  <a:latin typeface="Times New Roman" panose="02020603050405020304" pitchFamily="18" charset="0"/>
                  <a:cs typeface="Times New Roman" panose="02020603050405020304" pitchFamily="18" charset="0"/>
                </a:rPr>
                <a:t>ể chứng minh hai mặt phẳng vuông góc, ta chứng minh mặt phẳng này có đường thẳng vuông góc với mặt phẳng kia </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Pentagon 45"/>
            <p:cNvSpPr/>
            <p:nvPr/>
          </p:nvSpPr>
          <p:spPr>
            <a:xfrm>
              <a:off x="920677" y="6267294"/>
              <a:ext cx="3057112" cy="1584176"/>
            </a:xfrm>
            <a:prstGeom prst="homePlate">
              <a:avLst>
                <a:gd name="adj" fmla="val 27425"/>
              </a:avLst>
            </a:prstGeom>
            <a:solidFill>
              <a:schemeClr val="accent5">
                <a:lumMod val="75000"/>
              </a:schemeClr>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60821" y="6348184"/>
              <a:ext cx="2829644" cy="3170466"/>
            </a:xfrm>
            <a:prstGeom prst="rect">
              <a:avLst/>
            </a:prstGeom>
            <a:noFill/>
          </p:spPr>
          <p:txBody>
            <a:bodyPr wrap="square" rtlCol="0">
              <a:spAutoFit/>
            </a:bodyPr>
            <a:lstStyle/>
            <a:p>
              <a:r>
                <a:rPr lang="vi-VN" sz="4000" b="1" dirty="0">
                  <a:solidFill>
                    <a:schemeClr val="bg1"/>
                  </a:solidFill>
                  <a:latin typeface="Tahoma" pitchFamily="34" charset="0"/>
                  <a:ea typeface="Tahoma" pitchFamily="34" charset="0"/>
                  <a:cs typeface="Tahoma" pitchFamily="34" charset="0"/>
                </a:rPr>
                <a:t>CHỨNG MINH HAI MP VUÔNG GÓC</a:t>
              </a:r>
              <a:endParaRPr lang="en-US" sz="4000" b="1" dirty="0">
                <a:solidFill>
                  <a:schemeClr val="bg1"/>
                </a:solidFill>
                <a:latin typeface="Tahoma" pitchFamily="34" charset="0"/>
                <a:ea typeface="Tahoma" pitchFamily="34" charset="0"/>
                <a:cs typeface="Tahoma" pitchFamily="34" charset="0"/>
              </a:endParaRPr>
            </a:p>
          </p:txBody>
        </p:sp>
      </p:grpSp>
      <p:sp>
        <p:nvSpPr>
          <p:cNvPr id="36" name="Rectangle 35"/>
          <p:cNvSpPr/>
          <p:nvPr/>
        </p:nvSpPr>
        <p:spPr>
          <a:xfrm>
            <a:off x="9621341" y="3160843"/>
            <a:ext cx="12192000" cy="1569660"/>
          </a:xfrm>
          <a:prstGeom prst="rect">
            <a:avLst/>
          </a:prstGeom>
        </p:spPr>
        <p:txBody>
          <a:bodyPr>
            <a:spAutoFit/>
          </a:bodyPr>
          <a:lstStyle/>
          <a:p>
            <a:r>
              <a:rPr lang="vi-VN" sz="4800" dirty="0">
                <a:latin typeface="Times New Roman" panose="02020603050405020304" pitchFamily="18" charset="0"/>
                <a:ea typeface="Calibri" panose="020F0502020204030204" pitchFamily="34" charset="0"/>
              </a:rPr>
              <a:t>Góc giữa hai mặt phẳng là góc giữa hai đường thẳng lần lượt vuông góc với hai mặt phẳng đó.</a:t>
            </a:r>
            <a:endParaRPr lang="en-US" sz="4800" dirty="0"/>
          </a:p>
        </p:txBody>
      </p:sp>
    </p:spTree>
    <p:extLst>
      <p:ext uri="{BB962C8B-B14F-4D97-AF65-F5344CB8AC3E}">
        <p14:creationId xmlns:p14="http://schemas.microsoft.com/office/powerpoint/2010/main" val="550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giữa</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hai</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a:solidFill>
                    <a:schemeClr val="bg1"/>
                  </a:solidFill>
                  <a:latin typeface="Tahoma" pitchFamily="34" charset="0"/>
                  <a:ea typeface="Tahoma" pitchFamily="34" charset="0"/>
                  <a:cs typeface="Tahoma" pitchFamily="34" charset="0"/>
                </a:rPr>
                <a:t>1</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ea typeface="Calibri" panose="020F0502020204030204" pitchFamily="34" charset="0"/>
                  </a:rPr>
                  <a:t>Cho hình chóp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𝑆</m:t>
                    </m:r>
                    <m:r>
                      <a:rPr lang="vi-VN" sz="4800" i="1">
                        <a:effectLst/>
                        <a:latin typeface="Cambria Math" panose="02040503050406030204" pitchFamily="18" charset="0"/>
                        <a:ea typeface="Calibri" panose="020F0502020204030204" pitchFamily="34" charset="0"/>
                        <a:cs typeface="Times New Roman" panose="02020603050405020304" pitchFamily="18" charset="0"/>
                      </a:rPr>
                      <m:t>.</m:t>
                    </m:r>
                    <m:r>
                      <a:rPr lang="vi-VN" sz="4800" i="1">
                        <a:effectLst/>
                        <a:latin typeface="Cambria Math" panose="02040503050406030204" pitchFamily="18" charset="0"/>
                        <a:ea typeface="Calibri" panose="020F0502020204030204" pitchFamily="34" charset="0"/>
                        <a:cs typeface="Times New Roman" panose="02020603050405020304" pitchFamily="18" charset="0"/>
                      </a:rPr>
                      <m:t>𝐴𝐵𝐶𝐷</m:t>
                    </m:r>
                  </m:oMath>
                </a14:m>
                <a:r>
                  <a:rPr lang="vi-VN" sz="4800" dirty="0">
                    <a:effectLst/>
                    <a:latin typeface="+mj-lt"/>
                    <a:ea typeface="Calibri" panose="020F0502020204030204" pitchFamily="34" charset="0"/>
                  </a:rPr>
                  <a:t>có </a:t>
                </a:r>
                <a14:m>
                  <m:oMath xmlns:m="http://schemas.openxmlformats.org/officeDocument/2006/math">
                    <m:r>
                      <a:rPr lang="vi-VN" sz="4800" i="1">
                        <a:effectLst/>
                        <a:latin typeface="Cambria Math" panose="02040503050406030204" pitchFamily="18" charset="0"/>
                        <a:ea typeface="Calibri" panose="020F0502020204030204" pitchFamily="34" charset="0"/>
                        <a:cs typeface="Times New Roman" panose="02020603050405020304" pitchFamily="18" charset="0"/>
                      </a:rPr>
                      <m:t>𝑆𝐴</m:t>
                    </m:r>
                    <m:r>
                      <a:rPr lang="vi-VN" sz="4800" i="1">
                        <a:effectLst/>
                        <a:latin typeface="Cambria Math" panose="02040503050406030204" pitchFamily="18" charset="0"/>
                        <a:ea typeface="Calibri" panose="020F0502020204030204" pitchFamily="34" charset="0"/>
                        <a:cs typeface="Cambria Math" panose="02040503050406030204" pitchFamily="18" charset="0"/>
                      </a:rPr>
                      <m:t>⊥</m:t>
                    </m:r>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 Chỉ ra góc giữa các mặt phẳng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𝑆𝐶𝐷</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𝑆𝐵𝐶</m:t>
                        </m:r>
                      </m:e>
                    </m:d>
                  </m:oMath>
                </a14:m>
                <a:r>
                  <a:rPr lang="vi-VN" sz="4800" dirty="0">
                    <a:effectLst/>
                    <a:latin typeface="+mj-lt"/>
                    <a:ea typeface="Calibri" panose="020F0502020204030204" pitchFamily="34" charset="0"/>
                  </a:rPr>
                  <a:t>;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𝑆𝐵𝐷</m:t>
                        </m:r>
                      </m:e>
                    </m:d>
                  </m:oMath>
                </a14:m>
                <a:r>
                  <a:rPr lang="en-US" sz="4800" dirty="0">
                    <a:effectLst/>
                    <a:latin typeface="+mj-lt"/>
                    <a:ea typeface="Calibri" panose="020F0502020204030204" pitchFamily="34" charset="0"/>
                  </a:rPr>
                  <a:t> </a:t>
                </a:r>
                <a:r>
                  <a:rPr lang="vi-VN" sz="4800" dirty="0">
                    <a:effectLst/>
                    <a:latin typeface="+mj-lt"/>
                    <a:ea typeface="Calibri" panose="020F0502020204030204" pitchFamily="34" charset="0"/>
                  </a:rPr>
                  <a:t>với </a:t>
                </a:r>
                <a14:m>
                  <m:oMath xmlns:m="http://schemas.openxmlformats.org/officeDocument/2006/math">
                    <m:d>
                      <m:dPr>
                        <m:ctrlPr>
                          <a:rPr lang="en-US" sz="4800" i="1">
                            <a:effectLst/>
                            <a:latin typeface="Cambria Math" panose="02040503050406030204" pitchFamily="18" charset="0"/>
                          </a:rPr>
                        </m:ctrlPr>
                      </m:dPr>
                      <m:e>
                        <m:r>
                          <a:rPr lang="vi-VN" sz="4800" i="1">
                            <a:effectLst/>
                            <a:latin typeface="Cambria Math" panose="02040503050406030204" pitchFamily="18" charset="0"/>
                            <a:ea typeface="Calibri" panose="020F0502020204030204" pitchFamily="34" charset="0"/>
                            <a:cs typeface="Times New Roman" panose="02020603050405020304" pitchFamily="18" charset="0"/>
                          </a:rPr>
                          <m:t>𝐴𝐵𝐶𝐷</m:t>
                        </m:r>
                      </m:e>
                    </m:d>
                  </m:oMath>
                </a14:m>
                <a:r>
                  <a:rPr lang="vi-VN" sz="4800" dirty="0">
                    <a:effectLst/>
                    <a:latin typeface="+mj-lt"/>
                    <a:ea typeface="Calibri" panose="020F0502020204030204" pitchFamily="34" charset="0"/>
                  </a:rPr>
                  <a:t>?</a:t>
                </a:r>
                <a:endParaRPr lang="en-US" sz="4800" dirty="0">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rotWithShape="0">
                <a:blip r:embed="rId3"/>
                <a:stretch>
                  <a:fillRect l="-1509" t="-8560" r="-1643" b="-19066"/>
                </a:stretch>
              </a:blipFill>
            </p:spPr>
            <p:txBody>
              <a:bodyPr/>
              <a:lstStyle/>
              <a:p>
                <a:r>
                  <a:rPr lang="en-US">
                    <a:noFill/>
                  </a:rPr>
                  <a:t> </a:t>
                </a:r>
              </a:p>
            </p:txBody>
          </p:sp>
        </mc:Fallback>
      </mc:AlternateContent>
      <p:pic>
        <p:nvPicPr>
          <p:cNvPr id="51" name="Picture 5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12987" y="6393639"/>
            <a:ext cx="7315200" cy="6255561"/>
          </a:xfrm>
          <a:prstGeom prst="rect">
            <a:avLst/>
          </a:prstGeom>
          <a:noFill/>
          <a:ln>
            <a:noFill/>
          </a:ln>
        </p:spPr>
      </p:pic>
      <mc:AlternateContent xmlns:mc="http://schemas.openxmlformats.org/markup-compatibility/2006" xmlns:a14="http://schemas.microsoft.com/office/drawing/2010/main">
        <mc:Choice Requires="a14">
          <p:sp>
            <p:nvSpPr>
              <p:cNvPr id="11" name="Rectangle 10"/>
              <p:cNvSpPr/>
              <p:nvPr/>
            </p:nvSpPr>
            <p:spPr>
              <a:xfrm>
                <a:off x="1733305" y="6992592"/>
                <a:ext cx="12192000" cy="2597058"/>
              </a:xfrm>
              <a:prstGeom prst="rect">
                <a:avLst/>
              </a:prstGeom>
            </p:spPr>
            <p:txBody>
              <a:bodyPr>
                <a:spAutoFit/>
              </a:bodyPr>
              <a:lstStyle/>
              <a:p>
                <a:pPr marL="342900" lvl="0" indent="-342900" algn="just">
                  <a:spcBef>
                    <a:spcPts val="300"/>
                  </a:spcBef>
                  <a:spcAft>
                    <a:spcPts val="0"/>
                  </a:spcAft>
                  <a:buFont typeface="Palatino Linotype" panose="02040502050505030304" pitchFamily="18" charset="0"/>
                  <a:buChar char="-"/>
                </a:pPr>
                <a:r>
                  <a:rPr lang="en-US" sz="4800" dirty="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𝑆𝐶𝐷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𝑆𝐹𝐴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𝛽</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800" b="0" i="0" smtClean="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𝑆𝐵𝐶</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𝑆𝐸𝐴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0"/>
                  </a:spcAft>
                  <a:buFont typeface="Palatino Linotype" panose="02040502050505030304" pitchFamily="18" charset="0"/>
                  <a:buChar char="-"/>
                </a:pPr>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𝑆𝐵𝐷</m:t>
                            </m:r>
                          </m:e>
                        </m:d>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𝐴𝐵𝐶𝐷</m:t>
                            </m:r>
                          </m:e>
                        </m:d>
                        <m:r>
                          <a:rPr lang="en-US" sz="4800" b="0" i="1" smtClean="0">
                            <a:effectLst/>
                            <a:latin typeface="Cambria Math" panose="02040503050406030204" pitchFamily="18" charset="0"/>
                            <a:ea typeface="Times New Roman" panose="02020603050405020304" pitchFamily="18" charset="0"/>
                            <a:cs typeface="Times New Roman" panose="02020603050405020304" pitchFamily="18" charset="0"/>
                          </a:rPr>
                          <m:t>)</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4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𝑆𝐻𝐴</m:t>
                        </m:r>
                      </m:e>
                    </m:acc>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800" i="1">
                        <a:effectLst/>
                        <a:latin typeface="Cambria Math" panose="02040503050406030204" pitchFamily="18" charset="0"/>
                        <a:ea typeface="Times New Roman" panose="02020603050405020304" pitchFamily="18" charset="0"/>
                        <a:cs typeface="Times New Roman" panose="02020603050405020304" pitchFamily="18" charset="0"/>
                      </a:rPr>
                      <m:t>𝜑</m:t>
                    </m:r>
                  </m:oMath>
                </a14:m>
                <a:r>
                  <a:rPr lang="en-US" sz="4800" i="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33305" y="6992592"/>
                <a:ext cx="12192000" cy="2597058"/>
              </a:xfrm>
              <a:prstGeom prst="rect">
                <a:avLst/>
              </a:prstGeom>
              <a:blipFill rotWithShape="0">
                <a:blip r:embed="rId5"/>
                <a:stretch>
                  <a:fillRect l="-2650" t="-6103" b="-1502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down)">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down)">
                                      <p:cBhvr>
                                        <p:cTn id="3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a:solidFill>
                    <a:srgbClr val="145F82"/>
                  </a:solidFill>
                  <a:latin typeface="Tahoma" pitchFamily="34" charset="0"/>
                  <a:ea typeface="Tahoma" pitchFamily="34" charset="0"/>
                  <a:cs typeface="Tahoma" pitchFamily="34" charset="0"/>
                </a:rPr>
                <a:t>Hai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vuông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góc</a:t>
              </a:r>
              <a:r>
                <a:rPr lang="en-US" sz="4800" b="1" i="1" dirty="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43" name="Group 42"/>
          <p:cNvGrpSpPr/>
          <p:nvPr/>
        </p:nvGrpSpPr>
        <p:grpSpPr>
          <a:xfrm>
            <a:off x="624342" y="3511129"/>
            <a:ext cx="22262517" cy="2626915"/>
            <a:chOff x="1076414" y="4334859"/>
            <a:chExt cx="22262517" cy="2626915"/>
          </a:xfrm>
        </p:grpSpPr>
        <p:grpSp>
          <p:nvGrpSpPr>
            <p:cNvPr id="22" name="Group 5"/>
            <p:cNvGrpSpPr/>
            <p:nvPr/>
          </p:nvGrpSpPr>
          <p:grpSpPr>
            <a:xfrm>
              <a:off x="1533269" y="4671091"/>
              <a:ext cx="21805662" cy="2290683"/>
              <a:chOff x="637542" y="1083939"/>
              <a:chExt cx="8586840" cy="901852"/>
            </a:xfrm>
          </p:grpSpPr>
          <p:sp>
            <p:nvSpPr>
              <p:cNvPr id="39" name="Rounded Rectangle 38"/>
              <p:cNvSpPr/>
              <p:nvPr/>
            </p:nvSpPr>
            <p:spPr>
              <a:xfrm>
                <a:off x="637542" y="1083939"/>
                <a:ext cx="8586840" cy="70886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3581430"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Định nghĩa</a:t>
                </a:r>
                <a:r>
                  <a:rPr lang="en-US" sz="4600" b="1" dirty="0">
                    <a:solidFill>
                      <a:schemeClr val="bg1"/>
                    </a:solidFill>
                    <a:latin typeface="Tahoma" pitchFamily="34" charset="0"/>
                    <a:ea typeface="Tahoma" pitchFamily="34" charset="0"/>
                    <a:cs typeface="Tahoma" pitchFamily="34" charset="0"/>
                  </a:rPr>
                  <a:t> </a:t>
                </a:r>
              </a:p>
            </p:txBody>
          </p:sp>
        </p:grpSp>
      </p:grpSp>
      <p:grpSp>
        <p:nvGrpSpPr>
          <p:cNvPr id="45" name="Group 44"/>
          <p:cNvGrpSpPr/>
          <p:nvPr/>
        </p:nvGrpSpPr>
        <p:grpSpPr>
          <a:xfrm>
            <a:off x="1099797" y="5972224"/>
            <a:ext cx="22044391" cy="7426292"/>
            <a:chOff x="1390107" y="4038600"/>
            <a:chExt cx="22044391" cy="7426292"/>
          </a:xfrm>
        </p:grpSpPr>
        <p:grpSp>
          <p:nvGrpSpPr>
            <p:cNvPr id="46" name="Group 45"/>
            <p:cNvGrpSpPr/>
            <p:nvPr/>
          </p:nvGrpSpPr>
          <p:grpSpPr>
            <a:xfrm>
              <a:off x="1390107" y="4076041"/>
              <a:ext cx="22044391" cy="7388851"/>
              <a:chOff x="1232452" y="2495616"/>
              <a:chExt cx="22044391" cy="7388851"/>
            </a:xfrm>
          </p:grpSpPr>
          <p:sp>
            <p:nvSpPr>
              <p:cNvPr id="48" name="Rounded Rectangle 47"/>
              <p:cNvSpPr/>
              <p:nvPr/>
            </p:nvSpPr>
            <p:spPr>
              <a:xfrm>
                <a:off x="1232452" y="2858285"/>
                <a:ext cx="22044391" cy="702618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47578" y="2495616"/>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61194" y="4038600"/>
              <a:ext cx="4374916" cy="754053"/>
            </a:xfrm>
            <a:prstGeom prst="rect">
              <a:avLst/>
            </a:prstGeom>
            <a:noFill/>
          </p:spPr>
          <p:txBody>
            <a:bodyPr wrap="none" rtlCol="0">
              <a:spAutoFit/>
            </a:bodyPr>
            <a:lstStyle/>
            <a:p>
              <a:r>
                <a:rPr lang="vi-VN" b="1" dirty="0">
                  <a:solidFill>
                    <a:schemeClr val="bg1"/>
                  </a:solidFill>
                  <a:latin typeface="+mj-lt"/>
                </a:rPr>
                <a:t>Cách chứng minh</a:t>
              </a:r>
              <a:endParaRPr lang="en-US" sz="4600" b="1" dirty="0">
                <a:solidFill>
                  <a:schemeClr val="bg1"/>
                </a:solidFill>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1" name="Rectangle 10"/>
              <p:cNvSpPr/>
              <p:nvPr/>
            </p:nvSpPr>
            <p:spPr>
              <a:xfrm>
                <a:off x="5114590" y="3916315"/>
                <a:ext cx="17442198" cy="1569660"/>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Hai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với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hai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mặt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phẳng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a:t>
                </a:r>
                <a:r>
                  <a:rPr lang="en-US" sz="4800" i="1" dirty="0">
                    <a:latin typeface="Times New Roman" panose="02020603050405020304" pitchFamily="18" charset="0"/>
                    <a:cs typeface="Times New Roman" panose="02020603050405020304" pitchFamily="18" charset="0"/>
                  </a:rPr>
                  <a:t> </a:t>
                </a:r>
                <a:r>
                  <a:rPr lang="vi-VN" sz="4800" i="1" dirty="0">
                    <a:latin typeface="Times New Roman" panose="02020603050405020304" pitchFamily="18" charset="0"/>
                    <a:cs typeface="Times New Roman" panose="02020603050405020304" pitchFamily="18" charset="0"/>
                  </a:rPr>
                  <a:t>Kí hiệu : </a:t>
                </a: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4590" y="3916315"/>
                <a:ext cx="17442198" cy="1569660"/>
              </a:xfrm>
              <a:prstGeom prst="rect">
                <a:avLst/>
              </a:prstGeom>
              <a:blipFill rotWithShape="0">
                <a:blip r:embed="rId3"/>
                <a:stretch>
                  <a:fillRect l="-1573" t="-8527" b="-19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097587" y="8606962"/>
                <a:ext cx="14080124" cy="830997"/>
              </a:xfrm>
              <a:prstGeom prst="rect">
                <a:avLst/>
              </a:prstGeom>
            </p:spPr>
            <p:txBody>
              <a:bodyPr wrap="square">
                <a:spAutoFit/>
              </a:bodyPr>
              <a:lstStyle/>
              <a:p>
                <a:pPr indent="-266700" algn="ctr">
                  <a:spcBef>
                    <a:spcPts val="300"/>
                  </a:spcBef>
                </a:pPr>
                <a14:m>
                  <m:oMath xmlns:m="http://schemas.openxmlformats.org/officeDocument/2006/math">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r>
                      <a:rPr lang="vi-VN" sz="4800">
                        <a:latin typeface="Cambria Math" panose="02040503050406030204" pitchFamily="18" charset="0"/>
                      </a:rPr>
                      <m:t>⇔∃</m:t>
                    </m:r>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α</m:t>
                        </m:r>
                      </m:e>
                    </m:d>
                  </m:oMath>
                </a14:m>
                <a:r>
                  <a:rPr lang="vi-VN" sz="4800" i="1" dirty="0"/>
                  <a:t>: </a:t>
                </a:r>
                <a14:m>
                  <m:oMath xmlns:m="http://schemas.openxmlformats.org/officeDocument/2006/math">
                    <m:r>
                      <m:rPr>
                        <m:sty m:val="p"/>
                      </m:rPr>
                      <a:rPr lang="vi-VN" sz="4800">
                        <a:latin typeface="Cambria Math" panose="02040503050406030204" pitchFamily="18" charset="0"/>
                      </a:rPr>
                      <m:t>a</m:t>
                    </m:r>
                    <m:r>
                      <a:rPr lang="vi-VN" sz="4800">
                        <a:latin typeface="Cambria Math" panose="02040503050406030204" pitchFamily="18" charset="0"/>
                      </a:rPr>
                      <m:t>⊥</m:t>
                    </m:r>
                    <m:d>
                      <m:dPr>
                        <m:ctrlPr>
                          <a:rPr lang="en-US" sz="4800" i="1">
                            <a:latin typeface="Cambria Math" panose="02040503050406030204" pitchFamily="18" charset="0"/>
                          </a:rPr>
                        </m:ctrlPr>
                      </m:dPr>
                      <m:e>
                        <m:r>
                          <m:rPr>
                            <m:sty m:val="p"/>
                          </m:rPr>
                          <a:rPr lang="vi-VN" sz="4800">
                            <a:latin typeface="Cambria Math" panose="02040503050406030204" pitchFamily="18" charset="0"/>
                          </a:rPr>
                          <m:t>β</m:t>
                        </m:r>
                      </m:e>
                    </m:d>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097587" y="8606962"/>
                <a:ext cx="14080124" cy="830997"/>
              </a:xfrm>
              <a:prstGeom prst="rect">
                <a:avLst/>
              </a:prstGeom>
              <a:blipFill>
                <a:blip r:embed="rId4"/>
                <a:stretch>
                  <a:fillRect t="-19853" b="-3529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B494F95-D434-2EEE-252A-21CE1F245B1D}"/>
              </a:ext>
            </a:extLst>
          </p:cNvPr>
          <p:cNvSpPr txBox="1"/>
          <p:nvPr/>
        </p:nvSpPr>
        <p:spPr>
          <a:xfrm>
            <a:off x="3558342" y="9717772"/>
            <a:ext cx="15017509" cy="340093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766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2115798" cy="830997"/>
            <a:chOff x="-288924" y="1892299"/>
            <a:chExt cx="12115798"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9739313"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a:solidFill>
                    <a:srgbClr val="145F82"/>
                  </a:solidFill>
                  <a:latin typeface="Tahoma" pitchFamily="34" charset="0"/>
                  <a:ea typeface="Tahoma" pitchFamily="34" charset="0"/>
                  <a:cs typeface="Tahoma" pitchFamily="34" charset="0"/>
                </a:rPr>
                <a:t>Hai </a:t>
              </a:r>
              <a:r>
                <a:rPr lang="en-US" sz="4800" b="1" i="1" dirty="0" err="1">
                  <a:solidFill>
                    <a:srgbClr val="145F82"/>
                  </a:solidFill>
                  <a:latin typeface="Tahoma" pitchFamily="34" charset="0"/>
                  <a:ea typeface="Tahoma" pitchFamily="34" charset="0"/>
                  <a:cs typeface="Tahoma" pitchFamily="34" charset="0"/>
                </a:rPr>
                <a:t>mặt</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phẳng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vuông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góc</a:t>
              </a:r>
              <a:endParaRPr lang="en-US" sz="4800" b="1" i="1" dirty="0">
                <a:solidFill>
                  <a:srgbClr val="145F82"/>
                </a:solidFill>
                <a:latin typeface="Tahoma" pitchFamily="34" charset="0"/>
                <a:ea typeface="Tahoma" pitchFamily="34" charset="0"/>
                <a:cs typeface="Tahoma"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sp>
        <p:nvSpPr>
          <p:cNvPr id="28674" name="Rectangle 2"/>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0" y="0"/>
            <a:ext cx="2438717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2" name="Group 10"/>
          <p:cNvGrpSpPr/>
          <p:nvPr/>
        </p:nvGrpSpPr>
        <p:grpSpPr>
          <a:xfrm>
            <a:off x="1283749" y="5670331"/>
            <a:ext cx="21819676" cy="7509641"/>
            <a:chOff x="1270511" y="5867400"/>
            <a:chExt cx="21819676" cy="8308150"/>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60"/>
            <p:cNvGrpSpPr/>
            <p:nvPr/>
          </p:nvGrpSpPr>
          <p:grpSpPr>
            <a:xfrm>
              <a:off x="1270511" y="5867400"/>
              <a:ext cx="3568119" cy="845462"/>
              <a:chOff x="1224541" y="6305967"/>
              <a:chExt cx="3568119" cy="845462"/>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54"/>
          <p:cNvGrpSpPr/>
          <p:nvPr/>
        </p:nvGrpSpPr>
        <p:grpSpPr>
          <a:xfrm>
            <a:off x="1261598" y="3563100"/>
            <a:ext cx="21841827" cy="1992085"/>
            <a:chOff x="1268078" y="3405486"/>
            <a:chExt cx="21841827" cy="1992085"/>
          </a:xfrm>
        </p:grpSpPr>
        <p:sp>
          <p:nvSpPr>
            <p:cNvPr id="62" name="Rounded Rectangle 61"/>
            <p:cNvSpPr/>
            <p:nvPr/>
          </p:nvSpPr>
          <p:spPr>
            <a:xfrm>
              <a:off x="1268079" y="3466684"/>
              <a:ext cx="21841826" cy="193088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1" y="3527166"/>
                <a:ext cx="2231701"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Ví</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dụ</a:t>
                </a:r>
                <a:r>
                  <a:rPr lang="en-US" sz="4600" b="1" dirty="0">
                    <a:solidFill>
                      <a:schemeClr val="bg1"/>
                    </a:solidFill>
                    <a:latin typeface="Tahoma" pitchFamily="34" charset="0"/>
                    <a:ea typeface="Tahoma" pitchFamily="34" charset="0"/>
                    <a:cs typeface="Tahoma" pitchFamily="34" charset="0"/>
                  </a:rPr>
                  <a:t> 2</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10" name="Rectangle 9"/>
              <p:cNvSpPr/>
              <p:nvPr/>
            </p:nvSpPr>
            <p:spPr>
              <a:xfrm>
                <a:off x="4700260" y="3685971"/>
                <a:ext cx="18175667" cy="1569660"/>
              </a:xfrm>
              <a:prstGeom prst="rect">
                <a:avLst/>
              </a:prstGeom>
            </p:spPr>
            <p:txBody>
              <a:bodyPr wrap="square">
                <a:spAutoFit/>
              </a:bodyPr>
              <a:lstStyle/>
              <a:p>
                <a:r>
                  <a:rPr lang="vi-VN" sz="4800" dirty="0">
                    <a:latin typeface="+mj-lt"/>
                  </a:rPr>
                  <a:t>Cho hình chóp </a:t>
                </a:r>
                <a14:m>
                  <m:oMath xmlns:m="http://schemas.openxmlformats.org/officeDocument/2006/math">
                    <m:r>
                      <a:rPr lang="vi-VN" sz="4800" i="1">
                        <a:latin typeface="Cambria Math" panose="02040503050406030204" pitchFamily="18" charset="0"/>
                      </a:rPr>
                      <m:t>𝑆</m:t>
                    </m:r>
                    <m:r>
                      <a:rPr lang="vi-VN" sz="4800" i="1">
                        <a:latin typeface="Cambria Math" panose="02040503050406030204" pitchFamily="18" charset="0"/>
                      </a:rPr>
                      <m:t>.</m:t>
                    </m:r>
                    <m:r>
                      <a:rPr lang="vi-VN" sz="4800" i="1">
                        <a:latin typeface="Cambria Math" panose="02040503050406030204" pitchFamily="18" charset="0"/>
                      </a:rPr>
                      <m:t>𝐴𝐵𝐶𝐷</m:t>
                    </m:r>
                  </m:oMath>
                </a14:m>
                <a:r>
                  <a:rPr lang="vi-VN" sz="4800" dirty="0">
                    <a:latin typeface="+mj-lt"/>
                  </a:rPr>
                  <a:t> có đáy </a:t>
                </a:r>
                <a14:m>
                  <m:oMath xmlns:m="http://schemas.openxmlformats.org/officeDocument/2006/math">
                    <m:r>
                      <a:rPr lang="vi-VN" sz="4800" i="1">
                        <a:latin typeface="Cambria Math" panose="02040503050406030204" pitchFamily="18" charset="0"/>
                      </a:rPr>
                      <m:t>𝐴𝐵𝐶𝐷</m:t>
                    </m:r>
                  </m:oMath>
                </a14:m>
                <a:r>
                  <a:rPr lang="vi-VN" sz="4800" dirty="0">
                    <a:latin typeface="+mj-lt"/>
                  </a:rPr>
                  <a:t> là một hình thoi tâm O cạnh </a:t>
                </a:r>
                <a14:m>
                  <m:oMath xmlns:m="http://schemas.openxmlformats.org/officeDocument/2006/math">
                    <m:r>
                      <a:rPr lang="vi-VN" sz="4800" i="1">
                        <a:latin typeface="Cambria Math" panose="02040503050406030204" pitchFamily="18" charset="0"/>
                      </a:rPr>
                      <m:t>𝑎</m:t>
                    </m:r>
                  </m:oMath>
                </a14:m>
                <a:r>
                  <a:rPr lang="vi-VN" sz="4800" dirty="0">
                    <a:latin typeface="+mj-lt"/>
                  </a:rPr>
                  <a:t> và </a:t>
                </a:r>
                <a14:m>
                  <m:oMath xmlns:m="http://schemas.openxmlformats.org/officeDocument/2006/math">
                    <m:r>
                      <a:rPr lang="vi-VN" sz="4800" i="1">
                        <a:latin typeface="Cambria Math" panose="02040503050406030204" pitchFamily="18" charset="0"/>
                      </a:rPr>
                      <m:t>𝑆𝐶</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𝐴𝐵𝐶𝐷</m:t>
                        </m:r>
                      </m:e>
                    </m:d>
                  </m:oMath>
                </a14:m>
                <a:r>
                  <a:rPr lang="vi-VN" sz="4800" dirty="0">
                    <a:latin typeface="+mj-lt"/>
                  </a:rPr>
                  <a:t>. Chứng minh</a:t>
                </a:r>
                <a:r>
                  <a:rPr lang="en-US" sz="4800" dirty="0">
                    <a:latin typeface="+mj-lt"/>
                  </a:rPr>
                  <a:t> </a:t>
                </a:r>
                <a:r>
                  <a:rPr lang="en-US" sz="4800" dirty="0" err="1">
                    <a:latin typeface="+mj-lt"/>
                  </a:rPr>
                  <a:t>rằng</a:t>
                </a:r>
                <a:r>
                  <a:rPr lang="en-US" sz="4800" dirty="0">
                    <a:latin typeface="+mj-lt"/>
                  </a:rPr>
                  <a:t> </a:t>
                </a:r>
                <a14:m>
                  <m:oMath xmlns:m="http://schemas.openxmlformats.org/officeDocument/2006/math">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mj-lt"/>
                  </a:rPr>
                  <a:t>.</a:t>
                </a:r>
                <a:endParaRPr lang="en-US" sz="4800" dirty="0">
                  <a:latin typeface="+mj-lt"/>
                </a:endParaRPr>
              </a:p>
            </p:txBody>
          </p:sp>
        </mc:Choice>
        <mc:Fallback xmlns="">
          <p:sp>
            <p:nvSpPr>
              <p:cNvPr id="10" name="Rectangle 9"/>
              <p:cNvSpPr>
                <a:spLocks noRot="1" noChangeAspect="1" noMove="1" noResize="1" noEditPoints="1" noAdjustHandles="1" noChangeArrowheads="1" noChangeShapeType="1" noTextEdit="1"/>
              </p:cNvSpPr>
              <p:nvPr/>
            </p:nvSpPr>
            <p:spPr>
              <a:xfrm>
                <a:off x="4700260" y="3685971"/>
                <a:ext cx="18175667" cy="1569660"/>
              </a:xfrm>
              <a:prstGeom prst="rect">
                <a:avLst/>
              </a:prstGeom>
              <a:blipFill>
                <a:blip r:embed="rId3"/>
                <a:stretch>
                  <a:fillRect l="-1509" t="-8560" r="-335" b="-202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33305" y="6992592"/>
                <a:ext cx="12974882" cy="4694683"/>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Theo </a:t>
                </a:r>
                <a:r>
                  <a:rPr lang="en-US" sz="4800" dirty="0" err="1">
                    <a:latin typeface="Times New Roman" panose="02020603050405020304" pitchFamily="18" charset="0"/>
                    <a:cs typeface="Times New Roman" panose="02020603050405020304" pitchFamily="18" charset="0"/>
                  </a:rPr>
                  <a:t>đề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i="1" dirty="0">
                    <a:latin typeface="Times New Roman" panose="02020603050405020304" pitchFamily="18" charset="0"/>
                    <a:cs typeface="Times New Roman" panose="02020603050405020304" pitchFamily="18" charset="0"/>
                  </a:rPr>
                  <a:t>ABCD</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thoi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cạnh</a:t>
                </a:r>
                <a:r>
                  <a:rPr lang="en-US" sz="4800" dirty="0">
                    <a:latin typeface="Times New Roman" panose="02020603050405020304" pitchFamily="18" charset="0"/>
                    <a:cs typeface="Times New Roman" panose="02020603050405020304" pitchFamily="18" charset="0"/>
                  </a:rPr>
                  <a:t> a </a:t>
                </a:r>
                <a:endParaRPr lang="en-US" sz="4800" i="1" dirty="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m:t>
                    </m:r>
                    <m:r>
                      <a:rPr lang="en-US" sz="4800" i="1">
                        <a:latin typeface="Cambria Math" panose="02040503050406030204" pitchFamily="18" charset="0"/>
                      </a:rPr>
                      <m:t>𝐴𝐶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a:latin typeface="Times New Roman" panose="02020603050405020304" pitchFamily="18" charset="0"/>
                    <a:cs typeface="Times New Roman" panose="02020603050405020304" pitchFamily="18" charset="0"/>
                  </a:rPr>
                  <a:t>. </a:t>
                </a:r>
                <a:endParaRPr lang="en-US" sz="4800" i="1" dirty="0">
                  <a:latin typeface="Times New Roman" panose="02020603050405020304" pitchFamily="18" charset="0"/>
                  <a:cs typeface="Times New Roman" panose="02020603050405020304" pitchFamily="18" charset="0"/>
                </a:endParaRPr>
              </a:p>
              <a:p>
                <a14:m>
                  <m:oMath xmlns:m="http://schemas.openxmlformats.org/officeDocument/2006/math">
                    <m:r>
                      <a:rPr lang="en-US" sz="4800" i="1">
                        <a:latin typeface="Cambria Math" panose="02040503050406030204" pitchFamily="18" charset="0"/>
                      </a:rPr>
                      <m:t>𝑆𝐶</m:t>
                    </m:r>
                    <m:r>
                      <a:rPr lang="en-US" sz="4800" i="1">
                        <a:latin typeface="Cambria Math" panose="02040503050406030204" pitchFamily="18" charset="0"/>
                      </a:rPr>
                      <m:t>⊥</m:t>
                    </m:r>
                    <m:d>
                      <m:dPr>
                        <m:ctrlPr>
                          <a:rPr lang="en-US" sz="4800" i="1">
                            <a:latin typeface="Cambria Math" panose="02040503050406030204" pitchFamily="18" charset="0"/>
                          </a:rPr>
                        </m:ctrlPr>
                      </m:dPr>
                      <m:e>
                        <m:r>
                          <a:rPr lang="en-US" sz="4800" i="1">
                            <a:latin typeface="Cambria Math" panose="02040503050406030204" pitchFamily="18" charset="0"/>
                          </a:rPr>
                          <m:t>𝐴𝐵𝐶𝐷</m:t>
                        </m:r>
                      </m:e>
                    </m:d>
                    <m:r>
                      <a:rPr lang="en-US" sz="4800" i="1">
                        <a:latin typeface="Cambria Math" panose="02040503050406030204" pitchFamily="18" charset="0"/>
                      </a:rPr>
                      <m:t>⇒</m:t>
                    </m:r>
                    <m:r>
                      <a:rPr lang="en-US" sz="4800" i="1">
                        <a:latin typeface="Cambria Math" panose="02040503050406030204" pitchFamily="18" charset="0"/>
                      </a:rPr>
                      <m:t>𝑆𝐶</m:t>
                    </m:r>
                    <m:r>
                      <a:rPr lang="en-US" sz="4800" i="1">
                        <a:latin typeface="Cambria Math" panose="02040503050406030204" pitchFamily="18" charset="0"/>
                      </a:rPr>
                      <m:t>⊥</m:t>
                    </m:r>
                    <m:r>
                      <a:rPr lang="en-US" sz="4800" i="1">
                        <a:latin typeface="Cambria Math" panose="02040503050406030204" pitchFamily="18" charset="0"/>
                      </a:rPr>
                      <m:t>𝐵𝐷</m:t>
                    </m:r>
                  </m:oMath>
                </a14:m>
                <a:r>
                  <a:rPr lang="en-US" sz="4800" dirty="0">
                    <a:latin typeface="Times New Roman" panose="02020603050405020304" pitchFamily="18" charset="0"/>
                    <a:cs typeface="Times New Roman" panose="02020603050405020304" pitchFamily="18" charset="0"/>
                  </a:rPr>
                  <a:t>.</a:t>
                </a:r>
                <a:endParaRPr lang="en-US" sz="4800" i="1" dirty="0">
                  <a:latin typeface="Times New Roman" panose="02020603050405020304" pitchFamily="18" charset="0"/>
                  <a:cs typeface="Times New Roman" panose="02020603050405020304" pitchFamily="18" charset="0"/>
                </a:endParaRPr>
              </a:p>
              <a:p>
                <a:r>
                  <a:rPr lang="en-US" sz="4800" dirty="0" err="1">
                    <a:latin typeface="Times New Roman" panose="02020603050405020304" pitchFamily="18" charset="0"/>
                    <a:cs typeface="Times New Roman" panose="02020603050405020304" pitchFamily="18" charset="0"/>
                  </a:rPr>
                  <a:t>Có</a:t>
                </a:r>
                <a:r>
                  <a:rPr lang="en-US" sz="4800" i="1"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4800" i="1">
                            <a:latin typeface="Cambria Math" panose="02040503050406030204" pitchFamily="18" charset="0"/>
                          </a:rPr>
                        </m:ctrlPr>
                      </m:dPr>
                      <m:e>
                        <m:eqArr>
                          <m:eqArrPr>
                            <m:ctrlPr>
                              <a:rPr lang="en-US" sz="4800" i="1">
                                <a:latin typeface="Cambria Math" panose="02040503050406030204" pitchFamily="18" charset="0"/>
                              </a:rPr>
                            </m:ctrlPr>
                          </m:eqArrPr>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𝐴𝐶</m:t>
                            </m:r>
                          </m:e>
                          <m:e>
                            <m:r>
                              <a:rPr lang="vi-VN" sz="4800" i="1">
                                <a:latin typeface="Cambria Math" panose="02040503050406030204" pitchFamily="18" charset="0"/>
                              </a:rPr>
                              <m:t>𝐵𝐷</m:t>
                            </m:r>
                            <m:r>
                              <a:rPr lang="vi-VN" sz="4800" i="1">
                                <a:latin typeface="Cambria Math" panose="02040503050406030204" pitchFamily="18" charset="0"/>
                              </a:rPr>
                              <m:t>⊥</m:t>
                            </m:r>
                            <m:r>
                              <a:rPr lang="vi-VN" sz="4800" i="1">
                                <a:latin typeface="Cambria Math" panose="02040503050406030204" pitchFamily="18" charset="0"/>
                              </a:rPr>
                              <m:t>𝑆𝐶</m:t>
                            </m:r>
                          </m:e>
                        </m:eqAr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r>
                      <a:rPr lang="vi-VN" sz="4800" i="1">
                        <a:latin typeface="Cambria Math" panose="02040503050406030204" pitchFamily="18" charset="0"/>
                      </a:rPr>
                      <m:t>;</m:t>
                    </m:r>
                    <m:r>
                      <a:rPr lang="vi-VN" sz="4800" i="1">
                        <a:latin typeface="Cambria Math" panose="02040503050406030204" pitchFamily="18" charset="0"/>
                      </a:rPr>
                      <m:t>𝐵𝐷</m:t>
                    </m:r>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oMath>
                </a14:m>
                <a:endParaRPr lang="en-US" sz="4800" i="1" dirty="0">
                  <a:latin typeface="Times New Roman" panose="02020603050405020304" pitchFamily="18" charset="0"/>
                  <a:cs typeface="Times New Roman" panose="02020603050405020304" pitchFamily="18" charset="0"/>
                </a:endParaRPr>
              </a:p>
              <a:p>
                <a14:m>
                  <m:oMath xmlns:m="http://schemas.openxmlformats.org/officeDocument/2006/math">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𝑆𝐵𝐷</m:t>
                        </m:r>
                      </m:e>
                    </m:d>
                    <m:r>
                      <a:rPr lang="vi-VN" sz="4800" i="1">
                        <a:latin typeface="Cambria Math" panose="02040503050406030204" pitchFamily="18" charset="0"/>
                      </a:rPr>
                      <m:t>⊥</m:t>
                    </m:r>
                    <m:d>
                      <m:dPr>
                        <m:ctrlPr>
                          <a:rPr lang="en-US" sz="4800" i="1">
                            <a:latin typeface="Cambria Math" panose="02040503050406030204" pitchFamily="18" charset="0"/>
                          </a:rPr>
                        </m:ctrlPr>
                      </m:dPr>
                      <m:e>
                        <m:r>
                          <a:rPr lang="vi-VN" sz="4800" i="1">
                            <a:latin typeface="Cambria Math" panose="02040503050406030204" pitchFamily="18" charset="0"/>
                          </a:rPr>
                          <m:t>𝑆𝐴𝐶</m:t>
                        </m:r>
                      </m:e>
                    </m:d>
                  </m:oMath>
                </a14:m>
                <a:r>
                  <a:rPr lang="vi-VN" sz="4800" dirty="0">
                    <a:latin typeface="Times New Roman" panose="02020603050405020304" pitchFamily="18" charset="0"/>
                    <a:cs typeface="Times New Roman" panose="02020603050405020304" pitchFamily="18" charset="0"/>
                  </a:rPr>
                  <a:t>.</a:t>
                </a:r>
                <a:endParaRPr lang="en-US" sz="4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733305" y="6992592"/>
                <a:ext cx="12974882" cy="4694683"/>
              </a:xfrm>
              <a:prstGeom prst="rect">
                <a:avLst/>
              </a:prstGeom>
              <a:blipFill rotWithShape="0">
                <a:blip r:embed="rId4"/>
                <a:stretch>
                  <a:fillRect l="-2114" t="-2857" b="-5974"/>
                </a:stretch>
              </a:blipFill>
            </p:spPr>
            <p:txBody>
              <a:bodyPr/>
              <a:lstStyle/>
              <a:p>
                <a:r>
                  <a:rPr lang="en-US">
                    <a:noFill/>
                  </a:rPr>
                  <a:t> </a:t>
                </a:r>
              </a:p>
            </p:txBody>
          </p:sp>
        </mc:Fallback>
      </mc:AlternateContent>
      <p:pic>
        <p:nvPicPr>
          <p:cNvPr id="56" name="Picture 55"/>
          <p:cNvPicPr/>
          <p:nvPr/>
        </p:nvPicPr>
        <p:blipFill>
          <a:blip r:embed="rId5"/>
          <a:srcRect/>
          <a:stretch>
            <a:fillRect/>
          </a:stretch>
        </p:blipFill>
        <p:spPr bwMode="auto">
          <a:xfrm>
            <a:off x="16460787" y="6434534"/>
            <a:ext cx="5943600" cy="5833665"/>
          </a:xfrm>
          <a:prstGeom prst="rect">
            <a:avLst/>
          </a:prstGeom>
          <a:noFill/>
          <a:ln w="9525">
            <a:noFill/>
            <a:miter lim="800000"/>
            <a:headEnd/>
            <a:tailEnd/>
          </a:ln>
        </p:spPr>
      </p:pic>
    </p:spTree>
    <p:extLst>
      <p:ext uri="{BB962C8B-B14F-4D97-AF65-F5344CB8AC3E}">
        <p14:creationId xmlns:p14="http://schemas.microsoft.com/office/powerpoint/2010/main" val="28009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left)">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wipe(left)">
                                      <p:cBhvr>
                                        <p:cTn id="4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Khoảng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cách</a:t>
              </a:r>
              <a:r>
                <a:rPr lang="en-US" sz="4800" b="1" i="1" dirty="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5728462" cy="838096"/>
              <a:chOff x="166396" y="8743123"/>
              <a:chExt cx="15728462" cy="838096"/>
            </a:xfrm>
          </p:grpSpPr>
          <p:sp>
            <p:nvSpPr>
              <p:cNvPr id="24" name="Freeform 20"/>
              <p:cNvSpPr>
                <a:spLocks/>
              </p:cNvSpPr>
              <p:nvPr/>
            </p:nvSpPr>
            <p:spPr bwMode="auto">
              <a:xfrm>
                <a:off x="384522" y="8755081"/>
                <a:ext cx="15510336"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4816877" cy="800219"/>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a. </a:t>
                </a:r>
                <a:r>
                  <a:rPr lang="en-US" sz="4600" b="1" dirty="0" err="1">
                    <a:solidFill>
                      <a:schemeClr val="bg1"/>
                    </a:solidFill>
                    <a:latin typeface="Tahoma" pitchFamily="34" charset="0"/>
                    <a:ea typeface="Tahoma" pitchFamily="34" charset="0"/>
                    <a:cs typeface="Tahoma" pitchFamily="34" charset="0"/>
                  </a:rPr>
                  <a:t>Khoảng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cách</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từ</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một</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điểm</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đến</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một</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mặt</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phẳng</a:t>
                </a:r>
                <a:r>
                  <a:rPr lang="en-US" sz="4600" b="1" dirty="0">
                    <a:solidFill>
                      <a:schemeClr val="bg1"/>
                    </a:solidFill>
                    <a:latin typeface="Tahoma" pitchFamily="34" charset="0"/>
                    <a:ea typeface="Tahoma" pitchFamily="34" charset="0"/>
                    <a:cs typeface="Tahoma" pitchFamily="34" charset="0"/>
                  </a:rPr>
                  <a:t>  </a:t>
                </a: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a:solidFill>
                    <a:schemeClr val="bg1"/>
                  </a:solidFill>
                  <a:latin typeface="+mj-lt"/>
                </a:rPr>
                <a:t>xác</a:t>
              </a:r>
              <a:r>
                <a:rPr lang="en-US" sz="4800" b="1" dirty="0">
                  <a:solidFill>
                    <a:schemeClr val="bg1"/>
                  </a:solidFill>
                  <a:latin typeface="+mj-lt"/>
                </a:rPr>
                <a:t> </a:t>
              </a:r>
              <a:r>
                <a:rPr lang="en-US" sz="4800" b="1" dirty="0" err="1">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1" name="Rectangle 10"/>
              <p:cNvSpPr/>
              <p:nvPr/>
            </p:nvSpPr>
            <p:spPr>
              <a:xfrm>
                <a:off x="1050209" y="4700510"/>
                <a:ext cx="22753113" cy="1664751"/>
              </a:xfrm>
              <a:prstGeom prst="rect">
                <a:avLst/>
              </a:prstGeom>
            </p:spPr>
            <p:txBody>
              <a:bodyPr wrap="square">
                <a:spAutoFit/>
              </a:bodyPr>
              <a:lstStyle/>
              <a:p>
                <a:r>
                  <a:rPr lang="vi-VN" sz="4800" dirty="0">
                    <a:latin typeface="+mj-lt"/>
                  </a:rPr>
                  <a:t>Cho </a:t>
                </a:r>
                <a14:m>
                  <m:oMath xmlns:m="http://schemas.openxmlformats.org/officeDocument/2006/math">
                    <m:r>
                      <a:rPr lang="pt-BR" sz="4800" i="1">
                        <a:latin typeface="Cambria Math" panose="02040503050406030204" pitchFamily="18" charset="0"/>
                      </a:rPr>
                      <m:t>𝑂</m:t>
                    </m:r>
                  </m:oMath>
                </a14:m>
                <a:r>
                  <a:rPr lang="vi-VN" sz="4800" dirty="0">
                    <a:latin typeface="+mj-lt"/>
                  </a:rPr>
                  <a:t> và </a:t>
                </a:r>
                <a14:m>
                  <m:oMath xmlns:m="http://schemas.openxmlformats.org/officeDocument/2006/math">
                    <m:r>
                      <m:rPr>
                        <m:nor/>
                      </m:rPr>
                      <a:rPr lang="pt-BR" sz="4800">
                        <a:latin typeface="+mj-lt"/>
                      </a:rPr>
                      <m:t>mp</m:t>
                    </m:r>
                    <m:r>
                      <a:rPr lang="pt-BR" sz="4800">
                        <a:latin typeface="Cambria Math" panose="02040503050406030204" pitchFamily="18" charset="0"/>
                      </a:rPr>
                      <m:t>(</m:t>
                    </m:r>
                    <m:r>
                      <a:rPr lang="pt-BR" sz="4800" i="1">
                        <a:latin typeface="Cambria Math" panose="02040503050406030204" pitchFamily="18" charset="0"/>
                      </a:rPr>
                      <m:t>𝛼</m:t>
                    </m:r>
                    <m:r>
                      <a:rPr lang="pt-BR" sz="4800">
                        <a:latin typeface="Cambria Math" panose="02040503050406030204" pitchFamily="18" charset="0"/>
                      </a:rPr>
                      <m:t>)</m:t>
                    </m:r>
                  </m:oMath>
                </a14:m>
                <a:r>
                  <a:rPr lang="vi-VN" sz="4800" dirty="0">
                    <a:latin typeface="+mj-lt"/>
                  </a:rPr>
                  <a:t>. Gọi </a:t>
                </a:r>
                <a14:m>
                  <m:oMath xmlns:m="http://schemas.openxmlformats.org/officeDocument/2006/math">
                    <m:r>
                      <a:rPr lang="vi-VN" sz="4800" i="1">
                        <a:latin typeface="Cambria Math" panose="02040503050406030204" pitchFamily="18" charset="0"/>
                      </a:rPr>
                      <m:t>𝐻</m:t>
                    </m:r>
                  </m:oMath>
                </a14:m>
                <a:r>
                  <a:rPr lang="vi-VN" sz="4800" dirty="0">
                    <a:latin typeface="+mj-lt"/>
                  </a:rPr>
                  <a:t> là hình chiếu vuông góc của </a:t>
                </a:r>
                <a14:m>
                  <m:oMath xmlns:m="http://schemas.openxmlformats.org/officeDocument/2006/math">
                    <m:r>
                      <a:rPr lang="vi-VN" sz="4800" i="1">
                        <a:latin typeface="Cambria Math" panose="02040503050406030204" pitchFamily="18" charset="0"/>
                      </a:rPr>
                      <m:t>𝑂</m:t>
                    </m:r>
                  </m:oMath>
                </a14:m>
                <a:r>
                  <a:rPr lang="vi-VN" sz="4800" dirty="0">
                    <a:latin typeface="+mj-lt"/>
                  </a:rPr>
                  <a:t> trên </a:t>
                </a:r>
                <a14:m>
                  <m:oMath xmlns:m="http://schemas.openxmlformats.org/officeDocument/2006/math">
                    <m:d>
                      <m:dPr>
                        <m:ctrlPr>
                          <a:rPr lang="en-US" sz="4800" i="1">
                            <a:latin typeface="Cambria Math" panose="02040503050406030204" pitchFamily="18" charset="0"/>
                          </a:rPr>
                        </m:ctrlPr>
                      </m:dPr>
                      <m:e>
                        <m:r>
                          <a:rPr lang="pt-BR" sz="4800" i="1">
                            <a:latin typeface="Cambria Math" panose="02040503050406030204" pitchFamily="18" charset="0"/>
                          </a:rPr>
                          <m:t>𝛼</m:t>
                        </m:r>
                      </m:e>
                    </m:d>
                  </m:oMath>
                </a14:m>
                <a:r>
                  <a:rPr lang="vi-VN" sz="4800" dirty="0">
                    <a:latin typeface="+mj-lt"/>
                  </a:rPr>
                  <a:t>. Khi đó khoảng cách </a:t>
                </a:r>
                <a14:m>
                  <m:oMath xmlns:m="http://schemas.openxmlformats.org/officeDocument/2006/math">
                    <m:r>
                      <m:rPr>
                        <m:nor/>
                      </m:rPr>
                      <a:rPr lang="pt-BR" sz="4800" i="1">
                        <a:latin typeface="+mj-lt"/>
                      </a:rPr>
                      <m:t>OH</m:t>
                    </m:r>
                  </m:oMath>
                </a14:m>
                <a:r>
                  <a:rPr lang="vi-VN" sz="4800" dirty="0">
                    <a:latin typeface="+mj-lt"/>
                  </a:rPr>
                  <a:t> đgl </a:t>
                </a:r>
                <a:r>
                  <a:rPr lang="vi-VN" sz="4800" b="1" dirty="0">
                    <a:latin typeface="+mj-lt"/>
                  </a:rPr>
                  <a:t>khoảng cách từ điểm O đến </a:t>
                </a:r>
                <a14:m>
                  <m:oMath xmlns:m="http://schemas.openxmlformats.org/officeDocument/2006/math">
                    <m:r>
                      <m:rPr>
                        <m:nor/>
                      </m:rPr>
                      <a:rPr lang="pt-BR" sz="4800">
                        <a:latin typeface="+mj-lt"/>
                      </a:rPr>
                      <m:t>mp</m:t>
                    </m:r>
                    <m:r>
                      <a:rPr lang="pt-BR" sz="4800">
                        <a:latin typeface="Cambria Math" panose="02040503050406030204" pitchFamily="18" charset="0"/>
                      </a:rPr>
                      <m:t>(</m:t>
                    </m:r>
                    <m:r>
                      <a:rPr lang="pt-BR" sz="4800" i="1">
                        <a:latin typeface="Cambria Math" panose="02040503050406030204" pitchFamily="18" charset="0"/>
                      </a:rPr>
                      <m:t>𝛼</m:t>
                    </m:r>
                    <m:r>
                      <a:rPr lang="pt-BR" sz="4800">
                        <a:latin typeface="Cambria Math" panose="02040503050406030204" pitchFamily="18" charset="0"/>
                      </a:rPr>
                      <m:t>)</m:t>
                    </m:r>
                  </m:oMath>
                </a14:m>
                <a:r>
                  <a:rPr lang="vi-VN" sz="4800" dirty="0">
                    <a:latin typeface="+mj-lt"/>
                  </a:rPr>
                  <a:t>. Kí hiệu </a:t>
                </a:r>
                <a14:m>
                  <m:oMath xmlns:m="http://schemas.openxmlformats.org/officeDocument/2006/math">
                    <m:r>
                      <a:rPr lang="vi-VN" sz="4800" i="1">
                        <a:latin typeface="Cambria Math" panose="02040503050406030204" pitchFamily="18" charset="0"/>
                      </a:rPr>
                      <m:t>𝑑</m:t>
                    </m:r>
                    <m:d>
                      <m:dPr>
                        <m:ctrlPr>
                          <a:rPr lang="en-US" sz="4800" i="1">
                            <a:latin typeface="Cambria Math" panose="02040503050406030204" pitchFamily="18" charset="0"/>
                          </a:rPr>
                        </m:ctrlPr>
                      </m:dPr>
                      <m:e>
                        <m:r>
                          <m:rPr>
                            <m:nor/>
                          </m:rPr>
                          <a:rPr lang="vi-VN" sz="4800">
                            <a:latin typeface="+mj-lt"/>
                          </a:rPr>
                          <m:t>O</m:t>
                        </m:r>
                        <m:r>
                          <m:rPr>
                            <m:nor/>
                          </m:rPr>
                          <a:rPr lang="vi-VN" sz="4800">
                            <a:latin typeface="+mj-lt"/>
                          </a:rPr>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d>
                    <m:r>
                      <a:rPr lang="vi-VN" sz="4800" i="1">
                        <a:latin typeface="Cambria Math" panose="02040503050406030204" pitchFamily="18" charset="0"/>
                      </a:rPr>
                      <m:t>.</m:t>
                    </m:r>
                  </m:oMath>
                </a14:m>
                <a:endParaRPr lang="en-US" sz="4800" dirty="0">
                  <a:latin typeface="+mj-lt"/>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50209" y="4700510"/>
                <a:ext cx="22753113" cy="1664751"/>
              </a:xfrm>
              <a:prstGeom prst="rect">
                <a:avLst/>
              </a:prstGeom>
              <a:blipFill rotWithShape="0">
                <a:blip r:embed="rId3"/>
                <a:stretch>
                  <a:fillRect l="-1205" t="-8059" b="-15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3456" y="9998236"/>
                <a:ext cx="14080124" cy="92608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Cambria Math" panose="02040503050406030204" pitchFamily="18" charset="0"/>
                      </a:rPr>
                      <m:t>𝑑</m:t>
                    </m:r>
                    <m:d>
                      <m:dPr>
                        <m:ctrlPr>
                          <a:rPr lang="en-US" sz="4800" i="1">
                            <a:latin typeface="Cambria Math" panose="02040503050406030204" pitchFamily="18" charset="0"/>
                          </a:rPr>
                        </m:ctrlPr>
                      </m:dPr>
                      <m:e>
                        <m:r>
                          <m:rPr>
                            <m:nor/>
                          </m:rPr>
                          <a:rPr lang="vi-VN" sz="4800"/>
                          <m:t>O</m:t>
                        </m:r>
                        <m:r>
                          <m:rPr>
                            <m:nor/>
                          </m:rPr>
                          <a:rPr lang="vi-VN" sz="4800"/>
                          <m:t>,</m:t>
                        </m:r>
                        <m:d>
                          <m:dPr>
                            <m:ctrlPr>
                              <a:rPr lang="en-US" sz="4800" i="1">
                                <a:latin typeface="Cambria Math" panose="02040503050406030204" pitchFamily="18" charset="0"/>
                              </a:rPr>
                            </m:ctrlPr>
                          </m:dPr>
                          <m:e>
                            <m:r>
                              <a:rPr lang="vi-VN" sz="4800" i="1">
                                <a:latin typeface="Cambria Math" panose="02040503050406030204" pitchFamily="18" charset="0"/>
                              </a:rPr>
                              <m:t>𝛼</m:t>
                            </m:r>
                          </m:e>
                        </m:d>
                      </m:e>
                    </m:d>
                    <m:r>
                      <a:rPr lang="en-US" sz="4800" b="0" i="1" smtClean="0">
                        <a:latin typeface="Cambria Math" panose="02040503050406030204" pitchFamily="18" charset="0"/>
                      </a:rPr>
                      <m:t>=</m:t>
                    </m:r>
                    <m:r>
                      <a:rPr lang="en-US" sz="4800" b="0" i="1" smtClean="0">
                        <a:latin typeface="Cambria Math" panose="02040503050406030204" pitchFamily="18" charset="0"/>
                      </a:rPr>
                      <m:t>𝑂𝐻</m:t>
                    </m:r>
                  </m:oMath>
                </a14:m>
                <a:r>
                  <a:rPr lang="vi-VN" sz="4800" i="1" dirty="0"/>
                  <a:t>.</a:t>
                </a:r>
                <a:endParaRPr lang="en-US" sz="4800" dirty="0"/>
              </a:p>
            </p:txBody>
          </p:sp>
        </mc:Choice>
        <mc:Fallback xmlns="">
          <p:sp>
            <p:nvSpPr>
              <p:cNvPr id="12" name="Rectangle 11"/>
              <p:cNvSpPr>
                <a:spLocks noRot="1" noChangeAspect="1" noMove="1" noResize="1" noEditPoints="1" noAdjustHandles="1" noChangeArrowheads="1" noChangeShapeType="1" noTextEdit="1"/>
              </p:cNvSpPr>
              <p:nvPr/>
            </p:nvSpPr>
            <p:spPr>
              <a:xfrm>
                <a:off x="613456" y="9998236"/>
                <a:ext cx="14080124" cy="926087"/>
              </a:xfrm>
              <a:prstGeom prst="rect">
                <a:avLst/>
              </a:prstGeom>
              <a:blipFill>
                <a:blip r:embed="rId4"/>
                <a:stretch>
                  <a:fillRect t="-11184" b="-27632"/>
                </a:stretch>
              </a:blipFill>
            </p:spPr>
            <p:txBody>
              <a:bodyPr/>
              <a:lstStyle/>
              <a:p>
                <a:r>
                  <a:rPr lang="en-US">
                    <a:noFill/>
                  </a:rPr>
                  <a:t> </a:t>
                </a:r>
              </a:p>
            </p:txBody>
          </p:sp>
        </mc:Fallback>
      </mc:AlternateContent>
      <p:pic>
        <p:nvPicPr>
          <p:cNvPr id="41" name="Picture 40"/>
          <p:cNvPicPr/>
          <p:nvPr/>
        </p:nvPicPr>
        <p:blipFill>
          <a:blip r:embed="rId5"/>
          <a:srcRect/>
          <a:stretch>
            <a:fillRect/>
          </a:stretch>
        </p:blipFill>
        <p:spPr bwMode="auto">
          <a:xfrm>
            <a:off x="15086674" y="8386697"/>
            <a:ext cx="7763072" cy="4643503"/>
          </a:xfrm>
          <a:prstGeom prst="rect">
            <a:avLst/>
          </a:prstGeom>
          <a:noFill/>
          <a:ln w="9525">
            <a:noFill/>
            <a:miter lim="800000"/>
            <a:headEnd/>
            <a:tailEnd/>
          </a:ln>
        </p:spPr>
      </p:pic>
    </p:spTree>
    <p:extLst>
      <p:ext uri="{BB962C8B-B14F-4D97-AF65-F5344CB8AC3E}">
        <p14:creationId xmlns:p14="http://schemas.microsoft.com/office/powerpoint/2010/main" val="374228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Khoảng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cách</a:t>
              </a:r>
              <a:r>
                <a:rPr lang="en-US" sz="4800" b="1" i="1" dirty="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9"/>
            <a:ext cx="23229818" cy="3609436"/>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18096420" cy="838096"/>
              <a:chOff x="166396" y="8743123"/>
              <a:chExt cx="18096420" cy="838096"/>
            </a:xfrm>
          </p:grpSpPr>
          <p:sp>
            <p:nvSpPr>
              <p:cNvPr id="24" name="Freeform 20"/>
              <p:cNvSpPr>
                <a:spLocks/>
              </p:cNvSpPr>
              <p:nvPr/>
            </p:nvSpPr>
            <p:spPr bwMode="auto">
              <a:xfrm>
                <a:off x="384522" y="8755081"/>
                <a:ext cx="17662771"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7184835" cy="687391"/>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b. </a:t>
                </a:r>
                <a:r>
                  <a:rPr lang="en-US" sz="4600" b="1" dirty="0" err="1">
                    <a:solidFill>
                      <a:schemeClr val="bg1"/>
                    </a:solidFill>
                    <a:latin typeface="Tahoma" pitchFamily="34" charset="0"/>
                    <a:ea typeface="Tahoma" pitchFamily="34" charset="0"/>
                    <a:cs typeface="Tahoma" pitchFamily="34" charset="0"/>
                  </a:rPr>
                  <a:t>Khoảng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cách</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giữa</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đường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thẳng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và</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mặt</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phẳng</a:t>
                </a:r>
                <a:r>
                  <a:rPr lang="en-US" sz="4600" b="1" dirty="0">
                    <a:solidFill>
                      <a:schemeClr val="bg1"/>
                    </a:solidFill>
                    <a:latin typeface="Tahoma" pitchFamily="34" charset="0"/>
                    <a:ea typeface="Tahoma" pitchFamily="34" charset="0"/>
                    <a:cs typeface="Tahoma" pitchFamily="34" charset="0"/>
                  </a:rPr>
                  <a:t> song </a:t>
                </a:r>
                <a:r>
                  <a:rPr lang="en-US" sz="4600" b="1" dirty="0" err="1">
                    <a:solidFill>
                      <a:schemeClr val="bg1"/>
                    </a:solidFill>
                    <a:latin typeface="Tahoma" pitchFamily="34" charset="0"/>
                    <a:ea typeface="Tahoma" pitchFamily="34" charset="0"/>
                    <a:cs typeface="Tahoma" pitchFamily="34" charset="0"/>
                  </a:rPr>
                  <a:t>song</a:t>
                </a:r>
                <a:r>
                  <a:rPr lang="en-US" sz="4600" b="1" dirty="0">
                    <a:solidFill>
                      <a:schemeClr val="bg1"/>
                    </a:solidFill>
                    <a:latin typeface="Tahoma" pitchFamily="34" charset="0"/>
                    <a:ea typeface="Tahoma" pitchFamily="34" charset="0"/>
                    <a:cs typeface="Tahoma" pitchFamily="34" charset="0"/>
                  </a:rPr>
                  <a:t>  </a:t>
                </a:r>
              </a:p>
            </p:txBody>
          </p:sp>
        </p:grpSp>
      </p:grpSp>
      <p:grpSp>
        <p:nvGrpSpPr>
          <p:cNvPr id="45" name="Group 44"/>
          <p:cNvGrpSpPr/>
          <p:nvPr/>
        </p:nvGrpSpPr>
        <p:grpSpPr>
          <a:xfrm>
            <a:off x="1006550" y="7152876"/>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3841116" cy="830997"/>
            </a:xfrm>
            <a:prstGeom prst="rect">
              <a:avLst/>
            </a:prstGeom>
            <a:noFill/>
          </p:spPr>
          <p:txBody>
            <a:bodyPr wrap="none" rtlCol="0">
              <a:spAutoFit/>
            </a:bodyPr>
            <a:lstStyle/>
            <a:p>
              <a:r>
                <a:rPr lang="vi-VN" sz="4800" b="1" dirty="0">
                  <a:solidFill>
                    <a:schemeClr val="bg1"/>
                  </a:solidFill>
                  <a:latin typeface="+mj-lt"/>
                </a:rPr>
                <a:t>Cách </a:t>
              </a:r>
              <a:r>
                <a:rPr lang="en-US" sz="4800" b="1" dirty="0" err="1">
                  <a:solidFill>
                    <a:schemeClr val="bg1"/>
                  </a:solidFill>
                  <a:latin typeface="+mj-lt"/>
                </a:rPr>
                <a:t>xác</a:t>
              </a:r>
              <a:r>
                <a:rPr lang="en-US" sz="4800" b="1" dirty="0">
                  <a:solidFill>
                    <a:schemeClr val="bg1"/>
                  </a:solidFill>
                  <a:latin typeface="+mj-lt"/>
                </a:rPr>
                <a:t> </a:t>
              </a:r>
              <a:r>
                <a:rPr lang="en-US" sz="4800" b="1" dirty="0" err="1">
                  <a:solidFill>
                    <a:schemeClr val="bg1"/>
                  </a:solidFill>
                  <a:latin typeface="+mj-lt"/>
                </a:rPr>
                <a:t>định</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1" name="Rectangle 10"/>
              <p:cNvSpPr/>
              <p:nvPr/>
            </p:nvSpPr>
            <p:spPr>
              <a:xfrm>
                <a:off x="1050209" y="4700510"/>
                <a:ext cx="22753113" cy="1569660"/>
              </a:xfrm>
              <a:prstGeom prst="rect">
                <a:avLst/>
              </a:prstGeom>
            </p:spPr>
            <p:txBody>
              <a:bodyPr wrap="square">
                <a:spAutoFit/>
              </a:bodyPr>
              <a:lstStyle/>
              <a:p>
                <a:r>
                  <a:rPr lang="vi-VN" sz="4800" dirty="0">
                    <a:latin typeface="+mj-lt"/>
                  </a:rPr>
                  <a:t>Cho </a:t>
                </a:r>
                <a14:m>
                  <m:oMath xmlns:m="http://schemas.openxmlformats.org/officeDocument/2006/math">
                    <m:r>
                      <m:rPr>
                        <m:nor/>
                      </m:rPr>
                      <a:rPr lang="vi-VN" sz="4800">
                        <a:latin typeface="+mj-lt"/>
                      </a:rPr>
                      <m:t>a</m:t>
                    </m:r>
                    <m:r>
                      <m:rPr>
                        <m:nor/>
                      </m:rPr>
                      <a:rPr lang="vi-VN" sz="4800">
                        <a:latin typeface="+mj-lt"/>
                      </a:rPr>
                      <m:t> // </m:t>
                    </m:r>
                    <m:d>
                      <m:dPr>
                        <m:ctrlPr>
                          <a:rPr lang="en-US" sz="4800" i="1">
                            <a:latin typeface="Cambria Math" panose="02040503050406030204" pitchFamily="18" charset="0"/>
                          </a:rPr>
                        </m:ctrlPr>
                      </m:dPr>
                      <m:e>
                        <m:r>
                          <a:rPr lang="vi-VN" sz="4800" i="1">
                            <a:latin typeface="Cambria Math" panose="02040503050406030204" pitchFamily="18" charset="0"/>
                          </a:rPr>
                          <m:t>𝛼</m:t>
                        </m:r>
                      </m:e>
                    </m:d>
                    <m:r>
                      <m:rPr>
                        <m:nor/>
                      </m:rPr>
                      <a:rPr lang="vi-VN" sz="4800">
                        <a:latin typeface="+mj-lt"/>
                      </a:rPr>
                      <m:t>. </m:t>
                    </m:r>
                  </m:oMath>
                </a14:m>
                <a:r>
                  <a:rPr lang="vi-VN" sz="4800" dirty="0">
                    <a:latin typeface="+mj-lt"/>
                  </a:rPr>
                  <a:t>Khoảng cách giữa a và (</a:t>
                </a:r>
                <a:r>
                  <a:rPr lang="vi-VN" sz="4800" dirty="0">
                    <a:latin typeface="+mj-lt"/>
                    <a:sym typeface="Symbol" panose="05050102010706020507" pitchFamily="18" charset="2"/>
                  </a:rPr>
                  <a:t></a:t>
                </a:r>
                <a:r>
                  <a:rPr lang="vi-VN" sz="4800" dirty="0">
                    <a:latin typeface="+mj-lt"/>
                  </a:rPr>
                  <a:t>) là khoảng cách từ một điểm bất k</a:t>
                </a:r>
                <a:r>
                  <a:rPr lang="en-US" sz="4800" dirty="0">
                    <a:latin typeface="+mj-lt"/>
                  </a:rPr>
                  <a:t>ì</a:t>
                </a:r>
                <a:r>
                  <a:rPr lang="vi-VN" sz="4800" dirty="0">
                    <a:latin typeface="+mj-lt"/>
                  </a:rPr>
                  <a:t> của a đến </a:t>
                </a:r>
                <a14:m>
                  <m:oMath xmlns:m="http://schemas.openxmlformats.org/officeDocument/2006/math">
                    <m:r>
                      <a:rPr lang="vi-VN" sz="4800" i="1">
                        <a:latin typeface="Cambria Math" panose="02040503050406030204" pitchFamily="18" charset="0"/>
                      </a:rPr>
                      <m:t>(</m:t>
                    </m:r>
                    <m:r>
                      <a:rPr lang="vi-VN" sz="4800" i="1">
                        <a:latin typeface="Cambria Math" panose="02040503050406030204" pitchFamily="18" charset="0"/>
                      </a:rPr>
                      <m:t>𝛼</m:t>
                    </m:r>
                    <m:r>
                      <a:rPr lang="vi-VN" sz="4800" i="1">
                        <a:latin typeface="Cambria Math" panose="02040503050406030204" pitchFamily="18" charset="0"/>
                      </a:rPr>
                      <m:t>)</m:t>
                    </m:r>
                  </m:oMath>
                </a14:m>
                <a:r>
                  <a:rPr lang="vi-VN" sz="4800" dirty="0">
                    <a:latin typeface="+mj-lt"/>
                  </a:rPr>
                  <a:t>. Kí hiệu </a:t>
                </a:r>
                <a14:m>
                  <m:oMath xmlns:m="http://schemas.openxmlformats.org/officeDocument/2006/math">
                    <m:r>
                      <a:rPr lang="vi-VN" sz="4800" i="1">
                        <a:latin typeface="Cambria Math" panose="02040503050406030204" pitchFamily="18" charset="0"/>
                      </a:rPr>
                      <m:t>𝑑</m:t>
                    </m:r>
                    <m:d>
                      <m:dPr>
                        <m:ctrlPr>
                          <a:rPr lang="en-US" sz="4800" i="1">
                            <a:latin typeface="Cambria Math" panose="02040503050406030204" pitchFamily="18" charset="0"/>
                          </a:rPr>
                        </m:ctrlPr>
                      </m:dPr>
                      <m:e>
                        <m:r>
                          <a:rPr lang="en-US" sz="4800" b="0" i="1" smtClean="0">
                            <a:latin typeface="Cambria Math" panose="02040503050406030204" pitchFamily="18" charset="0"/>
                          </a:rPr>
                          <m:t>𝑎</m:t>
                        </m:r>
                        <m:r>
                          <a:rPr lang="vi-VN" sz="4800" i="1">
                            <a:latin typeface="Cambria Math" panose="02040503050406030204" pitchFamily="18" charset="0"/>
                          </a:rPr>
                          <m:t>,(</m:t>
                        </m:r>
                        <m:r>
                          <a:rPr lang="vi-VN" sz="4800" i="1">
                            <a:latin typeface="Cambria Math" panose="02040503050406030204" pitchFamily="18" charset="0"/>
                          </a:rPr>
                          <m:t>𝛼</m:t>
                        </m:r>
                        <m:r>
                          <a:rPr lang="vi-VN" sz="4800" i="1">
                            <a:latin typeface="Cambria Math" panose="02040503050406030204" pitchFamily="18" charset="0"/>
                          </a:rPr>
                          <m:t>)</m:t>
                        </m:r>
                      </m:e>
                    </m:d>
                  </m:oMath>
                </a14:m>
                <a:r>
                  <a:rPr lang="vi-VN" sz="4800" b="1" dirty="0">
                    <a:latin typeface="+mj-lt"/>
                  </a:rPr>
                  <a:t>.</a:t>
                </a:r>
                <a:endParaRPr lang="en-US" sz="4800" dirty="0">
                  <a:latin typeface="+mj-lt"/>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50209" y="4700510"/>
                <a:ext cx="22753113" cy="1569660"/>
              </a:xfrm>
              <a:prstGeom prst="rect">
                <a:avLst/>
              </a:prstGeom>
              <a:blipFill rotWithShape="0">
                <a:blip r:embed="rId3"/>
                <a:stretch>
                  <a:fillRect l="-1205" t="-10465" b="-18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13456" y="9998236"/>
                <a:ext cx="14080124" cy="830997"/>
              </a:xfrm>
              <a:prstGeom prst="rect">
                <a:avLst/>
              </a:prstGeom>
            </p:spPr>
            <p:txBody>
              <a:bodyPr wrap="square">
                <a:spAutoFit/>
              </a:bodyPr>
              <a:lstStyle/>
              <a:p>
                <a:pPr indent="-266700" algn="ctr">
                  <a:spcBef>
                    <a:spcPts val="300"/>
                  </a:spcBef>
                </a:pPr>
                <a14:m>
                  <m:oMath xmlns:m="http://schemas.openxmlformats.org/officeDocument/2006/math">
                    <m:r>
                      <a:rPr lang="vi-VN" sz="4800" i="1" smtClean="0">
                        <a:latin typeface="Cambria Math" panose="02040503050406030204" pitchFamily="18" charset="0"/>
                      </a:rPr>
                      <m:t>𝑑</m:t>
                    </m:r>
                    <m:d>
                      <m:dPr>
                        <m:ctrlPr>
                          <a:rPr lang="en-US" sz="4800" i="1">
                            <a:latin typeface="Cambria Math" panose="02040503050406030204" pitchFamily="18" charset="0"/>
                          </a:rPr>
                        </m:ctrlPr>
                      </m:dPr>
                      <m:e>
                        <m:r>
                          <a:rPr lang="en-US" sz="4800" b="0" i="1" smtClean="0">
                            <a:latin typeface="Cambria Math" panose="02040503050406030204" pitchFamily="18" charset="0"/>
                          </a:rPr>
                          <m:t>𝑎</m:t>
                        </m:r>
                        <m:r>
                          <a:rPr lang="vi-VN" sz="4800" i="1">
                            <a:latin typeface="Cambria Math" panose="02040503050406030204" pitchFamily="18" charset="0"/>
                          </a:rPr>
                          <m:t>,(</m:t>
                        </m:r>
                        <m:r>
                          <a:rPr lang="vi-VN" sz="4800" i="1">
                            <a:latin typeface="Cambria Math" panose="02040503050406030204" pitchFamily="18" charset="0"/>
                          </a:rPr>
                          <m:t>𝛼</m:t>
                        </m:r>
                        <m:r>
                          <a:rPr lang="vi-VN" sz="4800" i="1">
                            <a:latin typeface="Cambria Math" panose="02040503050406030204" pitchFamily="18" charset="0"/>
                          </a:rPr>
                          <m:t>)</m:t>
                        </m:r>
                      </m:e>
                    </m:d>
                  </m:oMath>
                </a14:m>
                <a:r>
                  <a:rPr lang="en-US" sz="4800" i="1" dirty="0">
                    <a:latin typeface="+mj-lt"/>
                  </a:rPr>
                  <a:t>=</a:t>
                </a:r>
                <a14:m>
                  <m:oMath xmlns:m="http://schemas.openxmlformats.org/officeDocument/2006/math">
                    <m:r>
                      <a:rPr lang="vi-VN" sz="4800" i="1">
                        <a:latin typeface="Cambria Math" panose="02040503050406030204" pitchFamily="18" charset="0"/>
                      </a:rPr>
                      <m:t>𝑑</m:t>
                    </m:r>
                    <m:d>
                      <m:dPr>
                        <m:ctrlPr>
                          <a:rPr lang="en-US" sz="4800" i="1">
                            <a:latin typeface="Cambria Math" panose="02040503050406030204" pitchFamily="18" charset="0"/>
                          </a:rPr>
                        </m:ctrlPr>
                      </m:dPr>
                      <m:e>
                        <m:r>
                          <a:rPr lang="vi-VN" sz="4800" i="1">
                            <a:latin typeface="Cambria Math" panose="02040503050406030204" pitchFamily="18" charset="0"/>
                          </a:rPr>
                          <m:t>𝐴</m:t>
                        </m:r>
                        <m:r>
                          <a:rPr lang="vi-VN" sz="4800" i="1">
                            <a:latin typeface="Cambria Math" panose="02040503050406030204" pitchFamily="18" charset="0"/>
                          </a:rPr>
                          <m:t>,(</m:t>
                        </m:r>
                        <m:r>
                          <a:rPr lang="vi-VN" sz="4800" i="1">
                            <a:latin typeface="Cambria Math" panose="02040503050406030204" pitchFamily="18" charset="0"/>
                          </a:rPr>
                          <m:t>𝛼</m:t>
                        </m:r>
                        <m:r>
                          <a:rPr lang="vi-VN" sz="4800" i="1">
                            <a:latin typeface="Cambria Math" panose="02040503050406030204" pitchFamily="18" charset="0"/>
                          </a:rPr>
                          <m:t>)</m:t>
                        </m:r>
                      </m:e>
                    </m:d>
                  </m:oMath>
                </a14:m>
                <a:r>
                  <a:rPr lang="en-US" sz="4800" dirty="0">
                    <a:latin typeface="+mj-lt"/>
                  </a:rPr>
                  <a:t> </a:t>
                </a:r>
                <a:r>
                  <a:rPr lang="en-US" sz="4800" dirty="0" err="1">
                    <a:latin typeface="+mj-lt"/>
                  </a:rPr>
                  <a:t>với</a:t>
                </a:r>
                <a:r>
                  <a:rPr lang="en-US" sz="4800" dirty="0">
                    <a:latin typeface="+mj-lt"/>
                  </a:rPr>
                  <a:t> </a:t>
                </a:r>
                <a14:m>
                  <m:oMath xmlns:m="http://schemas.openxmlformats.org/officeDocument/2006/math">
                    <m:r>
                      <a:rPr lang="en-US" sz="4800" b="0" i="1" smtClean="0">
                        <a:latin typeface="Cambria Math" panose="02040503050406030204" pitchFamily="18" charset="0"/>
                      </a:rPr>
                      <m:t>𝐴</m:t>
                    </m:r>
                  </m:oMath>
                </a14:m>
                <a:r>
                  <a:rPr lang="en-US" sz="4800" dirty="0">
                    <a:latin typeface="+mj-lt"/>
                  </a:rPr>
                  <a:t> </a:t>
                </a:r>
                <a:r>
                  <a:rPr lang="en-US" sz="4800" dirty="0" err="1">
                    <a:latin typeface="+mj-lt"/>
                  </a:rPr>
                  <a:t>là</a:t>
                </a:r>
                <a:r>
                  <a:rPr lang="en-US" sz="4800" dirty="0">
                    <a:latin typeface="+mj-lt"/>
                  </a:rPr>
                  <a:t> </a:t>
                </a:r>
                <a:r>
                  <a:rPr lang="en-US" sz="4800" dirty="0" err="1">
                    <a:latin typeface="+mj-lt"/>
                  </a:rPr>
                  <a:t>điểm</a:t>
                </a:r>
                <a:r>
                  <a:rPr lang="en-US" sz="4800" dirty="0">
                    <a:latin typeface="+mj-lt"/>
                  </a:rPr>
                  <a:t> </a:t>
                </a:r>
                <a:r>
                  <a:rPr lang="en-US" sz="4800" dirty="0" err="1">
                    <a:latin typeface="+mj-lt"/>
                  </a:rPr>
                  <a:t>tùy</a:t>
                </a:r>
                <a:r>
                  <a:rPr lang="en-US" sz="4800" dirty="0">
                    <a:latin typeface="+mj-lt"/>
                  </a:rPr>
                  <a:t> ý </a:t>
                </a:r>
                <a:r>
                  <a:rPr lang="en-US" sz="4800" dirty="0" err="1">
                    <a:latin typeface="+mj-lt"/>
                  </a:rPr>
                  <a:t>thuộc</a:t>
                </a:r>
                <a:r>
                  <a:rPr lang="en-US" sz="4800" dirty="0">
                    <a:latin typeface="+mj-lt"/>
                  </a:rPr>
                  <a:t> </a:t>
                </a:r>
                <a14:m>
                  <m:oMath xmlns:m="http://schemas.openxmlformats.org/officeDocument/2006/math">
                    <m:r>
                      <a:rPr lang="en-US" sz="4800" b="0" i="1" smtClean="0">
                        <a:latin typeface="Cambria Math" panose="02040503050406030204" pitchFamily="18" charset="0"/>
                      </a:rPr>
                      <m:t>𝑎</m:t>
                    </m:r>
                  </m:oMath>
                </a14:m>
                <a:r>
                  <a:rPr lang="en-US" sz="4800" dirty="0">
                    <a:latin typeface="+mj-lt"/>
                  </a:rPr>
                  <a:t>.</a:t>
                </a:r>
              </a:p>
            </p:txBody>
          </p:sp>
        </mc:Choice>
        <mc:Fallback xmlns="">
          <p:sp>
            <p:nvSpPr>
              <p:cNvPr id="12" name="Rectangle 11"/>
              <p:cNvSpPr>
                <a:spLocks noRot="1" noChangeAspect="1" noMove="1" noResize="1" noEditPoints="1" noAdjustHandles="1" noChangeArrowheads="1" noChangeShapeType="1" noTextEdit="1"/>
              </p:cNvSpPr>
              <p:nvPr/>
            </p:nvSpPr>
            <p:spPr>
              <a:xfrm>
                <a:off x="613456" y="9998236"/>
                <a:ext cx="14080124" cy="830997"/>
              </a:xfrm>
              <a:prstGeom prst="rect">
                <a:avLst/>
              </a:prstGeom>
              <a:blipFill rotWithShape="0">
                <a:blip r:embed="rId4"/>
                <a:stretch>
                  <a:fillRect t="-16176" b="-38971"/>
                </a:stretch>
              </a:blipFill>
            </p:spPr>
            <p:txBody>
              <a:bodyPr/>
              <a:lstStyle/>
              <a:p>
                <a:r>
                  <a:rPr lang="en-US">
                    <a:noFill/>
                  </a:rPr>
                  <a:t> </a:t>
                </a:r>
              </a:p>
            </p:txBody>
          </p:sp>
        </mc:Fallback>
      </mc:AlternateContent>
      <p:pic>
        <p:nvPicPr>
          <p:cNvPr id="42" name="Picture 41"/>
          <p:cNvPicPr/>
          <p:nvPr/>
        </p:nvPicPr>
        <p:blipFill>
          <a:blip r:embed="rId5"/>
          <a:srcRect/>
          <a:stretch>
            <a:fillRect/>
          </a:stretch>
        </p:blipFill>
        <p:spPr bwMode="auto">
          <a:xfrm>
            <a:off x="15470187" y="8464756"/>
            <a:ext cx="7379558" cy="4413043"/>
          </a:xfrm>
          <a:prstGeom prst="rect">
            <a:avLst/>
          </a:prstGeom>
          <a:noFill/>
          <a:ln w="9525">
            <a:noFill/>
            <a:miter lim="800000"/>
            <a:headEnd/>
            <a:tailEnd/>
          </a:ln>
        </p:spPr>
      </p:pic>
    </p:spTree>
    <p:extLst>
      <p:ext uri="{BB962C8B-B14F-4D97-AF65-F5344CB8AC3E}">
        <p14:creationId xmlns:p14="http://schemas.microsoft.com/office/powerpoint/2010/main" val="159817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down)">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5612" y="1572061"/>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TÓM TẮT KIẾN THỨC CƠ BẢN</a:t>
              </a:r>
            </a:p>
          </p:txBody>
        </p:sp>
      </p:grpSp>
      <p:grpSp>
        <p:nvGrpSpPr>
          <p:cNvPr id="6" name="Group 5"/>
          <p:cNvGrpSpPr/>
          <p:nvPr/>
        </p:nvGrpSpPr>
        <p:grpSpPr>
          <a:xfrm>
            <a:off x="644526" y="2504836"/>
            <a:ext cx="102536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i="1" dirty="0" err="1">
                  <a:solidFill>
                    <a:srgbClr val="145F82"/>
                  </a:solidFill>
                  <a:latin typeface="Tahoma" pitchFamily="34" charset="0"/>
                  <a:ea typeface="Tahoma" pitchFamily="34" charset="0"/>
                  <a:cs typeface="Tahoma" pitchFamily="34" charset="0"/>
                </a:rPr>
                <a:t>Khoảng</a:t>
              </a:r>
              <a:r>
                <a:rPr lang="en-US" sz="4800" b="1" i="1" dirty="0">
                  <a:solidFill>
                    <a:srgbClr val="145F82"/>
                  </a:solidFill>
                  <a:latin typeface="Tahoma" pitchFamily="34" charset="0"/>
                  <a:ea typeface="Tahoma" pitchFamily="34" charset="0"/>
                  <a:cs typeface="Tahoma" pitchFamily="34" charset="0"/>
                </a:rPr>
                <a:t> </a:t>
              </a:r>
              <a:r>
                <a:rPr lang="en-US" sz="4800" b="1" i="1" dirty="0" err="1">
                  <a:solidFill>
                    <a:srgbClr val="145F82"/>
                  </a:solidFill>
                  <a:latin typeface="Tahoma" pitchFamily="34" charset="0"/>
                  <a:ea typeface="Tahoma" pitchFamily="34" charset="0"/>
                  <a:cs typeface="Tahoma" pitchFamily="34" charset="0"/>
                </a:rPr>
                <a:t>cách</a:t>
              </a:r>
              <a:r>
                <a:rPr lang="en-US" sz="4800" b="1" i="1" dirty="0">
                  <a:solidFill>
                    <a:srgbClr val="145F82"/>
                  </a:solidFill>
                  <a:latin typeface="Tahoma" pitchFamily="34" charset="0"/>
                  <a:ea typeface="Tahoma" pitchFamily="34" charset="0"/>
                  <a:cs typeface="Tahoma" pitchFamily="34" charset="0"/>
                </a:rPr>
                <a:t>.</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3</a:t>
              </a:r>
            </a:p>
          </p:txBody>
        </p:sp>
      </p:grpSp>
      <p:grpSp>
        <p:nvGrpSpPr>
          <p:cNvPr id="43" name="Group 42"/>
          <p:cNvGrpSpPr/>
          <p:nvPr/>
        </p:nvGrpSpPr>
        <p:grpSpPr>
          <a:xfrm>
            <a:off x="546169" y="3350418"/>
            <a:ext cx="23458418" cy="3896373"/>
            <a:chOff x="1076414" y="4365936"/>
            <a:chExt cx="22262517" cy="3100521"/>
          </a:xfrm>
        </p:grpSpPr>
        <p:grpSp>
          <p:nvGrpSpPr>
            <p:cNvPr id="22" name="Group 5"/>
            <p:cNvGrpSpPr/>
            <p:nvPr/>
          </p:nvGrpSpPr>
          <p:grpSpPr>
            <a:xfrm>
              <a:off x="1533269" y="4671091"/>
              <a:ext cx="21805662" cy="2795366"/>
              <a:chOff x="637542" y="1083939"/>
              <a:chExt cx="8586840" cy="1100548"/>
            </a:xfrm>
          </p:grpSpPr>
          <p:sp>
            <p:nvSpPr>
              <p:cNvPr id="39" name="Rounded Rectangle 38"/>
              <p:cNvSpPr/>
              <p:nvPr/>
            </p:nvSpPr>
            <p:spPr>
              <a:xfrm>
                <a:off x="637542" y="1083939"/>
                <a:ext cx="8586840" cy="110054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23" name="Group 65"/>
            <p:cNvGrpSpPr/>
            <p:nvPr/>
          </p:nvGrpSpPr>
          <p:grpSpPr>
            <a:xfrm>
              <a:off x="1076414" y="4365936"/>
              <a:ext cx="20685005" cy="838096"/>
              <a:chOff x="166396" y="8743123"/>
              <a:chExt cx="20685005" cy="838096"/>
            </a:xfrm>
          </p:grpSpPr>
          <p:sp>
            <p:nvSpPr>
              <p:cNvPr id="24" name="Freeform 20"/>
              <p:cNvSpPr>
                <a:spLocks/>
              </p:cNvSpPr>
              <p:nvPr/>
            </p:nvSpPr>
            <p:spPr bwMode="auto">
              <a:xfrm>
                <a:off x="384522" y="8755081"/>
                <a:ext cx="20466879" cy="82613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1077981" y="8743123"/>
                <a:ext cx="19320227" cy="713830"/>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c. </a:t>
                </a:r>
                <a:r>
                  <a:rPr lang="vi-VN" sz="4800" b="1" dirty="0">
                    <a:solidFill>
                      <a:schemeClr val="bg1"/>
                    </a:solidFill>
                    <a:latin typeface="+mj-lt"/>
                  </a:rPr>
                  <a:t>Đường vuông góc chung và khoảng cách giữa hai đường thẳng chéo nhau</a:t>
                </a:r>
                <a:endParaRPr lang="en-US" sz="4800" b="1" dirty="0">
                  <a:solidFill>
                    <a:schemeClr val="bg1"/>
                  </a:solidFill>
                  <a:latin typeface="+mj-lt"/>
                  <a:ea typeface="Tahoma" pitchFamily="34" charset="0"/>
                  <a:cs typeface="Tahoma" pitchFamily="34" charset="0"/>
                </a:endParaRPr>
              </a:p>
            </p:txBody>
          </p:sp>
        </p:grpSp>
      </p:grpSp>
      <p:grpSp>
        <p:nvGrpSpPr>
          <p:cNvPr id="45" name="Group 44"/>
          <p:cNvGrpSpPr/>
          <p:nvPr/>
        </p:nvGrpSpPr>
        <p:grpSpPr>
          <a:xfrm>
            <a:off x="1061809" y="7435843"/>
            <a:ext cx="22272991" cy="6070346"/>
            <a:chOff x="1296860" y="5219252"/>
            <a:chExt cx="22272991" cy="6070346"/>
          </a:xfrm>
        </p:grpSpPr>
        <p:grpSp>
          <p:nvGrpSpPr>
            <p:cNvPr id="46" name="Group 45"/>
            <p:cNvGrpSpPr/>
            <p:nvPr/>
          </p:nvGrpSpPr>
          <p:grpSpPr>
            <a:xfrm>
              <a:off x="1296860" y="5313168"/>
              <a:ext cx="22272991" cy="5976430"/>
              <a:chOff x="1139205" y="3732743"/>
              <a:chExt cx="22272991" cy="5976430"/>
            </a:xfrm>
          </p:grpSpPr>
          <p:sp>
            <p:nvSpPr>
              <p:cNvPr id="48" name="Rounded Rectangle 47"/>
              <p:cNvSpPr/>
              <p:nvPr/>
            </p:nvSpPr>
            <p:spPr>
              <a:xfrm>
                <a:off x="1139205" y="4302017"/>
                <a:ext cx="22272991" cy="5407156"/>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49" name="Freeform 20"/>
              <p:cNvSpPr>
                <a:spLocks/>
              </p:cNvSpPr>
              <p:nvPr/>
            </p:nvSpPr>
            <p:spPr bwMode="auto">
              <a:xfrm>
                <a:off x="1286261" y="3732743"/>
                <a:ext cx="13126792" cy="716612"/>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1657061" y="5219252"/>
              <a:ext cx="2480423" cy="830997"/>
            </a:xfrm>
            <a:prstGeom prst="rect">
              <a:avLst/>
            </a:prstGeom>
            <a:noFill/>
          </p:spPr>
          <p:txBody>
            <a:bodyPr wrap="none" rtlCol="0">
              <a:spAutoFit/>
            </a:bodyPr>
            <a:lstStyle/>
            <a:p>
              <a:r>
                <a:rPr lang="en-US" sz="4800" b="1" dirty="0" err="1">
                  <a:solidFill>
                    <a:schemeClr val="bg1"/>
                  </a:solidFill>
                  <a:latin typeface="+mj-lt"/>
                </a:rPr>
                <a:t>Nhận</a:t>
              </a:r>
              <a:r>
                <a:rPr lang="en-US" sz="4800" b="1" dirty="0">
                  <a:solidFill>
                    <a:schemeClr val="bg1"/>
                  </a:solidFill>
                  <a:latin typeface="+mj-lt"/>
                </a:rPr>
                <a:t> </a:t>
              </a:r>
              <a:r>
                <a:rPr lang="en-US" sz="4800" b="1" dirty="0" err="1">
                  <a:solidFill>
                    <a:schemeClr val="bg1"/>
                  </a:solidFill>
                  <a:latin typeface="+mj-lt"/>
                </a:rPr>
                <a:t>xét</a:t>
              </a:r>
              <a:endParaRPr lang="en-US" sz="4800" b="1" dirty="0">
                <a:solidFill>
                  <a:schemeClr val="bg1"/>
                </a:solidFill>
                <a:latin typeface="+mj-lt"/>
                <a:ea typeface="Tahoma" pitchFamily="34" charset="0"/>
                <a:cs typeface="Tahoma" pitchFamily="34" charset="0"/>
              </a:endParaRPr>
            </a:p>
          </p:txBody>
        </p:sp>
      </p:grpSp>
      <p:sp>
        <p:nvSpPr>
          <p:cNvPr id="11" name="Rectangle 10"/>
          <p:cNvSpPr/>
          <p:nvPr/>
        </p:nvSpPr>
        <p:spPr>
          <a:xfrm>
            <a:off x="953255" y="4340973"/>
            <a:ext cx="22753113" cy="3046988"/>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Đường thẳng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và cùng vuông góc với mỗi đường thẳng ấy đgl đường vuông góc chung của a và b.</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Nếu đường vuông góc chung </a:t>
            </a:r>
            <a:r>
              <a:rPr lang="vi-VN" sz="4800" dirty="0">
                <a:latin typeface="Times New Roman" panose="02020603050405020304" pitchFamily="18" charset="0"/>
                <a:cs typeface="Times New Roman" panose="02020603050405020304" pitchFamily="18" charset="0"/>
                <a:sym typeface="Symbol" panose="05050102010706020507" pitchFamily="18" charset="2"/>
              </a:rPr>
              <a:t></a:t>
            </a:r>
            <a:r>
              <a:rPr lang="vi-VN" sz="4800" dirty="0">
                <a:latin typeface="Times New Roman" panose="02020603050405020304" pitchFamily="18" charset="0"/>
                <a:cs typeface="Times New Roman" panose="02020603050405020304" pitchFamily="18" charset="0"/>
              </a:rPr>
              <a:t> cắt hai đường thẳng chéo nhau a, b lần lượt tại M, N thì độ dài đoạn MN gọi là khoảng cách giữa hai đường thẳng chéo nhau a và b.</a:t>
            </a:r>
            <a:endParaRPr lang="en-US" sz="4800" dirty="0">
              <a:latin typeface="Times New Roman" panose="02020603050405020304" pitchFamily="18" charset="0"/>
              <a:cs typeface="Times New Roman" panose="02020603050405020304" pitchFamily="18" charset="0"/>
            </a:endParaRPr>
          </a:p>
        </p:txBody>
      </p:sp>
      <p:sp>
        <p:nvSpPr>
          <p:cNvPr id="12" name="Rectangle 11"/>
          <p:cNvSpPr/>
          <p:nvPr/>
        </p:nvSpPr>
        <p:spPr>
          <a:xfrm>
            <a:off x="1193827" y="8977912"/>
            <a:ext cx="14080124" cy="3785652"/>
          </a:xfrm>
          <a:prstGeom prst="rect">
            <a:avLst/>
          </a:prstGeom>
        </p:spPr>
        <p:txBody>
          <a:bodyPr wrap="square">
            <a:spAutoFit/>
          </a:bodyPr>
          <a:lstStyle/>
          <a:p>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Khoảng cách giữa 2 đt chéo nhau bằng khoảng cách từ một điểm trên đt này đến mp song song với nó và chứa đt kia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 </a:t>
            </a:r>
            <a:r>
              <a:rPr lang="vi-VN" sz="4800" dirty="0">
                <a:latin typeface="Times New Roman" panose="02020603050405020304" pitchFamily="18" charset="0"/>
                <a:cs typeface="Times New Roman" panose="02020603050405020304" pitchFamily="18" charset="0"/>
              </a:rPr>
              <a:t>Khoảng cách giữa 2 đt chéo nhau bằng khoảng cách giữa 2 mp song song lần lượt chứa 2 đt đó.</a:t>
            </a:r>
            <a:endParaRPr lang="en-US" sz="4800" dirty="0">
              <a:latin typeface="Times New Roman" panose="02020603050405020304" pitchFamily="18" charset="0"/>
              <a:cs typeface="Times New Roman" panose="02020603050405020304" pitchFamily="18" charset="0"/>
            </a:endParaRPr>
          </a:p>
        </p:txBody>
      </p:sp>
      <p:pic>
        <p:nvPicPr>
          <p:cNvPr id="41" name="Picture 40"/>
          <p:cNvPicPr/>
          <p:nvPr/>
        </p:nvPicPr>
        <p:blipFill>
          <a:blip r:embed="rId3"/>
          <a:srcRect/>
          <a:stretch>
            <a:fillRect/>
          </a:stretch>
        </p:blipFill>
        <p:spPr bwMode="auto">
          <a:xfrm>
            <a:off x="15634152" y="8099033"/>
            <a:ext cx="6998835" cy="5407156"/>
          </a:xfrm>
          <a:prstGeom prst="rect">
            <a:avLst/>
          </a:prstGeom>
          <a:noFill/>
          <a:ln w="9525">
            <a:noFill/>
            <a:miter lim="800000"/>
            <a:headEnd/>
            <a:tailEnd/>
          </a:ln>
        </p:spPr>
      </p:pic>
    </p:spTree>
    <p:extLst>
      <p:ext uri="{BB962C8B-B14F-4D97-AF65-F5344CB8AC3E}">
        <p14:creationId xmlns:p14="http://schemas.microsoft.com/office/powerpoint/2010/main" val="31445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dow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down)">
                                      <p:cBhvr>
                                        <p:cTn id="3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210691" y="7171178"/>
            <a:ext cx="22367695" cy="6388242"/>
            <a:chOff x="1270511" y="5936338"/>
            <a:chExt cx="22402800" cy="6712276"/>
          </a:xfrm>
        </p:grpSpPr>
        <p:sp>
          <p:nvSpPr>
            <p:cNvPr id="104" name="Rounded Rectangle 103"/>
            <p:cNvSpPr/>
            <p:nvPr/>
          </p:nvSpPr>
          <p:spPr>
            <a:xfrm>
              <a:off x="1272210" y="6164823"/>
              <a:ext cx="22401101" cy="648379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54"/>
            <p:cNvGrpSpPr/>
            <p:nvPr/>
          </p:nvGrpSpPr>
          <p:grpSpPr>
            <a:xfrm>
              <a:off x="1270511" y="5936338"/>
              <a:ext cx="3568119" cy="845462"/>
              <a:chOff x="1224541" y="6305967"/>
              <a:chExt cx="3568119" cy="845462"/>
            </a:xfrm>
          </p:grpSpPr>
          <p:sp>
            <p:nvSpPr>
              <p:cNvPr id="106"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07" name="TextBox 106"/>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08" name="Round Diagonal Corner Rectangle 107"/>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 name="Group 4"/>
          <p:cNvGrpSpPr/>
          <p:nvPr/>
        </p:nvGrpSpPr>
        <p:grpSpPr>
          <a:xfrm>
            <a:off x="-455612" y="1572061"/>
            <a:ext cx="19659598"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BÀI TẬP TỰ LUẬN</a:t>
              </a:r>
            </a:p>
          </p:txBody>
        </p:sp>
      </p:grpSp>
      <p:grpSp>
        <p:nvGrpSpPr>
          <p:cNvPr id="165" name="Group 164"/>
          <p:cNvGrpSpPr/>
          <p:nvPr/>
        </p:nvGrpSpPr>
        <p:grpSpPr>
          <a:xfrm>
            <a:off x="915987" y="2347338"/>
            <a:ext cx="22631400" cy="4614129"/>
            <a:chOff x="1268078" y="4371975"/>
            <a:chExt cx="22631400" cy="4614129"/>
          </a:xfrm>
        </p:grpSpPr>
        <p:grpSp>
          <p:nvGrpSpPr>
            <p:cNvPr id="71" name="Group 70"/>
            <p:cNvGrpSpPr/>
            <p:nvPr/>
          </p:nvGrpSpPr>
          <p:grpSpPr>
            <a:xfrm>
              <a:off x="1268078" y="4371975"/>
              <a:ext cx="22631400" cy="4614129"/>
              <a:chOff x="1268078" y="2438400"/>
              <a:chExt cx="22631400" cy="4614129"/>
            </a:xfrm>
          </p:grpSpPr>
          <p:sp>
            <p:nvSpPr>
              <p:cNvPr id="72" name="Rounded Rectangle 71"/>
              <p:cNvSpPr/>
              <p:nvPr/>
            </p:nvSpPr>
            <p:spPr>
              <a:xfrm>
                <a:off x="1432344" y="3243613"/>
                <a:ext cx="22467134" cy="380891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73" name="Group 8"/>
              <p:cNvGrpSpPr/>
              <p:nvPr/>
            </p:nvGrpSpPr>
            <p:grpSpPr>
              <a:xfrm>
                <a:off x="1268078" y="2438400"/>
                <a:ext cx="8738814" cy="940513"/>
                <a:chOff x="1311958" y="3405486"/>
                <a:chExt cx="8738814" cy="940513"/>
              </a:xfrm>
            </p:grpSpPr>
            <p:sp>
              <p:nvSpPr>
                <p:cNvPr id="75" name="Freeform 20"/>
                <p:cNvSpPr>
                  <a:spLocks/>
                </p:cNvSpPr>
                <p:nvPr/>
              </p:nvSpPr>
              <p:spPr bwMode="auto">
                <a:xfrm rot="5400000">
                  <a:off x="5665027" y="-72559"/>
                  <a:ext cx="793396" cy="797809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76" name="TextBox 75"/>
                <p:cNvSpPr txBox="1"/>
                <p:nvPr/>
              </p:nvSpPr>
              <p:spPr>
                <a:xfrm>
                  <a:off x="2205355" y="3583287"/>
                  <a:ext cx="7845417" cy="754053"/>
                </a:xfrm>
                <a:prstGeom prst="rect">
                  <a:avLst/>
                </a:prstGeom>
                <a:noFill/>
              </p:spPr>
              <p:txBody>
                <a:bodyPr wrap="none" rtlCol="0">
                  <a:spAutoFit/>
                </a:bodyPr>
                <a:lstStyle/>
                <a:p>
                  <a:r>
                    <a:rPr lang="vi-VN" b="1" dirty="0">
                      <a:solidFill>
                        <a:schemeClr val="bg1"/>
                      </a:solidFill>
                    </a:rPr>
                    <a:t>Bài 3. (SGK11 CTC trang 121)</a:t>
                  </a:r>
                  <a:endParaRPr lang="en-US" sz="4600" b="1" dirty="0">
                    <a:solidFill>
                      <a:schemeClr val="bg1"/>
                    </a:solidFill>
                    <a:latin typeface="Tahoma" pitchFamily="34" charset="0"/>
                    <a:ea typeface="Tahoma" pitchFamily="34" charset="0"/>
                    <a:cs typeface="Tahoma" pitchFamily="34" charset="0"/>
                  </a:endParaRPr>
                </a:p>
              </p:txBody>
            </p:sp>
            <p:grpSp>
              <p:nvGrpSpPr>
                <p:cNvPr id="77" name="Group 1"/>
                <p:cNvGrpSpPr/>
                <p:nvPr/>
              </p:nvGrpSpPr>
              <p:grpSpPr>
                <a:xfrm>
                  <a:off x="1311958" y="3405486"/>
                  <a:ext cx="950173" cy="940513"/>
                  <a:chOff x="1311958" y="3405486"/>
                  <a:chExt cx="950173" cy="940513"/>
                </a:xfrm>
              </p:grpSpPr>
              <p:sp>
                <p:nvSpPr>
                  <p:cNvPr id="78" name="Rectangle 7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79" name="Freeform 78"/>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0" name="Freeform 79"/>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1" name="Freeform 80"/>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2" name="Freeform 81"/>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3" name="Freeform 82"/>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4" name="Freeform 83"/>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5" name="Freeform 84"/>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6" name="Freeform 85"/>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7" name="Freeform 86"/>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8" name="Freeform 87"/>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89" name="Freeform 88"/>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0" name="Freeform 89"/>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1" name="Freeform 90"/>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2" name="Freeform 91"/>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3" name="Freeform 92"/>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4" name="Freeform 93"/>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5" name="Freeform 94"/>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6" name="Freeform 95"/>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7" name="Freeform 96"/>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8" name="Freeform 97"/>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99" name="Freeform 98"/>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0" name="Freeform 99"/>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1" name="Freeform 100"/>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2" name="Freeform 101"/>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11" name="TextBox 110"/>
            <p:cNvSpPr txBox="1"/>
            <p:nvPr/>
          </p:nvSpPr>
          <p:spPr>
            <a:xfrm>
              <a:off x="1432344" y="5456730"/>
              <a:ext cx="22236373" cy="3400931"/>
            </a:xfrm>
            <a:prstGeom prst="rect">
              <a:avLst/>
            </a:prstGeom>
            <a:noFill/>
          </p:spPr>
          <p:txBody>
            <a:bodyPr wrap="square" rtlCol="0">
              <a:spAutoFit/>
            </a:bodyPr>
            <a:lstStyle/>
            <a:p>
              <a:r>
                <a:rPr lang="vi-VN" dirty="0">
                  <a:latin typeface="+mj-lt"/>
                </a:rPr>
                <a:t>Hình chóp S.ABCD có đáy là hình vuông ABCD cạnh a, cạnh SA bằng a và vuông góc với mặt phẳng (ABCD).</a:t>
              </a:r>
              <a:br>
                <a:rPr lang="vi-VN" dirty="0">
                  <a:latin typeface="+mj-lt"/>
                </a:rPr>
              </a:br>
              <a:r>
                <a:rPr lang="vi-VN" dirty="0">
                  <a:latin typeface="+mj-lt"/>
                </a:rPr>
                <a:t>a) Chứng minh rằng các mặt bên của hình chóp là những tam giác vuông.</a:t>
              </a:r>
              <a:br>
                <a:rPr lang="vi-VN" dirty="0">
                  <a:latin typeface="+mj-lt"/>
                </a:rPr>
              </a:br>
              <a:r>
                <a:rPr lang="vi-VN" dirty="0">
                  <a:latin typeface="+mj-lt"/>
                </a:rPr>
                <a:t>b) Mặt phẳng (</a:t>
              </a:r>
              <a:r>
                <a:rPr lang="vi-VN" dirty="0">
                  <a:latin typeface="+mj-lt"/>
                  <a:sym typeface="Symbol" panose="05050102010706020507" pitchFamily="18" charset="2"/>
                </a:rPr>
                <a:t></a:t>
              </a:r>
              <a:r>
                <a:rPr lang="vi-VN" dirty="0">
                  <a:latin typeface="+mj-lt"/>
                </a:rPr>
                <a:t>) đi qua A và vuông góc với cạnh SC lần lượt cắt SB, SC, SD tại B’, C’, D’. Chứng minh B’D’ song song với BD và AB’ vuông góc với SB.</a:t>
              </a:r>
              <a:endParaRPr lang="en-US" sz="4400" b="1" dirty="0">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64" name="TextBox 163"/>
              <p:cNvSpPr txBox="1"/>
              <p:nvPr/>
            </p:nvSpPr>
            <p:spPr>
              <a:xfrm>
                <a:off x="1173339" y="7293913"/>
                <a:ext cx="16376435" cy="627409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𝑆𝐴</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𝐴𝐵𝐶𝐷</m:t>
                        </m:r>
                      </m:e>
                    </m:d>
                    <m:r>
                      <a:rPr lang="en-US" i="1" smtClean="0">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𝐴𝐵</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𝐴𝐷</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𝐵𝐶</m:t>
                            </m:r>
                          </m:e>
                          <m:e>
                            <m:r>
                              <a:rPr lang="en-US" i="1">
                                <a:latin typeface="Cambria Math" panose="02040503050406030204" pitchFamily="18" charset="0"/>
                              </a:rPr>
                              <m:t>𝑆𝐴</m:t>
                            </m:r>
                            <m:r>
                              <a:rPr lang="en-US" i="1">
                                <a:latin typeface="Cambria Math" panose="02040503050406030204" pitchFamily="18" charset="0"/>
                              </a:rPr>
                              <m:t>⊥</m:t>
                            </m:r>
                            <m:r>
                              <a:rPr lang="en-US" i="1">
                                <a:latin typeface="Cambria Math" panose="02040503050406030204" pitchFamily="18" charset="0"/>
                              </a:rPr>
                              <m:t>𝐶𝐷</m:t>
                            </m:r>
                          </m:e>
                        </m:eqArr>
                      </m:e>
                    </m:d>
                  </m:oMath>
                </a14:m>
                <a:endParaRPr lang="en-US" i="1" dirty="0">
                  <a:latin typeface="Times New Roman" panose="02020603050405020304" pitchFamily="18" charset="0"/>
                  <a:cs typeface="Times New Roman" panose="02020603050405020304" pitchFamily="18" charset="0"/>
                </a:endParaRPr>
              </a:p>
              <a:p>
                <a14:m>
                  <m:oMath xmlns:m="http://schemas.openxmlformats.org/officeDocument/2006/math">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𝐴𝐵</m:t>
                    </m:r>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𝑆𝐴𝐵</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 </a:t>
                </a:r>
                <a:endParaRPr lang="en-US"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𝐴𝐵</m:t>
                              </m:r>
                              <m:r>
                                <a:rPr lang="vi-VN" i="1">
                                  <a:latin typeface="Cambria Math" panose="02040503050406030204" pitchFamily="18" charset="0"/>
                                </a:rPr>
                                <m:t>⊥</m:t>
                              </m:r>
                              <m:r>
                                <a:rPr lang="vi-VN" i="1">
                                  <a:latin typeface="Cambria Math" panose="02040503050406030204" pitchFamily="18" charset="0"/>
                                </a:rPr>
                                <m:t>𝐵𝐶</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𝑆𝐴𝐵</m:t>
                          </m:r>
                        </m:e>
                      </m:d>
                    </m:oMath>
                  </m:oMathPara>
                </a14:m>
                <a:endParaRPr lang="en-US" i="1" dirty="0">
                  <a:latin typeface="Times New Roman" panose="02020603050405020304" pitchFamily="18" charset="0"/>
                  <a:cs typeface="Times New Roman" panose="02020603050405020304" pitchFamily="18" charset="0"/>
                </a:endParaRP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vi-VN" i="1">
                                <a:latin typeface="Cambria Math" panose="02040503050406030204" pitchFamily="18" charset="0"/>
                              </a:rPr>
                              <m:t>&amp;</m:t>
                            </m:r>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 </m:t>
                            </m:r>
                          </m:e>
                          <m:e>
                            <m:r>
                              <a:rPr lang="vi-VN" i="1">
                                <a:latin typeface="Cambria Math" panose="02040503050406030204" pitchFamily="18" charset="0"/>
                              </a:rPr>
                              <m:t>&amp;</m:t>
                            </m:r>
                            <m:r>
                              <a:rPr lang="vi-VN" i="1">
                                <a:latin typeface="Cambria Math" panose="02040503050406030204" pitchFamily="18" charset="0"/>
                              </a:rPr>
                              <m:t>𝐴𝐷</m:t>
                            </m:r>
                            <m:r>
                              <a:rPr lang="vi-VN" i="1">
                                <a:latin typeface="Cambria Math" panose="02040503050406030204" pitchFamily="18" charset="0"/>
                              </a:rPr>
                              <m:t>⊥</m:t>
                            </m:r>
                            <m:r>
                              <a:rPr lang="vi-VN" i="1">
                                <a:latin typeface="Cambria Math" panose="02040503050406030204" pitchFamily="18" charset="0"/>
                              </a:rPr>
                              <m:t>𝐶𝐷</m:t>
                            </m:r>
                          </m:e>
                        </m:eqAr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d>
                      <m:dPr>
                        <m:ctrlPr>
                          <a:rPr lang="en-US" i="1">
                            <a:latin typeface="Cambria Math" panose="02040503050406030204" pitchFamily="18" charset="0"/>
                          </a:rPr>
                        </m:ctrlPr>
                      </m:dPr>
                      <m:e>
                        <m:r>
                          <a:rPr lang="vi-VN" i="1">
                            <a:latin typeface="Cambria Math" panose="02040503050406030204" pitchFamily="18" charset="0"/>
                          </a:rPr>
                          <m:t>𝑆𝐴𝐷</m:t>
                        </m:r>
                      </m:e>
                    </m:d>
                    <m:r>
                      <a:rPr lang="vi-VN" i="1" smtClean="0">
                        <a:latin typeface="Cambria Math" panose="02040503050406030204" pitchFamily="18" charset="0"/>
                        <a:ea typeface="Cambria Math" panose="02040503050406030204" pitchFamily="18" charset="0"/>
                      </a:rPr>
                      <m:t>⇒</m:t>
                    </m:r>
                    <m:r>
                      <a:rPr lang="vi-VN" i="1">
                        <a:latin typeface="Cambria Math" panose="02040503050406030204" pitchFamily="18" charset="0"/>
                      </a:rPr>
                      <m:t>𝐶𝐷</m:t>
                    </m:r>
                    <m:r>
                      <a:rPr lang="vi-VN" i="1">
                        <a:latin typeface="Cambria Math" panose="02040503050406030204" pitchFamily="18" charset="0"/>
                      </a:rPr>
                      <m:t>⊥</m:t>
                    </m:r>
                    <m:r>
                      <a:rPr lang="vi-VN" i="1">
                        <a:latin typeface="Cambria Math" panose="02040503050406030204" pitchFamily="18" charset="0"/>
                      </a:rPr>
                      <m:t>𝑆𝐷</m:t>
                    </m:r>
                    <m:r>
                      <a:rPr lang="vi-VN" i="1">
                        <a:latin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𝑆𝐶𝐷</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D.</a:t>
                </a:r>
                <a:endParaRPr lang="en-US" sz="4400" b="1" dirty="0">
                  <a:latin typeface="Times New Roman" panose="02020603050405020304" pitchFamily="18" charset="0"/>
                  <a:ea typeface="Tahoma" pitchFamily="34" charset="0"/>
                  <a:cs typeface="Times New Roman" panose="02020603050405020304" pitchFamily="18"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173339" y="7293913"/>
                <a:ext cx="16376435" cy="6274090"/>
              </a:xfrm>
              <a:prstGeom prst="rect">
                <a:avLst/>
              </a:prstGeom>
              <a:blipFill rotWithShape="0">
                <a:blip r:embed="rId3"/>
                <a:stretch>
                  <a:fillRect l="-1451"/>
                </a:stretch>
              </a:blipFill>
            </p:spPr>
            <p:txBody>
              <a:bodyPr/>
              <a:lstStyle/>
              <a:p>
                <a:r>
                  <a:rPr lang="en-US">
                    <a:noFill/>
                  </a:rPr>
                  <a:t> </a:t>
                </a:r>
              </a:p>
            </p:txBody>
          </p:sp>
        </mc:Fallback>
      </mc:AlternateContent>
      <p:pic>
        <p:nvPicPr>
          <p:cNvPr id="112" name="Picture 111"/>
          <p:cNvPicPr/>
          <p:nvPr/>
        </p:nvPicPr>
        <p:blipFill>
          <a:blip r:embed="rId4"/>
          <a:srcRect/>
          <a:stretch>
            <a:fillRect/>
          </a:stretch>
        </p:blipFill>
        <p:spPr bwMode="auto">
          <a:xfrm>
            <a:off x="17105150" y="8101215"/>
            <a:ext cx="6211475" cy="538618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Rectangle 6"/>
              <p:cNvSpPr/>
              <p:nvPr/>
            </p:nvSpPr>
            <p:spPr>
              <a:xfrm>
                <a:off x="8575822" y="9880751"/>
                <a:ext cx="7184274" cy="754053"/>
              </a:xfrm>
              <a:prstGeom prst="rect">
                <a:avLst/>
              </a:prstGeom>
            </p:spPr>
            <p:txBody>
              <a:bodyPr wrap="none">
                <a:spAutoFit/>
              </a:bodyPr>
              <a:lstStyle/>
              <a:p>
                <a14:m>
                  <m:oMath xmlns:m="http://schemas.openxmlformats.org/officeDocument/2006/math">
                    <m:r>
                      <a:rPr lang="vi-VN" i="1">
                        <a:latin typeface="Cambria Math" panose="02040503050406030204" pitchFamily="18" charset="0"/>
                      </a:rPr>
                      <m:t>𝑆𝐴</m:t>
                    </m:r>
                    <m:r>
                      <a:rPr lang="vi-VN" i="1">
                        <a:latin typeface="Cambria Math" panose="02040503050406030204" pitchFamily="18" charset="0"/>
                      </a:rPr>
                      <m:t>⊥</m:t>
                    </m:r>
                    <m:r>
                      <a:rPr lang="vi-VN" i="1">
                        <a:latin typeface="Cambria Math" panose="02040503050406030204" pitchFamily="18" charset="0"/>
                      </a:rPr>
                      <m:t>𝐴𝐷</m:t>
                    </m:r>
                    <m:r>
                      <a:rPr lang="vi-VN" i="1">
                        <a:latin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𝑆𝐴𝐷</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A</a:t>
                </a:r>
                <a:r>
                  <a:rPr lang="en-US" b="1" dirty="0">
                    <a:latin typeface="+mj-lt"/>
                  </a:rPr>
                  <a:t>.</a:t>
                </a:r>
                <a:endParaRPr lang="en-US" dirty="0">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8575822" y="9880751"/>
                <a:ext cx="7184274" cy="754053"/>
              </a:xfrm>
              <a:prstGeom prst="rect">
                <a:avLst/>
              </a:prstGeom>
              <a:blipFill rotWithShape="0">
                <a:blip r:embed="rId5"/>
                <a:stretch>
                  <a:fillRect t="-16129" r="-2377"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457204" y="10966032"/>
                <a:ext cx="7762190" cy="754053"/>
              </a:xfrm>
              <a:prstGeom prst="rect">
                <a:avLst/>
              </a:prstGeom>
            </p:spPr>
            <p:txBody>
              <a:bodyPr wrap="none">
                <a:spAutoFit/>
              </a:bodyPr>
              <a:lstStyle/>
              <a:p>
                <a14:m>
                  <m:oMath xmlns:m="http://schemas.openxmlformats.org/officeDocument/2006/math">
                    <m:r>
                      <a:rPr lang="vi-VN" i="1">
                        <a:latin typeface="Cambria Math" panose="02040503050406030204" pitchFamily="18" charset="0"/>
                        <a:ea typeface="Cambria Math" panose="02040503050406030204" pitchFamily="18" charset="0"/>
                      </a:rPr>
                      <m:t>⇒</m:t>
                    </m:r>
                    <m:r>
                      <a:rPr lang="vi-VN" i="1">
                        <a:latin typeface="Cambria Math" panose="02040503050406030204" pitchFamily="18" charset="0"/>
                      </a:rPr>
                      <m:t>𝐵𝐶</m:t>
                    </m:r>
                    <m:r>
                      <a:rPr lang="vi-VN" i="1">
                        <a:latin typeface="Cambria Math" panose="02040503050406030204" pitchFamily="18" charset="0"/>
                      </a:rPr>
                      <m:t>⊥</m:t>
                    </m:r>
                    <m:r>
                      <a:rPr lang="vi-VN" i="1">
                        <a:latin typeface="Cambria Math" panose="02040503050406030204" pitchFamily="18" charset="0"/>
                      </a:rPr>
                      <m:t>𝑆𝐵</m:t>
                    </m:r>
                    <m:r>
                      <a:rPr lang="vi-VN" i="1">
                        <a:latin typeface="Cambria Math" panose="02040503050406030204" pitchFamily="18" charset="0"/>
                        <a:ea typeface="Cambria Math" panose="02040503050406030204" pitchFamily="18" charset="0"/>
                      </a:rPr>
                      <m:t>⇒</m:t>
                    </m:r>
                    <m:r>
                      <a:rPr lang="vi-VN" i="1">
                        <a:latin typeface="Cambria Math" panose="02040503050406030204" pitchFamily="18" charset="0"/>
                      </a:rPr>
                      <m:t>𝛥</m:t>
                    </m:r>
                    <m:r>
                      <a:rPr lang="vi-VN" i="1">
                        <a:latin typeface="Cambria Math" panose="02040503050406030204" pitchFamily="18" charset="0"/>
                      </a:rPr>
                      <m:t>𝑆𝐵𝐶</m:t>
                    </m:r>
                  </m:oMath>
                </a14:m>
                <a:r>
                  <a:rPr lang="en-US" dirty="0">
                    <a:latin typeface="+mj-lt"/>
                  </a:rPr>
                  <a:t> </a:t>
                </a:r>
                <a:r>
                  <a:rPr lang="en-US" dirty="0" err="1">
                    <a:latin typeface="+mj-lt"/>
                  </a:rPr>
                  <a:t>vuông</a:t>
                </a:r>
                <a:r>
                  <a:rPr lang="en-US" dirty="0">
                    <a:latin typeface="+mj-lt"/>
                  </a:rPr>
                  <a:t> </a:t>
                </a:r>
                <a:r>
                  <a:rPr lang="en-US" dirty="0" err="1">
                    <a:latin typeface="+mj-lt"/>
                  </a:rPr>
                  <a:t>tại</a:t>
                </a:r>
                <a:r>
                  <a:rPr lang="en-US" dirty="0">
                    <a:latin typeface="+mj-lt"/>
                  </a:rPr>
                  <a:t> B.</a:t>
                </a:r>
              </a:p>
            </p:txBody>
          </p:sp>
        </mc:Choice>
        <mc:Fallback xmlns="">
          <p:sp>
            <p:nvSpPr>
              <p:cNvPr id="8" name="Rectangle 7"/>
              <p:cNvSpPr>
                <a:spLocks noRot="1" noChangeAspect="1" noMove="1" noResize="1" noEditPoints="1" noAdjustHandles="1" noChangeArrowheads="1" noChangeShapeType="1" noTextEdit="1"/>
              </p:cNvSpPr>
              <p:nvPr/>
            </p:nvSpPr>
            <p:spPr>
              <a:xfrm>
                <a:off x="7457204" y="10966032"/>
                <a:ext cx="7762190" cy="754053"/>
              </a:xfrm>
              <a:prstGeom prst="rect">
                <a:avLst/>
              </a:prstGeom>
              <a:blipFill rotWithShape="0">
                <a:blip r:embed="rId6"/>
                <a:stretch>
                  <a:fillRect t="-16129" r="-1334" b="-37097"/>
                </a:stretch>
              </a:blipFill>
            </p:spPr>
            <p:txBody>
              <a:bodyPr/>
              <a:lstStyle/>
              <a:p>
                <a:r>
                  <a:rPr lang="en-US">
                    <a:noFill/>
                  </a:rPr>
                  <a:t> </a:t>
                </a:r>
              </a:p>
            </p:txBody>
          </p:sp>
        </mc:Fallback>
      </mc:AlternateContent>
    </p:spTree>
    <p:extLst>
      <p:ext uri="{BB962C8B-B14F-4D97-AF65-F5344CB8AC3E}">
        <p14:creationId xmlns:p14="http://schemas.microsoft.com/office/powerpoint/2010/main" val="222123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wipe(down)">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wipe(left)">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wipe(down)">
                                      <p:cBhvr>
                                        <p:cTn id="22" dur="500"/>
                                        <p:tgtEl>
                                          <p:spTgt spid="1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4">
                                            <p:txEl>
                                              <p:pRg st="0" end="0"/>
                                            </p:txEl>
                                          </p:spTgt>
                                        </p:tgtEl>
                                        <p:attrNameLst>
                                          <p:attrName>style.visibility</p:attrName>
                                        </p:attrNameLst>
                                      </p:cBhvr>
                                      <p:to>
                                        <p:strVal val="visible"/>
                                      </p:to>
                                    </p:set>
                                    <p:animEffect transition="in" filter="wipe(down)">
                                      <p:cBhvr>
                                        <p:cTn id="27" dur="500"/>
                                        <p:tgtEl>
                                          <p:spTgt spid="16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4">
                                            <p:txEl>
                                              <p:pRg st="1" end="1"/>
                                            </p:txEl>
                                          </p:spTgt>
                                        </p:tgtEl>
                                        <p:attrNameLst>
                                          <p:attrName>style.visibility</p:attrName>
                                        </p:attrNameLst>
                                      </p:cBhvr>
                                      <p:to>
                                        <p:strVal val="visible"/>
                                      </p:to>
                                    </p:set>
                                    <p:animEffect transition="in" filter="wipe(down)">
                                      <p:cBhvr>
                                        <p:cTn id="32" dur="500"/>
                                        <p:tgtEl>
                                          <p:spTgt spid="16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4">
                                            <p:txEl>
                                              <p:pRg st="2" end="2"/>
                                            </p:txEl>
                                          </p:spTgt>
                                        </p:tgtEl>
                                        <p:attrNameLst>
                                          <p:attrName>style.visibility</p:attrName>
                                        </p:attrNameLst>
                                      </p:cBhvr>
                                      <p:to>
                                        <p:strVal val="visible"/>
                                      </p:to>
                                    </p:set>
                                    <p:animEffect transition="in" filter="wipe(down)">
                                      <p:cBhvr>
                                        <p:cTn id="42" dur="500"/>
                                        <p:tgtEl>
                                          <p:spTgt spid="16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64">
                                            <p:txEl>
                                              <p:pRg st="3" end="3"/>
                                            </p:txEl>
                                          </p:spTgt>
                                        </p:tgtEl>
                                        <p:attrNameLst>
                                          <p:attrName>style.visibility</p:attrName>
                                        </p:attrNameLst>
                                      </p:cBhvr>
                                      <p:to>
                                        <p:strVal val="visible"/>
                                      </p:to>
                                    </p:set>
                                    <p:animEffect transition="in" filter="wipe(down)">
                                      <p:cBhvr>
                                        <p:cTn id="52" dur="500"/>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25&quot;&gt;&lt;property id=&quot;20148&quot; value=&quot;5&quot;/&gt;&lt;property id=&quot;20300&quot; value=&quot;Slide 27&quot;/&gt;&lt;property id=&quot;20307&quot; value=&quot;280&quot;/&gt;&lt;/object&gt;&lt;object type=&quot;3&quot; unique_id=&quot;10057&quot;&gt;&lt;property id=&quot;20148&quot; value=&quot;5&quot;/&gt;&lt;property id=&quot;20300&quot; value=&quot;Slide 1&quot;/&gt;&lt;property id=&quot;20307&quot; value=&quot;301&quot;/&gt;&lt;/object&gt;&lt;object type=&quot;3&quot; unique_id=&quot;10060&quot;&gt;&lt;property id=&quot;20148&quot; value=&quot;5&quot;/&gt;&lt;property id=&quot;20300&quot; value=&quot;Slide 9&quot;/&gt;&lt;property id=&quot;20307&quot; value=&quot;295&quot;/&gt;&lt;/object&gt;&lt;object type=&quot;3&quot; unique_id=&quot;10268&quot;&gt;&lt;property id=&quot;20148&quot; value=&quot;5&quot;/&gt;&lt;property id=&quot;20300&quot; value=&quot;Slide 4&quot;/&gt;&lt;property id=&quot;20307&quot; value=&quot;302&quot;/&gt;&lt;/object&gt;&lt;object type=&quot;3&quot; unique_id=&quot;10414&quot;&gt;&lt;property id=&quot;20148&quot; value=&quot;5&quot;/&gt;&lt;property id=&quot;20300&quot; value=&quot;Slide 5&quot;/&gt;&lt;property id=&quot;20307&quot; value=&quot;303&quot;/&gt;&lt;/object&gt;&lt;object type=&quot;3&quot; unique_id=&quot;10415&quot;&gt;&lt;property id=&quot;20148&quot; value=&quot;5&quot;/&gt;&lt;property id=&quot;20300&quot; value=&quot;Slide 6&quot;/&gt;&lt;property id=&quot;20307&quot; value=&quot;304&quot;/&gt;&lt;/object&gt;&lt;object type=&quot;3&quot; unique_id=&quot;10416&quot;&gt;&lt;property id=&quot;20148&quot; value=&quot;5&quot;/&gt;&lt;property id=&quot;20300&quot; value=&quot;Slide 7&quot;/&gt;&lt;property id=&quot;20307&quot; value=&quot;305&quot;/&gt;&lt;/object&gt;&lt;object type=&quot;3&quot; unique_id=&quot;10417&quot;&gt;&lt;property id=&quot;20148&quot; value=&quot;5&quot;/&gt;&lt;property id=&quot;20300&quot; value=&quot;Slide 8&quot;/&gt;&lt;property id=&quot;20307&quot; value=&quot;306&quot;/&gt;&lt;/object&gt;&lt;object type=&quot;3&quot; unique_id=&quot;10866&quot;&gt;&lt;property id=&quot;20148&quot; value=&quot;5&quot;/&gt;&lt;property id=&quot;20300&quot; value=&quot;Slide 10&quot;/&gt;&lt;property id=&quot;20307&quot; value=&quot;307&quot;/&gt;&lt;/object&gt;&lt;object type=&quot;3&quot; unique_id=&quot;10867&quot;&gt;&lt;property id=&quot;20148&quot; value=&quot;5&quot;/&gt;&lt;property id=&quot;20300&quot; value=&quot;Slide 11&quot;/&gt;&lt;property id=&quot;20307&quot; value=&quot;308&quot;/&gt;&lt;/object&gt;&lt;object type=&quot;3&quot; unique_id=&quot;10868&quot;&gt;&lt;property id=&quot;20148&quot; value=&quot;5&quot;/&gt;&lt;property id=&quot;20300&quot; value=&quot;Slide 12&quot;/&gt;&lt;property id=&quot;20307&quot; value=&quot;309&quot;/&gt;&lt;/object&gt;&lt;object type=&quot;3&quot; unique_id=&quot;10869&quot;&gt;&lt;property id=&quot;20148&quot; value=&quot;5&quot;/&gt;&lt;property id=&quot;20300&quot; value=&quot;Slide 13&quot;/&gt;&lt;property id=&quot;20307&quot; value=&quot;310&quot;/&gt;&lt;/object&gt;&lt;object type=&quot;3&quot; unique_id=&quot;10870&quot;&gt;&lt;property id=&quot;20148&quot; value=&quot;5&quot;/&gt;&lt;property id=&quot;20300&quot; value=&quot;Slide 14&quot;/&gt;&lt;property id=&quot;20307&quot; value=&quot;311&quot;/&gt;&lt;/object&gt;&lt;object type=&quot;3&quot; unique_id=&quot;10871&quot;&gt;&lt;property id=&quot;20148&quot; value=&quot;5&quot;/&gt;&lt;property id=&quot;20300&quot; value=&quot;Slide 15&quot;/&gt;&lt;property id=&quot;20307&quot; value=&quot;312&quot;/&gt;&lt;/object&gt;&lt;object type=&quot;3&quot; unique_id=&quot;10872&quot;&gt;&lt;property id=&quot;20148&quot; value=&quot;5&quot;/&gt;&lt;property id=&quot;20300&quot; value=&quot;Slide 16&quot;/&gt;&lt;property id=&quot;20307&quot; value=&quot;313&quot;/&gt;&lt;/object&gt;&lt;object type=&quot;3&quot; unique_id=&quot;10873&quot;&gt;&lt;property id=&quot;20148&quot; value=&quot;5&quot;/&gt;&lt;property id=&quot;20300&quot; value=&quot;Slide 17&quot;/&gt;&lt;property id=&quot;20307&quot; value=&quot;314&quot;/&gt;&lt;/object&gt;&lt;object type=&quot;3&quot; unique_id=&quot;10874&quot;&gt;&lt;property id=&quot;20148&quot; value=&quot;5&quot;/&gt;&lt;property id=&quot;20300&quot; value=&quot;Slide 18&quot;/&gt;&lt;property id=&quot;20307&quot; value=&quot;315&quot;/&gt;&lt;/object&gt;&lt;object type=&quot;3&quot; unique_id=&quot;10875&quot;&gt;&lt;property id=&quot;20148&quot; value=&quot;5&quot;/&gt;&lt;property id=&quot;20300&quot; value=&quot;Slide 19&quot;/&gt;&lt;property id=&quot;20307&quot; value=&quot;316&quot;/&gt;&lt;/object&gt;&lt;object type=&quot;3&quot; unique_id=&quot;10876&quot;&gt;&lt;property id=&quot;20148&quot; value=&quot;5&quot;/&gt;&lt;property id=&quot;20300&quot; value=&quot;Slide 20&quot;/&gt;&lt;property id=&quot;20307&quot; value=&quot;317&quot;/&gt;&lt;/object&gt;&lt;object type=&quot;3&quot; unique_id=&quot;10877&quot;&gt;&lt;property id=&quot;20148&quot; value=&quot;5&quot;/&gt;&lt;property id=&quot;20300&quot; value=&quot;Slide 21&quot;/&gt;&lt;property id=&quot;20307&quot; value=&quot;318&quot;/&gt;&lt;/object&gt;&lt;object type=&quot;3&quot; unique_id=&quot;11264&quot;&gt;&lt;property id=&quot;20148&quot; value=&quot;5&quot;/&gt;&lt;property id=&quot;20300&quot; value=&quot;Slide 22&quot;/&gt;&lt;property id=&quot;20307&quot; value=&quot;320&quot;/&gt;&lt;/object&gt;&lt;object type=&quot;3&quot; unique_id=&quot;11265&quot;&gt;&lt;property id=&quot;20148&quot; value=&quot;5&quot;/&gt;&lt;property id=&quot;20300&quot; value=&quot;Slide 23&quot;/&gt;&lt;property id=&quot;20307&quot; value=&quot;321&quot;/&gt;&lt;/object&gt;&lt;object type=&quot;3&quot; unique_id=&quot;11266&quot;&gt;&lt;property id=&quot;20148&quot; value=&quot;5&quot;/&gt;&lt;property id=&quot;20300&quot; value=&quot;Slide 24&quot;/&gt;&lt;property id=&quot;20307&quot; value=&quot;322&quot;/&gt;&lt;/object&gt;&lt;object type=&quot;3&quot; unique_id=&quot;11267&quot;&gt;&lt;property id=&quot;20148&quot; value=&quot;5&quot;/&gt;&lt;property id=&quot;20300&quot; value=&quot;Slide 25&quot;/&gt;&lt;property id=&quot;20307&quot; value=&quot;323&quot;/&gt;&lt;/object&gt;&lt;object type=&quot;3&quot; unique_id=&quot;11268&quot;&gt;&lt;property id=&quot;20148&quot; value=&quot;5&quot;/&gt;&lt;property id=&quot;20300&quot; value=&quot;Slide 26&quot;/&gt;&lt;property id=&quot;20307&quot; value=&quot;324&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3557</Words>
  <Application>Microsoft Office PowerPoint</Application>
  <PresentationFormat>Custom</PresentationFormat>
  <Paragraphs>355</Paragraphs>
  <Slides>27</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AvantGarde-Demi</vt:lpstr>
      <vt:lpstr>Calibri</vt:lpstr>
      <vt:lpstr>Cambria Math</vt:lpstr>
      <vt:lpstr>Palatino Linotype</vt:lpstr>
      <vt:lpstr>Tahoma</vt:lpstr>
      <vt:lpstr>Times New Roman</vt:lpstr>
      <vt:lpstr>Office Theme</vt:lpstr>
      <vt:lpstr>Visio.Drawing.11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2013-08-31T11:42:51Z</dcterms:created>
  <dcterms:modified xsi:type="dcterms:W3CDTF">2023-08-31T01:50:25Z</dcterms:modified>
</cp:coreProperties>
</file>