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1" r:id="rId2"/>
    <p:sldId id="256" r:id="rId3"/>
    <p:sldId id="257" r:id="rId4"/>
    <p:sldId id="261" r:id="rId5"/>
    <p:sldId id="273" r:id="rId6"/>
    <p:sldId id="270" r:id="rId7"/>
    <p:sldId id="274" r:id="rId8"/>
    <p:sldId id="259" r:id="rId9"/>
    <p:sldId id="275" r:id="rId10"/>
    <p:sldId id="263" r:id="rId11"/>
    <p:sldId id="272" r:id="rId12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82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5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9.svg"/><Relationship Id="rId4" Type="http://schemas.openxmlformats.org/officeDocument/2006/relationships/image" Target="../media/image2.png"/><Relationship Id="rId9" Type="http://schemas.openxmlformats.org/officeDocument/2006/relationships/image" Target="../media/image6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5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9.svg"/><Relationship Id="rId4" Type="http://schemas.openxmlformats.org/officeDocument/2006/relationships/image" Target="../media/image2.png"/><Relationship Id="rId9" Type="http://schemas.openxmlformats.org/officeDocument/2006/relationships/image" Target="../media/image61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svg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57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3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57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3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23.svg"/><Relationship Id="rId7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776537" y="3574126"/>
            <a:ext cx="12734925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</a:pPr>
            <a:r>
              <a:rPr lang="en-US" sz="7200" b="1" spc="-249" dirty="0" smtClean="0">
                <a:solidFill>
                  <a:srgbClr val="F57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spc="-249" dirty="0">
              <a:solidFill>
                <a:srgbClr val="F57B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7455357" y="-285750"/>
            <a:ext cx="3377286" cy="309482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337829">
            <a:off x="-4007792" y="4259824"/>
            <a:ext cx="6463028" cy="64226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8388860">
            <a:off x="16533958" y="2749840"/>
            <a:ext cx="2938721" cy="33955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144227" y="7196965"/>
            <a:ext cx="1999546" cy="17995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7825" y="1493091"/>
            <a:ext cx="8329455" cy="1004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8499"/>
              </a:lnSpc>
            </a:pPr>
            <a:r>
              <a:rPr lang="en-US" sz="6400" b="1" spc="-212" dirty="0" smtClean="0">
                <a:solidFill>
                  <a:srgbClr val="F57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spc="-212" dirty="0">
              <a:solidFill>
                <a:srgbClr val="F57B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507314" y="3238388"/>
            <a:ext cx="10091182" cy="971276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24000" y="3010339"/>
            <a:ext cx="10972800" cy="5943600"/>
            <a:chOff x="0" y="0"/>
            <a:chExt cx="3486244" cy="6121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486244" cy="612187"/>
            </a:xfrm>
            <a:custGeom>
              <a:avLst/>
              <a:gdLst/>
              <a:ahLst/>
              <a:cxnLst/>
              <a:rect l="l" t="t" r="r" b="b"/>
              <a:pathLst>
                <a:path w="3486244" h="612187">
                  <a:moveTo>
                    <a:pt x="0" y="0"/>
                  </a:moveTo>
                  <a:lnTo>
                    <a:pt x="3486244" y="0"/>
                  </a:lnTo>
                  <a:lnTo>
                    <a:pt x="3486244" y="612187"/>
                  </a:lnTo>
                  <a:lnTo>
                    <a:pt x="0" y="612187"/>
                  </a:lnTo>
                  <a:close/>
                </a:path>
              </a:pathLst>
            </a:custGeom>
            <a:solidFill>
              <a:srgbClr val="FAFDFF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0800000">
            <a:off x="15341993" y="-84483"/>
            <a:ext cx="3377286" cy="3094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776537" y="3574126"/>
            <a:ext cx="12734925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</a:pPr>
            <a:r>
              <a:rPr lang="en-US" sz="7200" b="1" spc="-249" dirty="0" smtClean="0">
                <a:solidFill>
                  <a:srgbClr val="F57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marL="0" lvl="0" indent="0" algn="ctr">
              <a:lnSpc>
                <a:spcPct val="150000"/>
              </a:lnSpc>
            </a:pPr>
            <a:r>
              <a:rPr lang="en-US" sz="7200" b="1" spc="-249" dirty="0" smtClean="0">
                <a:solidFill>
                  <a:srgbClr val="F57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spc="-249" dirty="0">
              <a:solidFill>
                <a:srgbClr val="F57B8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7455357" y="-285750"/>
            <a:ext cx="3377286" cy="309482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337829">
            <a:off x="-4007792" y="4259824"/>
            <a:ext cx="6463028" cy="64226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8388860">
            <a:off x="16533958" y="2749840"/>
            <a:ext cx="2938721" cy="33955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144227" y="7196965"/>
            <a:ext cx="1999546" cy="179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22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6400" y="1181100"/>
            <a:ext cx="15011400" cy="8001000"/>
            <a:chOff x="0" y="0"/>
            <a:chExt cx="16627751" cy="77023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627751" cy="7702338"/>
            </a:xfrm>
            <a:custGeom>
              <a:avLst/>
              <a:gdLst/>
              <a:ahLst/>
              <a:cxnLst/>
              <a:rect l="l" t="t" r="r" b="b"/>
              <a:pathLst>
                <a:path w="16627751" h="7702338">
                  <a:moveTo>
                    <a:pt x="0" y="0"/>
                  </a:moveTo>
                  <a:lnTo>
                    <a:pt x="0" y="7702338"/>
                  </a:lnTo>
                  <a:lnTo>
                    <a:pt x="16627751" y="7702338"/>
                  </a:lnTo>
                  <a:lnTo>
                    <a:pt x="16627751" y="0"/>
                  </a:lnTo>
                  <a:lnTo>
                    <a:pt x="0" y="0"/>
                  </a:lnTo>
                  <a:close/>
                  <a:moveTo>
                    <a:pt x="16566790" y="7641378"/>
                  </a:moveTo>
                  <a:lnTo>
                    <a:pt x="59690" y="7641378"/>
                  </a:lnTo>
                  <a:lnTo>
                    <a:pt x="59690" y="59690"/>
                  </a:lnTo>
                  <a:lnTo>
                    <a:pt x="16566790" y="59690"/>
                  </a:lnTo>
                  <a:lnTo>
                    <a:pt x="16566790" y="7641378"/>
                  </a:lnTo>
                  <a:close/>
                </a:path>
              </a:pathLst>
            </a:custGeom>
            <a:solidFill>
              <a:srgbClr val="FAFD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741718" flipH="1">
            <a:off x="-5972321" y="5175067"/>
            <a:ext cx="10168496" cy="978717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472510">
            <a:off x="14957626" y="289973"/>
            <a:ext cx="7968227" cy="79184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8329263" y="440201"/>
            <a:ext cx="1720692" cy="159242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679664" y="728707"/>
            <a:ext cx="1005317" cy="90478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648853" y="5117814"/>
            <a:ext cx="13429709" cy="31460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25000"/>
              </a:lnSpc>
            </a:pPr>
            <a:r>
              <a:rPr lang="en-US" sz="8600" b="1" dirty="0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RỒNG CHÁU TIÊN</a:t>
            </a:r>
          </a:p>
          <a:p>
            <a:pPr marL="0" lvl="0" indent="0" algn="ctr">
              <a:lnSpc>
                <a:spcPct val="125000"/>
              </a:lnSpc>
            </a:pPr>
            <a:r>
              <a:rPr lang="en-US" sz="8600" b="1" dirty="0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CHỮ HOA Q (KIỂU 2)</a:t>
            </a:r>
            <a:endParaRPr lang="en-US" sz="8600" b="1" dirty="0">
              <a:solidFill>
                <a:srgbClr val="FAFD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003514" y="2905444"/>
            <a:ext cx="6357171" cy="527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7200" spc="374" dirty="0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32</a:t>
            </a:r>
            <a:endParaRPr lang="en-US" sz="7200" spc="374" dirty="0">
              <a:solidFill>
                <a:srgbClr val="FAFD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390388" flipH="1">
            <a:off x="-1934273" y="-2452005"/>
            <a:ext cx="5925947" cy="588891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390388" flipH="1">
            <a:off x="14296327" y="8026562"/>
            <a:ext cx="5925947" cy="5888910"/>
          </a:xfrm>
          <a:prstGeom prst="rect">
            <a:avLst/>
          </a:prstGeom>
        </p:spPr>
      </p:pic>
      <p:sp>
        <p:nvSpPr>
          <p:cNvPr id="13" name="TextBox 9"/>
          <p:cNvSpPr txBox="1"/>
          <p:nvPr/>
        </p:nvSpPr>
        <p:spPr>
          <a:xfrm>
            <a:off x="6011023" y="4266291"/>
            <a:ext cx="6357171" cy="504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0"/>
              </a:lnSpc>
            </a:pPr>
            <a:r>
              <a:rPr lang="en-US" sz="6400" b="1" i="1" spc="374" dirty="0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en-US" sz="6400" b="1" i="1" spc="374" dirty="0" err="1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6400" b="1" i="1" spc="374" dirty="0" smtClean="0">
                <a:solidFill>
                  <a:srgbClr val="FAFD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6400" b="1" i="1" spc="374" dirty="0">
              <a:solidFill>
                <a:srgbClr val="FAFD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390388" flipH="1">
            <a:off x="-1742832" y="-3378499"/>
            <a:ext cx="5925947" cy="58889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198" r="36228"/>
          <a:stretch>
            <a:fillRect/>
          </a:stretch>
        </p:blipFill>
        <p:spPr>
          <a:xfrm>
            <a:off x="0" y="8289545"/>
            <a:ext cx="13296900" cy="47419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593452">
            <a:off x="14610770" y="4604581"/>
            <a:ext cx="5816145" cy="559803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524000" y="1181100"/>
            <a:ext cx="15544800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ct val="150000"/>
              </a:lnSpc>
            </a:pP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Nghe –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Con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(từ “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Âu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Cơ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năm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mươi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con…” đến “…con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”).</a:t>
            </a:r>
            <a:endParaRPr lang="en-US" sz="4800" b="1" i="1" spc="-187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0" y="3738828"/>
            <a:ext cx="131826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Âu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Cơ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năm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mươi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người con sinh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liền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. Người con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tôn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làm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vua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, lấy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Hùng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Vương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đóng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đô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, con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càng ngày càng đông </a:t>
            </a:r>
            <a:r>
              <a:rPr lang="en-US" sz="3800" dirty="0" err="1">
                <a:latin typeface="Arial" panose="020B0604020202020204" pitchFamily="34" charset="0"/>
                <a:cs typeface="Arial" panose="020B0604020202020204" pitchFamily="34" charset="0"/>
              </a:rPr>
              <a:t>đúc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800" dirty="0">
                <a:cs typeface="Arial" panose="020B0604020202020204" pitchFamily="34" charset="0"/>
              </a:rPr>
              <a:t>Cũng bởi sự tích này mà người Việt Nam thường được gọi là “con Rồng cháu Tiên”. 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E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685800" y="457727"/>
            <a:ext cx="4955687" cy="25589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516667" y="-1047112"/>
            <a:ext cx="5828602" cy="300967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2725400" y="-865031"/>
            <a:ext cx="7129799" cy="368156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505200" y="2046026"/>
            <a:ext cx="11029950" cy="861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99"/>
              </a:lnSpc>
            </a:pP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spc="-187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3261356"/>
            <a:ext cx="4495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Chữ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4838" y="4158566"/>
            <a:ext cx="9296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àm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chẳng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nên      on</a:t>
            </a:r>
          </a:p>
          <a:p>
            <a:pPr algn="ctr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Ba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chụm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ên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hòn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úi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r">
              <a:lnSpc>
                <a:spcPct val="150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88712" y="4363467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679712" y="4363467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768434" y="5320183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222855" y="5296582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6896100"/>
            <a:ext cx="119348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Nhiễu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phủ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ấy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gương</a:t>
            </a:r>
            <a:endParaRPr lang="en-US" sz="4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Người trong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phải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r">
              <a:lnSpc>
                <a:spcPct val="150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139238" y="7096703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86638" y="8089405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88711" y="4363466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679712" y="4363465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68527" y="5329371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230982" y="5296580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139238" y="7101706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6637" y="8087308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E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685800" y="457727"/>
            <a:ext cx="4955687" cy="25589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5516667" y="-1047112"/>
            <a:ext cx="5828602" cy="300967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2725400" y="-865031"/>
            <a:ext cx="7129799" cy="368156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505200" y="2046026"/>
            <a:ext cx="11029950" cy="861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99"/>
              </a:lnSpc>
            </a:pP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chữ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hợp với ô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trống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800" b="1" i="1" spc="-187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3261356"/>
            <a:ext cx="4495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Chữ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4158566"/>
            <a:ext cx="14478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ườn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tôi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trồng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nhiều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     ú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sắc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ăn vào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ịu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Sầu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múi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àng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ươm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lừng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xoài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àng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tươi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ứa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cối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trồng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thành    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ãy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mắt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8400" y="4358692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734800" y="4355004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188393" y="5358255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495507" y="6286500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629400" y="7277100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651" y="8313885"/>
            <a:ext cx="7376634" cy="1794083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2438400" y="4355004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1734800" y="4355004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188393" y="5358255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495507" y="6279447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629400" y="7277099"/>
            <a:ext cx="589207" cy="60540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77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0200" y="1104900"/>
            <a:ext cx="4638675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7499"/>
              </a:lnSpc>
            </a:pP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các tiếng</a:t>
            </a:r>
            <a:endParaRPr lang="en-US" sz="4800" b="1" i="1" spc="-187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198" t="1887" r="36250"/>
          <a:stretch>
            <a:fillRect/>
          </a:stretch>
        </p:blipFill>
        <p:spPr>
          <a:xfrm rot="-5400000" flipH="1">
            <a:off x="12400684" y="3310646"/>
            <a:ext cx="11774631" cy="412127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4286409" y="2936474"/>
            <a:ext cx="8003180" cy="770306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496800" y="7738110"/>
            <a:ext cx="3166238" cy="29014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00200" y="24003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Bắt đầu bằng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, có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như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57400" y="3185130"/>
            <a:ext cx="8915400" cy="376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dùng để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nấu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Đi bộ trên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nền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ngập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Sai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sót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khuyết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49166" y="36957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4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ồi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90119" y="49149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ội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00" y="6216216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ỗi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0200" y="1104900"/>
            <a:ext cx="4638675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7499"/>
              </a:lnSpc>
            </a:pP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4800" b="1" i="1" spc="-187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800" b="1" i="1" spc="-187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các tiếng</a:t>
            </a:r>
            <a:endParaRPr lang="en-US" sz="4800" b="1" i="1" spc="-187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198" t="1887" r="36250"/>
          <a:stretch>
            <a:fillRect/>
          </a:stretch>
        </p:blipFill>
        <p:spPr>
          <a:xfrm rot="-5400000" flipH="1">
            <a:off x="12400684" y="3310646"/>
            <a:ext cx="11774631" cy="412127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4286409" y="2936474"/>
            <a:ext cx="8003180" cy="770306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496800" y="7738110"/>
            <a:ext cx="3166238" cy="29014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00200" y="2400300"/>
            <a:ext cx="11353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b. Bắt đầu bằng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45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, có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như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57400" y="3185130"/>
            <a:ext cx="10744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Ngược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với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buồn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Mềm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nhưng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bền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làm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đứt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Bộ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cơ thể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mình: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29500" y="3611474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90119" y="49149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968287" y="6210300"/>
            <a:ext cx="114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endParaRPr lang="en-US" sz="4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04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98" r="36228"/>
          <a:stretch>
            <a:fillRect/>
          </a:stretch>
        </p:blipFill>
        <p:spPr>
          <a:xfrm flipV="1">
            <a:off x="-4343400" y="-2552700"/>
            <a:ext cx="13336183" cy="4756005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438775" y="1064336"/>
            <a:ext cx="8324850" cy="83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800" b="1" i="1" spc="-179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4800" b="1" i="1" spc="-179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b="1" i="1" spc="-179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79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endParaRPr lang="en-US" sz="4800" b="1" i="1" spc="-179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708532"/>
            <a:ext cx="4563836" cy="5562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096000" y="3708532"/>
            <a:ext cx="10972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Đặt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giữa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5,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trái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nhỏ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đến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6,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phải (to)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cuống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tới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thì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vòng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trở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lại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lượn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ngang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từ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trái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sang phải (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cắt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ngang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nét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phải)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tạo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vòng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xoắn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nhỏ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chân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chữ;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dừng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bút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ở 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đường </a:t>
            </a:r>
            <a:r>
              <a:rPr lang="en-US" sz="38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kẻ</a:t>
            </a:r>
            <a:r>
              <a:rPr lang="en-US" sz="3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</a:p>
        </p:txBody>
      </p:sp>
      <p:pic>
        <p:nvPicPr>
          <p:cNvPr id="17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5697200" y="7962900"/>
            <a:ext cx="3377286" cy="309482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943600" y="2423167"/>
            <a:ext cx="731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chữ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Q (kiểu 2)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9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98" r="36228"/>
          <a:stretch>
            <a:fillRect/>
          </a:stretch>
        </p:blipFill>
        <p:spPr>
          <a:xfrm flipV="1">
            <a:off x="-4343400" y="-2552700"/>
            <a:ext cx="13336183" cy="4756005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438775" y="1064336"/>
            <a:ext cx="8324850" cy="832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4800" b="1" i="1" spc="-179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4800" b="1" i="1" spc="-179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800" b="1" i="1" spc="-179" dirty="0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spc="-179" dirty="0" err="1" smtClean="0">
                <a:solidFill>
                  <a:srgbClr val="26416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endParaRPr lang="en-US" sz="4800" b="1" i="1" spc="-179" dirty="0">
              <a:solidFill>
                <a:srgbClr val="26416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791200" y="3543300"/>
            <a:ext cx="84582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Quê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hương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tươi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đẹp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biết </a:t>
            </a:r>
            <a:r>
              <a:rPr lang="en-US" sz="42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bao</a:t>
            </a:r>
            <a:r>
              <a:rPr lang="en-US" sz="4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endParaRPr lang="en-US" sz="4200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5697200" y="7962900"/>
            <a:ext cx="3377286" cy="309482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943600" y="2423167"/>
            <a:ext cx="731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20487718" flipH="1">
            <a:off x="-1475073" y="3318058"/>
            <a:ext cx="6719134" cy="66771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4945194"/>
            <a:ext cx="4533902" cy="4533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7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401</Words>
  <Application>Microsoft Office PowerPoint</Application>
  <PresentationFormat>Custom</PresentationFormat>
  <Paragraphs>65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Ha_PC</cp:lastModifiedBy>
  <cp:revision>7</cp:revision>
  <dcterms:created xsi:type="dcterms:W3CDTF">2006-08-16T00:00:00Z</dcterms:created>
  <dcterms:modified xsi:type="dcterms:W3CDTF">2021-11-06T03:24:45Z</dcterms:modified>
  <dc:identifier>DAEt-d3kjac</dc:identifier>
</cp:coreProperties>
</file>