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72" r:id="rId2"/>
    <p:sldId id="256" r:id="rId3"/>
    <p:sldId id="257" r:id="rId4"/>
    <p:sldId id="274" r:id="rId5"/>
    <p:sldId id="262" r:id="rId6"/>
    <p:sldId id="275" r:id="rId7"/>
    <p:sldId id="276" r:id="rId8"/>
    <p:sldId id="278" r:id="rId9"/>
    <p:sldId id="261" r:id="rId10"/>
    <p:sldId id="268" r:id="rId11"/>
    <p:sldId id="273" r:id="rId12"/>
  </p:sldIdLst>
  <p:sldSz cx="18288000" cy="10287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197" y="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15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svg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openxmlformats.org/officeDocument/2006/relationships/image" Target="../media/image81.svg"/><Relationship Id="rId4" Type="http://schemas.openxmlformats.org/officeDocument/2006/relationships/image" Target="../media/image9.sv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svg"/><Relationship Id="rId5" Type="http://schemas.openxmlformats.org/officeDocument/2006/relationships/image" Target="../media/image20.png"/><Relationship Id="rId4" Type="http://schemas.openxmlformats.org/officeDocument/2006/relationships/image" Target="../media/image69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15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svg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openxmlformats.org/officeDocument/2006/relationships/image" Target="../media/image81.svg"/><Relationship Id="rId4" Type="http://schemas.openxmlformats.org/officeDocument/2006/relationships/image" Target="../media/image9.sv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12" Type="http://schemas.openxmlformats.org/officeDocument/2006/relationships/image" Target="../media/image11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8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11" Type="http://schemas.openxmlformats.org/officeDocument/2006/relationships/image" Target="../media/image13.png"/><Relationship Id="rId10" Type="http://schemas.openxmlformats.org/officeDocument/2006/relationships/image" Target="../media/image19.sv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11" Type="http://schemas.openxmlformats.org/officeDocument/2006/relationships/image" Target="../media/image13.png"/><Relationship Id="rId10" Type="http://schemas.openxmlformats.org/officeDocument/2006/relationships/image" Target="../media/image19.sv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9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svg"/><Relationship Id="rId5" Type="http://schemas.openxmlformats.org/officeDocument/2006/relationships/image" Target="../media/image14.png"/><Relationship Id="rId4" Type="http://schemas.openxmlformats.org/officeDocument/2006/relationships/image" Target="../media/image7.sv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9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svg"/><Relationship Id="rId5" Type="http://schemas.openxmlformats.org/officeDocument/2006/relationships/image" Target="../media/image14.png"/><Relationship Id="rId4" Type="http://schemas.openxmlformats.org/officeDocument/2006/relationships/image" Target="../media/image7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9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svg"/><Relationship Id="rId5" Type="http://schemas.openxmlformats.org/officeDocument/2006/relationships/image" Target="../media/image14.png"/><Relationship Id="rId4" Type="http://schemas.openxmlformats.org/officeDocument/2006/relationships/image" Target="../media/image7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9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svg"/><Relationship Id="rId5" Type="http://schemas.openxmlformats.org/officeDocument/2006/relationships/image" Target="../media/image14.png"/><Relationship Id="rId4" Type="http://schemas.openxmlformats.org/officeDocument/2006/relationships/image" Target="../media/image7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37.svg"/><Relationship Id="rId7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2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b="1562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286000" y="3936028"/>
            <a:ext cx="14565603" cy="29032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000"/>
              </a:lnSpc>
            </a:pPr>
            <a:r>
              <a:rPr lang="en-US" sz="7200" b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CHÀO MỪNG CÁC EM ĐẾN VỚI BÀI HỌC NGÀY HÔM NAY!</a:t>
            </a:r>
            <a:endParaRPr lang="en-US" sz="7200" b="1" dirty="0">
              <a:solidFill>
                <a:srgbClr val="DB823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8755645" y="1029070"/>
            <a:ext cx="5046103" cy="174090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 l="23691" t="13787" r="28770" b="25220"/>
          <a:stretch>
            <a:fillRect/>
          </a:stretch>
        </p:blipFill>
        <p:spPr>
          <a:xfrm>
            <a:off x="8403348" y="758445"/>
            <a:ext cx="1337953" cy="168445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109865">
            <a:off x="4504077" y="1678502"/>
            <a:ext cx="6189194" cy="121462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-1359898" y="8543108"/>
            <a:ext cx="21306952" cy="197089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-515412" y="413924"/>
            <a:ext cx="5840194" cy="297119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flipV="1">
            <a:off x="13082170" y="413924"/>
            <a:ext cx="5840194" cy="29711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b="1562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758445" y="1433435"/>
            <a:ext cx="16771109" cy="0"/>
          </a:xfrm>
          <a:prstGeom prst="line">
            <a:avLst/>
          </a:prstGeom>
          <a:ln w="19050" cap="rnd">
            <a:solidFill>
              <a:srgbClr val="000000">
                <a:alpha val="14902"/>
              </a:srgb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5715000" y="1943100"/>
            <a:ext cx="8001000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8400"/>
              </a:lnSpc>
            </a:pPr>
            <a:r>
              <a:rPr lang="en-US" sz="6400" b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CỦNG CỐ, DẶN DÒ</a:t>
            </a:r>
            <a:endParaRPr lang="en-US" sz="6400" b="1" dirty="0">
              <a:solidFill>
                <a:srgbClr val="DB823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b="34645"/>
          <a:stretch>
            <a:fillRect/>
          </a:stretch>
        </p:blipFill>
        <p:spPr>
          <a:xfrm>
            <a:off x="15051837" y="8058544"/>
            <a:ext cx="3497226" cy="2228456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487146" y="266700"/>
            <a:ext cx="4380533" cy="1785067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b="1562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286000" y="3936028"/>
            <a:ext cx="14565603" cy="29032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000"/>
              </a:lnSpc>
            </a:pPr>
            <a:r>
              <a:rPr lang="en-US" sz="7200" b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HẸN GẶP LẠI CÁC EM </a:t>
            </a:r>
          </a:p>
          <a:p>
            <a:pPr algn="ctr">
              <a:lnSpc>
                <a:spcPts val="12000"/>
              </a:lnSpc>
            </a:pPr>
            <a:r>
              <a:rPr lang="en-US" sz="7200" b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 BÀI HỌC SAU!</a:t>
            </a:r>
            <a:endParaRPr lang="en-US" sz="7200" b="1" dirty="0">
              <a:solidFill>
                <a:srgbClr val="DB823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8755645" y="1029070"/>
            <a:ext cx="5046103" cy="174090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 l="23691" t="13787" r="28770" b="25220"/>
          <a:stretch>
            <a:fillRect/>
          </a:stretch>
        </p:blipFill>
        <p:spPr>
          <a:xfrm>
            <a:off x="8403348" y="758445"/>
            <a:ext cx="1337953" cy="168445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109865">
            <a:off x="4504077" y="1678502"/>
            <a:ext cx="6189194" cy="121462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-1359898" y="8543108"/>
            <a:ext cx="21306952" cy="197089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-515412" y="413924"/>
            <a:ext cx="5840194" cy="297119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flipV="1">
            <a:off x="13082170" y="413924"/>
            <a:ext cx="5840194" cy="297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4025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b="1562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6403281" y="1001583"/>
            <a:ext cx="5481437" cy="1429171"/>
            <a:chOff x="0" y="0"/>
            <a:chExt cx="7208520" cy="89526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7209789" cy="895267"/>
            </a:xfrm>
            <a:custGeom>
              <a:avLst/>
              <a:gdLst/>
              <a:ahLst/>
              <a:cxnLst/>
              <a:rect l="l" t="t" r="r" b="b"/>
              <a:pathLst>
                <a:path w="7209789" h="895267">
                  <a:moveTo>
                    <a:pt x="6656070" y="895267"/>
                  </a:moveTo>
                  <a:lnTo>
                    <a:pt x="553720" y="895267"/>
                  </a:lnTo>
                  <a:cubicBezTo>
                    <a:pt x="247650" y="895267"/>
                    <a:pt x="0" y="694804"/>
                    <a:pt x="0" y="448128"/>
                  </a:cubicBezTo>
                  <a:cubicBezTo>
                    <a:pt x="0" y="200424"/>
                    <a:pt x="247650" y="0"/>
                    <a:pt x="553720" y="0"/>
                  </a:cubicBezTo>
                  <a:lnTo>
                    <a:pt x="6656070" y="0"/>
                  </a:lnTo>
                  <a:cubicBezTo>
                    <a:pt x="6962139" y="0"/>
                    <a:pt x="7209789" y="200424"/>
                    <a:pt x="7209789" y="448128"/>
                  </a:cubicBezTo>
                  <a:cubicBezTo>
                    <a:pt x="7208520" y="694804"/>
                    <a:pt x="6960870" y="895267"/>
                    <a:pt x="6656070" y="895267"/>
                  </a:cubicBezTo>
                  <a:close/>
                </a:path>
              </a:pathLst>
            </a:custGeom>
            <a:solidFill>
              <a:srgbClr val="DB823C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6828619" y="1912025"/>
            <a:ext cx="4630761" cy="402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00"/>
              </a:lnSpc>
              <a:spcBef>
                <a:spcPct val="0"/>
              </a:spcBef>
            </a:pPr>
            <a:r>
              <a:rPr lang="en-US" sz="72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32</a:t>
            </a:r>
            <a:endParaRPr lang="en-US" sz="72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flipH="1">
            <a:off x="11392447" y="7327969"/>
            <a:ext cx="214312" cy="212973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2133600" y="3099014"/>
            <a:ext cx="14401800" cy="4582896"/>
            <a:chOff x="-3291762" y="-1027648"/>
            <a:chExt cx="19202402" cy="6110528"/>
          </a:xfrm>
        </p:grpSpPr>
        <p:sp>
          <p:nvSpPr>
            <p:cNvPr id="10" name="TextBox 10"/>
            <p:cNvSpPr txBox="1"/>
            <p:nvPr/>
          </p:nvSpPr>
          <p:spPr>
            <a:xfrm>
              <a:off x="-3291762" y="888141"/>
              <a:ext cx="19202402" cy="419473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8600" b="1" spc="45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ĐỌC SÁCH BÁO VIẾT</a:t>
              </a:r>
            </a:p>
            <a:p>
              <a:pPr algn="ctr">
                <a:lnSpc>
                  <a:spcPct val="125000"/>
                </a:lnSpc>
              </a:pPr>
              <a:r>
                <a:rPr lang="en-US" sz="8600" b="1" spc="45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VỀ NGƯỜI VIỆT NAM</a:t>
              </a:r>
              <a:endParaRPr lang="en-US" sz="8600" b="1" spc="4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41986" y="-1027648"/>
              <a:ext cx="11800711" cy="12878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081"/>
                </a:lnSpc>
              </a:pPr>
              <a:r>
                <a:rPr lang="en-US" sz="6400" b="1" i="1" dirty="0" err="1" smtClean="0">
                  <a:solidFill>
                    <a:srgbClr val="DB823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Tự</a:t>
              </a:r>
              <a:r>
                <a:rPr lang="en-US" sz="6400" b="1" i="1" dirty="0" smtClean="0">
                  <a:solidFill>
                    <a:srgbClr val="DB823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đọc </a:t>
              </a:r>
              <a:r>
                <a:rPr lang="en-US" sz="6400" b="1" i="1" dirty="0" err="1" smtClean="0">
                  <a:solidFill>
                    <a:srgbClr val="DB823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sách</a:t>
              </a:r>
              <a:r>
                <a:rPr lang="en-US" sz="6400" b="1" i="1" dirty="0" smtClean="0">
                  <a:solidFill>
                    <a:srgbClr val="DB823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báo</a:t>
              </a:r>
              <a:endParaRPr lang="en-US" sz="6400" b="1" i="1" dirty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7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5179621" y="482211"/>
            <a:ext cx="3016888" cy="2960321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3106400" y="1922470"/>
            <a:ext cx="7745538" cy="1520062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-1058777" y="2323924"/>
            <a:ext cx="5179720" cy="1787003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flipH="1">
            <a:off x="-640302" y="8634266"/>
            <a:ext cx="19335979" cy="1788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b="1562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758445" y="1257300"/>
            <a:ext cx="16771109" cy="0"/>
          </a:xfrm>
          <a:prstGeom prst="line">
            <a:avLst/>
          </a:prstGeom>
          <a:ln w="19050" cap="rnd">
            <a:solidFill>
              <a:srgbClr val="000000">
                <a:alpha val="14902"/>
              </a:srgb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TextBox 18"/>
          <p:cNvSpPr txBox="1"/>
          <p:nvPr/>
        </p:nvSpPr>
        <p:spPr>
          <a:xfrm>
            <a:off x="1716467" y="1840769"/>
            <a:ext cx="15670802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7000"/>
              </a:lnSpc>
              <a:spcBef>
                <a:spcPct val="0"/>
              </a:spcBef>
            </a:pP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đến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quyển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sách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tờ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báo)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về người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Việt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Nam.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Giới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thiệu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sách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(báo) với các bạn.</a:t>
            </a:r>
            <a:endParaRPr lang="en-US" sz="4800" b="1" i="1" dirty="0">
              <a:solidFill>
                <a:srgbClr val="DB823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-1752600" y="6286500"/>
            <a:ext cx="5211742" cy="2651474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-685800" y="7057256"/>
            <a:ext cx="4001679" cy="3521478"/>
          </a:xfrm>
          <a:prstGeom prst="rect">
            <a:avLst/>
          </a:prstGeom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rot="1657450">
            <a:off x="17031916" y="859189"/>
            <a:ext cx="995276" cy="79622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275" y="4448981"/>
            <a:ext cx="13561185" cy="47016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b="1562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758445" y="1257300"/>
            <a:ext cx="16771109" cy="0"/>
          </a:xfrm>
          <a:prstGeom prst="line">
            <a:avLst/>
          </a:prstGeom>
          <a:ln w="19050" cap="rnd">
            <a:solidFill>
              <a:srgbClr val="000000">
                <a:alpha val="14902"/>
              </a:srgb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TextBox 18"/>
          <p:cNvSpPr txBox="1"/>
          <p:nvPr/>
        </p:nvSpPr>
        <p:spPr>
          <a:xfrm>
            <a:off x="1716467" y="1840769"/>
            <a:ext cx="15670802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7000"/>
              </a:lnSpc>
              <a:spcBef>
                <a:spcPct val="0"/>
              </a:spcBef>
            </a:pP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đến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quyển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sách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tờ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báo)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về người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Việt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Nam.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Giới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thiệu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sách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(báo) với các bạn.</a:t>
            </a:r>
            <a:endParaRPr lang="en-US" sz="4800" b="1" i="1" dirty="0">
              <a:solidFill>
                <a:srgbClr val="DB823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-1752600" y="6286500"/>
            <a:ext cx="5211742" cy="2651474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-685800" y="7057256"/>
            <a:ext cx="4001679" cy="3521478"/>
          </a:xfrm>
          <a:prstGeom prst="rect">
            <a:avLst/>
          </a:prstGeom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 rot="1657450">
            <a:off x="17031916" y="859189"/>
            <a:ext cx="995276" cy="79622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79" y="4564491"/>
            <a:ext cx="7210925" cy="470163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583114" y="4167071"/>
            <a:ext cx="9280325" cy="4369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800" b="1" u="sng" dirty="0" smtClean="0">
                <a:solidFill>
                  <a:srgbClr val="FF0000"/>
                </a:solidFill>
              </a:rPr>
              <a:t>GỢI Ý:</a:t>
            </a:r>
          </a:p>
          <a:p>
            <a:pPr marL="285750" lvl="3" indent="-285750">
              <a:lnSpc>
                <a:spcPct val="150000"/>
              </a:lnSpc>
              <a:buFontTx/>
              <a:buChar char="-"/>
            </a:pPr>
            <a:r>
              <a:rPr lang="vi-VN" sz="3800" dirty="0" smtClean="0"/>
              <a:t>Tên quyển sách của em là gì?</a:t>
            </a:r>
          </a:p>
          <a:p>
            <a:pPr marL="285750" lvl="3" indent="-285750">
              <a:lnSpc>
                <a:spcPct val="150000"/>
              </a:lnSpc>
              <a:buFontTx/>
              <a:buChar char="-"/>
            </a:pPr>
            <a:r>
              <a:rPr lang="vi-VN" sz="3800" dirty="0" smtClean="0"/>
              <a:t>Tác giả của quyển sách là gì?</a:t>
            </a:r>
          </a:p>
          <a:p>
            <a:pPr marL="285750" lvl="3" indent="-285750">
              <a:lnSpc>
                <a:spcPct val="150000"/>
              </a:lnSpc>
              <a:buFontTx/>
              <a:buChar char="-"/>
            </a:pPr>
            <a:r>
              <a:rPr lang="vi-VN" sz="3800" dirty="0" smtClean="0"/>
              <a:t>Quyển sách của nhà xuất bản nào?</a:t>
            </a:r>
          </a:p>
          <a:p>
            <a:pPr marL="285750" lvl="3" indent="-285750">
              <a:lnSpc>
                <a:spcPct val="150000"/>
              </a:lnSpc>
              <a:buFontTx/>
              <a:buChar char="-"/>
            </a:pPr>
            <a:r>
              <a:rPr lang="vi-VN" sz="3800" dirty="0" smtClean="0"/>
              <a:t>Quyển sách đó có nội dung về điều gì?</a:t>
            </a:r>
          </a:p>
        </p:txBody>
      </p:sp>
    </p:spTree>
    <p:extLst>
      <p:ext uri="{BB962C8B-B14F-4D97-AF65-F5344CB8AC3E}">
        <p14:creationId xmlns:p14="http://schemas.microsoft.com/office/powerpoint/2010/main" val="361680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b="1562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286051" y="512019"/>
            <a:ext cx="13715898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7000"/>
              </a:lnSpc>
              <a:spcBef>
                <a:spcPct val="0"/>
              </a:spcBef>
            </a:pP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đọc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truyện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hoặc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bài báo, bài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thơ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yêu</a:t>
            </a:r>
            <a:r>
              <a:rPr lang="en-US" sz="4800" b="1" i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thích.</a:t>
            </a:r>
            <a:endParaRPr lang="en-US" sz="4800" b="1" i="1" dirty="0">
              <a:solidFill>
                <a:srgbClr val="DB823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-932561" y="9015351"/>
            <a:ext cx="12066386" cy="1697218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9314532" y="9015351"/>
            <a:ext cx="9635781" cy="1697218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l="13350" r="36795" b="54920"/>
          <a:stretch>
            <a:fillRect/>
          </a:stretch>
        </p:blipFill>
        <p:spPr>
          <a:xfrm>
            <a:off x="-304800" y="40919"/>
            <a:ext cx="2975413" cy="1368782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l="38654" r="25825" b="43760"/>
          <a:stretch>
            <a:fillRect/>
          </a:stretch>
        </p:blipFill>
        <p:spPr>
          <a:xfrm>
            <a:off x="16282974" y="40918"/>
            <a:ext cx="2077697" cy="1673582"/>
          </a:xfrm>
          <a:prstGeom prst="rect">
            <a:avLst/>
          </a:prstGeom>
        </p:spPr>
      </p:pic>
      <p:sp>
        <p:nvSpPr>
          <p:cNvPr id="20" name="Oval 19"/>
          <p:cNvSpPr/>
          <p:nvPr/>
        </p:nvSpPr>
        <p:spPr>
          <a:xfrm>
            <a:off x="5693410" y="2564642"/>
            <a:ext cx="762000" cy="762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34200" y="2587978"/>
            <a:ext cx="518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CHUYỆN QUẢ BẦU</a:t>
            </a:r>
            <a:endParaRPr lang="en-US" sz="4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591" y="3583902"/>
            <a:ext cx="10328817" cy="5565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 animBg="1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b="1562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-932561" y="9015351"/>
            <a:ext cx="12066386" cy="1697218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9314532" y="9015351"/>
            <a:ext cx="9635781" cy="1697218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l="13350" r="36795" b="54920"/>
          <a:stretch>
            <a:fillRect/>
          </a:stretch>
        </p:blipFill>
        <p:spPr>
          <a:xfrm>
            <a:off x="-304800" y="40919"/>
            <a:ext cx="2975413" cy="1368782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l="38654" r="25825" b="43760"/>
          <a:stretch>
            <a:fillRect/>
          </a:stretch>
        </p:blipFill>
        <p:spPr>
          <a:xfrm>
            <a:off x="16282974" y="40918"/>
            <a:ext cx="2077697" cy="167358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324600" y="737252"/>
            <a:ext cx="518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CHUYỆN QUẢ BẦU</a:t>
            </a:r>
            <a:endParaRPr lang="en-US" sz="4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8332" y="1588680"/>
            <a:ext cx="15392400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	Ngày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xưa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, có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vợ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chồng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đi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rừng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bắt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dúi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Dúi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xin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tha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mạng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hứa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sẽ nói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bí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mật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. Hai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vợ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chồng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thương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tình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tha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Dúi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báo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sắp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có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trận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lụt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. Nó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khuyên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lấy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khúc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gỗ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to,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khoét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rỗng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chuẩn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bị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ăn, rồi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chui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vào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bảy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ngày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ra.</a:t>
            </a:r>
            <a:endParaRPr lang="en-US" sz="3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Hai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vợ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chồng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làm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theo.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khuyên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mọi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người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làm nhưng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chẳng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tin.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Chẳng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lâu, trời làm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mưa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ngập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mênh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mông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Muôn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loài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chết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chìm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trong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biển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. Nhờ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trong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khúc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gỗ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vợ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chồng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thoát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nạn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20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b="1562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-932561" y="9015351"/>
            <a:ext cx="12066386" cy="1697218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9314532" y="9015351"/>
            <a:ext cx="9635781" cy="1697218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l="13350" r="36795" b="54920"/>
          <a:stretch>
            <a:fillRect/>
          </a:stretch>
        </p:blipFill>
        <p:spPr>
          <a:xfrm>
            <a:off x="-304800" y="40919"/>
            <a:ext cx="2975413" cy="1368782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l="38654" r="25825" b="43760"/>
          <a:stretch>
            <a:fillRect/>
          </a:stretch>
        </p:blipFill>
        <p:spPr>
          <a:xfrm>
            <a:off x="16282974" y="40918"/>
            <a:ext cx="2077697" cy="167358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324600" y="737252"/>
            <a:ext cx="518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CHUYỆN QUẢ BẦU</a:t>
            </a:r>
            <a:endParaRPr lang="en-US" sz="4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8332" y="1588680"/>
            <a:ext cx="15392400" cy="623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bảy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ngày,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chui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ra.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Cỏ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vâng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úa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người.</a:t>
            </a:r>
          </a:p>
          <a:p>
            <a:pPr algn="just">
              <a:lnSpc>
                <a:spcPct val="150000"/>
              </a:lnSpc>
            </a:pP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Ít lâu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, người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vợ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sinh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quả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bầu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. Thấy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chồng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buồn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, chị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cất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quả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bầu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lên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giàn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bếp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lần,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vợ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chồng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đi làm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nương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về, nghe thấy tiếng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cười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đùa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trong quả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bầu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. Người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vợ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lấy que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đốt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thành cái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dùi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, rồi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nhẹ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nhàng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dùi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quả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bầu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. Từ trong quả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bầu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con người bé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nhảy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ra.</a:t>
            </a:r>
            <a:endParaRPr lang="en-US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3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b="1562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-932561" y="9015351"/>
            <a:ext cx="12066386" cy="1697218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9314532" y="9015351"/>
            <a:ext cx="9635781" cy="1697218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l="13350" r="36795" b="54920"/>
          <a:stretch>
            <a:fillRect/>
          </a:stretch>
        </p:blipFill>
        <p:spPr>
          <a:xfrm>
            <a:off x="-304800" y="40919"/>
            <a:ext cx="2975413" cy="1368782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 l="38654" r="25825" b="43760"/>
          <a:stretch>
            <a:fillRect/>
          </a:stretch>
        </p:blipFill>
        <p:spPr>
          <a:xfrm>
            <a:off x="16282974" y="40918"/>
            <a:ext cx="2077697" cy="167358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324600" y="737252"/>
            <a:ext cx="5181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CHUYỆN QUẢ BẦU</a:t>
            </a:r>
            <a:endParaRPr lang="en-US" sz="4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8332" y="1588680"/>
            <a:ext cx="153924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Người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Khơ-mú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nhanh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nhảu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trước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đến là người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Thái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, người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Mường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, người Dao, người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Mông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, người Ê-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đê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, người Ba-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, người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Kinh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,…</a:t>
            </a:r>
          </a:p>
          <a:p>
            <a:pPr algn="just">
              <a:lnSpc>
                <a:spcPct val="150000"/>
              </a:lnSpc>
            </a:pP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là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tiên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của các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tộc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anh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trên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ta ngày nay.</a:t>
            </a:r>
          </a:p>
          <a:p>
            <a:pPr algn="r">
              <a:lnSpc>
                <a:spcPct val="150000"/>
              </a:lnSpc>
            </a:pP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Truyện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Khơ-mú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57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58445" y="1433435"/>
            <a:ext cx="16771109" cy="0"/>
          </a:xfrm>
          <a:prstGeom prst="line">
            <a:avLst/>
          </a:prstGeom>
          <a:ln w="19050" cap="rnd">
            <a:solidFill>
              <a:srgbClr val="000000">
                <a:alpha val="14902"/>
              </a:srgbClr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124510" y="7951174"/>
            <a:ext cx="18537021" cy="259518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14400" y="3162301"/>
            <a:ext cx="7675693" cy="4551234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217291" y="3304503"/>
            <a:ext cx="7225235" cy="4217047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6" name="TextBox 6"/>
          <p:cNvSpPr txBox="1"/>
          <p:nvPr/>
        </p:nvSpPr>
        <p:spPr>
          <a:xfrm>
            <a:off x="1801482" y="4894592"/>
            <a:ext cx="5901527" cy="15159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5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Loài</a:t>
            </a:r>
            <a:r>
              <a:rPr lang="en-US" sz="3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thú</a:t>
            </a:r>
            <a:r>
              <a:rPr lang="en-US" sz="3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ăn </a:t>
            </a:r>
            <a:r>
              <a:rPr lang="en-US" sz="35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</a:t>
            </a:r>
            <a:r>
              <a:rPr lang="en-US" sz="3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rễ</a:t>
            </a:r>
            <a:r>
              <a:rPr lang="en-US" sz="3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3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5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sz="3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trong hang </a:t>
            </a:r>
            <a:r>
              <a:rPr lang="en-US" sz="35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endParaRPr lang="en-US" sz="35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996430" y="3162301"/>
            <a:ext cx="8377170" cy="4551234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9144000" y="3304503"/>
            <a:ext cx="7885544" cy="4217047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9" name="TextBox 9"/>
          <p:cNvSpPr txBox="1"/>
          <p:nvPr/>
        </p:nvSpPr>
        <p:spPr>
          <a:xfrm>
            <a:off x="9281023" y="6036637"/>
            <a:ext cx="7538524" cy="42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99"/>
              </a:lnSpc>
            </a:pPr>
            <a:r>
              <a:rPr lang="en-US" sz="35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3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sz="3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tộc</a:t>
            </a:r>
            <a:r>
              <a:rPr lang="en-US" sz="3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anh</a:t>
            </a:r>
            <a:r>
              <a:rPr lang="en-US" sz="3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3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35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3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</a:t>
            </a:r>
            <a:endParaRPr lang="en-US" sz="35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754581" y="4083436"/>
            <a:ext cx="4223930" cy="3994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800" b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</a:t>
            </a:r>
            <a:r>
              <a:rPr lang="en-US" sz="3800" b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dúi</a:t>
            </a:r>
            <a:endParaRPr lang="en-US" sz="3800" b="1" dirty="0">
              <a:solidFill>
                <a:srgbClr val="DB823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7094819" y="1710657"/>
            <a:ext cx="4114800" cy="10259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8000"/>
              </a:lnSpc>
              <a:spcBef>
                <a:spcPct val="0"/>
              </a:spcBef>
            </a:pPr>
            <a:r>
              <a:rPr lang="en-US" sz="5600" b="1" u="none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 THÍCH</a:t>
            </a:r>
            <a:endParaRPr lang="en-US" sz="5600" b="1" u="none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1657450">
            <a:off x="13697131" y="1988658"/>
            <a:ext cx="995276" cy="796221"/>
          </a:xfrm>
          <a:prstGeom prst="rect">
            <a:avLst/>
          </a:prstGeom>
        </p:spPr>
      </p:pic>
      <p:sp>
        <p:nvSpPr>
          <p:cNvPr id="26" name="TextBox 13"/>
          <p:cNvSpPr txBox="1"/>
          <p:nvPr/>
        </p:nvSpPr>
        <p:spPr>
          <a:xfrm>
            <a:off x="9210369" y="3752149"/>
            <a:ext cx="7679833" cy="16459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800" b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Khơ-mú</a:t>
            </a:r>
            <a:r>
              <a:rPr lang="en-US" sz="3800" b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800" b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Thái</a:t>
            </a:r>
            <a:r>
              <a:rPr lang="en-US" sz="3800" b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800" b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Mường</a:t>
            </a:r>
            <a:r>
              <a:rPr lang="en-US" sz="3800" b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Dao, </a:t>
            </a:r>
            <a:r>
              <a:rPr lang="en-US" sz="3800" b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Mông</a:t>
            </a:r>
            <a:r>
              <a:rPr lang="en-US" sz="3800" b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(Hmong), Ê-</a:t>
            </a:r>
            <a:r>
              <a:rPr lang="en-US" sz="3800" b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đê</a:t>
            </a:r>
            <a:r>
              <a:rPr lang="en-US" sz="3800" b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Ba-</a:t>
            </a:r>
            <a:r>
              <a:rPr lang="en-US" sz="3800" b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sz="3800" b="1" dirty="0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800" b="1" dirty="0" err="1" smtClean="0">
                <a:solidFill>
                  <a:srgbClr val="DB82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Kinh</a:t>
            </a:r>
            <a:endParaRPr lang="en-US" sz="3800" b="1" dirty="0">
              <a:solidFill>
                <a:srgbClr val="DB823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609600" y="644321"/>
            <a:ext cx="1608385" cy="15782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3" grpId="0"/>
      <p:bldP spid="16" grpId="0"/>
      <p:bldP spid="2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245</Words>
  <Application>Microsoft Office PowerPoint</Application>
  <PresentationFormat>Custom</PresentationFormat>
  <Paragraphs>34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Ha_PC</dc:creator>
  <cp:lastModifiedBy>Ha_PC</cp:lastModifiedBy>
  <cp:revision>9</cp:revision>
  <dcterms:created xsi:type="dcterms:W3CDTF">2006-08-16T00:00:00Z</dcterms:created>
  <dcterms:modified xsi:type="dcterms:W3CDTF">2021-11-06T08:49:11Z</dcterms:modified>
  <dc:identifier>DAEt-d3kjac</dc:identifier>
</cp:coreProperties>
</file>