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 id="214748366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y="6858000" cx="9144000"/>
  <p:notesSz cx="6735750" cy="9869475"/>
  <p:embeddedFontLst>
    <p:embeddedFont>
      <p:font typeface="Book Antiqua"/>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AA8C25C-C70B-4AC1-A139-C21D102EC192}">
  <a:tblStyle styleId="{6AA8C25C-C70B-4AC1-A139-C21D102EC19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font" Target="fonts/BookAntiqua-regular.fntdata"/><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font" Target="fonts/BookAntiqua-italic.fntdata"/><Relationship Id="rId14" Type="http://schemas.openxmlformats.org/officeDocument/2006/relationships/slide" Target="slides/slide7.xml"/><Relationship Id="rId36" Type="http://schemas.openxmlformats.org/officeDocument/2006/relationships/font" Target="fonts/BookAntiqua-bold.fntdata"/><Relationship Id="rId17" Type="http://schemas.openxmlformats.org/officeDocument/2006/relationships/slide" Target="slides/slide10.xml"/><Relationship Id="rId16" Type="http://schemas.openxmlformats.org/officeDocument/2006/relationships/slide" Target="slides/slide9.xml"/><Relationship Id="rId38" Type="http://schemas.openxmlformats.org/officeDocument/2006/relationships/font" Target="fonts/BookAntiqua-bold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19412" cy="49371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14762" y="0"/>
            <a:ext cx="2919412" cy="49371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73100" y="4687887"/>
            <a:ext cx="5389562" cy="444182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374187"/>
            <a:ext cx="2919412" cy="49371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14762" y="9374187"/>
            <a:ext cx="2919412" cy="4937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1: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10: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10: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11: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11: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12: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12: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13: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13: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14: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2" name="Google Shape;392;p14: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15: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7" name="Google Shape;397;p15: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16:notes"/>
          <p:cNvSpPr txBox="1"/>
          <p:nvPr/>
        </p:nvSpPr>
        <p:spPr>
          <a:xfrm>
            <a:off x="3814762" y="9374187"/>
            <a:ext cx="2919412" cy="4937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18" name="Google Shape;418;p16: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9" name="Google Shape;419;p16:notes"/>
          <p:cNvSpPr txBox="1"/>
          <p:nvPr>
            <p:ph idx="1" type="body"/>
          </p:nvPr>
        </p:nvSpPr>
        <p:spPr>
          <a:xfrm>
            <a:off x="673100" y="4687887"/>
            <a:ext cx="5389562" cy="44418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17:notes"/>
          <p:cNvSpPr txBox="1"/>
          <p:nvPr/>
        </p:nvSpPr>
        <p:spPr>
          <a:xfrm>
            <a:off x="3814762" y="9374187"/>
            <a:ext cx="2919412" cy="4937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25" name="Google Shape;425;p17: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6" name="Google Shape;426;p17:notes"/>
          <p:cNvSpPr txBox="1"/>
          <p:nvPr>
            <p:ph idx="1" type="body"/>
          </p:nvPr>
        </p:nvSpPr>
        <p:spPr>
          <a:xfrm>
            <a:off x="673100" y="4687887"/>
            <a:ext cx="5389562" cy="44418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18: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4" name="Google Shape;434;p18: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19: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4" name="Google Shape;444;p19: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2: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2: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20: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6" name="Google Shape;456;p20: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p21: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6" name="Google Shape;466;p21: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p22:notes"/>
          <p:cNvSpPr txBox="1"/>
          <p:nvPr/>
        </p:nvSpPr>
        <p:spPr>
          <a:xfrm>
            <a:off x="3814762" y="9374187"/>
            <a:ext cx="2919412" cy="493712"/>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
        <p:nvSpPr>
          <p:cNvPr id="492" name="Google Shape;492;p22: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3" name="Google Shape;493;p22:notes"/>
          <p:cNvSpPr txBox="1"/>
          <p:nvPr>
            <p:ph idx="1" type="body"/>
          </p:nvPr>
        </p:nvSpPr>
        <p:spPr>
          <a:xfrm>
            <a:off x="673100" y="4687887"/>
            <a:ext cx="5389562" cy="44418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23: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0" name="Google Shape;500;p23: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24: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p24: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25: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2" name="Google Shape;512;p25: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26: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8" name="Google Shape;518;p26: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27: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4" name="Google Shape;524;p27: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3: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3: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4: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4: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5: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5: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6: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6: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7: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7: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8: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8: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9:notes"/>
          <p:cNvSpPr txBox="1"/>
          <p:nvPr>
            <p:ph idx="1" type="body"/>
          </p:nvPr>
        </p:nvSpPr>
        <p:spPr>
          <a:xfrm>
            <a:off x="673100" y="4687887"/>
            <a:ext cx="5389562" cy="444182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9:notes"/>
          <p:cNvSpPr/>
          <p:nvPr>
            <p:ph idx="2" type="sldImg"/>
          </p:nvPr>
        </p:nvSpPr>
        <p:spPr>
          <a:xfrm>
            <a:off x="900112" y="739775"/>
            <a:ext cx="4935537" cy="3702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4" name="Shape 74"/>
        <p:cNvGrpSpPr/>
        <p:nvPr/>
      </p:nvGrpSpPr>
      <p:grpSpPr>
        <a:xfrm>
          <a:off x="0" y="0"/>
          <a:ext cx="0" cy="0"/>
          <a:chOff x="0" y="0"/>
          <a:chExt cx="0" cy="0"/>
        </a:xfrm>
      </p:grpSpPr>
      <p:sp>
        <p:nvSpPr>
          <p:cNvPr id="75" name="Google Shape;75;p11"/>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7" name="Google Shape;77;p11"/>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1"/>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9" name="Google Shape;79;p11"/>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11"/>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1"/>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3" name="Shape 83"/>
        <p:cNvGrpSpPr/>
        <p:nvPr/>
      </p:nvGrpSpPr>
      <p:grpSpPr>
        <a:xfrm>
          <a:off x="0" y="0"/>
          <a:ext cx="0" cy="0"/>
          <a:chOff x="0" y="0"/>
          <a:chExt cx="0" cy="0"/>
        </a:xfrm>
      </p:grpSpPr>
      <p:sp>
        <p:nvSpPr>
          <p:cNvPr id="84" name="Google Shape;84;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12"/>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2"/>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2"/>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0" name="Shape 90"/>
        <p:cNvGrpSpPr/>
        <p:nvPr/>
      </p:nvGrpSpPr>
      <p:grpSpPr>
        <a:xfrm>
          <a:off x="0" y="0"/>
          <a:ext cx="0" cy="0"/>
          <a:chOff x="0" y="0"/>
          <a:chExt cx="0" cy="0"/>
        </a:xfrm>
      </p:grpSpPr>
      <p:sp>
        <p:nvSpPr>
          <p:cNvPr id="91" name="Google Shape;91;p13"/>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3"/>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SzPts val="2400"/>
              <a:buNone/>
              <a:defRPr sz="2400"/>
            </a:lvl1pPr>
            <a:lvl2pPr indent="-228600" lvl="1" marL="914400" algn="l">
              <a:spcBef>
                <a:spcPts val="400"/>
              </a:spcBef>
              <a:spcAft>
                <a:spcPts val="0"/>
              </a:spcAft>
              <a:buSzPts val="2000"/>
              <a:buNone/>
              <a:defRPr sz="2000"/>
            </a:lvl2pPr>
            <a:lvl3pPr indent="-228600" lvl="2" marL="1371600" algn="l">
              <a:spcBef>
                <a:spcPts val="360"/>
              </a:spcBef>
              <a:spcAft>
                <a:spcPts val="0"/>
              </a:spcAft>
              <a:buSzPts val="1800"/>
              <a:buNone/>
              <a:defRPr sz="1800"/>
            </a:lvl3pPr>
            <a:lvl4pPr indent="-228600" lvl="3" marL="1828800" algn="l">
              <a:spcBef>
                <a:spcPts val="320"/>
              </a:spcBef>
              <a:spcAft>
                <a:spcPts val="0"/>
              </a:spcAft>
              <a:buSzPts val="1600"/>
              <a:buFont typeface="Arial"/>
              <a:buNone/>
              <a:defRPr sz="1600"/>
            </a:lvl4pPr>
            <a:lvl5pPr indent="-228600" lvl="4" marL="2286000" algn="l">
              <a:spcBef>
                <a:spcPts val="320"/>
              </a:spcBef>
              <a:spcAft>
                <a:spcPts val="0"/>
              </a:spcAft>
              <a:buSzPts val="1600"/>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93" name="Google Shape;93;p13"/>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3"/>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9" name="Shape 109"/>
        <p:cNvGrpSpPr/>
        <p:nvPr/>
      </p:nvGrpSpPr>
      <p:grpSpPr>
        <a:xfrm>
          <a:off x="0" y="0"/>
          <a:ext cx="0" cy="0"/>
          <a:chOff x="0" y="0"/>
          <a:chExt cx="0" cy="0"/>
        </a:xfrm>
      </p:grpSpPr>
      <p:sp>
        <p:nvSpPr>
          <p:cNvPr id="110" name="Google Shape;110;p15"/>
          <p:cNvSpPr txBox="1"/>
          <p:nvPr>
            <p:ph type="ctrTitle"/>
          </p:nvPr>
        </p:nvSpPr>
        <p:spPr>
          <a:xfrm>
            <a:off x="685800" y="1219200"/>
            <a:ext cx="7772400" cy="193357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4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5"/>
          <p:cNvSpPr txBox="1"/>
          <p:nvPr>
            <p:ph idx="1" type="subTitle"/>
          </p:nvPr>
        </p:nvSpPr>
        <p:spPr>
          <a:xfrm>
            <a:off x="2057400" y="3505200"/>
            <a:ext cx="6400800" cy="1752600"/>
          </a:xfrm>
          <a:prstGeom prst="rect">
            <a:avLst/>
          </a:prstGeom>
          <a:noFill/>
          <a:ln>
            <a:noFill/>
          </a:ln>
        </p:spPr>
        <p:txBody>
          <a:bodyPr anchorCtr="0" anchor="t" bIns="45700" lIns="91425" spcFirstLastPara="1" rIns="91425" wrap="square" tIns="45700">
            <a:noAutofit/>
          </a:bodyPr>
          <a:lstStyle>
            <a:lvl1pPr lvl="0" algn="r">
              <a:spcBef>
                <a:spcPts val="640"/>
              </a:spcBef>
              <a:spcAft>
                <a:spcPts val="0"/>
              </a:spcAft>
              <a:buSzPts val="3200"/>
              <a:buFont typeface="Noto Sans Symbols"/>
              <a:buNone/>
              <a:defRPr/>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
        <p:nvSpPr>
          <p:cNvPr id="112" name="Google Shape;112;p15"/>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5"/>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3"/>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36" name="Shape 36"/>
        <p:cNvGrpSpPr/>
        <p:nvPr/>
      </p:nvGrpSpPr>
      <p:grpSpPr>
        <a:xfrm>
          <a:off x="0" y="0"/>
          <a:ext cx="0" cy="0"/>
          <a:chOff x="0" y="0"/>
          <a:chExt cx="0" cy="0"/>
        </a:xfrm>
      </p:grpSpPr>
      <p:sp>
        <p:nvSpPr>
          <p:cNvPr id="37" name="Google Shape;37;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5"/>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43" name="Shape 43"/>
        <p:cNvGrpSpPr/>
        <p:nvPr/>
      </p:nvGrpSpPr>
      <p:grpSpPr>
        <a:xfrm>
          <a:off x="0" y="0"/>
          <a:ext cx="0" cy="0"/>
          <a:chOff x="0" y="0"/>
          <a:chExt cx="0" cy="0"/>
        </a:xfrm>
      </p:grpSpPr>
      <p:sp>
        <p:nvSpPr>
          <p:cNvPr id="44" name="Google Shape;4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8" name="Shape 48"/>
        <p:cNvGrpSpPr/>
        <p:nvPr/>
      </p:nvGrpSpPr>
      <p:grpSpPr>
        <a:xfrm>
          <a:off x="0" y="0"/>
          <a:ext cx="0" cy="0"/>
          <a:chOff x="0" y="0"/>
          <a:chExt cx="0" cy="0"/>
        </a:xfrm>
      </p:grpSpPr>
      <p:sp>
        <p:nvSpPr>
          <p:cNvPr id="49" name="Google Shape;49;p7"/>
          <p:cNvSpPr txBox="1"/>
          <p:nvPr>
            <p:ph type="title"/>
          </p:nvPr>
        </p:nvSpPr>
        <p:spPr>
          <a:xfrm rot="5400000">
            <a:off x="4729957" y="2174081"/>
            <a:ext cx="5856287"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 type="body"/>
          </p:nvPr>
        </p:nvSpPr>
        <p:spPr>
          <a:xfrm rot="5400000">
            <a:off x="538957" y="192882"/>
            <a:ext cx="5856287"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7"/>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4" name="Shape 54"/>
        <p:cNvGrpSpPr/>
        <p:nvPr/>
      </p:nvGrpSpPr>
      <p:grpSpPr>
        <a:xfrm>
          <a:off x="0" y="0"/>
          <a:ext cx="0" cy="0"/>
          <a:chOff x="0" y="0"/>
          <a:chExt cx="0" cy="0"/>
        </a:xfrm>
      </p:grpSpPr>
      <p:sp>
        <p:nvSpPr>
          <p:cNvPr id="55" name="Google Shape;55;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 type="body"/>
          </p:nvPr>
        </p:nvSpPr>
        <p:spPr>
          <a:xfrm rot="5400000">
            <a:off x="2306637" y="-249238"/>
            <a:ext cx="4530725"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8"/>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8"/>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0" name="Shape 60"/>
        <p:cNvGrpSpPr/>
        <p:nvPr/>
      </p:nvGrpSpPr>
      <p:grpSpPr>
        <a:xfrm>
          <a:off x="0" y="0"/>
          <a:ext cx="0" cy="0"/>
          <a:chOff x="0" y="0"/>
          <a:chExt cx="0" cy="0"/>
        </a:xfrm>
      </p:grpSpPr>
      <p:sp>
        <p:nvSpPr>
          <p:cNvPr id="61" name="Google Shape;61;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accent1"/>
              </a:buClr>
              <a:buSzPts val="3200"/>
              <a:buFont typeface="Noto Sans Symbols"/>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accent1"/>
              </a:buClr>
              <a:buSzPts val="2800"/>
              <a:buFont typeface="Noto Sans Symbols"/>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accent1"/>
              </a:buClr>
              <a:buSzPts val="2400"/>
              <a:buFont typeface="Noto Sans Symbols"/>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accent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accent1"/>
              </a:buClr>
              <a:buSzPts val="2000"/>
              <a:buFont typeface="Noto Sans Symbols"/>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3" name="Google Shape;63;p9"/>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Font typeface="Arial"/>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4" name="Google Shape;64;p9"/>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Font typeface="Arial"/>
              <a:buChar char="•"/>
              <a:defRPr sz="2000"/>
            </a:lvl4pPr>
            <a:lvl5pPr indent="-355600" lvl="4" marL="2286000" algn="l">
              <a:spcBef>
                <a:spcPts val="400"/>
              </a:spcBef>
              <a:spcAft>
                <a:spcPts val="0"/>
              </a:spcAft>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0" name="Google Shape;70;p10"/>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280"/>
              </a:spcBef>
              <a:spcAft>
                <a:spcPts val="0"/>
              </a:spcAft>
              <a:buSzPts val="1400"/>
              <a:buNone/>
              <a:defRPr sz="1400"/>
            </a:lvl2pPr>
            <a:lvl3pPr indent="-228600" lvl="2" marL="1371600" algn="l">
              <a:spcBef>
                <a:spcPts val="240"/>
              </a:spcBef>
              <a:spcAft>
                <a:spcPts val="0"/>
              </a:spcAft>
              <a:buSzPts val="1200"/>
              <a:buNone/>
              <a:defRPr sz="1200"/>
            </a:lvl3pPr>
            <a:lvl4pPr indent="-228600" lvl="3" marL="1828800" algn="l">
              <a:spcBef>
                <a:spcPts val="200"/>
              </a:spcBef>
              <a:spcAft>
                <a:spcPts val="0"/>
              </a:spcAft>
              <a:buSzPts val="1000"/>
              <a:buFont typeface="Arial"/>
              <a:buNone/>
              <a:defRPr sz="1000"/>
            </a:lvl4pPr>
            <a:lvl5pPr indent="-228600" lvl="4" marL="2286000" algn="l">
              <a:spcBef>
                <a:spcPts val="200"/>
              </a:spcBef>
              <a:spcAft>
                <a:spcPts val="0"/>
              </a:spcAft>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1" name="Google Shape;71;p10"/>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0"/>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1071562" y="304800"/>
            <a:ext cx="7615237" cy="1106487"/>
            <a:chOff x="675" y="192"/>
            <a:chExt cx="4797" cy="697"/>
          </a:xfrm>
        </p:grpSpPr>
        <p:sp>
          <p:nvSpPr>
            <p:cNvPr id="11" name="Google Shape;11;p1"/>
            <p:cNvSpPr/>
            <p:nvPr/>
          </p:nvSpPr>
          <p:spPr>
            <a:xfrm flipH="1">
              <a:off x="3067" y="192"/>
              <a:ext cx="696" cy="696"/>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2" name="Google Shape;12;p1"/>
            <p:cNvSpPr/>
            <p:nvPr/>
          </p:nvSpPr>
          <p:spPr>
            <a:xfrm flipH="1">
              <a:off x="4777" y="192"/>
              <a:ext cx="695" cy="696"/>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3" name="Google Shape;13;p1"/>
            <p:cNvSpPr/>
            <p:nvPr/>
          </p:nvSpPr>
          <p:spPr>
            <a:xfrm flipH="1">
              <a:off x="675" y="193"/>
              <a:ext cx="695" cy="696"/>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4" name="Google Shape;14;p1"/>
            <p:cNvSpPr/>
            <p:nvPr/>
          </p:nvSpPr>
          <p:spPr>
            <a:xfrm flipH="1">
              <a:off x="3984" y="192"/>
              <a:ext cx="695" cy="696"/>
            </a:xfrm>
            <a:prstGeom prst="ellipse">
              <a:avLst/>
            </a:prstGeom>
            <a:noFill/>
            <a:ln cap="flat" cmpd="sng" w="2857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 name="Google Shape;15;p1"/>
            <p:cNvSpPr/>
            <p:nvPr/>
          </p:nvSpPr>
          <p:spPr>
            <a:xfrm flipH="1">
              <a:off x="1486" y="192"/>
              <a:ext cx="695" cy="696"/>
            </a:xfrm>
            <a:prstGeom prst="ellipse">
              <a:avLst/>
            </a:prstGeom>
            <a:noFill/>
            <a:ln cap="flat" cmpd="sng" w="2857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16" name="Google Shape;16;p1"/>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dk1"/>
                </a:solidFill>
                <a:latin typeface="Arial"/>
                <a:ea typeface="Arial"/>
                <a:cs typeface="Arial"/>
                <a:sym typeface="Arial"/>
              </a:defRPr>
            </a:lvl1pPr>
            <a:lvl2pPr indent="-400050" lvl="1" marL="914400" marR="0" rtl="0" algn="l">
              <a:spcBef>
                <a:spcPts val="540"/>
              </a:spcBef>
              <a:spcAft>
                <a:spcPts val="0"/>
              </a:spcAft>
              <a:buClr>
                <a:schemeClr val="accent1"/>
              </a:buClr>
              <a:buSzPts val="2700"/>
              <a:buFont typeface="Noto Sans Symbols"/>
              <a:buChar char="⚪"/>
              <a:defRPr b="0" i="0" sz="2700" u="none" cap="none" strike="noStrike">
                <a:solidFill>
                  <a:schemeClr val="dk1"/>
                </a:solidFill>
                <a:latin typeface="Arial"/>
                <a:ea typeface="Arial"/>
                <a:cs typeface="Arial"/>
                <a:sym typeface="Arial"/>
              </a:defRPr>
            </a:lvl2pPr>
            <a:lvl3pPr indent="-374650" lvl="2" marL="1371600" marR="0" rtl="0" algn="l">
              <a:spcBef>
                <a:spcPts val="460"/>
              </a:spcBef>
              <a:spcAft>
                <a:spcPts val="0"/>
              </a:spcAft>
              <a:buClr>
                <a:schemeClr val="accent1"/>
              </a:buClr>
              <a:buSzPts val="2300"/>
              <a:buFont typeface="Noto Sans Symbols"/>
              <a:buChar char="●"/>
              <a:defRPr b="0" i="0" sz="23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7" name="Google Shape;17;p1"/>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9pPr>
          </a:lstStyle>
          <a:p/>
        </p:txBody>
      </p:sp>
      <p:sp>
        <p:nvSpPr>
          <p:cNvPr id="18" name="Google Shape;18;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9pPr>
          </a:lstStyle>
          <a:p/>
        </p:txBody>
      </p:sp>
      <p:sp>
        <p:nvSpPr>
          <p:cNvPr id="19" name="Google Shape;19;p1"/>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
        <p:nvSpPr>
          <p:cNvPr id="20" name="Google Shape;2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8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8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8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8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8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8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8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8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800" u="none" cap="none" strike="noStrike">
                <a:solidFill>
                  <a:schemeClr val="dk2"/>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grpSp>
        <p:nvGrpSpPr>
          <p:cNvPr id="97" name="Google Shape;97;p14"/>
          <p:cNvGrpSpPr/>
          <p:nvPr/>
        </p:nvGrpSpPr>
        <p:grpSpPr>
          <a:xfrm>
            <a:off x="1658937" y="1600200"/>
            <a:ext cx="6837362" cy="3200400"/>
            <a:chOff x="1045" y="1008"/>
            <a:chExt cx="4307" cy="2016"/>
          </a:xfrm>
        </p:grpSpPr>
        <p:sp>
          <p:nvSpPr>
            <p:cNvPr id="98" name="Google Shape;98;p14"/>
            <p:cNvSpPr/>
            <p:nvPr/>
          </p:nvSpPr>
          <p:spPr>
            <a:xfrm flipH="1">
              <a:off x="4392" y="1008"/>
              <a:ext cx="960" cy="96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99" name="Google Shape;99;p14"/>
            <p:cNvSpPr/>
            <p:nvPr/>
          </p:nvSpPr>
          <p:spPr>
            <a:xfrm flipH="1">
              <a:off x="3264" y="1008"/>
              <a:ext cx="960" cy="96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00" name="Google Shape;100;p14"/>
            <p:cNvSpPr/>
            <p:nvPr/>
          </p:nvSpPr>
          <p:spPr>
            <a:xfrm flipH="1">
              <a:off x="2136" y="1008"/>
              <a:ext cx="960" cy="960"/>
            </a:xfrm>
            <a:prstGeom prst="ellipse">
              <a:avLst/>
            </a:prstGeom>
            <a:noFill/>
            <a:ln cap="flat" cmpd="sng" w="2857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01" name="Google Shape;101;p14"/>
            <p:cNvSpPr/>
            <p:nvPr/>
          </p:nvSpPr>
          <p:spPr>
            <a:xfrm flipH="1">
              <a:off x="2136" y="2064"/>
              <a:ext cx="960" cy="96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02" name="Google Shape;102;p14"/>
            <p:cNvSpPr/>
            <p:nvPr/>
          </p:nvSpPr>
          <p:spPr>
            <a:xfrm flipH="1">
              <a:off x="1045" y="2064"/>
              <a:ext cx="960" cy="96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03" name="Google Shape;103;p14"/>
            <p:cNvSpPr/>
            <p:nvPr/>
          </p:nvSpPr>
          <p:spPr>
            <a:xfrm flipH="1">
              <a:off x="4392" y="2064"/>
              <a:ext cx="960" cy="960"/>
            </a:xfrm>
            <a:prstGeom prst="ellipse">
              <a:avLst/>
            </a:prstGeom>
            <a:noFill/>
            <a:ln cap="flat" cmpd="sng" w="2857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104" name="Google Shape;104;p14"/>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accent1"/>
              </a:buClr>
              <a:buSzPts val="3200"/>
              <a:buFont typeface="Noto Sans Symbols"/>
              <a:buChar char="●"/>
              <a:defRPr b="0" i="0" sz="3200" u="none" cap="none" strike="noStrike">
                <a:solidFill>
                  <a:schemeClr val="dk1"/>
                </a:solidFill>
                <a:latin typeface="Arial"/>
                <a:ea typeface="Arial"/>
                <a:cs typeface="Arial"/>
                <a:sym typeface="Arial"/>
              </a:defRPr>
            </a:lvl1pPr>
            <a:lvl2pPr indent="-400050" lvl="1" marL="914400" marR="0" rtl="0" algn="l">
              <a:spcBef>
                <a:spcPts val="540"/>
              </a:spcBef>
              <a:spcAft>
                <a:spcPts val="0"/>
              </a:spcAft>
              <a:buClr>
                <a:schemeClr val="accent1"/>
              </a:buClr>
              <a:buSzPts val="2700"/>
              <a:buFont typeface="Noto Sans Symbols"/>
              <a:buChar char="⚪"/>
              <a:defRPr b="0" i="0" sz="2700" u="none" cap="none" strike="noStrike">
                <a:solidFill>
                  <a:schemeClr val="dk1"/>
                </a:solidFill>
                <a:latin typeface="Arial"/>
                <a:ea typeface="Arial"/>
                <a:cs typeface="Arial"/>
                <a:sym typeface="Arial"/>
              </a:defRPr>
            </a:lvl2pPr>
            <a:lvl3pPr indent="-374650" lvl="2" marL="1371600" marR="0" rtl="0" algn="l">
              <a:spcBef>
                <a:spcPts val="460"/>
              </a:spcBef>
              <a:spcAft>
                <a:spcPts val="0"/>
              </a:spcAft>
              <a:buClr>
                <a:schemeClr val="accent1"/>
              </a:buClr>
              <a:buSzPts val="2300"/>
              <a:buFont typeface="Noto Sans Symbols"/>
              <a:buChar char="●"/>
              <a:defRPr b="0" i="0" sz="23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accent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accent1"/>
              </a:buClr>
              <a:buSzPts val="2000"/>
              <a:buFont typeface="Noto Sans Symbols"/>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05" name="Google Shape;105;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8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8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8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8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8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8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8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8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800" u="none" cap="none" strike="noStrike">
                <a:solidFill>
                  <a:schemeClr val="dk2"/>
                </a:solidFill>
                <a:latin typeface="Arial"/>
                <a:ea typeface="Arial"/>
                <a:cs typeface="Arial"/>
                <a:sym typeface="Arial"/>
              </a:defRPr>
            </a:lvl9pPr>
          </a:lstStyle>
          <a:p/>
        </p:txBody>
      </p:sp>
      <p:sp>
        <p:nvSpPr>
          <p:cNvPr id="106" name="Google Shape;106;p14"/>
          <p:cNvSpPr txBox="1"/>
          <p:nvPr>
            <p:ph idx="10" type="dt"/>
          </p:nvPr>
        </p:nvSpPr>
        <p:spPr>
          <a:xfrm>
            <a:off x="457200" y="6248400"/>
            <a:ext cx="2133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9pPr>
          </a:lstStyle>
          <a:p/>
        </p:txBody>
      </p:sp>
      <p:sp>
        <p:nvSpPr>
          <p:cNvPr id="107" name="Google Shape;107;p14"/>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8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800" u="none" cap="none" strike="noStrike">
                <a:solidFill>
                  <a:schemeClr val="dk1"/>
                </a:solidFill>
                <a:latin typeface="Times New Roman"/>
                <a:ea typeface="Times New Roman"/>
                <a:cs typeface="Times New Roman"/>
                <a:sym typeface="Times New Roman"/>
              </a:defRPr>
            </a:lvl9pPr>
          </a:lstStyle>
          <a:p/>
        </p:txBody>
      </p:sp>
      <p:sp>
        <p:nvSpPr>
          <p:cNvPr id="108" name="Google Shape;108;p14"/>
          <p:cNvSpPr txBox="1"/>
          <p:nvPr>
            <p:ph idx="12" type="sldNum"/>
          </p:nvPr>
        </p:nvSpPr>
        <p:spPr>
          <a:xfrm>
            <a:off x="6553200" y="6248400"/>
            <a:ext cx="21336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000"/>
              <a:buFont typeface="Arial"/>
              <a:buNone/>
              <a:defRPr b="0" i="0" sz="10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60"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7.png"/><Relationship Id="rId5" Type="http://schemas.openxmlformats.org/officeDocument/2006/relationships/image" Target="../media/image11.png"/><Relationship Id="rId6"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1.png"/><Relationship Id="rId7"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3.png"/><Relationship Id="rId4" Type="http://schemas.openxmlformats.org/officeDocument/2006/relationships/image" Target="../media/image16.png"/><Relationship Id="rId5"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p:nvPr/>
        </p:nvSpPr>
        <p:spPr>
          <a:xfrm>
            <a:off x="0" y="1447800"/>
            <a:ext cx="9144000" cy="3886200"/>
          </a:xfrm>
          <a:prstGeom prst="ellipse">
            <a:avLst/>
          </a:prstGeom>
          <a:gradFill>
            <a:gsLst>
              <a:gs pos="0">
                <a:srgbClr val="00FFFF"/>
              </a:gs>
              <a:gs pos="100000">
                <a:srgbClr val="CC99FF"/>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33" id="120" name="Google Shape;120;p16"/>
          <p:cNvPicPr preferRelativeResize="0"/>
          <p:nvPr/>
        </p:nvPicPr>
        <p:blipFill rotWithShape="1">
          <a:blip r:embed="rId3">
            <a:alphaModFix/>
          </a:blip>
          <a:srcRect b="0" l="0" r="0" t="0"/>
          <a:stretch/>
        </p:blipFill>
        <p:spPr>
          <a:xfrm flipH="1" rot="10800000">
            <a:off x="0" y="0"/>
            <a:ext cx="9144000" cy="74612"/>
          </a:xfrm>
          <a:prstGeom prst="rect">
            <a:avLst/>
          </a:prstGeom>
          <a:noFill/>
          <a:ln>
            <a:noFill/>
          </a:ln>
        </p:spPr>
      </p:pic>
      <p:pic>
        <p:nvPicPr>
          <p:cNvPr descr="33" id="121" name="Google Shape;121;p16"/>
          <p:cNvPicPr preferRelativeResize="0"/>
          <p:nvPr/>
        </p:nvPicPr>
        <p:blipFill rotWithShape="1">
          <a:blip r:embed="rId3">
            <a:alphaModFix/>
          </a:blip>
          <a:srcRect b="0" l="0" r="0" t="0"/>
          <a:stretch/>
        </p:blipFill>
        <p:spPr>
          <a:xfrm flipH="1" rot="10800000">
            <a:off x="0" y="6783387"/>
            <a:ext cx="9144000" cy="74612"/>
          </a:xfrm>
          <a:prstGeom prst="rect">
            <a:avLst/>
          </a:prstGeom>
          <a:noFill/>
          <a:ln>
            <a:noFill/>
          </a:ln>
        </p:spPr>
      </p:pic>
      <p:sp>
        <p:nvSpPr>
          <p:cNvPr id="122" name="Google Shape;122;p16"/>
          <p:cNvSpPr txBox="1"/>
          <p:nvPr/>
        </p:nvSpPr>
        <p:spPr>
          <a:xfrm>
            <a:off x="2209800" y="457200"/>
            <a:ext cx="5334000" cy="40005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66"/>
              </a:buClr>
              <a:buSzPts val="2000"/>
              <a:buFont typeface="Times New Roman"/>
              <a:buNone/>
            </a:pPr>
            <a:r>
              <a:rPr b="1" i="0" lang="en-US" sz="2000" u="none">
                <a:solidFill>
                  <a:srgbClr val="FF0066"/>
                </a:solidFill>
                <a:latin typeface="Times New Roman"/>
                <a:ea typeface="Times New Roman"/>
                <a:cs typeface="Times New Roman"/>
                <a:sym typeface="Times New Roman"/>
              </a:rPr>
              <a:t>SỞ GIÁO DỤC VÀ ĐÀO TẠO ĐẮK LẮK</a:t>
            </a:r>
            <a:endParaRPr/>
          </a:p>
        </p:txBody>
      </p:sp>
      <p:sp>
        <p:nvSpPr>
          <p:cNvPr descr="p2_002" id="123" name="Google Shape;123;p16"/>
          <p:cNvSpPr/>
          <p:nvPr/>
        </p:nvSpPr>
        <p:spPr>
          <a:xfrm>
            <a:off x="0" y="2514600"/>
            <a:ext cx="9139071" cy="1291883"/>
          </a:xfrm>
          <a:prstGeom prst="rect">
            <a:avLst/>
          </a:prstGeom>
          <a:blipFill rotWithShape="1">
            <a:blip r:embed="rId4">
              <a:alphaModFix/>
            </a:blip>
            <a:stretch>
              <a:fillRect b="0" l="0" r="0" t="0"/>
            </a:stretch>
          </a:blipFill>
        </p:spPr>
        <p:txBody>
          <a:bodyPr>
            <a:prstTxWarp prst="textPlain"/>
          </a:bodyPr>
          <a:lstStyle/>
          <a:p>
            <a:pPr lvl="0" algn="l"/>
            <a:r>
              <a:rPr b="0" i="1">
                <a:ln cap="flat" cmpd="sng" w="12700">
                  <a:solidFill>
                    <a:srgbClr val="000000"/>
                  </a:solidFill>
                  <a:prstDash val="solid"/>
                  <a:miter lim="800000"/>
                  <a:headEnd len="sm" w="sm" type="none"/>
                  <a:tailEnd len="sm" w="sm" type="none"/>
                </a:ln>
                <a:solidFill>
                  <a:srgbClr val="FFFFFF"/>
                </a:solidFill>
                <a:latin typeface="Times New Roman"/>
              </a:rPr>
              <a:t>KÍNH CHÀO QUÝ THẦY CÔ  VỀ DỰ HỘI THI GIÁO VIÊN GIỎI CẤP TỈNH</a:t>
            </a:r>
          </a:p>
        </p:txBody>
      </p:sp>
      <p:cxnSp>
        <p:nvCxnSpPr>
          <p:cNvPr id="124" name="Google Shape;124;p16"/>
          <p:cNvCxnSpPr/>
          <p:nvPr/>
        </p:nvCxnSpPr>
        <p:spPr>
          <a:xfrm>
            <a:off x="3276600" y="884237"/>
            <a:ext cx="3048000" cy="0"/>
          </a:xfrm>
          <a:prstGeom prst="straightConnector1">
            <a:avLst/>
          </a:prstGeom>
          <a:noFill/>
          <a:ln cap="flat" cmpd="thinThick" w="57150">
            <a:solidFill>
              <a:srgbClr val="CC0000"/>
            </a:solidFill>
            <a:prstDash val="solid"/>
            <a:miter lim="800000"/>
            <a:headEnd len="med" w="med" type="none"/>
            <a:tailEnd len="med" w="med" type="none"/>
          </a:ln>
        </p:spPr>
      </p:cxnSp>
      <p:sp>
        <p:nvSpPr>
          <p:cNvPr id="125" name="Google Shape;125;p16"/>
          <p:cNvSpPr txBox="1"/>
          <p:nvPr/>
        </p:nvSpPr>
        <p:spPr>
          <a:xfrm>
            <a:off x="152400" y="5372100"/>
            <a:ext cx="9144000" cy="990600"/>
          </a:xfrm>
          <a:prstGeom prst="rect">
            <a:avLst/>
          </a:prstGeom>
          <a:gradFill>
            <a:gsLst>
              <a:gs pos="0">
                <a:srgbClr val="767600"/>
              </a:gs>
              <a:gs pos="50000">
                <a:srgbClr val="FFFF00"/>
              </a:gs>
              <a:gs pos="100000">
                <a:srgbClr val="767600"/>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26" name="Google Shape;126;p16"/>
          <p:cNvSpPr txBox="1"/>
          <p:nvPr/>
        </p:nvSpPr>
        <p:spPr>
          <a:xfrm>
            <a:off x="-2286000" y="5535612"/>
            <a:ext cx="12877800" cy="57943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66"/>
              </a:buClr>
              <a:buSzPts val="3200"/>
              <a:buFont typeface="Times New Roman"/>
              <a:buNone/>
            </a:pPr>
            <a:r>
              <a:rPr b="0" i="0" lang="en-US" sz="3200" u="none">
                <a:solidFill>
                  <a:srgbClr val="000066"/>
                </a:solidFill>
                <a:latin typeface="Times New Roman"/>
                <a:ea typeface="Times New Roman"/>
                <a:cs typeface="Times New Roman"/>
                <a:sym typeface="Times New Roman"/>
              </a:rPr>
              <a:t>GIÁO VIÊN DỰ THI: NGUYỄN THỊ HÒA</a:t>
            </a:r>
            <a:endParaRPr/>
          </a:p>
        </p:txBody>
      </p:sp>
      <p:pic>
        <p:nvPicPr>
          <p:cNvPr descr="Bellcoll" id="127" name="Google Shape;127;p16"/>
          <p:cNvPicPr preferRelativeResize="0"/>
          <p:nvPr/>
        </p:nvPicPr>
        <p:blipFill rotWithShape="1">
          <a:blip r:embed="rId5">
            <a:alphaModFix/>
          </a:blip>
          <a:srcRect b="0" l="0" r="0" t="0"/>
          <a:stretch/>
        </p:blipFill>
        <p:spPr>
          <a:xfrm>
            <a:off x="7772400" y="0"/>
            <a:ext cx="1371600" cy="1371600"/>
          </a:xfrm>
          <a:prstGeom prst="rect">
            <a:avLst/>
          </a:prstGeom>
          <a:noFill/>
          <a:ln>
            <a:noFill/>
          </a:ln>
        </p:spPr>
      </p:pic>
      <p:pic>
        <p:nvPicPr>
          <p:cNvPr descr="Bellcoll" id="128" name="Google Shape;128;p16"/>
          <p:cNvPicPr preferRelativeResize="0"/>
          <p:nvPr/>
        </p:nvPicPr>
        <p:blipFill rotWithShape="1">
          <a:blip r:embed="rId5">
            <a:alphaModFix/>
          </a:blip>
          <a:srcRect b="0" l="0" r="0" t="0"/>
          <a:stretch/>
        </p:blipFill>
        <p:spPr>
          <a:xfrm>
            <a:off x="0" y="0"/>
            <a:ext cx="1371600" cy="1371600"/>
          </a:xfrm>
          <a:prstGeom prst="rect">
            <a:avLst/>
          </a:prstGeom>
          <a:noFill/>
          <a:ln>
            <a:noFill/>
          </a:ln>
        </p:spPr>
      </p:pic>
      <p:pic>
        <p:nvPicPr>
          <p:cNvPr descr="gif30707-091065" id="129" name="Google Shape;129;p16"/>
          <p:cNvPicPr preferRelativeResize="0"/>
          <p:nvPr/>
        </p:nvPicPr>
        <p:blipFill rotWithShape="1">
          <a:blip r:embed="rId6">
            <a:alphaModFix/>
          </a:blip>
          <a:srcRect b="0" l="0" r="0" t="0"/>
          <a:stretch/>
        </p:blipFill>
        <p:spPr>
          <a:xfrm>
            <a:off x="7772400" y="4648200"/>
            <a:ext cx="1371600" cy="1219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5"/>
          <p:cNvSpPr txBox="1"/>
          <p:nvPr/>
        </p:nvSpPr>
        <p:spPr>
          <a:xfrm>
            <a:off x="533400" y="1524000"/>
            <a:ext cx="8153400" cy="4789487"/>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sng">
                <a:solidFill>
                  <a:srgbClr val="FF0000"/>
                </a:solidFill>
                <a:latin typeface="Times New Roman"/>
                <a:ea typeface="Times New Roman"/>
                <a:cs typeface="Times New Roman"/>
                <a:sym typeface="Times New Roman"/>
              </a:rPr>
              <a:t>Đoạn văn 2:</a:t>
            </a:r>
            <a:r>
              <a:rPr b="1" i="0" lang="en-US" sz="2800" u="none">
                <a:solidFill>
                  <a:srgbClr val="FF0000"/>
                </a:solidFill>
                <a:latin typeface="Times New Roman"/>
                <a:ea typeface="Times New Roman"/>
                <a:cs typeface="Times New Roman"/>
                <a:sym typeface="Times New Roman"/>
              </a:rPr>
              <a:t> </a:t>
            </a:r>
            <a:r>
              <a:rPr b="0" i="0" lang="en-US" sz="2800" u="none">
                <a:solidFill>
                  <a:srgbClr val="000073"/>
                </a:solidFill>
                <a:latin typeface="Times New Roman"/>
                <a:ea typeface="Times New Roman"/>
                <a:cs typeface="Times New Roman"/>
                <a:sym typeface="Times New Roman"/>
              </a:rPr>
              <a:t>Ba Sô là một thi sĩ - người hành hương danh tiếng sống ở Nhật vào thế kỷ XVII. Ba Sô là bút danh. Trong thực tế, đây là bút danh thứ ba của ông. Dưới những vần thơ đầu tiên, ông ký là Mu – nê – phu – sa. Mười năm sau, ông chọn cái tên Tô – Sây, có nghĩa là “Đào xanh”, để tỏ lòng ngưỡng mộ nhà thơ Trung Hoa đời Đường danh tiếng Lí Bạch (705 – 762) – vì hai chữ “Lí Bạch” vốn có nghĩa là “Mận trắng”. Mãi cho đến năm 36 tuổi, khi đã là một nhà thơ có uy tín và nhiều người theo học, ông mới đổi bút danh là Ba – sô.</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26"/>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PHIẾU HỌC TẬP THẢO LUẬN NHÓM</a:t>
            </a:r>
            <a:endParaRPr/>
          </a:p>
        </p:txBody>
      </p:sp>
      <p:graphicFrame>
        <p:nvGraphicFramePr>
          <p:cNvPr id="354" name="Google Shape;354;p26"/>
          <p:cNvGraphicFramePr/>
          <p:nvPr/>
        </p:nvGraphicFramePr>
        <p:xfrm>
          <a:off x="457200" y="1003300"/>
          <a:ext cx="3000000" cy="3000000"/>
        </p:xfrm>
        <a:graphic>
          <a:graphicData uri="http://schemas.openxmlformats.org/drawingml/2006/table">
            <a:tbl>
              <a:tblPr>
                <a:noFill/>
                <a:tableStyleId>{6AA8C25C-C70B-4AC1-A139-C21D102EC192}</a:tableStyleId>
              </a:tblPr>
              <a:tblGrid>
                <a:gridCol w="990600"/>
                <a:gridCol w="3200400"/>
                <a:gridCol w="4038600"/>
              </a:tblGrid>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66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355" name="Google Shape;355;p26"/>
          <p:cNvSpPr txBox="1"/>
          <p:nvPr/>
        </p:nvSpPr>
        <p:spPr>
          <a:xfrm>
            <a:off x="457200" y="1003300"/>
            <a:ext cx="99060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Ví dụ</a:t>
            </a:r>
            <a:endParaRPr/>
          </a:p>
        </p:txBody>
      </p:sp>
      <p:sp>
        <p:nvSpPr>
          <p:cNvPr id="356" name="Google Shape;356;p26"/>
          <p:cNvSpPr txBox="1"/>
          <p:nvPr/>
        </p:nvSpPr>
        <p:spPr>
          <a:xfrm>
            <a:off x="457200" y="1990725"/>
            <a:ext cx="990600"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1</a:t>
            </a:r>
            <a:endParaRPr/>
          </a:p>
        </p:txBody>
      </p:sp>
      <p:sp>
        <p:nvSpPr>
          <p:cNvPr id="357" name="Google Shape;357;p26"/>
          <p:cNvSpPr txBox="1"/>
          <p:nvPr/>
        </p:nvSpPr>
        <p:spPr>
          <a:xfrm>
            <a:off x="457200" y="3213100"/>
            <a:ext cx="990600" cy="98742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2</a:t>
            </a:r>
            <a:endParaRPr/>
          </a:p>
        </p:txBody>
      </p:sp>
      <p:sp>
        <p:nvSpPr>
          <p:cNvPr id="358" name="Google Shape;358;p26"/>
          <p:cNvSpPr txBox="1"/>
          <p:nvPr/>
        </p:nvSpPr>
        <p:spPr>
          <a:xfrm>
            <a:off x="457200" y="4200525"/>
            <a:ext cx="990600"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3</a:t>
            </a:r>
            <a:endParaRPr/>
          </a:p>
        </p:txBody>
      </p:sp>
      <p:sp>
        <p:nvSpPr>
          <p:cNvPr id="359" name="Google Shape;359;p26"/>
          <p:cNvSpPr txBox="1"/>
          <p:nvPr/>
        </p:nvSpPr>
        <p:spPr>
          <a:xfrm>
            <a:off x="457200" y="5419725"/>
            <a:ext cx="990600" cy="1039812"/>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4</a:t>
            </a:r>
            <a:endParaRPr/>
          </a:p>
        </p:txBody>
      </p:sp>
      <p:sp>
        <p:nvSpPr>
          <p:cNvPr id="360" name="Google Shape;360;p26"/>
          <p:cNvSpPr txBox="1"/>
          <p:nvPr/>
        </p:nvSpPr>
        <p:spPr>
          <a:xfrm>
            <a:off x="1465262" y="990600"/>
            <a:ext cx="31813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Phương pháp</a:t>
            </a:r>
            <a:endParaRPr/>
          </a:p>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 thuyết minh</a:t>
            </a:r>
            <a:endParaRPr/>
          </a:p>
        </p:txBody>
      </p:sp>
      <p:sp>
        <p:nvSpPr>
          <p:cNvPr id="361" name="Google Shape;361;p26"/>
          <p:cNvSpPr txBox="1"/>
          <p:nvPr/>
        </p:nvSpPr>
        <p:spPr>
          <a:xfrm>
            <a:off x="4635500" y="990600"/>
            <a:ext cx="40195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Tác dụng</a:t>
            </a:r>
            <a:endParaRPr/>
          </a:p>
        </p:txBody>
      </p:sp>
      <p:sp>
        <p:nvSpPr>
          <p:cNvPr id="362" name="Google Shape;362;p26"/>
          <p:cNvSpPr txBox="1"/>
          <p:nvPr/>
        </p:nvSpPr>
        <p:spPr>
          <a:xfrm>
            <a:off x="1465262" y="1990725"/>
            <a:ext cx="3170237" cy="122237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Liệt kê,</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 giải thích.</a:t>
            </a:r>
            <a:endParaRPr/>
          </a:p>
        </p:txBody>
      </p:sp>
      <p:sp>
        <p:nvSpPr>
          <p:cNvPr id="363" name="Google Shape;363;p26"/>
          <p:cNvSpPr txBox="1"/>
          <p:nvPr/>
        </p:nvSpPr>
        <p:spPr>
          <a:xfrm>
            <a:off x="4652962" y="1990725"/>
            <a:ext cx="4002087"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Đảm bảo tính </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chuẩn xác, thuyết phục.</a:t>
            </a:r>
            <a:endParaRPr/>
          </a:p>
        </p:txBody>
      </p:sp>
      <p:sp>
        <p:nvSpPr>
          <p:cNvPr id="364" name="Google Shape;364;p26"/>
          <p:cNvSpPr txBox="1"/>
          <p:nvPr/>
        </p:nvSpPr>
        <p:spPr>
          <a:xfrm>
            <a:off x="1447800" y="3213100"/>
            <a:ext cx="3159125" cy="98742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Phân tích,</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Định nghĩa, giải thích.</a:t>
            </a:r>
            <a:endParaRPr/>
          </a:p>
        </p:txBody>
      </p:sp>
      <p:sp>
        <p:nvSpPr>
          <p:cNvPr id="365" name="Google Shape;365;p26"/>
          <p:cNvSpPr txBox="1"/>
          <p:nvPr/>
        </p:nvSpPr>
        <p:spPr>
          <a:xfrm>
            <a:off x="4652962" y="3222625"/>
            <a:ext cx="4002087" cy="9779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Cung cấp những hiểu biết </a:t>
            </a:r>
            <a:endParaRPr/>
          </a:p>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mới bất ngờ, thú vị.</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4"/>
                                        </p:tgtEl>
                                        <p:attrNameLst>
                                          <p:attrName>style.visibility</p:attrName>
                                        </p:attrNameLst>
                                      </p:cBhvr>
                                      <p:to>
                                        <p:strVal val="visible"/>
                                      </p:to>
                                    </p:set>
                                    <p:animEffect filter="fade" transition="in">
                                      <p:cBhvr>
                                        <p:cTn dur="80"/>
                                        <p:tgtEl>
                                          <p:spTgt spid="3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5"/>
                                        </p:tgtEl>
                                        <p:attrNameLst>
                                          <p:attrName>style.visibility</p:attrName>
                                        </p:attrNameLst>
                                      </p:cBhvr>
                                      <p:to>
                                        <p:strVal val="visible"/>
                                      </p:to>
                                    </p:set>
                                    <p:animEffect filter="fade" transition="in">
                                      <p:cBhvr>
                                        <p:cTn dur="80"/>
                                        <p:tgtEl>
                                          <p:spTgt spid="3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27"/>
          <p:cNvSpPr txBox="1"/>
          <p:nvPr/>
        </p:nvSpPr>
        <p:spPr>
          <a:xfrm>
            <a:off x="304800" y="762000"/>
            <a:ext cx="8534400" cy="5643562"/>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sng">
                <a:solidFill>
                  <a:srgbClr val="FF0000"/>
                </a:solidFill>
                <a:latin typeface="Times New Roman"/>
                <a:ea typeface="Times New Roman"/>
                <a:cs typeface="Times New Roman"/>
                <a:sym typeface="Times New Roman"/>
              </a:rPr>
              <a:t>Đoạn  văn 3: </a:t>
            </a:r>
            <a:endParaRPr/>
          </a:p>
          <a:p>
            <a:pPr indent="0" lvl="0" marL="0" marR="0" rtl="0" algn="just">
              <a:lnSpc>
                <a:spcPct val="100000"/>
              </a:lnSpc>
              <a:spcBef>
                <a:spcPts val="0"/>
              </a:spcBef>
              <a:spcAft>
                <a:spcPts val="0"/>
              </a:spcAft>
              <a:buClr>
                <a:srgbClr val="000073"/>
              </a:buClr>
              <a:buSzPts val="2800"/>
              <a:buFont typeface="Times New Roman"/>
              <a:buNone/>
            </a:pPr>
            <a:r>
              <a:rPr b="0" i="0" lang="en-US" sz="2800" u="none">
                <a:solidFill>
                  <a:srgbClr val="000073"/>
                </a:solidFill>
                <a:latin typeface="Times New Roman"/>
                <a:ea typeface="Times New Roman"/>
                <a:cs typeface="Times New Roman"/>
                <a:sym typeface="Times New Roman"/>
              </a:rPr>
              <a:t>Trung bình, người ta có từ 40.000 đến 60.000 tỷ tế bào, nghĩa là 10.000 lần nhiều hơn số cư dân sống trên Trái Đất hiện nay. Những tế bào này được cấu tạo bởi 6 triệu tỉ tỉ phân tư, nghĩa là 60 lần nhiều hơn số tinh tú trong vũ trụ. Những phân tử lại được tạo thành từ 1 tỉ tỉ nguyên tử. Một con số khổng lồ, tương đương với số tinh tú có trong 10.000 vũ trụ như vũ trụ của chúng ta. Nếu mỗi nguyên tử dài 1 mm, 1 tế bào dài 10 cm thì 1 người cao 1,75 m sẻ biến thành người khổng lồ với chiều cao 1.750 km! May thay điều này không xảy ra vì nguyên tử là cực nhỏ.</a:t>
            </a:r>
            <a:endParaRPr/>
          </a:p>
          <a:p>
            <a:pPr indent="0" lvl="0" marL="0" marR="0" rtl="0" algn="just">
              <a:lnSpc>
                <a:spcPct val="100000"/>
              </a:lnSpc>
              <a:spcBef>
                <a:spcPts val="0"/>
              </a:spcBef>
              <a:spcAft>
                <a:spcPts val="0"/>
              </a:spcAft>
              <a:buClr>
                <a:srgbClr val="000073"/>
              </a:buClr>
              <a:buSzPts val="2800"/>
              <a:buFont typeface="Times New Roman"/>
              <a:buNone/>
            </a:pPr>
            <a:r>
              <a:rPr b="0" i="0" lang="en-US" sz="2800" u="none">
                <a:solidFill>
                  <a:srgbClr val="000073"/>
                </a:solidFill>
                <a:latin typeface="Times New Roman"/>
                <a:ea typeface="Times New Roman"/>
                <a:cs typeface="Times New Roman"/>
                <a:sym typeface="Times New Roman"/>
              </a:rPr>
              <a:t>(</a:t>
            </a:r>
            <a:r>
              <a:rPr b="0" i="1" lang="en-US" sz="2800" u="none">
                <a:solidFill>
                  <a:srgbClr val="000073"/>
                </a:solidFill>
                <a:latin typeface="Times New Roman"/>
                <a:ea typeface="Times New Roman"/>
                <a:cs typeface="Times New Roman"/>
                <a:sym typeface="Times New Roman"/>
              </a:rPr>
              <a:t>Theo con người và con số</a:t>
            </a:r>
            <a:r>
              <a:rPr b="0" i="0" lang="en-US" sz="2800" u="none">
                <a:solidFill>
                  <a:srgbClr val="000073"/>
                </a:solidFill>
                <a:latin typeface="Times New Roman"/>
                <a:ea typeface="Times New Roman"/>
                <a:cs typeface="Times New Roman"/>
                <a:sym typeface="Times New Roman"/>
              </a:rPr>
              <a:t>, tạp chí kiến thức ngày nay số 327)</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8"/>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PHIẾU HỌC TẬP THẢO LUẬN NHÓM</a:t>
            </a:r>
            <a:endParaRPr/>
          </a:p>
        </p:txBody>
      </p:sp>
      <p:graphicFrame>
        <p:nvGraphicFramePr>
          <p:cNvPr id="376" name="Google Shape;376;p28"/>
          <p:cNvGraphicFramePr/>
          <p:nvPr/>
        </p:nvGraphicFramePr>
        <p:xfrm>
          <a:off x="457200" y="1003300"/>
          <a:ext cx="3000000" cy="3000000"/>
        </p:xfrm>
        <a:graphic>
          <a:graphicData uri="http://schemas.openxmlformats.org/drawingml/2006/table">
            <a:tbl>
              <a:tblPr>
                <a:noFill/>
                <a:tableStyleId>{6AA8C25C-C70B-4AC1-A139-C21D102EC192}</a:tableStyleId>
              </a:tblPr>
              <a:tblGrid>
                <a:gridCol w="990600"/>
                <a:gridCol w="3200400"/>
                <a:gridCol w="4038600"/>
              </a:tblGrid>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66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377" name="Google Shape;377;p28"/>
          <p:cNvSpPr txBox="1"/>
          <p:nvPr/>
        </p:nvSpPr>
        <p:spPr>
          <a:xfrm>
            <a:off x="457200" y="1003300"/>
            <a:ext cx="99060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Ví dụ</a:t>
            </a:r>
            <a:endParaRPr/>
          </a:p>
        </p:txBody>
      </p:sp>
      <p:sp>
        <p:nvSpPr>
          <p:cNvPr id="378" name="Google Shape;378;p28"/>
          <p:cNvSpPr txBox="1"/>
          <p:nvPr/>
        </p:nvSpPr>
        <p:spPr>
          <a:xfrm>
            <a:off x="457200" y="1990725"/>
            <a:ext cx="990600"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1</a:t>
            </a:r>
            <a:endParaRPr/>
          </a:p>
        </p:txBody>
      </p:sp>
      <p:sp>
        <p:nvSpPr>
          <p:cNvPr id="379" name="Google Shape;379;p28"/>
          <p:cNvSpPr txBox="1"/>
          <p:nvPr/>
        </p:nvSpPr>
        <p:spPr>
          <a:xfrm>
            <a:off x="457200" y="3213100"/>
            <a:ext cx="990600" cy="98742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2</a:t>
            </a:r>
            <a:endParaRPr/>
          </a:p>
        </p:txBody>
      </p:sp>
      <p:sp>
        <p:nvSpPr>
          <p:cNvPr id="380" name="Google Shape;380;p28"/>
          <p:cNvSpPr txBox="1"/>
          <p:nvPr/>
        </p:nvSpPr>
        <p:spPr>
          <a:xfrm>
            <a:off x="457200" y="4200525"/>
            <a:ext cx="990600"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3</a:t>
            </a:r>
            <a:endParaRPr/>
          </a:p>
        </p:txBody>
      </p:sp>
      <p:sp>
        <p:nvSpPr>
          <p:cNvPr id="381" name="Google Shape;381;p28"/>
          <p:cNvSpPr txBox="1"/>
          <p:nvPr/>
        </p:nvSpPr>
        <p:spPr>
          <a:xfrm>
            <a:off x="457200" y="5419725"/>
            <a:ext cx="990600" cy="1039812"/>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4</a:t>
            </a:r>
            <a:endParaRPr/>
          </a:p>
        </p:txBody>
      </p:sp>
      <p:sp>
        <p:nvSpPr>
          <p:cNvPr id="382" name="Google Shape;382;p28"/>
          <p:cNvSpPr txBox="1"/>
          <p:nvPr/>
        </p:nvSpPr>
        <p:spPr>
          <a:xfrm>
            <a:off x="1465262" y="990600"/>
            <a:ext cx="31813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Phương pháp</a:t>
            </a:r>
            <a:endParaRPr/>
          </a:p>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 thuyết minh</a:t>
            </a:r>
            <a:endParaRPr/>
          </a:p>
        </p:txBody>
      </p:sp>
      <p:sp>
        <p:nvSpPr>
          <p:cNvPr id="383" name="Google Shape;383;p28"/>
          <p:cNvSpPr txBox="1"/>
          <p:nvPr/>
        </p:nvSpPr>
        <p:spPr>
          <a:xfrm>
            <a:off x="4635500" y="990600"/>
            <a:ext cx="40195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Tác dụng</a:t>
            </a:r>
            <a:endParaRPr/>
          </a:p>
        </p:txBody>
      </p:sp>
      <p:sp>
        <p:nvSpPr>
          <p:cNvPr id="384" name="Google Shape;384;p28"/>
          <p:cNvSpPr txBox="1"/>
          <p:nvPr/>
        </p:nvSpPr>
        <p:spPr>
          <a:xfrm>
            <a:off x="1465262" y="1990725"/>
            <a:ext cx="3170237" cy="122237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Liệt kê,</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giải thích.</a:t>
            </a:r>
            <a:endParaRPr/>
          </a:p>
        </p:txBody>
      </p:sp>
      <p:sp>
        <p:nvSpPr>
          <p:cNvPr id="385" name="Google Shape;385;p28"/>
          <p:cNvSpPr txBox="1"/>
          <p:nvPr/>
        </p:nvSpPr>
        <p:spPr>
          <a:xfrm>
            <a:off x="4652962" y="1990725"/>
            <a:ext cx="4002087"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Đảm bảo tính </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chuẩn xác, thuyết phục.</a:t>
            </a:r>
            <a:endParaRPr/>
          </a:p>
        </p:txBody>
      </p:sp>
      <p:sp>
        <p:nvSpPr>
          <p:cNvPr id="386" name="Google Shape;386;p28"/>
          <p:cNvSpPr txBox="1"/>
          <p:nvPr/>
        </p:nvSpPr>
        <p:spPr>
          <a:xfrm>
            <a:off x="1447800" y="3200400"/>
            <a:ext cx="3159125" cy="98742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Phân tích,</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Định nghĩa, giải thích.</a:t>
            </a:r>
            <a:endParaRPr/>
          </a:p>
        </p:txBody>
      </p:sp>
      <p:sp>
        <p:nvSpPr>
          <p:cNvPr id="387" name="Google Shape;387;p28"/>
          <p:cNvSpPr txBox="1"/>
          <p:nvPr/>
        </p:nvSpPr>
        <p:spPr>
          <a:xfrm>
            <a:off x="1447800" y="4200525"/>
            <a:ext cx="3187700" cy="1219200"/>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Nêu số liệu</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và so sánh.</a:t>
            </a:r>
            <a:endParaRPr/>
          </a:p>
        </p:txBody>
      </p:sp>
      <p:sp>
        <p:nvSpPr>
          <p:cNvPr id="388" name="Google Shape;388;p28"/>
          <p:cNvSpPr txBox="1"/>
          <p:nvPr/>
        </p:nvSpPr>
        <p:spPr>
          <a:xfrm>
            <a:off x="4652962" y="3222625"/>
            <a:ext cx="4002087" cy="9779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Cung cấp những hiểu biết </a:t>
            </a:r>
            <a:endParaRPr/>
          </a:p>
          <a:p>
            <a:pPr indent="0" lvl="0" marL="0" marR="0" rtl="0" algn="just">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mới bất ngờ, thú vị.</a:t>
            </a:r>
            <a:endParaRPr/>
          </a:p>
        </p:txBody>
      </p:sp>
      <p:sp>
        <p:nvSpPr>
          <p:cNvPr id="389" name="Google Shape;389;p28"/>
          <p:cNvSpPr txBox="1"/>
          <p:nvPr/>
        </p:nvSpPr>
        <p:spPr>
          <a:xfrm>
            <a:off x="4646612" y="4200525"/>
            <a:ext cx="4008437"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Hấp dẫn, gây ấn tượng</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mạnh.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7"/>
                                        </p:tgtEl>
                                        <p:attrNameLst>
                                          <p:attrName>style.visibility</p:attrName>
                                        </p:attrNameLst>
                                      </p:cBhvr>
                                      <p:to>
                                        <p:strVal val="visible"/>
                                      </p:to>
                                    </p:set>
                                    <p:animEffect filter="fade" transition="in">
                                      <p:cBhvr>
                                        <p:cTn dur="80"/>
                                        <p:tgtEl>
                                          <p:spTgt spid="3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80"/>
                                        <p:tgtEl>
                                          <p:spTgt spid="3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29"/>
          <p:cNvSpPr txBox="1"/>
          <p:nvPr/>
        </p:nvSpPr>
        <p:spPr>
          <a:xfrm>
            <a:off x="228600" y="414337"/>
            <a:ext cx="8763000" cy="6126162"/>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sng">
                <a:solidFill>
                  <a:srgbClr val="FF0000"/>
                </a:solidFill>
                <a:latin typeface="Times New Roman"/>
                <a:ea typeface="Times New Roman"/>
                <a:cs typeface="Times New Roman"/>
                <a:sym typeface="Times New Roman"/>
              </a:rPr>
              <a:t>Đoạn văn 4:</a:t>
            </a:r>
            <a:r>
              <a:rPr b="1" i="0" lang="en-US" sz="2800" u="none">
                <a:solidFill>
                  <a:srgbClr val="FF0000"/>
                </a:solidFill>
                <a:latin typeface="Times New Roman"/>
                <a:ea typeface="Times New Roman"/>
                <a:cs typeface="Times New Roman"/>
                <a:sym typeface="Times New Roman"/>
              </a:rPr>
              <a:t> </a:t>
            </a:r>
            <a:r>
              <a:rPr b="0" i="0" lang="en-US" sz="2800" u="none">
                <a:solidFill>
                  <a:srgbClr val="000073"/>
                </a:solidFill>
                <a:latin typeface="Times New Roman"/>
                <a:ea typeface="Times New Roman"/>
                <a:cs typeface="Times New Roman"/>
                <a:sym typeface="Times New Roman"/>
              </a:rPr>
              <a:t>Nhạc cụ của điệu hát này (hát trống quân – NBS) giản dị không chỗ nói: Đàn kìm, đàn nhị, đàn sến, … hết thảy đều là đồ bỏ. Tất cả nhạc cụ chỉ gồm một cái hố sâu, có cái thùng bằng thiếc úp trên, trên thùng có một sợi dây kẽm dài chừng năm sáu thước căng giữa hai cái cọc. Cầm mảnh gỗ, gõ khẽ một chút vào đầu dây, cái dây bật vào thùng phát ra một thứ âm thanh giòn giã nhịp theo	tiếng hát thật duyên dáng:</a:t>
            </a:r>
            <a:endParaRPr/>
          </a:p>
          <a:p>
            <a:pPr indent="0" lvl="0" marL="0" marR="0" rtl="0" algn="just">
              <a:lnSpc>
                <a:spcPct val="100000"/>
              </a:lnSpc>
              <a:spcBef>
                <a:spcPts val="0"/>
              </a:spcBef>
              <a:spcAft>
                <a:spcPts val="0"/>
              </a:spcAft>
              <a:buClr>
                <a:srgbClr val="000073"/>
              </a:buClr>
              <a:buSzPts val="2800"/>
              <a:buFont typeface="Times New Roman"/>
              <a:buNone/>
            </a:pPr>
            <a:r>
              <a:rPr b="0" i="0" lang="en-US" sz="2800" u="none">
                <a:solidFill>
                  <a:srgbClr val="000073"/>
                </a:solidFill>
                <a:latin typeface="Times New Roman"/>
                <a:ea typeface="Times New Roman"/>
                <a:cs typeface="Times New Roman"/>
                <a:sym typeface="Times New Roman"/>
              </a:rPr>
              <a:t>                </a:t>
            </a:r>
            <a:r>
              <a:rPr b="0" i="1" lang="en-US" sz="2800" u="none">
                <a:solidFill>
                  <a:srgbClr val="000073"/>
                </a:solidFill>
                <a:latin typeface="Times New Roman"/>
                <a:ea typeface="Times New Roman"/>
                <a:cs typeface="Times New Roman"/>
                <a:sym typeface="Times New Roman"/>
              </a:rPr>
              <a:t>Thình thùng thình</a:t>
            </a:r>
            <a:endParaRPr/>
          </a:p>
          <a:p>
            <a:pPr indent="0" lvl="0" marL="0" marR="0" rtl="0" algn="just">
              <a:lnSpc>
                <a:spcPct val="100000"/>
              </a:lnSpc>
              <a:spcBef>
                <a:spcPts val="0"/>
              </a:spcBef>
              <a:spcAft>
                <a:spcPts val="0"/>
              </a:spcAft>
              <a:buClr>
                <a:srgbClr val="000073"/>
              </a:buClr>
              <a:buSzPts val="2800"/>
              <a:buFont typeface="Times New Roman"/>
              <a:buNone/>
            </a:pPr>
            <a:r>
              <a:rPr b="0" i="1" lang="en-US" sz="2800" u="none">
                <a:solidFill>
                  <a:srgbClr val="000073"/>
                </a:solidFill>
                <a:latin typeface="Times New Roman"/>
                <a:ea typeface="Times New Roman"/>
                <a:cs typeface="Times New Roman"/>
                <a:sym typeface="Times New Roman"/>
              </a:rPr>
              <a:t>                Một đàn cò trắng bay tung</a:t>
            </a:r>
            <a:endParaRPr/>
          </a:p>
          <a:p>
            <a:pPr indent="0" lvl="0" marL="0" marR="0" rtl="0" algn="just">
              <a:lnSpc>
                <a:spcPct val="100000"/>
              </a:lnSpc>
              <a:spcBef>
                <a:spcPts val="0"/>
              </a:spcBef>
              <a:spcAft>
                <a:spcPts val="0"/>
              </a:spcAft>
              <a:buClr>
                <a:srgbClr val="000073"/>
              </a:buClr>
              <a:buSzPts val="2800"/>
              <a:buFont typeface="Times New Roman"/>
              <a:buNone/>
            </a:pPr>
            <a:r>
              <a:rPr b="0" i="1" lang="en-US" sz="2800" u="none">
                <a:solidFill>
                  <a:srgbClr val="000073"/>
                </a:solidFill>
                <a:latin typeface="Times New Roman"/>
                <a:ea typeface="Times New Roman"/>
                <a:cs typeface="Times New Roman"/>
                <a:sym typeface="Times New Roman"/>
              </a:rPr>
              <a:t>                Bên nam bên nữ ta cùng cất lên, </a:t>
            </a:r>
            <a:endParaRPr/>
          </a:p>
          <a:p>
            <a:pPr indent="0" lvl="0" marL="0" marR="0" rtl="0" algn="just">
              <a:lnSpc>
                <a:spcPct val="100000"/>
              </a:lnSpc>
              <a:spcBef>
                <a:spcPts val="0"/>
              </a:spcBef>
              <a:spcAft>
                <a:spcPts val="0"/>
              </a:spcAft>
              <a:buClr>
                <a:srgbClr val="000073"/>
              </a:buClr>
              <a:buSzPts val="2800"/>
              <a:buFont typeface="Times New Roman"/>
              <a:buNone/>
            </a:pPr>
            <a:r>
              <a:rPr b="0" i="1" lang="en-US" sz="2800" u="none">
                <a:solidFill>
                  <a:srgbClr val="000073"/>
                </a:solidFill>
                <a:latin typeface="Times New Roman"/>
                <a:ea typeface="Times New Roman"/>
                <a:cs typeface="Times New Roman"/>
                <a:sym typeface="Times New Roman"/>
              </a:rPr>
              <a:t>                Cất lên một tiếng linh đình</a:t>
            </a:r>
            <a:endParaRPr/>
          </a:p>
          <a:p>
            <a:pPr indent="0" lvl="0" marL="0" marR="0" rtl="0" algn="just">
              <a:lnSpc>
                <a:spcPct val="100000"/>
              </a:lnSpc>
              <a:spcBef>
                <a:spcPts val="0"/>
              </a:spcBef>
              <a:spcAft>
                <a:spcPts val="0"/>
              </a:spcAft>
              <a:buClr>
                <a:srgbClr val="000073"/>
              </a:buClr>
              <a:buSzPts val="2800"/>
              <a:buFont typeface="Times New Roman"/>
              <a:buNone/>
            </a:pPr>
            <a:r>
              <a:rPr b="0" i="1" lang="en-US" sz="2800" u="none">
                <a:solidFill>
                  <a:srgbClr val="000073"/>
                </a:solidFill>
                <a:latin typeface="Times New Roman"/>
                <a:ea typeface="Times New Roman"/>
                <a:cs typeface="Times New Roman"/>
                <a:sym typeface="Times New Roman"/>
              </a:rPr>
              <a:t>                Co loan sánh phượng cho mình sánh ta</a:t>
            </a:r>
            <a:endParaRPr/>
          </a:p>
          <a:p>
            <a:pPr indent="0" lvl="0" marL="0" marR="0" rtl="0" algn="just">
              <a:lnSpc>
                <a:spcPct val="100000"/>
              </a:lnSpc>
              <a:spcBef>
                <a:spcPts val="0"/>
              </a:spcBef>
              <a:spcAft>
                <a:spcPts val="0"/>
              </a:spcAft>
              <a:buClr>
                <a:srgbClr val="000073"/>
              </a:buClr>
              <a:buSzPts val="2800"/>
              <a:buFont typeface="Times New Roman"/>
              <a:buNone/>
            </a:pPr>
            <a:r>
              <a:rPr b="0" i="1" lang="en-US" sz="2800" u="none">
                <a:solidFill>
                  <a:srgbClr val="000073"/>
                </a:solidFill>
                <a:latin typeface="Times New Roman"/>
                <a:ea typeface="Times New Roman"/>
                <a:cs typeface="Times New Roman"/>
                <a:sym typeface="Times New Roman"/>
              </a:rPr>
              <a:t>                            (</a:t>
            </a:r>
            <a:r>
              <a:rPr b="0" i="0" lang="en-US" sz="2800" u="none">
                <a:solidFill>
                  <a:srgbClr val="000073"/>
                </a:solidFill>
                <a:latin typeface="Times New Roman"/>
                <a:ea typeface="Times New Roman"/>
                <a:cs typeface="Times New Roman"/>
                <a:sym typeface="Times New Roman"/>
              </a:rPr>
              <a:t>Theo Vũ Bằng</a:t>
            </a:r>
            <a:r>
              <a:rPr b="0" i="1" lang="en-US" sz="2800" u="none">
                <a:solidFill>
                  <a:srgbClr val="000073"/>
                </a:solidFill>
                <a:latin typeface="Times New Roman"/>
                <a:ea typeface="Times New Roman"/>
                <a:cs typeface="Times New Roman"/>
                <a:sym typeface="Times New Roman"/>
              </a:rPr>
              <a:t>, thương nhớ mười hai)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30"/>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PHIẾU HỌC TẬP THẢO LUẬN NHÓM</a:t>
            </a:r>
            <a:endParaRPr/>
          </a:p>
        </p:txBody>
      </p:sp>
      <p:graphicFrame>
        <p:nvGraphicFramePr>
          <p:cNvPr id="400" name="Google Shape;400;p30"/>
          <p:cNvGraphicFramePr/>
          <p:nvPr/>
        </p:nvGraphicFramePr>
        <p:xfrm>
          <a:off x="457200" y="1003300"/>
          <a:ext cx="3000000" cy="3000000"/>
        </p:xfrm>
        <a:graphic>
          <a:graphicData uri="http://schemas.openxmlformats.org/drawingml/2006/table">
            <a:tbl>
              <a:tblPr>
                <a:noFill/>
                <a:tableStyleId>{6AA8C25C-C70B-4AC1-A139-C21D102EC192}</a:tableStyleId>
              </a:tblPr>
              <a:tblGrid>
                <a:gridCol w="990600"/>
                <a:gridCol w="3200400"/>
                <a:gridCol w="4038600"/>
              </a:tblGrid>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66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401" name="Google Shape;401;p30"/>
          <p:cNvSpPr txBox="1"/>
          <p:nvPr/>
        </p:nvSpPr>
        <p:spPr>
          <a:xfrm>
            <a:off x="457200" y="1003300"/>
            <a:ext cx="99060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Ví dụ</a:t>
            </a:r>
            <a:endParaRPr/>
          </a:p>
        </p:txBody>
      </p:sp>
      <p:sp>
        <p:nvSpPr>
          <p:cNvPr id="402" name="Google Shape;402;p30"/>
          <p:cNvSpPr txBox="1"/>
          <p:nvPr/>
        </p:nvSpPr>
        <p:spPr>
          <a:xfrm>
            <a:off x="457200" y="1990725"/>
            <a:ext cx="990600"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1</a:t>
            </a:r>
            <a:endParaRPr/>
          </a:p>
        </p:txBody>
      </p:sp>
      <p:sp>
        <p:nvSpPr>
          <p:cNvPr id="403" name="Google Shape;403;p30"/>
          <p:cNvSpPr txBox="1"/>
          <p:nvPr/>
        </p:nvSpPr>
        <p:spPr>
          <a:xfrm>
            <a:off x="457200" y="3213100"/>
            <a:ext cx="990600" cy="98742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2</a:t>
            </a:r>
            <a:endParaRPr/>
          </a:p>
        </p:txBody>
      </p:sp>
      <p:sp>
        <p:nvSpPr>
          <p:cNvPr id="404" name="Google Shape;404;p30"/>
          <p:cNvSpPr txBox="1"/>
          <p:nvPr/>
        </p:nvSpPr>
        <p:spPr>
          <a:xfrm>
            <a:off x="457200" y="4200525"/>
            <a:ext cx="990600"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3</a:t>
            </a:r>
            <a:endParaRPr/>
          </a:p>
        </p:txBody>
      </p:sp>
      <p:sp>
        <p:nvSpPr>
          <p:cNvPr id="405" name="Google Shape;405;p30"/>
          <p:cNvSpPr txBox="1"/>
          <p:nvPr/>
        </p:nvSpPr>
        <p:spPr>
          <a:xfrm>
            <a:off x="457200" y="5419725"/>
            <a:ext cx="990600" cy="1039812"/>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4</a:t>
            </a:r>
            <a:endParaRPr/>
          </a:p>
        </p:txBody>
      </p:sp>
      <p:sp>
        <p:nvSpPr>
          <p:cNvPr id="406" name="Google Shape;406;p30"/>
          <p:cNvSpPr txBox="1"/>
          <p:nvPr/>
        </p:nvSpPr>
        <p:spPr>
          <a:xfrm>
            <a:off x="1465262" y="990600"/>
            <a:ext cx="31813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Phương pháp</a:t>
            </a:r>
            <a:endParaRPr/>
          </a:p>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 thuyết minh</a:t>
            </a:r>
            <a:endParaRPr/>
          </a:p>
        </p:txBody>
      </p:sp>
      <p:sp>
        <p:nvSpPr>
          <p:cNvPr id="407" name="Google Shape;407;p30"/>
          <p:cNvSpPr txBox="1"/>
          <p:nvPr/>
        </p:nvSpPr>
        <p:spPr>
          <a:xfrm>
            <a:off x="4635500" y="990600"/>
            <a:ext cx="40195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Tác dụng</a:t>
            </a:r>
            <a:endParaRPr/>
          </a:p>
        </p:txBody>
      </p:sp>
      <p:sp>
        <p:nvSpPr>
          <p:cNvPr id="408" name="Google Shape;408;p30"/>
          <p:cNvSpPr txBox="1"/>
          <p:nvPr/>
        </p:nvSpPr>
        <p:spPr>
          <a:xfrm>
            <a:off x="1465262" y="1990725"/>
            <a:ext cx="3170237" cy="122237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Liệt kê,</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 giải thích.</a:t>
            </a:r>
            <a:endParaRPr/>
          </a:p>
        </p:txBody>
      </p:sp>
      <p:sp>
        <p:nvSpPr>
          <p:cNvPr id="409" name="Google Shape;409;p30"/>
          <p:cNvSpPr txBox="1"/>
          <p:nvPr/>
        </p:nvSpPr>
        <p:spPr>
          <a:xfrm>
            <a:off x="4652962" y="1990725"/>
            <a:ext cx="4002087"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Đảm bảo tính </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chuẩn xác, thuyết phục.</a:t>
            </a:r>
            <a:endParaRPr/>
          </a:p>
        </p:txBody>
      </p:sp>
      <p:sp>
        <p:nvSpPr>
          <p:cNvPr id="410" name="Google Shape;410;p30"/>
          <p:cNvSpPr txBox="1"/>
          <p:nvPr/>
        </p:nvSpPr>
        <p:spPr>
          <a:xfrm>
            <a:off x="1447800" y="3213100"/>
            <a:ext cx="3159125" cy="98742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Phân tích,</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Định nghĩa, giải thích.</a:t>
            </a:r>
            <a:endParaRPr/>
          </a:p>
        </p:txBody>
      </p:sp>
      <p:sp>
        <p:nvSpPr>
          <p:cNvPr id="411" name="Google Shape;411;p30"/>
          <p:cNvSpPr txBox="1"/>
          <p:nvPr/>
        </p:nvSpPr>
        <p:spPr>
          <a:xfrm>
            <a:off x="1447800" y="4200525"/>
            <a:ext cx="3187700" cy="1219200"/>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Nêu số liệu</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và so sánh.</a:t>
            </a:r>
            <a:endParaRPr/>
          </a:p>
        </p:txBody>
      </p:sp>
      <p:sp>
        <p:nvSpPr>
          <p:cNvPr id="412" name="Google Shape;412;p30"/>
          <p:cNvSpPr txBox="1"/>
          <p:nvPr/>
        </p:nvSpPr>
        <p:spPr>
          <a:xfrm>
            <a:off x="4652962" y="3222625"/>
            <a:ext cx="4002087" cy="9779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Cung cấp những hiểu biết </a:t>
            </a:r>
            <a:endParaRPr/>
          </a:p>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mới bất ngờ, thú vị.</a:t>
            </a:r>
            <a:endParaRPr/>
          </a:p>
        </p:txBody>
      </p:sp>
      <p:sp>
        <p:nvSpPr>
          <p:cNvPr id="413" name="Google Shape;413;p30"/>
          <p:cNvSpPr txBox="1"/>
          <p:nvPr/>
        </p:nvSpPr>
        <p:spPr>
          <a:xfrm>
            <a:off x="4646612" y="4200525"/>
            <a:ext cx="4008437"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Hấp dẫn, gây ấn tượng</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mạnh.</a:t>
            </a:r>
            <a:endParaRPr/>
          </a:p>
        </p:txBody>
      </p:sp>
      <p:sp>
        <p:nvSpPr>
          <p:cNvPr id="414" name="Google Shape;414;p30"/>
          <p:cNvSpPr txBox="1"/>
          <p:nvPr/>
        </p:nvSpPr>
        <p:spPr>
          <a:xfrm>
            <a:off x="1465262" y="5419725"/>
            <a:ext cx="3141662" cy="1039812"/>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Phân tích,</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giải thích.</a:t>
            </a:r>
            <a:endParaRPr/>
          </a:p>
        </p:txBody>
      </p:sp>
      <p:sp>
        <p:nvSpPr>
          <p:cNvPr id="415" name="Google Shape;415;p30"/>
          <p:cNvSpPr txBox="1"/>
          <p:nvPr/>
        </p:nvSpPr>
        <p:spPr>
          <a:xfrm>
            <a:off x="4652962" y="5437187"/>
            <a:ext cx="4002087" cy="9779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Cung cấp những hiểu biết </a:t>
            </a:r>
            <a:endParaRPr/>
          </a:p>
          <a:p>
            <a:pPr indent="0" lvl="0" marL="0" marR="0" rtl="0" algn="just">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mới bất ngờ, thú vị.</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80"/>
                                        <p:tgtEl>
                                          <p:spTgt spid="4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80"/>
                                        <p:tgtEl>
                                          <p:spTgt spid="4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99"/>
        </a:solidFill>
      </p:bgPr>
    </p:bg>
    <p:spTree>
      <p:nvGrpSpPr>
        <p:cNvPr id="420" name="Shape 420"/>
        <p:cNvGrpSpPr/>
        <p:nvPr/>
      </p:nvGrpSpPr>
      <p:grpSpPr>
        <a:xfrm>
          <a:off x="0" y="0"/>
          <a:ext cx="0" cy="0"/>
          <a:chOff x="0" y="0"/>
          <a:chExt cx="0" cy="0"/>
        </a:xfrm>
      </p:grpSpPr>
      <p:sp>
        <p:nvSpPr>
          <p:cNvPr id="421" name="Google Shape;421;p31"/>
          <p:cNvSpPr txBox="1"/>
          <p:nvPr>
            <p:ph type="title"/>
          </p:nvPr>
        </p:nvSpPr>
        <p:spPr>
          <a:xfrm>
            <a:off x="457200" y="1600200"/>
            <a:ext cx="8305800" cy="762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3400"/>
              <a:buFont typeface="Times New Roman"/>
              <a:buNone/>
            </a:pPr>
            <a:r>
              <a:rPr b="0" i="0" lang="en-US" sz="3400" u="none">
                <a:solidFill>
                  <a:schemeClr val="dk2"/>
                </a:solidFill>
                <a:latin typeface="Times New Roman"/>
                <a:ea typeface="Times New Roman"/>
                <a:cs typeface="Times New Roman"/>
                <a:sym typeface="Times New Roman"/>
              </a:rPr>
              <a:t>2. Tìm hiểu thêm một số phương pháp thuyết minh</a:t>
            </a:r>
            <a:endParaRPr/>
          </a:p>
        </p:txBody>
      </p:sp>
      <p:sp>
        <p:nvSpPr>
          <p:cNvPr id="422" name="Google Shape;422;p31"/>
          <p:cNvSpPr txBox="1"/>
          <p:nvPr>
            <p:ph idx="1" type="body"/>
          </p:nvPr>
        </p:nvSpPr>
        <p:spPr>
          <a:xfrm>
            <a:off x="457200" y="2708275"/>
            <a:ext cx="8229600" cy="2778125"/>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b="0" i="1" lang="en-US" sz="3200" u="none">
                <a:solidFill>
                  <a:schemeClr val="dk1"/>
                </a:solidFill>
                <a:latin typeface="Times New Roman"/>
                <a:ea typeface="Times New Roman"/>
                <a:cs typeface="Times New Roman"/>
                <a:sym typeface="Times New Roman"/>
              </a:rPr>
              <a:t>a) Thuyết minh bằng cách chú thích</a:t>
            </a:r>
            <a:endParaRPr/>
          </a:p>
          <a:p>
            <a:pPr indent="0" lvl="0" marL="0" rtl="0" algn="l">
              <a:lnSpc>
                <a:spcPct val="100000"/>
              </a:lnSpc>
              <a:spcBef>
                <a:spcPts val="640"/>
              </a:spcBef>
              <a:spcAft>
                <a:spcPts val="0"/>
              </a:spcAft>
              <a:buSzPts val="3200"/>
              <a:buNone/>
            </a:pPr>
            <a:r>
              <a:rPr b="0" i="1" lang="en-US" sz="3200" u="none">
                <a:solidFill>
                  <a:schemeClr val="dk1"/>
                </a:solidFill>
                <a:latin typeface="Times New Roman"/>
                <a:ea typeface="Times New Roman"/>
                <a:cs typeface="Times New Roman"/>
                <a:sym typeface="Times New Roman"/>
              </a:rPr>
              <a:t>b) Thuyết minh bằng cách giảng giải nguyên nhân kết quả</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gtEl>
                                        <p:attrNameLst>
                                          <p:attrName>style.visibility</p:attrName>
                                        </p:attrNameLst>
                                      </p:cBhvr>
                                      <p:to>
                                        <p:strVal val="visible"/>
                                      </p:to>
                                    </p:set>
                                    <p:animEffect filter="fade" transition="in">
                                      <p:cBhvr>
                                        <p:cTn dur="500"/>
                                        <p:tgtEl>
                                          <p:spTgt spid="4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2">
                                            <p:txEl>
                                              <p:pRg end="0" st="0"/>
                                            </p:txEl>
                                          </p:spTgt>
                                        </p:tgtEl>
                                        <p:attrNameLst>
                                          <p:attrName>style.visibility</p:attrName>
                                        </p:attrNameLst>
                                      </p:cBhvr>
                                      <p:to>
                                        <p:strVal val="visible"/>
                                      </p:to>
                                    </p:set>
                                    <p:animEffect filter="fade" transition="in">
                                      <p:cBhvr>
                                        <p:cTn dur="500"/>
                                        <p:tgtEl>
                                          <p:spTgt spid="42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2">
                                            <p:txEl>
                                              <p:pRg end="1" st="1"/>
                                            </p:txEl>
                                          </p:spTgt>
                                        </p:tgtEl>
                                        <p:attrNameLst>
                                          <p:attrName>style.visibility</p:attrName>
                                        </p:attrNameLst>
                                      </p:cBhvr>
                                      <p:to>
                                        <p:strVal val="visible"/>
                                      </p:to>
                                    </p:set>
                                    <p:animEffect filter="fade" transition="in">
                                      <p:cBhvr>
                                        <p:cTn dur="500"/>
                                        <p:tgtEl>
                                          <p:spTgt spid="42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FFCC"/>
        </a:solidFill>
      </p:bgPr>
    </p:bg>
    <p:spTree>
      <p:nvGrpSpPr>
        <p:cNvPr id="427" name="Shape 427"/>
        <p:cNvGrpSpPr/>
        <p:nvPr/>
      </p:nvGrpSpPr>
      <p:grpSpPr>
        <a:xfrm>
          <a:off x="0" y="0"/>
          <a:ext cx="0" cy="0"/>
          <a:chOff x="0" y="0"/>
          <a:chExt cx="0" cy="0"/>
        </a:xfrm>
      </p:grpSpPr>
      <p:sp>
        <p:nvSpPr>
          <p:cNvPr id="428" name="Google Shape;428;p32"/>
          <p:cNvSpPr txBox="1"/>
          <p:nvPr>
            <p:ph type="title"/>
          </p:nvPr>
        </p:nvSpPr>
        <p:spPr>
          <a:xfrm>
            <a:off x="304800" y="-152400"/>
            <a:ext cx="82296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Times New Roman"/>
              <a:buNone/>
            </a:pPr>
            <a:r>
              <a:rPr b="0" i="0" lang="en-US" sz="3200" u="none">
                <a:solidFill>
                  <a:schemeClr val="dk2"/>
                </a:solidFill>
                <a:latin typeface="Times New Roman"/>
                <a:ea typeface="Times New Roman"/>
                <a:cs typeface="Times New Roman"/>
                <a:sym typeface="Times New Roman"/>
              </a:rPr>
              <a:t>a) Thuyết minh bằng cách chú thích</a:t>
            </a:r>
            <a:endParaRPr/>
          </a:p>
        </p:txBody>
      </p:sp>
      <p:sp>
        <p:nvSpPr>
          <p:cNvPr id="429" name="Google Shape;429;p32"/>
          <p:cNvSpPr/>
          <p:nvPr/>
        </p:nvSpPr>
        <p:spPr>
          <a:xfrm>
            <a:off x="1600200" y="838200"/>
            <a:ext cx="5865812" cy="13716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600"/>
              <a:buFont typeface="Times New Roman"/>
              <a:buNone/>
            </a:pPr>
            <a:r>
              <a:rPr b="0" i="1" lang="en-US" sz="3600" u="none">
                <a:solidFill>
                  <a:schemeClr val="dk1"/>
                </a:solidFill>
                <a:latin typeface="Times New Roman"/>
                <a:ea typeface="Times New Roman"/>
                <a:cs typeface="Times New Roman"/>
                <a:sym typeface="Times New Roman"/>
              </a:rPr>
              <a:t>Baso là bút danh</a:t>
            </a:r>
            <a:endParaRPr/>
          </a:p>
        </p:txBody>
      </p:sp>
      <p:sp>
        <p:nvSpPr>
          <p:cNvPr id="430" name="Google Shape;430;p32"/>
          <p:cNvSpPr/>
          <p:nvPr/>
        </p:nvSpPr>
        <p:spPr>
          <a:xfrm>
            <a:off x="304800" y="2457450"/>
            <a:ext cx="8610600" cy="1885950"/>
          </a:xfrm>
          <a:custGeom>
            <a:rect b="b" l="l" r="r" t="t"/>
            <a:pathLst>
              <a:path extrusionOk="0" h="120000" w="120000">
                <a:moveTo>
                  <a:pt x="0" y="55257"/>
                </a:moveTo>
                <a:lnTo>
                  <a:pt x="58683" y="55257"/>
                </a:lnTo>
                <a:lnTo>
                  <a:pt x="58683" y="30000"/>
                </a:lnTo>
                <a:lnTo>
                  <a:pt x="58683" y="30000"/>
                </a:lnTo>
                <a:lnTo>
                  <a:pt x="60000" y="0"/>
                </a:lnTo>
                <a:lnTo>
                  <a:pt x="61317" y="30000"/>
                </a:lnTo>
                <a:lnTo>
                  <a:pt x="61317" y="30000"/>
                </a:lnTo>
                <a:lnTo>
                  <a:pt x="61317" y="55257"/>
                </a:lnTo>
                <a:lnTo>
                  <a:pt x="120000" y="55257"/>
                </a:lnTo>
                <a:lnTo>
                  <a:pt x="120000" y="64743"/>
                </a:lnTo>
                <a:lnTo>
                  <a:pt x="61317" y="64743"/>
                </a:lnTo>
                <a:lnTo>
                  <a:pt x="61317" y="90000"/>
                </a:lnTo>
                <a:lnTo>
                  <a:pt x="61317" y="90000"/>
                </a:lnTo>
                <a:lnTo>
                  <a:pt x="60000" y="120000"/>
                </a:lnTo>
                <a:lnTo>
                  <a:pt x="58683" y="90000"/>
                </a:lnTo>
                <a:lnTo>
                  <a:pt x="58683" y="90000"/>
                </a:lnTo>
                <a:lnTo>
                  <a:pt x="58683" y="64743"/>
                </a:lnTo>
                <a:lnTo>
                  <a:pt x="0" y="64743"/>
                </a:lnTo>
                <a:close/>
              </a:path>
            </a:pathLst>
          </a:cu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Câu văn trên có phải sử dụng phương pháp thuyết minh </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nêu định nghĩa không? Vì sao?</a:t>
            </a:r>
            <a:endParaRPr/>
          </a:p>
        </p:txBody>
      </p:sp>
      <p:sp>
        <p:nvSpPr>
          <p:cNvPr id="431" name="Google Shape;431;p32"/>
          <p:cNvSpPr/>
          <p:nvPr/>
        </p:nvSpPr>
        <p:spPr>
          <a:xfrm>
            <a:off x="533400" y="4572000"/>
            <a:ext cx="8382000" cy="1905000"/>
          </a:xfrm>
          <a:prstGeom prst="flowChartAlternateProcess">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Times New Roman"/>
              <a:buNone/>
            </a:pPr>
            <a:r>
              <a:t/>
            </a:r>
            <a:endParaRPr b="0" i="0" sz="32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không nêu lên được đặc điểm,</a:t>
            </a:r>
            <a:endParaRPr/>
          </a:p>
          <a:p>
            <a:pPr indent="0" lvl="0" marL="0" marR="0" rtl="0" algn="ctr">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bản chất giúp người đọc phân biệt được Ba - sô </a:t>
            </a:r>
            <a:endParaRPr/>
          </a:p>
          <a:p>
            <a:pPr indent="0" lvl="0" marL="0" marR="0" rtl="0" algn="ctr">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với các nhà thơ, nhà văn khác.                       </a:t>
            </a:r>
            <a:endParaRPr/>
          </a:p>
          <a:p>
            <a:pPr indent="0" lvl="0" marL="0" marR="0" rtl="0" algn="l">
              <a:lnSpc>
                <a:spcPct val="100000"/>
              </a:lnSpc>
              <a:spcBef>
                <a:spcPts val="0"/>
              </a:spcBef>
              <a:spcAft>
                <a:spcPts val="0"/>
              </a:spcAft>
              <a:buNone/>
            </a:pPr>
            <a:r>
              <a:t/>
            </a:r>
            <a:endParaRPr b="0" i="0" sz="3200" u="none">
              <a:solidFill>
                <a:schemeClr val="dk1"/>
              </a:solidFill>
              <a:latin typeface="Times New Roman"/>
              <a:ea typeface="Times New Roman"/>
              <a:cs typeface="Times New Roman"/>
              <a:sym typeface="Times New Roman"/>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gtEl>
                                        <p:attrNameLst>
                                          <p:attrName>style.visibility</p:attrName>
                                        </p:attrNameLst>
                                      </p:cBhvr>
                                      <p:to>
                                        <p:strVal val="visible"/>
                                      </p:to>
                                    </p:set>
                                    <p:animEffect filter="fade" transition="in">
                                      <p:cBhvr>
                                        <p:cTn dur="500"/>
                                        <p:tgtEl>
                                          <p:spTgt spid="4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9"/>
                                        </p:tgtEl>
                                        <p:attrNameLst>
                                          <p:attrName>style.visibility</p:attrName>
                                        </p:attrNameLst>
                                      </p:cBhvr>
                                      <p:to>
                                        <p:strVal val="visible"/>
                                      </p:to>
                                    </p:set>
                                    <p:animEffect filter="fade" transition="in">
                                      <p:cBhvr>
                                        <p:cTn dur="500"/>
                                        <p:tgtEl>
                                          <p:spTgt spid="4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0"/>
                                        </p:tgtEl>
                                        <p:attrNameLst>
                                          <p:attrName>style.visibility</p:attrName>
                                        </p:attrNameLst>
                                      </p:cBhvr>
                                      <p:to>
                                        <p:strVal val="visible"/>
                                      </p:to>
                                    </p:set>
                                    <p:animEffect filter="fade" transition="in">
                                      <p:cBhvr>
                                        <p:cTn dur="500"/>
                                        <p:tgtEl>
                                          <p:spTgt spid="4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1"/>
                                        </p:tgtEl>
                                        <p:attrNameLst>
                                          <p:attrName>style.visibility</p:attrName>
                                        </p:attrNameLst>
                                      </p:cBhvr>
                                      <p:to>
                                        <p:strVal val="visible"/>
                                      </p:to>
                                    </p:set>
                                    <p:animEffect filter="fade" transition="in">
                                      <p:cBhvr>
                                        <p:cTn dur="500"/>
                                        <p:tgtEl>
                                          <p:spTgt spid="4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33"/>
          <p:cNvSpPr txBox="1"/>
          <p:nvPr/>
        </p:nvSpPr>
        <p:spPr>
          <a:xfrm>
            <a:off x="3132137" y="809625"/>
            <a:ext cx="2574925" cy="588962"/>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200"/>
              <a:buFont typeface="Times New Roman"/>
              <a:buNone/>
            </a:pPr>
            <a:r>
              <a:rPr b="1" i="0" lang="en-US" sz="3200" u="none">
                <a:solidFill>
                  <a:schemeClr val="dk1"/>
                </a:solidFill>
                <a:latin typeface="Times New Roman"/>
                <a:ea typeface="Times New Roman"/>
                <a:cs typeface="Times New Roman"/>
                <a:sym typeface="Times New Roman"/>
              </a:rPr>
              <a:t>Bảng so sánh </a:t>
            </a:r>
            <a:endParaRPr/>
          </a:p>
        </p:txBody>
      </p:sp>
      <p:grpSp>
        <p:nvGrpSpPr>
          <p:cNvPr id="437" name="Google Shape;437;p33"/>
          <p:cNvGrpSpPr/>
          <p:nvPr/>
        </p:nvGrpSpPr>
        <p:grpSpPr>
          <a:xfrm>
            <a:off x="304800" y="2327275"/>
            <a:ext cx="8229600" cy="1076325"/>
            <a:chOff x="480" y="1426"/>
            <a:chExt cx="5184" cy="649"/>
          </a:xfrm>
        </p:grpSpPr>
        <p:sp>
          <p:nvSpPr>
            <p:cNvPr id="438" name="Google Shape;438;p33"/>
            <p:cNvSpPr txBox="1"/>
            <p:nvPr/>
          </p:nvSpPr>
          <p:spPr>
            <a:xfrm>
              <a:off x="480" y="1426"/>
              <a:ext cx="2544" cy="649"/>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Phương pháp thuyết minh định nghĩa </a:t>
              </a:r>
              <a:endParaRPr/>
            </a:p>
          </p:txBody>
        </p:sp>
        <p:sp>
          <p:nvSpPr>
            <p:cNvPr id="439" name="Google Shape;439;p33"/>
            <p:cNvSpPr txBox="1"/>
            <p:nvPr/>
          </p:nvSpPr>
          <p:spPr>
            <a:xfrm>
              <a:off x="3024" y="1426"/>
              <a:ext cx="2640" cy="649"/>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Phương pháp thuyết minh bằng chú thích </a:t>
              </a:r>
              <a:endParaRPr/>
            </a:p>
          </p:txBody>
        </p:sp>
      </p:grpSp>
      <p:sp>
        <p:nvSpPr>
          <p:cNvPr id="440" name="Google Shape;440;p33"/>
          <p:cNvSpPr txBox="1"/>
          <p:nvPr/>
        </p:nvSpPr>
        <p:spPr>
          <a:xfrm>
            <a:off x="304800" y="3425825"/>
            <a:ext cx="8229600" cy="1076325"/>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Cùng có mô hình cấu trúc A là B: A là đối tượng cần thuyết minh, B là tri thức về đối tượng </a:t>
            </a:r>
            <a:endParaRPr/>
          </a:p>
        </p:txBody>
      </p:sp>
      <p:sp>
        <p:nvSpPr>
          <p:cNvPr id="441" name="Google Shape;441;p33"/>
          <p:cNvSpPr txBox="1"/>
          <p:nvPr/>
        </p:nvSpPr>
        <p:spPr>
          <a:xfrm>
            <a:off x="3302000" y="1695450"/>
            <a:ext cx="2235200" cy="588962"/>
          </a:xfrm>
          <a:prstGeom prst="rect">
            <a:avLst/>
          </a:prstGeom>
          <a:solidFill>
            <a:srgbClr val="33CC33"/>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Times New Roman"/>
              <a:buNone/>
            </a:pPr>
            <a:r>
              <a:rPr b="1" i="0" lang="en-US" sz="3200" u="none">
                <a:solidFill>
                  <a:schemeClr val="dk1"/>
                </a:solidFill>
                <a:latin typeface="Times New Roman"/>
                <a:ea typeface="Times New Roman"/>
                <a:cs typeface="Times New Roman"/>
                <a:sym typeface="Times New Roman"/>
              </a:rPr>
              <a:t>Giống nhau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gtEl>
                                        <p:attrNameLst>
                                          <p:attrName>style.visibility</p:attrName>
                                        </p:attrNameLst>
                                      </p:cBhvr>
                                      <p:to>
                                        <p:strVal val="visible"/>
                                      </p:to>
                                    </p:set>
                                    <p:animEffect filter="fade" transition="in">
                                      <p:cBhvr>
                                        <p:cTn dur="2000"/>
                                        <p:tgtEl>
                                          <p:spTgt spid="4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1"/>
                                        </p:tgtEl>
                                        <p:attrNameLst>
                                          <p:attrName>style.visibility</p:attrName>
                                        </p:attrNameLst>
                                      </p:cBhvr>
                                      <p:to>
                                        <p:strVal val="visible"/>
                                      </p:to>
                                    </p:set>
                                    <p:animEffect filter="fade" transition="in">
                                      <p:cBhvr>
                                        <p:cTn dur="2000"/>
                                        <p:tgtEl>
                                          <p:spTgt spid="441"/>
                                        </p:tgtEl>
                                      </p:cBhvr>
                                    </p:animEffect>
                                  </p:childTnLst>
                                </p:cTn>
                              </p:par>
                              <p:par>
                                <p:cTn fill="hold" nodeType="withEffect" presetClass="entr" presetID="10" presetSubtype="0">
                                  <p:stCondLst>
                                    <p:cond delay="0"/>
                                  </p:stCondLst>
                                  <p:childTnLst>
                                    <p:set>
                                      <p:cBhvr>
                                        <p:cTn dur="1" fill="hold">
                                          <p:stCondLst>
                                            <p:cond delay="0"/>
                                          </p:stCondLst>
                                        </p:cTn>
                                        <p:tgtEl>
                                          <p:spTgt spid="440"/>
                                        </p:tgtEl>
                                        <p:attrNameLst>
                                          <p:attrName>style.visibility</p:attrName>
                                        </p:attrNameLst>
                                      </p:cBhvr>
                                      <p:to>
                                        <p:strVal val="visible"/>
                                      </p:to>
                                    </p:set>
                                    <p:animEffect filter="fade" transition="in">
                                      <p:cBhvr>
                                        <p:cTn dur="2000"/>
                                        <p:tgtEl>
                                          <p:spTgt spid="4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grpSp>
        <p:nvGrpSpPr>
          <p:cNvPr id="446" name="Google Shape;446;p34"/>
          <p:cNvGrpSpPr/>
          <p:nvPr/>
        </p:nvGrpSpPr>
        <p:grpSpPr>
          <a:xfrm>
            <a:off x="609600" y="762000"/>
            <a:ext cx="8305800" cy="831850"/>
            <a:chOff x="384" y="480"/>
            <a:chExt cx="5232" cy="524"/>
          </a:xfrm>
        </p:grpSpPr>
        <p:sp>
          <p:nvSpPr>
            <p:cNvPr id="447" name="Google Shape;447;p34"/>
            <p:cNvSpPr txBox="1"/>
            <p:nvPr/>
          </p:nvSpPr>
          <p:spPr>
            <a:xfrm>
              <a:off x="384" y="480"/>
              <a:ext cx="2592" cy="524"/>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Phương pháp thuyết minh định nghĩa </a:t>
              </a:r>
              <a:endParaRPr/>
            </a:p>
          </p:txBody>
        </p:sp>
        <p:sp>
          <p:nvSpPr>
            <p:cNvPr id="448" name="Google Shape;448;p34"/>
            <p:cNvSpPr txBox="1"/>
            <p:nvPr/>
          </p:nvSpPr>
          <p:spPr>
            <a:xfrm>
              <a:off x="2976" y="480"/>
              <a:ext cx="2640" cy="524"/>
            </a:xfrm>
            <a:prstGeom prst="rect">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Times New Roman"/>
                <a:buNone/>
              </a:pPr>
              <a:r>
                <a:rPr b="1" i="0" lang="en-US" sz="2400" u="none">
                  <a:solidFill>
                    <a:schemeClr val="dk1"/>
                  </a:solidFill>
                  <a:latin typeface="Times New Roman"/>
                  <a:ea typeface="Times New Roman"/>
                  <a:cs typeface="Times New Roman"/>
                  <a:sym typeface="Times New Roman"/>
                </a:rPr>
                <a:t>Phương pháp thuyết minh bằng chú thích </a:t>
              </a:r>
              <a:endParaRPr/>
            </a:p>
          </p:txBody>
        </p:sp>
      </p:grpSp>
      <p:sp>
        <p:nvSpPr>
          <p:cNvPr id="449" name="Google Shape;449;p34"/>
          <p:cNvSpPr txBox="1"/>
          <p:nvPr/>
        </p:nvSpPr>
        <p:spPr>
          <a:xfrm>
            <a:off x="3657600" y="152400"/>
            <a:ext cx="2201862" cy="588962"/>
          </a:xfrm>
          <a:prstGeom prst="rect">
            <a:avLst/>
          </a:prstGeom>
          <a:solidFill>
            <a:srgbClr val="F2F2F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Khác nhau </a:t>
            </a:r>
            <a:endParaRPr/>
          </a:p>
        </p:txBody>
      </p:sp>
      <p:sp>
        <p:nvSpPr>
          <p:cNvPr id="450" name="Google Shape;450;p34"/>
          <p:cNvSpPr txBox="1"/>
          <p:nvPr/>
        </p:nvSpPr>
        <p:spPr>
          <a:xfrm>
            <a:off x="608012" y="1622425"/>
            <a:ext cx="4114800" cy="3538537"/>
          </a:xfrm>
          <a:prstGeom prst="rect">
            <a:avLst/>
          </a:prstGeom>
          <a:solidFill>
            <a:srgbClr val="E6E6E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Chỉ ra được </a:t>
            </a:r>
            <a:r>
              <a:rPr b="0" i="0" lang="en-US" sz="2800" u="sng">
                <a:solidFill>
                  <a:srgbClr val="FF0000"/>
                </a:solidFill>
                <a:latin typeface="Times New Roman"/>
                <a:ea typeface="Times New Roman"/>
                <a:cs typeface="Times New Roman"/>
                <a:sym typeface="Times New Roman"/>
              </a:rPr>
              <a:t>đặc điểm</a:t>
            </a:r>
            <a:r>
              <a:rPr b="0" i="0" lang="en-US" sz="2800" u="none">
                <a:solidFill>
                  <a:schemeClr val="dk1"/>
                </a:solidFill>
                <a:latin typeface="Times New Roman"/>
                <a:ea typeface="Times New Roman"/>
                <a:cs typeface="Times New Roman"/>
                <a:sym typeface="Times New Roman"/>
              </a:rPr>
              <a:t>, </a:t>
            </a:r>
            <a:r>
              <a:rPr b="0" i="0" lang="en-US" sz="2800" u="sng">
                <a:solidFill>
                  <a:srgbClr val="FF0000"/>
                </a:solidFill>
                <a:latin typeface="Times New Roman"/>
                <a:ea typeface="Times New Roman"/>
                <a:cs typeface="Times New Roman"/>
                <a:sym typeface="Times New Roman"/>
              </a:rPr>
              <a:t>bản chất của sự vật</a:t>
            </a:r>
            <a:r>
              <a:rPr b="0" i="0" lang="en-US" sz="2800" u="sng">
                <a:solidFill>
                  <a:schemeClr val="dk1"/>
                </a:solidFill>
                <a:latin typeface="Times New Roman"/>
                <a:ea typeface="Times New Roman"/>
                <a:cs typeface="Times New Roman"/>
                <a:sym typeface="Times New Roman"/>
              </a:rPr>
              <a:t>, </a:t>
            </a:r>
            <a:r>
              <a:rPr b="0" i="0" lang="en-US" sz="2800" u="none">
                <a:solidFill>
                  <a:schemeClr val="dk1"/>
                </a:solidFill>
                <a:latin typeface="Times New Roman"/>
                <a:ea typeface="Times New Roman"/>
                <a:cs typeface="Times New Roman"/>
                <a:sym typeface="Times New Roman"/>
              </a:rPr>
              <a:t>hiện tượng để phân biệt nó với hiện tượng cùng loại.</a:t>
            </a:r>
            <a:endParaRPr/>
          </a:p>
          <a:p>
            <a:pPr indent="0" lvl="0" marL="0" marR="0" rtl="0" algn="just">
              <a:lnSpc>
                <a:spcPct val="100000"/>
              </a:lnSpc>
              <a:spcBef>
                <a:spcPts val="0"/>
              </a:spcBef>
              <a:spcAft>
                <a:spcPts val="0"/>
              </a:spcAft>
              <a:buClr>
                <a:schemeClr val="dk1"/>
              </a:buClr>
              <a:buSzPts val="2800"/>
              <a:buFont typeface="Times New Roman"/>
              <a:buNone/>
            </a:pPr>
            <a:r>
              <a:t/>
            </a:r>
            <a:endParaRPr b="0"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800"/>
              <a:buFont typeface="Times New Roman"/>
              <a:buNone/>
            </a:pPr>
            <a:r>
              <a:rPr b="1" i="0" lang="en-US" sz="2800" u="sng">
                <a:solidFill>
                  <a:schemeClr val="dk1"/>
                </a:solidFill>
                <a:latin typeface="Times New Roman"/>
                <a:ea typeface="Times New Roman"/>
                <a:cs typeface="Times New Roman"/>
                <a:sym typeface="Times New Roman"/>
              </a:rPr>
              <a:t>VD</a:t>
            </a:r>
            <a:r>
              <a:rPr b="1" i="0" lang="en-US" sz="2800" u="none">
                <a:solidFill>
                  <a:schemeClr val="dk1"/>
                </a:solidFill>
                <a:latin typeface="Times New Roman"/>
                <a:ea typeface="Times New Roman"/>
                <a:cs typeface="Times New Roman"/>
                <a:sym typeface="Times New Roman"/>
              </a:rPr>
              <a:t>: </a:t>
            </a:r>
            <a:r>
              <a:rPr b="0" i="0" lang="en-US" sz="2800" u="none">
                <a:solidFill>
                  <a:schemeClr val="dk1"/>
                </a:solidFill>
                <a:latin typeface="Times New Roman"/>
                <a:ea typeface="Times New Roman"/>
                <a:cs typeface="Times New Roman"/>
                <a:sym typeface="Times New Roman"/>
              </a:rPr>
              <a:t>phân biệt nhà thơ X với nhà thơ Y,  nhân vật A với nhân vật B.</a:t>
            </a:r>
            <a:endParaRPr/>
          </a:p>
        </p:txBody>
      </p:sp>
      <p:sp>
        <p:nvSpPr>
          <p:cNvPr id="451" name="Google Shape;451;p34"/>
          <p:cNvSpPr txBox="1"/>
          <p:nvPr/>
        </p:nvSpPr>
        <p:spPr>
          <a:xfrm>
            <a:off x="4722812" y="1600200"/>
            <a:ext cx="4191000" cy="3694112"/>
          </a:xfrm>
          <a:prstGeom prst="rect">
            <a:avLst/>
          </a:prstGeom>
          <a:solidFill>
            <a:srgbClr val="E6E6E6"/>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 Nêu </a:t>
            </a:r>
            <a:r>
              <a:rPr b="0" i="0" lang="en-US" sz="2600" u="sng">
                <a:solidFill>
                  <a:srgbClr val="FF0000"/>
                </a:solidFill>
                <a:latin typeface="Times New Roman"/>
                <a:ea typeface="Times New Roman"/>
                <a:cs typeface="Times New Roman"/>
                <a:sym typeface="Times New Roman"/>
              </a:rPr>
              <a:t>tên gọi khác, đặc điểm khác</a:t>
            </a:r>
            <a:r>
              <a:rPr b="0" i="0" lang="en-US" sz="2600" u="none">
                <a:solidFill>
                  <a:schemeClr val="dk1"/>
                </a:solidFill>
                <a:latin typeface="Times New Roman"/>
                <a:ea typeface="Times New Roman"/>
                <a:cs typeface="Times New Roman"/>
                <a:sym typeface="Times New Roman"/>
              </a:rPr>
              <a:t> của đối tượng.</a:t>
            </a:r>
            <a:endParaRPr/>
          </a:p>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 </a:t>
            </a:r>
            <a:r>
              <a:rPr b="1" i="0" lang="en-US" sz="2600" u="sng">
                <a:solidFill>
                  <a:schemeClr val="dk1"/>
                </a:solidFill>
                <a:latin typeface="Times New Roman"/>
                <a:ea typeface="Times New Roman"/>
                <a:cs typeface="Times New Roman"/>
                <a:sym typeface="Times New Roman"/>
              </a:rPr>
              <a:t>VD: </a:t>
            </a:r>
            <a:r>
              <a:rPr b="0" i="0" lang="en-US" sz="2600" u="none">
                <a:solidFill>
                  <a:schemeClr val="dk1"/>
                </a:solidFill>
                <a:latin typeface="Times New Roman"/>
                <a:ea typeface="Times New Roman"/>
                <a:cs typeface="Times New Roman"/>
                <a:sym typeface="Times New Roman"/>
              </a:rPr>
              <a:t>Ba sô là tên hiệu, Ba sô là tên chữ, Ba sô là bút danh</a:t>
            </a:r>
            <a:endParaRPr/>
          </a:p>
          <a:p>
            <a:pPr indent="0" lvl="0" marL="0" marR="0" rtl="0" algn="l">
              <a:lnSpc>
                <a:spcPct val="100000"/>
              </a:lnSpc>
              <a:spcBef>
                <a:spcPts val="0"/>
              </a:spcBef>
              <a:spcAft>
                <a:spcPts val="0"/>
              </a:spcAft>
              <a:buClr>
                <a:schemeClr val="dk1"/>
              </a:buClr>
              <a:buSzPts val="2600"/>
              <a:buFont typeface="Times New Roman"/>
              <a:buNone/>
            </a:pPr>
            <a:r>
              <a:rPr b="0" i="0" lang="en-US" sz="2600" u="none">
                <a:solidFill>
                  <a:schemeClr val="dk1"/>
                </a:solidFill>
                <a:latin typeface="Times New Roman"/>
                <a:ea typeface="Times New Roman"/>
                <a:cs typeface="Times New Roman"/>
                <a:sym typeface="Times New Roman"/>
              </a:rPr>
              <a:t>Hay: tên hiệu của Nguyễn Du là Thanh Hiên, của Nguyễn Bỉnh Khiêm là Bạch Vân Cư Sĩ, của Nguyễn Công Trứ là Ngộ Trai.</a:t>
            </a:r>
            <a:endParaRPr/>
          </a:p>
        </p:txBody>
      </p:sp>
      <p:sp>
        <p:nvSpPr>
          <p:cNvPr id="452" name="Google Shape;452;p34"/>
          <p:cNvSpPr txBox="1"/>
          <p:nvPr/>
        </p:nvSpPr>
        <p:spPr>
          <a:xfrm>
            <a:off x="609600" y="5189537"/>
            <a:ext cx="4114800" cy="1385887"/>
          </a:xfrm>
          <a:prstGeom prst="rect">
            <a:avLst/>
          </a:prstGeom>
          <a:solidFill>
            <a:srgbClr val="92D05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t/>
            </a:r>
            <a:endParaRPr b="1" i="0" sz="2800" u="non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Đảm bảo tính chuẩn xác và độ tin cậy cao.</a:t>
            </a:r>
            <a:endParaRPr/>
          </a:p>
        </p:txBody>
      </p:sp>
      <p:sp>
        <p:nvSpPr>
          <p:cNvPr id="453" name="Google Shape;453;p34"/>
          <p:cNvSpPr txBox="1"/>
          <p:nvPr/>
        </p:nvSpPr>
        <p:spPr>
          <a:xfrm>
            <a:off x="4724400" y="5321300"/>
            <a:ext cx="4191000" cy="1384300"/>
          </a:xfrm>
          <a:prstGeom prst="rect">
            <a:avLst/>
          </a:prstGeom>
          <a:solidFill>
            <a:srgbClr val="92D05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 Hiệu quả: </a:t>
            </a:r>
            <a:r>
              <a:rPr b="0" i="0" lang="en-US" sz="2800" u="none">
                <a:solidFill>
                  <a:schemeClr val="dk1"/>
                </a:solidFill>
                <a:latin typeface="Times New Roman"/>
                <a:ea typeface="Times New Roman"/>
                <a:cs typeface="Times New Roman"/>
                <a:sym typeface="Times New Roman"/>
              </a:rPr>
              <a:t>Linh hoạt, mềm dẻo, dễ sử dụng, diễn đạt phong phú.</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0"/>
                                        </p:tgtEl>
                                        <p:attrNameLst>
                                          <p:attrName>style.visibility</p:attrName>
                                        </p:attrNameLst>
                                      </p:cBhvr>
                                      <p:to>
                                        <p:strVal val="visible"/>
                                      </p:to>
                                    </p:set>
                                    <p:animEffect filter="fade" transition="in">
                                      <p:cBhvr>
                                        <p:cTn dur="2000"/>
                                        <p:tgtEl>
                                          <p:spTgt spid="4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1"/>
                                        </p:tgtEl>
                                        <p:attrNameLst>
                                          <p:attrName>style.visibility</p:attrName>
                                        </p:attrNameLst>
                                      </p:cBhvr>
                                      <p:to>
                                        <p:strVal val="visible"/>
                                      </p:to>
                                    </p:set>
                                    <p:animEffect filter="fade" transition="in">
                                      <p:cBhvr>
                                        <p:cTn dur="1000"/>
                                        <p:tgtEl>
                                          <p:spTgt spid="4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2"/>
                                        </p:tgtEl>
                                        <p:attrNameLst>
                                          <p:attrName>style.visibility</p:attrName>
                                        </p:attrNameLst>
                                      </p:cBhvr>
                                      <p:to>
                                        <p:strVal val="visible"/>
                                      </p:to>
                                    </p:set>
                                    <p:animEffect filter="fade" transition="in">
                                      <p:cBhvr>
                                        <p:cTn dur="2000"/>
                                        <p:tgtEl>
                                          <p:spTgt spid="4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3"/>
                                        </p:tgtEl>
                                        <p:attrNameLst>
                                          <p:attrName>style.visibility</p:attrName>
                                        </p:attrNameLst>
                                      </p:cBhvr>
                                      <p:to>
                                        <p:strVal val="visible"/>
                                      </p:to>
                                    </p:set>
                                    <p:animEffect filter="fade" transition="in">
                                      <p:cBhvr>
                                        <p:cTn dur="2000"/>
                                        <p:tgtEl>
                                          <p:spTgt spid="4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7"/>
          <p:cNvSpPr/>
          <p:nvPr/>
        </p:nvSpPr>
        <p:spPr>
          <a:xfrm>
            <a:off x="2169209" y="533400"/>
            <a:ext cx="4685898" cy="52322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none" cap="none" strike="noStrike">
                <a:solidFill>
                  <a:srgbClr val="FF0000"/>
                </a:solidFill>
                <a:latin typeface="Times New Roman"/>
                <a:ea typeface="Times New Roman"/>
                <a:cs typeface="Times New Roman"/>
                <a:sym typeface="Times New Roman"/>
              </a:rPr>
              <a:t>TRÒ CHƠI Ô CHỮ BÍ MẬT</a:t>
            </a:r>
            <a:endParaRPr/>
          </a:p>
        </p:txBody>
      </p:sp>
      <p:graphicFrame>
        <p:nvGraphicFramePr>
          <p:cNvPr id="135" name="Google Shape;135;p17"/>
          <p:cNvGraphicFramePr/>
          <p:nvPr/>
        </p:nvGraphicFramePr>
        <p:xfrm>
          <a:off x="1360487" y="1690687"/>
          <a:ext cx="3000000" cy="3000000"/>
        </p:xfrm>
        <a:graphic>
          <a:graphicData uri="http://schemas.openxmlformats.org/drawingml/2006/table">
            <a:tbl>
              <a:tblPr>
                <a:noFill/>
                <a:tableStyleId>{6AA8C25C-C70B-4AC1-A139-C21D102EC192}</a:tableStyleId>
              </a:tblPr>
              <a:tblGrid>
                <a:gridCol w="722300"/>
                <a:gridCol w="722300"/>
                <a:gridCol w="720725"/>
                <a:gridCol w="722300"/>
                <a:gridCol w="722300"/>
                <a:gridCol w="722300"/>
                <a:gridCol w="720725"/>
                <a:gridCol w="722300"/>
                <a:gridCol w="722300"/>
              </a:tblGrid>
              <a:tr h="70167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O</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Á</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r h="70007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P</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Â</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T</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Í</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C</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r h="70167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L</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I</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Ệ</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T</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K</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Ê</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r h="701675">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Đ</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Ị</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G</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H</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Ĩ</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A</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r h="70007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S</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Ố</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L</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I</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Ệ</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U</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r h="70167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V</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Í</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D</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ctr">
                        <a:lnSpc>
                          <a:spcPct val="100000"/>
                        </a:lnSpc>
                        <a:spcBef>
                          <a:spcPts val="0"/>
                        </a:spcBef>
                        <a:spcAft>
                          <a:spcPts val="0"/>
                        </a:spcAft>
                        <a:buClr>
                          <a:schemeClr val="dk1"/>
                        </a:buClr>
                        <a:buSzPts val="2000"/>
                        <a:buFont typeface="Arial"/>
                        <a:buNone/>
                      </a:pPr>
                      <a:r>
                        <a:t/>
                      </a:r>
                      <a:endParaRPr b="1" i="0" sz="2000" u="none">
                        <a:solidFill>
                          <a:schemeClr val="dk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1"/>
                        </a:buClr>
                        <a:buSzPts val="2000"/>
                        <a:buFont typeface="Times New Roman"/>
                        <a:buNone/>
                      </a:pPr>
                      <a:r>
                        <a:rPr b="1" i="0" lang="en-US" sz="2000" u="none">
                          <a:solidFill>
                            <a:schemeClr val="dk1"/>
                          </a:solidFill>
                          <a:latin typeface="Times New Roman"/>
                          <a:ea typeface="Times New Roman"/>
                          <a:cs typeface="Times New Roman"/>
                          <a:sym typeface="Times New Roman"/>
                        </a:rPr>
                        <a:t>Ụ</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F5F5FF"/>
                    </a:solidFill>
                  </a:tcPr>
                </a:tc>
              </a:tr>
            </a:tbl>
          </a:graphicData>
        </a:graphic>
      </p:graphicFrame>
      <p:sp>
        <p:nvSpPr>
          <p:cNvPr id="136" name="Google Shape;136;p17"/>
          <p:cNvSpPr/>
          <p:nvPr/>
        </p:nvSpPr>
        <p:spPr>
          <a:xfrm>
            <a:off x="228600" y="1752600"/>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1</a:t>
            </a:r>
            <a:endParaRPr/>
          </a:p>
        </p:txBody>
      </p:sp>
      <p:sp>
        <p:nvSpPr>
          <p:cNvPr id="137" name="Google Shape;137;p17"/>
          <p:cNvSpPr/>
          <p:nvPr/>
        </p:nvSpPr>
        <p:spPr>
          <a:xfrm>
            <a:off x="228600" y="2438400"/>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2</a:t>
            </a:r>
            <a:endParaRPr/>
          </a:p>
        </p:txBody>
      </p:sp>
      <p:sp>
        <p:nvSpPr>
          <p:cNvPr id="138" name="Google Shape;138;p17"/>
          <p:cNvSpPr/>
          <p:nvPr/>
        </p:nvSpPr>
        <p:spPr>
          <a:xfrm>
            <a:off x="228600" y="3124200"/>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3</a:t>
            </a:r>
            <a:endParaRPr/>
          </a:p>
        </p:txBody>
      </p:sp>
      <p:sp>
        <p:nvSpPr>
          <p:cNvPr id="139" name="Google Shape;139;p17"/>
          <p:cNvSpPr/>
          <p:nvPr/>
        </p:nvSpPr>
        <p:spPr>
          <a:xfrm>
            <a:off x="228600" y="3783012"/>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4</a:t>
            </a:r>
            <a:endParaRPr/>
          </a:p>
        </p:txBody>
      </p:sp>
      <p:sp>
        <p:nvSpPr>
          <p:cNvPr id="140" name="Google Shape;140;p17"/>
          <p:cNvSpPr/>
          <p:nvPr/>
        </p:nvSpPr>
        <p:spPr>
          <a:xfrm>
            <a:off x="228600" y="4468812"/>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5</a:t>
            </a:r>
            <a:endParaRPr/>
          </a:p>
        </p:txBody>
      </p:sp>
      <p:sp>
        <p:nvSpPr>
          <p:cNvPr id="141" name="Google Shape;141;p17"/>
          <p:cNvSpPr/>
          <p:nvPr/>
        </p:nvSpPr>
        <p:spPr>
          <a:xfrm>
            <a:off x="228600" y="5154612"/>
            <a:ext cx="977900" cy="484187"/>
          </a:xfrm>
          <a:prstGeom prst="homePlate">
            <a:avLst>
              <a:gd fmla="val 16253" name="adj"/>
            </a:avLst>
          </a:prstGeom>
          <a:solidFill>
            <a:srgbClr val="FFC000"/>
          </a:solidFill>
          <a:ln>
            <a:noFill/>
          </a:ln>
          <a:effectLst>
            <a:outerShdw blurRad="63500"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Times New Roman"/>
              <a:buNone/>
            </a:pPr>
            <a:r>
              <a:rPr b="0" i="0" lang="en-US" sz="2200" u="none">
                <a:solidFill>
                  <a:srgbClr val="FFFFFF"/>
                </a:solidFill>
                <a:latin typeface="Times New Roman"/>
                <a:ea typeface="Times New Roman"/>
                <a:cs typeface="Times New Roman"/>
                <a:sym typeface="Times New Roman"/>
              </a:rPr>
              <a:t>6</a:t>
            </a:r>
            <a:endParaRPr/>
          </a:p>
        </p:txBody>
      </p:sp>
      <p:sp>
        <p:nvSpPr>
          <p:cNvPr id="142" name="Google Shape;142;p17"/>
          <p:cNvSpPr/>
          <p:nvPr/>
        </p:nvSpPr>
        <p:spPr>
          <a:xfrm>
            <a:off x="1382712" y="5999162"/>
            <a:ext cx="6248400"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1. Là phương pháp đối chiếu hai đối tượng cùng loại để làm nổi bật đối tượng cần thuyết minh</a:t>
            </a:r>
            <a:endParaRPr/>
          </a:p>
        </p:txBody>
      </p:sp>
      <p:sp>
        <p:nvSpPr>
          <p:cNvPr id="143" name="Google Shape;143;p17"/>
          <p:cNvSpPr/>
          <p:nvPr/>
        </p:nvSpPr>
        <p:spPr>
          <a:xfrm>
            <a:off x="7993062" y="1730375"/>
            <a:ext cx="676275"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1</a:t>
            </a:r>
            <a:endParaRPr/>
          </a:p>
        </p:txBody>
      </p:sp>
      <p:sp>
        <p:nvSpPr>
          <p:cNvPr id="144" name="Google Shape;144;p17"/>
          <p:cNvSpPr/>
          <p:nvPr/>
        </p:nvSpPr>
        <p:spPr>
          <a:xfrm>
            <a:off x="7937500" y="2457450"/>
            <a:ext cx="676275"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2</a:t>
            </a:r>
            <a:endParaRPr/>
          </a:p>
        </p:txBody>
      </p:sp>
      <p:sp>
        <p:nvSpPr>
          <p:cNvPr id="145" name="Google Shape;145;p17"/>
          <p:cNvSpPr/>
          <p:nvPr/>
        </p:nvSpPr>
        <p:spPr>
          <a:xfrm>
            <a:off x="7983537" y="3182937"/>
            <a:ext cx="677862"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3</a:t>
            </a:r>
            <a:endParaRPr/>
          </a:p>
        </p:txBody>
      </p:sp>
      <p:sp>
        <p:nvSpPr>
          <p:cNvPr id="146" name="Google Shape;146;p17"/>
          <p:cNvSpPr/>
          <p:nvPr/>
        </p:nvSpPr>
        <p:spPr>
          <a:xfrm>
            <a:off x="7993062" y="3852862"/>
            <a:ext cx="685800"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4</a:t>
            </a:r>
            <a:endParaRPr/>
          </a:p>
        </p:txBody>
      </p:sp>
      <p:sp>
        <p:nvSpPr>
          <p:cNvPr id="147" name="Google Shape;147;p17"/>
          <p:cNvSpPr/>
          <p:nvPr/>
        </p:nvSpPr>
        <p:spPr>
          <a:xfrm>
            <a:off x="7966075" y="4567237"/>
            <a:ext cx="677862"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5</a:t>
            </a:r>
            <a:endParaRPr/>
          </a:p>
        </p:txBody>
      </p:sp>
      <p:sp>
        <p:nvSpPr>
          <p:cNvPr id="148" name="Google Shape;148;p17"/>
          <p:cNvSpPr/>
          <p:nvPr/>
        </p:nvSpPr>
        <p:spPr>
          <a:xfrm>
            <a:off x="7937500" y="5256212"/>
            <a:ext cx="685800" cy="565150"/>
          </a:xfrm>
          <a:prstGeom prst="ellipse">
            <a:avLst/>
          </a:prstGeom>
          <a:solidFill>
            <a:srgbClr val="5959FF"/>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200"/>
              <a:buFont typeface="Arial"/>
              <a:buNone/>
            </a:pPr>
            <a:r>
              <a:rPr b="0" i="0" lang="en-US" sz="2200" u="none">
                <a:solidFill>
                  <a:srgbClr val="FFFFFF"/>
                </a:solidFill>
                <a:latin typeface="Arial"/>
                <a:ea typeface="Arial"/>
                <a:cs typeface="Arial"/>
                <a:sym typeface="Arial"/>
              </a:rPr>
              <a:t>6</a:t>
            </a:r>
            <a:endParaRPr/>
          </a:p>
        </p:txBody>
      </p:sp>
      <p:sp>
        <p:nvSpPr>
          <p:cNvPr id="149" name="Google Shape;149;p17"/>
          <p:cNvSpPr txBox="1"/>
          <p:nvPr/>
        </p:nvSpPr>
        <p:spPr>
          <a:xfrm>
            <a:off x="2784475" y="1697037"/>
            <a:ext cx="741362" cy="68738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0" name="Google Shape;150;p17"/>
          <p:cNvSpPr txBox="1"/>
          <p:nvPr/>
        </p:nvSpPr>
        <p:spPr>
          <a:xfrm>
            <a:off x="3530600" y="1687512"/>
            <a:ext cx="723900" cy="68580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1" name="Google Shape;151;p17"/>
          <p:cNvSpPr txBox="1"/>
          <p:nvPr/>
        </p:nvSpPr>
        <p:spPr>
          <a:xfrm>
            <a:off x="4259262" y="1695450"/>
            <a:ext cx="6858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2" name="Google Shape;152;p17"/>
          <p:cNvSpPr txBox="1"/>
          <p:nvPr/>
        </p:nvSpPr>
        <p:spPr>
          <a:xfrm>
            <a:off x="4951412" y="1687512"/>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3" name="Google Shape;153;p17"/>
          <p:cNvSpPr txBox="1"/>
          <p:nvPr/>
        </p:nvSpPr>
        <p:spPr>
          <a:xfrm>
            <a:off x="5686425" y="1687512"/>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4" name="Google Shape;154;p17"/>
          <p:cNvSpPr txBox="1"/>
          <p:nvPr/>
        </p:nvSpPr>
        <p:spPr>
          <a:xfrm>
            <a:off x="6410325" y="1692275"/>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5" name="Google Shape;155;p17"/>
          <p:cNvSpPr txBox="1"/>
          <p:nvPr/>
        </p:nvSpPr>
        <p:spPr>
          <a:xfrm>
            <a:off x="2781300" y="2387600"/>
            <a:ext cx="755650" cy="72548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6" name="Google Shape;156;p17"/>
          <p:cNvSpPr txBox="1"/>
          <p:nvPr/>
        </p:nvSpPr>
        <p:spPr>
          <a:xfrm>
            <a:off x="4271962" y="2387600"/>
            <a:ext cx="6858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7" name="Google Shape;157;p17"/>
          <p:cNvSpPr txBox="1"/>
          <p:nvPr/>
        </p:nvSpPr>
        <p:spPr>
          <a:xfrm>
            <a:off x="4951412" y="2371725"/>
            <a:ext cx="723900" cy="7159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8" name="Google Shape;158;p17"/>
          <p:cNvSpPr txBox="1"/>
          <p:nvPr/>
        </p:nvSpPr>
        <p:spPr>
          <a:xfrm>
            <a:off x="5688012" y="2370137"/>
            <a:ext cx="723900" cy="7461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59" name="Google Shape;159;p17"/>
          <p:cNvSpPr txBox="1"/>
          <p:nvPr/>
        </p:nvSpPr>
        <p:spPr>
          <a:xfrm>
            <a:off x="6410325" y="2374900"/>
            <a:ext cx="723900" cy="69215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0" name="Google Shape;160;p17"/>
          <p:cNvSpPr txBox="1"/>
          <p:nvPr/>
        </p:nvSpPr>
        <p:spPr>
          <a:xfrm>
            <a:off x="2795587" y="3101975"/>
            <a:ext cx="741362" cy="68580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1" name="Google Shape;161;p17"/>
          <p:cNvSpPr txBox="1"/>
          <p:nvPr/>
        </p:nvSpPr>
        <p:spPr>
          <a:xfrm>
            <a:off x="4271962" y="3059112"/>
            <a:ext cx="685800" cy="7064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2" name="Google Shape;162;p17"/>
          <p:cNvSpPr txBox="1"/>
          <p:nvPr/>
        </p:nvSpPr>
        <p:spPr>
          <a:xfrm>
            <a:off x="4962525" y="3103562"/>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3" name="Google Shape;163;p17"/>
          <p:cNvSpPr txBox="1"/>
          <p:nvPr/>
        </p:nvSpPr>
        <p:spPr>
          <a:xfrm>
            <a:off x="5686425" y="3103562"/>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4" name="Google Shape;164;p17"/>
          <p:cNvSpPr txBox="1"/>
          <p:nvPr/>
        </p:nvSpPr>
        <p:spPr>
          <a:xfrm>
            <a:off x="6410325" y="3084512"/>
            <a:ext cx="723900" cy="6810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5" name="Google Shape;165;p17"/>
          <p:cNvSpPr txBox="1"/>
          <p:nvPr/>
        </p:nvSpPr>
        <p:spPr>
          <a:xfrm>
            <a:off x="2819400" y="3781425"/>
            <a:ext cx="717550" cy="70961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6" name="Google Shape;166;p17"/>
          <p:cNvSpPr txBox="1"/>
          <p:nvPr/>
        </p:nvSpPr>
        <p:spPr>
          <a:xfrm>
            <a:off x="4271962" y="3783012"/>
            <a:ext cx="685800" cy="70485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7" name="Google Shape;167;p17"/>
          <p:cNvSpPr txBox="1"/>
          <p:nvPr/>
        </p:nvSpPr>
        <p:spPr>
          <a:xfrm>
            <a:off x="4953000" y="3778250"/>
            <a:ext cx="723900" cy="73977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8" name="Google Shape;168;p17"/>
          <p:cNvSpPr txBox="1"/>
          <p:nvPr/>
        </p:nvSpPr>
        <p:spPr>
          <a:xfrm>
            <a:off x="5686425" y="3794125"/>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69" name="Google Shape;169;p17"/>
          <p:cNvSpPr txBox="1"/>
          <p:nvPr/>
        </p:nvSpPr>
        <p:spPr>
          <a:xfrm>
            <a:off x="6410325" y="3798887"/>
            <a:ext cx="723900" cy="6937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0" name="Google Shape;170;p17"/>
          <p:cNvSpPr txBox="1"/>
          <p:nvPr/>
        </p:nvSpPr>
        <p:spPr>
          <a:xfrm>
            <a:off x="2797175" y="4491037"/>
            <a:ext cx="739775" cy="71755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1" name="Google Shape;171;p17"/>
          <p:cNvSpPr txBox="1"/>
          <p:nvPr/>
        </p:nvSpPr>
        <p:spPr>
          <a:xfrm>
            <a:off x="4271962" y="4500562"/>
            <a:ext cx="685800" cy="70167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2" name="Google Shape;172;p17"/>
          <p:cNvSpPr txBox="1"/>
          <p:nvPr/>
        </p:nvSpPr>
        <p:spPr>
          <a:xfrm>
            <a:off x="4964112" y="4511675"/>
            <a:ext cx="723900" cy="6699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3" name="Google Shape;173;p17"/>
          <p:cNvSpPr txBox="1"/>
          <p:nvPr/>
        </p:nvSpPr>
        <p:spPr>
          <a:xfrm>
            <a:off x="5686425" y="4492625"/>
            <a:ext cx="723900" cy="69850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4" name="Google Shape;174;p17"/>
          <p:cNvSpPr txBox="1"/>
          <p:nvPr/>
        </p:nvSpPr>
        <p:spPr>
          <a:xfrm>
            <a:off x="6410325" y="4497387"/>
            <a:ext cx="723900" cy="6937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5" name="Google Shape;175;p17"/>
          <p:cNvSpPr txBox="1"/>
          <p:nvPr/>
        </p:nvSpPr>
        <p:spPr>
          <a:xfrm>
            <a:off x="3549650" y="4489450"/>
            <a:ext cx="701675" cy="711200"/>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6" name="Google Shape;176;p17"/>
          <p:cNvSpPr txBox="1"/>
          <p:nvPr/>
        </p:nvSpPr>
        <p:spPr>
          <a:xfrm>
            <a:off x="3506787" y="5200650"/>
            <a:ext cx="735012" cy="6651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7" name="Google Shape;177;p17"/>
          <p:cNvSpPr txBox="1"/>
          <p:nvPr/>
        </p:nvSpPr>
        <p:spPr>
          <a:xfrm>
            <a:off x="4229100" y="5203825"/>
            <a:ext cx="723900" cy="6651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8" name="Google Shape;178;p17"/>
          <p:cNvSpPr txBox="1"/>
          <p:nvPr/>
        </p:nvSpPr>
        <p:spPr>
          <a:xfrm>
            <a:off x="4957762" y="5205412"/>
            <a:ext cx="723900" cy="6651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79" name="Google Shape;179;p17"/>
          <p:cNvSpPr txBox="1"/>
          <p:nvPr/>
        </p:nvSpPr>
        <p:spPr>
          <a:xfrm>
            <a:off x="5697537" y="5207000"/>
            <a:ext cx="723900" cy="6651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0" name="Google Shape;180;p17"/>
          <p:cNvSpPr txBox="1"/>
          <p:nvPr/>
        </p:nvSpPr>
        <p:spPr>
          <a:xfrm>
            <a:off x="3521075" y="3794125"/>
            <a:ext cx="746125" cy="70167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1" name="Google Shape;181;p17"/>
          <p:cNvSpPr txBox="1"/>
          <p:nvPr/>
        </p:nvSpPr>
        <p:spPr>
          <a:xfrm>
            <a:off x="3551237" y="3055937"/>
            <a:ext cx="701675" cy="71278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2" name="Google Shape;182;p17"/>
          <p:cNvSpPr txBox="1"/>
          <p:nvPr/>
        </p:nvSpPr>
        <p:spPr>
          <a:xfrm>
            <a:off x="3549650" y="2376487"/>
            <a:ext cx="701675" cy="6826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3" name="Google Shape;183;p17"/>
          <p:cNvSpPr txBox="1"/>
          <p:nvPr/>
        </p:nvSpPr>
        <p:spPr>
          <a:xfrm>
            <a:off x="2065337" y="2389187"/>
            <a:ext cx="715962" cy="695325"/>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4" name="Google Shape;184;p17"/>
          <p:cNvSpPr txBox="1"/>
          <p:nvPr/>
        </p:nvSpPr>
        <p:spPr>
          <a:xfrm>
            <a:off x="7143750" y="2393950"/>
            <a:ext cx="701675" cy="6810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5" name="Google Shape;185;p17"/>
          <p:cNvSpPr txBox="1"/>
          <p:nvPr/>
        </p:nvSpPr>
        <p:spPr>
          <a:xfrm>
            <a:off x="2106612" y="3773487"/>
            <a:ext cx="701675" cy="715962"/>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6" name="Google Shape;186;p17"/>
          <p:cNvSpPr txBox="1"/>
          <p:nvPr/>
        </p:nvSpPr>
        <p:spPr>
          <a:xfrm>
            <a:off x="1355725" y="3794125"/>
            <a:ext cx="701675" cy="6810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7" name="Google Shape;187;p17"/>
          <p:cNvSpPr txBox="1"/>
          <p:nvPr/>
        </p:nvSpPr>
        <p:spPr>
          <a:xfrm>
            <a:off x="7142162" y="3794125"/>
            <a:ext cx="701675" cy="681037"/>
          </a:xfrm>
          <a:prstGeom prst="rect">
            <a:avLst/>
          </a:prstGeom>
          <a:solidFill>
            <a:srgbClr val="99FF99"/>
          </a:solidFill>
          <a:ln cap="flat" cmpd="sng" w="12700">
            <a:solidFill>
              <a:srgbClr val="9595B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88" name="Google Shape;188;p17"/>
          <p:cNvSpPr/>
          <p:nvPr/>
        </p:nvSpPr>
        <p:spPr>
          <a:xfrm>
            <a:off x="1373187" y="6000750"/>
            <a:ext cx="6248400"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2. Là phương pháp chia đối tượng ra thành từng mặt, từng khía cạnh, từng vấn đề?</a:t>
            </a:r>
            <a:endParaRPr/>
          </a:p>
        </p:txBody>
      </p:sp>
      <p:sp>
        <p:nvSpPr>
          <p:cNvPr id="189" name="Google Shape;189;p17"/>
          <p:cNvSpPr/>
          <p:nvPr/>
        </p:nvSpPr>
        <p:spPr>
          <a:xfrm>
            <a:off x="1382712" y="6007100"/>
            <a:ext cx="6248400"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3. Là phương pháp kể ra lần lượt, chính xác các thuộc tính, biểu hiện cùng loại?</a:t>
            </a:r>
            <a:endParaRPr/>
          </a:p>
        </p:txBody>
      </p:sp>
      <p:sp>
        <p:nvSpPr>
          <p:cNvPr id="190" name="Google Shape;190;p17"/>
          <p:cNvSpPr/>
          <p:nvPr/>
        </p:nvSpPr>
        <p:spPr>
          <a:xfrm>
            <a:off x="1382712" y="5988050"/>
            <a:ext cx="6248400"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4. Là phương pháp có mô hình A là B, để giúp người đọc có khái niệm và hình dung ra đối tượng.</a:t>
            </a:r>
            <a:endParaRPr/>
          </a:p>
        </p:txBody>
      </p:sp>
      <p:sp>
        <p:nvSpPr>
          <p:cNvPr id="191" name="Google Shape;191;p17"/>
          <p:cNvSpPr/>
          <p:nvPr/>
        </p:nvSpPr>
        <p:spPr>
          <a:xfrm>
            <a:off x="1373187" y="5988050"/>
            <a:ext cx="6248400"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5. Là phương pháp đưa ra số liệu chính xác.</a:t>
            </a:r>
            <a:endParaRPr/>
          </a:p>
        </p:txBody>
      </p:sp>
      <p:sp>
        <p:nvSpPr>
          <p:cNvPr id="192" name="Google Shape;192;p17"/>
          <p:cNvSpPr/>
          <p:nvPr/>
        </p:nvSpPr>
        <p:spPr>
          <a:xfrm>
            <a:off x="1382712" y="5999162"/>
            <a:ext cx="6923087" cy="762000"/>
          </a:xfrm>
          <a:prstGeom prst="roundRect">
            <a:avLst>
              <a:gd fmla="val 16667" name="adj"/>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200"/>
              <a:buFont typeface="Times New Roman"/>
              <a:buNone/>
            </a:pPr>
            <a:r>
              <a:rPr b="0" i="0" lang="en-US" sz="2200" u="none">
                <a:solidFill>
                  <a:srgbClr val="C00000"/>
                </a:solidFill>
                <a:latin typeface="Times New Roman"/>
                <a:ea typeface="Times New Roman"/>
                <a:cs typeface="Times New Roman"/>
                <a:sym typeface="Times New Roman"/>
              </a:rPr>
              <a:t>6. Là phương pháp dẫn ra các ví dụ cụ thể để tạo độ tin cậy cho đối tượng?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42"/>
                                        </p:tgtEl>
                                      </p:cBhvr>
                                    </p:animEffect>
                                    <p:set>
                                      <p:cBhvr>
                                        <p:cTn dur="1" fill="hold">
                                          <p:stCondLst>
                                            <p:cond delay="500"/>
                                          </p:stCondLst>
                                        </p:cTn>
                                        <p:tgtEl>
                                          <p:spTgt spid="14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0"/>
                                        </p:tgtEl>
                                      </p:cBhvr>
                                    </p:animEffect>
                                    <p:set>
                                      <p:cBhvr>
                                        <p:cTn dur="1" fill="hold">
                                          <p:stCondLst>
                                            <p:cond delay="500"/>
                                          </p:stCondLst>
                                        </p:cTn>
                                        <p:tgtEl>
                                          <p:spTgt spid="15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49"/>
                                        </p:tgtEl>
                                      </p:cBhvr>
                                    </p:animEffect>
                                    <p:set>
                                      <p:cBhvr>
                                        <p:cTn dur="1" fill="hold">
                                          <p:stCondLst>
                                            <p:cond delay="500"/>
                                          </p:stCondLst>
                                        </p:cTn>
                                        <p:tgtEl>
                                          <p:spTgt spid="14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1"/>
                                        </p:tgtEl>
                                      </p:cBhvr>
                                    </p:animEffect>
                                    <p:set>
                                      <p:cBhvr>
                                        <p:cTn dur="1" fill="hold">
                                          <p:stCondLst>
                                            <p:cond delay="500"/>
                                          </p:stCondLst>
                                        </p:cTn>
                                        <p:tgtEl>
                                          <p:spTgt spid="15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2"/>
                                        </p:tgtEl>
                                      </p:cBhvr>
                                    </p:animEffect>
                                    <p:set>
                                      <p:cBhvr>
                                        <p:cTn dur="1" fill="hold">
                                          <p:stCondLst>
                                            <p:cond delay="500"/>
                                          </p:stCondLst>
                                        </p:cTn>
                                        <p:tgtEl>
                                          <p:spTgt spid="15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3"/>
                                        </p:tgtEl>
                                      </p:cBhvr>
                                    </p:animEffect>
                                    <p:set>
                                      <p:cBhvr>
                                        <p:cTn dur="1" fill="hold">
                                          <p:stCondLst>
                                            <p:cond delay="500"/>
                                          </p:stCondLst>
                                        </p:cTn>
                                        <p:tgtEl>
                                          <p:spTgt spid="15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4"/>
                                        </p:tgtEl>
                                      </p:cBhvr>
                                    </p:animEffect>
                                    <p:set>
                                      <p:cBhvr>
                                        <p:cTn dur="1" fill="hold">
                                          <p:stCondLst>
                                            <p:cond delay="500"/>
                                          </p:stCondLst>
                                        </p:cTn>
                                        <p:tgtEl>
                                          <p:spTgt spid="15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88"/>
                                        </p:tgtEl>
                                      </p:cBhvr>
                                    </p:animEffect>
                                    <p:set>
                                      <p:cBhvr>
                                        <p:cTn dur="1" fill="hold">
                                          <p:stCondLst>
                                            <p:cond delay="500"/>
                                          </p:stCondLst>
                                        </p:cTn>
                                        <p:tgtEl>
                                          <p:spTgt spid="18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3"/>
                                        </p:tgtEl>
                                      </p:cBhvr>
                                    </p:animEffect>
                                    <p:set>
                                      <p:cBhvr>
                                        <p:cTn dur="1" fill="hold">
                                          <p:stCondLst>
                                            <p:cond delay="500"/>
                                          </p:stCondLst>
                                        </p:cTn>
                                        <p:tgtEl>
                                          <p:spTgt spid="18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5"/>
                                        </p:tgtEl>
                                      </p:cBhvr>
                                    </p:animEffect>
                                    <p:set>
                                      <p:cBhvr>
                                        <p:cTn dur="1" fill="hold">
                                          <p:stCondLst>
                                            <p:cond delay="500"/>
                                          </p:stCondLst>
                                        </p:cTn>
                                        <p:tgtEl>
                                          <p:spTgt spid="15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2"/>
                                        </p:tgtEl>
                                      </p:cBhvr>
                                    </p:animEffect>
                                    <p:set>
                                      <p:cBhvr>
                                        <p:cTn dur="1" fill="hold">
                                          <p:stCondLst>
                                            <p:cond delay="500"/>
                                          </p:stCondLst>
                                        </p:cTn>
                                        <p:tgtEl>
                                          <p:spTgt spid="18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6"/>
                                        </p:tgtEl>
                                      </p:cBhvr>
                                    </p:animEffect>
                                    <p:set>
                                      <p:cBhvr>
                                        <p:cTn dur="1" fill="hold">
                                          <p:stCondLst>
                                            <p:cond delay="500"/>
                                          </p:stCondLst>
                                        </p:cTn>
                                        <p:tgtEl>
                                          <p:spTgt spid="15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7"/>
                                        </p:tgtEl>
                                      </p:cBhvr>
                                    </p:animEffect>
                                    <p:set>
                                      <p:cBhvr>
                                        <p:cTn dur="1" fill="hold">
                                          <p:stCondLst>
                                            <p:cond delay="500"/>
                                          </p:stCondLst>
                                        </p:cTn>
                                        <p:tgtEl>
                                          <p:spTgt spid="15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8"/>
                                        </p:tgtEl>
                                      </p:cBhvr>
                                    </p:animEffect>
                                    <p:set>
                                      <p:cBhvr>
                                        <p:cTn dur="1" fill="hold">
                                          <p:stCondLst>
                                            <p:cond delay="500"/>
                                          </p:stCondLst>
                                        </p:cTn>
                                        <p:tgtEl>
                                          <p:spTgt spid="15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9"/>
                                        </p:tgtEl>
                                      </p:cBhvr>
                                    </p:animEffect>
                                    <p:set>
                                      <p:cBhvr>
                                        <p:cTn dur="1" fill="hold">
                                          <p:stCondLst>
                                            <p:cond delay="500"/>
                                          </p:stCondLst>
                                        </p:cTn>
                                        <p:tgtEl>
                                          <p:spTgt spid="15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4"/>
                                        </p:tgtEl>
                                      </p:cBhvr>
                                    </p:animEffect>
                                    <p:set>
                                      <p:cBhvr>
                                        <p:cTn dur="1" fill="hold">
                                          <p:stCondLst>
                                            <p:cond delay="500"/>
                                          </p:stCondLst>
                                        </p:cTn>
                                        <p:tgtEl>
                                          <p:spTgt spid="18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89"/>
                                        </p:tgtEl>
                                      </p:cBhvr>
                                    </p:animEffect>
                                    <p:set>
                                      <p:cBhvr>
                                        <p:cTn dur="1" fill="hold">
                                          <p:stCondLst>
                                            <p:cond delay="500"/>
                                          </p:stCondLst>
                                        </p:cTn>
                                        <p:tgtEl>
                                          <p:spTgt spid="18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0"/>
                                        </p:tgtEl>
                                      </p:cBhvr>
                                    </p:animEffect>
                                    <p:set>
                                      <p:cBhvr>
                                        <p:cTn dur="1" fill="hold">
                                          <p:stCondLst>
                                            <p:cond delay="500"/>
                                          </p:stCondLst>
                                        </p:cTn>
                                        <p:tgtEl>
                                          <p:spTgt spid="16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1"/>
                                        </p:tgtEl>
                                      </p:cBhvr>
                                    </p:animEffect>
                                    <p:set>
                                      <p:cBhvr>
                                        <p:cTn dur="1" fill="hold">
                                          <p:stCondLst>
                                            <p:cond delay="500"/>
                                          </p:stCondLst>
                                        </p:cTn>
                                        <p:tgtEl>
                                          <p:spTgt spid="18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1"/>
                                        </p:tgtEl>
                                      </p:cBhvr>
                                    </p:animEffect>
                                    <p:set>
                                      <p:cBhvr>
                                        <p:cTn dur="1" fill="hold">
                                          <p:stCondLst>
                                            <p:cond delay="500"/>
                                          </p:stCondLst>
                                        </p:cTn>
                                        <p:tgtEl>
                                          <p:spTgt spid="16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2"/>
                                        </p:tgtEl>
                                      </p:cBhvr>
                                    </p:animEffect>
                                    <p:set>
                                      <p:cBhvr>
                                        <p:cTn dur="1" fill="hold">
                                          <p:stCondLst>
                                            <p:cond delay="500"/>
                                          </p:stCondLst>
                                        </p:cTn>
                                        <p:tgtEl>
                                          <p:spTgt spid="16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3"/>
                                        </p:tgtEl>
                                      </p:cBhvr>
                                    </p:animEffect>
                                    <p:set>
                                      <p:cBhvr>
                                        <p:cTn dur="1" fill="hold">
                                          <p:stCondLst>
                                            <p:cond delay="500"/>
                                          </p:stCondLst>
                                        </p:cTn>
                                        <p:tgtEl>
                                          <p:spTgt spid="16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4"/>
                                        </p:tgtEl>
                                      </p:cBhvr>
                                    </p:animEffect>
                                    <p:set>
                                      <p:cBhvr>
                                        <p:cTn dur="1" fill="hold">
                                          <p:stCondLst>
                                            <p:cond delay="500"/>
                                          </p:stCondLst>
                                        </p:cTn>
                                        <p:tgtEl>
                                          <p:spTgt spid="16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90"/>
                                        </p:tgtEl>
                                      </p:cBhvr>
                                    </p:animEffect>
                                    <p:set>
                                      <p:cBhvr>
                                        <p:cTn dur="1" fill="hold">
                                          <p:stCondLst>
                                            <p:cond delay="500"/>
                                          </p:stCondLst>
                                        </p:cTn>
                                        <p:tgtEl>
                                          <p:spTgt spid="19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6"/>
                                        </p:tgtEl>
                                      </p:cBhvr>
                                    </p:animEffect>
                                    <p:set>
                                      <p:cBhvr>
                                        <p:cTn dur="1" fill="hold">
                                          <p:stCondLst>
                                            <p:cond delay="500"/>
                                          </p:stCondLst>
                                        </p:cTn>
                                        <p:tgtEl>
                                          <p:spTgt spid="18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5"/>
                                        </p:tgtEl>
                                      </p:cBhvr>
                                    </p:animEffect>
                                    <p:set>
                                      <p:cBhvr>
                                        <p:cTn dur="1" fill="hold">
                                          <p:stCondLst>
                                            <p:cond delay="500"/>
                                          </p:stCondLst>
                                        </p:cTn>
                                        <p:tgtEl>
                                          <p:spTgt spid="18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5"/>
                                        </p:tgtEl>
                                      </p:cBhvr>
                                    </p:animEffect>
                                    <p:set>
                                      <p:cBhvr>
                                        <p:cTn dur="1" fill="hold">
                                          <p:stCondLst>
                                            <p:cond delay="500"/>
                                          </p:stCondLst>
                                        </p:cTn>
                                        <p:tgtEl>
                                          <p:spTgt spid="16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0"/>
                                        </p:tgtEl>
                                      </p:cBhvr>
                                    </p:animEffect>
                                    <p:set>
                                      <p:cBhvr>
                                        <p:cTn dur="1" fill="hold">
                                          <p:stCondLst>
                                            <p:cond delay="500"/>
                                          </p:stCondLst>
                                        </p:cTn>
                                        <p:tgtEl>
                                          <p:spTgt spid="18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6"/>
                                        </p:tgtEl>
                                      </p:cBhvr>
                                    </p:animEffect>
                                    <p:set>
                                      <p:cBhvr>
                                        <p:cTn dur="1" fill="hold">
                                          <p:stCondLst>
                                            <p:cond delay="500"/>
                                          </p:stCondLst>
                                        </p:cTn>
                                        <p:tgtEl>
                                          <p:spTgt spid="16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7"/>
                                        </p:tgtEl>
                                      </p:cBhvr>
                                    </p:animEffect>
                                    <p:set>
                                      <p:cBhvr>
                                        <p:cTn dur="1" fill="hold">
                                          <p:stCondLst>
                                            <p:cond delay="500"/>
                                          </p:stCondLst>
                                        </p:cTn>
                                        <p:tgtEl>
                                          <p:spTgt spid="16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8"/>
                                        </p:tgtEl>
                                      </p:cBhvr>
                                    </p:animEffect>
                                    <p:set>
                                      <p:cBhvr>
                                        <p:cTn dur="1" fill="hold">
                                          <p:stCondLst>
                                            <p:cond delay="500"/>
                                          </p:stCondLst>
                                        </p:cTn>
                                        <p:tgtEl>
                                          <p:spTgt spid="16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69"/>
                                        </p:tgtEl>
                                      </p:cBhvr>
                                    </p:animEffect>
                                    <p:set>
                                      <p:cBhvr>
                                        <p:cTn dur="1" fill="hold">
                                          <p:stCondLst>
                                            <p:cond delay="500"/>
                                          </p:stCondLst>
                                        </p:cTn>
                                        <p:tgtEl>
                                          <p:spTgt spid="169"/>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87"/>
                                        </p:tgtEl>
                                      </p:cBhvr>
                                    </p:animEffect>
                                    <p:set>
                                      <p:cBhvr>
                                        <p:cTn dur="1" fill="hold">
                                          <p:stCondLst>
                                            <p:cond delay="500"/>
                                          </p:stCondLst>
                                        </p:cTn>
                                        <p:tgtEl>
                                          <p:spTgt spid="18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91"/>
                                        </p:tgtEl>
                                      </p:cBhvr>
                                    </p:animEffect>
                                    <p:set>
                                      <p:cBhvr>
                                        <p:cTn dur="1" fill="hold">
                                          <p:stCondLst>
                                            <p:cond delay="500"/>
                                          </p:stCondLst>
                                        </p:cTn>
                                        <p:tgtEl>
                                          <p:spTgt spid="19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0"/>
                                        </p:tgtEl>
                                      </p:cBhvr>
                                    </p:animEffect>
                                    <p:set>
                                      <p:cBhvr>
                                        <p:cTn dur="1" fill="hold">
                                          <p:stCondLst>
                                            <p:cond delay="500"/>
                                          </p:stCondLst>
                                        </p:cTn>
                                        <p:tgtEl>
                                          <p:spTgt spid="17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5"/>
                                        </p:tgtEl>
                                      </p:cBhvr>
                                    </p:animEffect>
                                    <p:set>
                                      <p:cBhvr>
                                        <p:cTn dur="1" fill="hold">
                                          <p:stCondLst>
                                            <p:cond delay="500"/>
                                          </p:stCondLst>
                                        </p:cTn>
                                        <p:tgtEl>
                                          <p:spTgt spid="175"/>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1"/>
                                        </p:tgtEl>
                                      </p:cBhvr>
                                    </p:animEffect>
                                    <p:set>
                                      <p:cBhvr>
                                        <p:cTn dur="1" fill="hold">
                                          <p:stCondLst>
                                            <p:cond delay="500"/>
                                          </p:stCondLst>
                                        </p:cTn>
                                        <p:tgtEl>
                                          <p:spTgt spid="17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2"/>
                                        </p:tgtEl>
                                      </p:cBhvr>
                                    </p:animEffect>
                                    <p:set>
                                      <p:cBhvr>
                                        <p:cTn dur="1" fill="hold">
                                          <p:stCondLst>
                                            <p:cond delay="500"/>
                                          </p:stCondLst>
                                        </p:cTn>
                                        <p:tgtEl>
                                          <p:spTgt spid="17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3"/>
                                        </p:tgtEl>
                                      </p:cBhvr>
                                    </p:animEffect>
                                    <p:set>
                                      <p:cBhvr>
                                        <p:cTn dur="1" fill="hold">
                                          <p:stCondLst>
                                            <p:cond delay="500"/>
                                          </p:stCondLst>
                                        </p:cTn>
                                        <p:tgtEl>
                                          <p:spTgt spid="173"/>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4"/>
                                        </p:tgtEl>
                                      </p:cBhvr>
                                    </p:animEffect>
                                    <p:set>
                                      <p:cBhvr>
                                        <p:cTn dur="1" fill="hold">
                                          <p:stCondLst>
                                            <p:cond delay="500"/>
                                          </p:stCondLst>
                                        </p:cTn>
                                        <p:tgtEl>
                                          <p:spTgt spid="17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92"/>
                                        </p:tgtEl>
                                      </p:cBhvr>
                                    </p:animEffect>
                                    <p:set>
                                      <p:cBhvr>
                                        <p:cTn dur="1" fill="hold">
                                          <p:stCondLst>
                                            <p:cond delay="500"/>
                                          </p:stCondLst>
                                        </p:cTn>
                                        <p:tgtEl>
                                          <p:spTgt spid="19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6"/>
                                        </p:tgtEl>
                                      </p:cBhvr>
                                    </p:animEffect>
                                    <p:set>
                                      <p:cBhvr>
                                        <p:cTn dur="1" fill="hold">
                                          <p:stCondLst>
                                            <p:cond delay="500"/>
                                          </p:stCondLst>
                                        </p:cTn>
                                        <p:tgtEl>
                                          <p:spTgt spid="176"/>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7"/>
                                        </p:tgtEl>
                                      </p:cBhvr>
                                    </p:animEffect>
                                    <p:set>
                                      <p:cBhvr>
                                        <p:cTn dur="1" fill="hold">
                                          <p:stCondLst>
                                            <p:cond delay="500"/>
                                          </p:stCondLst>
                                        </p:cTn>
                                        <p:tgtEl>
                                          <p:spTgt spid="177"/>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8"/>
                                        </p:tgtEl>
                                      </p:cBhvr>
                                    </p:animEffect>
                                    <p:set>
                                      <p:cBhvr>
                                        <p:cTn dur="1" fill="hold">
                                          <p:stCondLst>
                                            <p:cond delay="500"/>
                                          </p:stCondLst>
                                        </p:cTn>
                                        <p:tgtEl>
                                          <p:spTgt spid="178"/>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79"/>
                                        </p:tgtEl>
                                      </p:cBhvr>
                                    </p:animEffect>
                                    <p:set>
                                      <p:cBhvr>
                                        <p:cTn dur="1" fill="hold">
                                          <p:stCondLst>
                                            <p:cond delay="500"/>
                                          </p:stCondLst>
                                        </p:cTn>
                                        <p:tgtEl>
                                          <p:spTgt spid="179"/>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35"/>
          <p:cNvSpPr txBox="1"/>
          <p:nvPr/>
        </p:nvSpPr>
        <p:spPr>
          <a:xfrm>
            <a:off x="-14785" y="195383"/>
            <a:ext cx="9144000" cy="181588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C00000"/>
              </a:buClr>
              <a:buSzPts val="2800"/>
              <a:buFont typeface="Times New Roman"/>
              <a:buNone/>
            </a:pPr>
            <a:r>
              <a:rPr b="1" i="0" lang="en-US" sz="2800" u="none" cap="none" strike="noStrike">
                <a:solidFill>
                  <a:srgbClr val="C00000"/>
                </a:solidFill>
                <a:latin typeface="Times New Roman"/>
                <a:ea typeface="Times New Roman"/>
                <a:cs typeface="Times New Roman"/>
                <a:sym typeface="Times New Roman"/>
              </a:rPr>
              <a:t>b. Thuyết minh bằng cách giảng giải nguyên nhân – kết quả</a:t>
            </a:r>
            <a:endParaRPr b="1" i="0" sz="2800" u="none" cap="none" strike="noStrike">
              <a:solidFill>
                <a:srgbClr val="C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C00000"/>
              </a:buClr>
              <a:buSzPts val="2800"/>
              <a:buFont typeface="Times New Roman"/>
              <a:buNone/>
            </a:pPr>
            <a:r>
              <a:rPr b="1" i="0" lang="en-US" sz="2800" u="none" cap="none" strike="noStrike">
                <a:solidFill>
                  <a:srgbClr val="C00000"/>
                </a:solidFill>
                <a:latin typeface="Times New Roman"/>
                <a:ea typeface="Times New Roman"/>
                <a:cs typeface="Times New Roman"/>
                <a:sym typeface="Times New Roman"/>
              </a:rPr>
              <a:t>	</a:t>
            </a:r>
            <a:endParaRPr b="1" i="0" sz="2800" u="none" cap="none" strike="noStrike">
              <a:solidFill>
                <a:srgbClr val="C00000"/>
              </a:solidFill>
              <a:latin typeface="Times New Roman"/>
              <a:ea typeface="Times New Roman"/>
              <a:cs typeface="Times New Roman"/>
              <a:sym typeface="Times New Roman"/>
            </a:endParaRPr>
          </a:p>
          <a:p>
            <a:pPr indent="-457200" lvl="0" marL="457200" marR="0" rtl="0" algn="just">
              <a:lnSpc>
                <a:spcPct val="100000"/>
              </a:lnSpc>
              <a:spcBef>
                <a:spcPts val="0"/>
              </a:spcBef>
              <a:spcAft>
                <a:spcPts val="0"/>
              </a:spcAft>
              <a:buClr>
                <a:schemeClr val="dk1"/>
              </a:buClr>
              <a:buSzPts val="2800"/>
              <a:buFont typeface="Times New Roman"/>
              <a:buNone/>
            </a:pPr>
            <a:r>
              <a:t/>
            </a:r>
            <a:endParaRPr b="1" i="0" sz="2800" u="none" cap="none" strike="noStrike">
              <a:solidFill>
                <a:srgbClr val="C00000"/>
              </a:solidFill>
              <a:latin typeface="Times New Roman"/>
              <a:ea typeface="Times New Roman"/>
              <a:cs typeface="Times New Roman"/>
              <a:sym typeface="Times New Roman"/>
            </a:endParaRPr>
          </a:p>
        </p:txBody>
      </p:sp>
      <p:sp>
        <p:nvSpPr>
          <p:cNvPr id="459" name="Google Shape;459;p35"/>
          <p:cNvSpPr/>
          <p:nvPr/>
        </p:nvSpPr>
        <p:spPr>
          <a:xfrm rot="-1080000">
            <a:off x="1131887" y="2346325"/>
            <a:ext cx="2017712" cy="762000"/>
          </a:xfrm>
          <a:prstGeom prst="roundRect">
            <a:avLst>
              <a:gd fmla="val 16667" name="adj"/>
            </a:avLst>
          </a:prstGeom>
          <a:solidFill>
            <a:srgbClr val="000078"/>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800"/>
              <a:buFont typeface="Times New Roman"/>
              <a:buNone/>
            </a:pPr>
            <a:r>
              <a:rPr b="1" i="0" lang="en-US" sz="2800" u="none">
                <a:solidFill>
                  <a:srgbClr val="FFFF00"/>
                </a:solidFill>
                <a:latin typeface="Times New Roman"/>
                <a:ea typeface="Times New Roman"/>
                <a:cs typeface="Times New Roman"/>
                <a:sym typeface="Times New Roman"/>
              </a:rPr>
              <a:t>Nguyên nhân</a:t>
            </a:r>
            <a:endParaRPr/>
          </a:p>
        </p:txBody>
      </p:sp>
      <p:sp>
        <p:nvSpPr>
          <p:cNvPr id="460" name="Google Shape;460;p35"/>
          <p:cNvSpPr/>
          <p:nvPr/>
        </p:nvSpPr>
        <p:spPr>
          <a:xfrm>
            <a:off x="0" y="4648200"/>
            <a:ext cx="4572000" cy="1295400"/>
          </a:xfrm>
          <a:prstGeom prst="wedgeRoundRectCallout">
            <a:avLst>
              <a:gd fmla="val 10967" name="adj1"/>
              <a:gd fmla="val -15963" name="adj2"/>
              <a:gd fmla="val 0" name="adj3"/>
            </a:avLst>
          </a:prstGeom>
          <a:solidFill>
            <a:srgbClr val="00B050"/>
          </a:solidFill>
          <a:ln cap="flat" cmpd="sng" w="9525">
            <a:solidFill>
              <a:srgbClr val="C4C4D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200"/>
              <a:buFont typeface="Times New Roman"/>
              <a:buNone/>
            </a:pPr>
            <a:r>
              <a:rPr b="0" i="0" lang="en-US" sz="3200" u="none">
                <a:solidFill>
                  <a:schemeClr val="lt1"/>
                </a:solidFill>
                <a:latin typeface="Times New Roman"/>
                <a:ea typeface="Times New Roman"/>
                <a:cs typeface="Times New Roman"/>
                <a:sym typeface="Times New Roman"/>
              </a:rPr>
              <a:t>Niềm say mê cây chuối của Ba - sô</a:t>
            </a:r>
            <a:endParaRPr/>
          </a:p>
        </p:txBody>
      </p:sp>
      <p:sp>
        <p:nvSpPr>
          <p:cNvPr id="461" name="Google Shape;461;p35"/>
          <p:cNvSpPr/>
          <p:nvPr/>
        </p:nvSpPr>
        <p:spPr>
          <a:xfrm rot="-1080000">
            <a:off x="4872037" y="1146175"/>
            <a:ext cx="1935162" cy="762000"/>
          </a:xfrm>
          <a:prstGeom prst="roundRect">
            <a:avLst>
              <a:gd fmla="val 16667" name="adj"/>
            </a:avLst>
          </a:prstGeom>
          <a:solidFill>
            <a:srgbClr val="000073"/>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3200"/>
              <a:buFont typeface="Times New Roman"/>
              <a:buNone/>
            </a:pPr>
            <a:r>
              <a:rPr b="1" i="0" lang="en-US" sz="3200" u="none">
                <a:solidFill>
                  <a:srgbClr val="FFFF00"/>
                </a:solidFill>
                <a:latin typeface="Times New Roman"/>
                <a:ea typeface="Times New Roman"/>
                <a:cs typeface="Times New Roman"/>
                <a:sym typeface="Times New Roman"/>
              </a:rPr>
              <a:t>Kết quả</a:t>
            </a:r>
            <a:endParaRPr/>
          </a:p>
        </p:txBody>
      </p:sp>
      <p:sp>
        <p:nvSpPr>
          <p:cNvPr id="462" name="Google Shape;462;p35"/>
          <p:cNvSpPr/>
          <p:nvPr/>
        </p:nvSpPr>
        <p:spPr>
          <a:xfrm>
            <a:off x="3810000" y="3048000"/>
            <a:ext cx="5091112" cy="1066800"/>
          </a:xfrm>
          <a:prstGeom prst="wedgeRoundRectCallout">
            <a:avLst>
              <a:gd fmla="val 10719" name="adj1"/>
              <a:gd fmla="val -14340" name="adj2"/>
              <a:gd fmla="val 0" name="adj3"/>
            </a:avLst>
          </a:prstGeom>
          <a:solidFill>
            <a:srgbClr val="0070C0"/>
          </a:solidFill>
          <a:ln cap="flat" cmpd="sng" w="9525">
            <a:solidFill>
              <a:srgbClr val="C4C4D6"/>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200"/>
              <a:buFont typeface="Times New Roman"/>
              <a:buNone/>
            </a:pPr>
            <a:r>
              <a:rPr b="0" i="0" lang="en-US" sz="3200" u="none">
                <a:solidFill>
                  <a:schemeClr val="lt1"/>
                </a:solidFill>
                <a:latin typeface="Times New Roman"/>
                <a:ea typeface="Times New Roman"/>
                <a:cs typeface="Times New Roman"/>
                <a:sym typeface="Times New Roman"/>
              </a:rPr>
              <a:t>Lai lịch của bút danh Ba - sô</a:t>
            </a:r>
            <a:endParaRPr/>
          </a:p>
        </p:txBody>
      </p:sp>
      <p:sp>
        <p:nvSpPr>
          <p:cNvPr id="463" name="Google Shape;463;p35"/>
          <p:cNvSpPr/>
          <p:nvPr/>
        </p:nvSpPr>
        <p:spPr>
          <a:xfrm rot="-1140000">
            <a:off x="-73025" y="2181225"/>
            <a:ext cx="9204325" cy="987425"/>
          </a:xfrm>
          <a:prstGeom prst="rightArrow">
            <a:avLst>
              <a:gd fmla="val 20441" name="adj1"/>
              <a:gd fmla="val 50000" name="adj2"/>
            </a:avLst>
          </a:prstGeom>
          <a:solidFill>
            <a:srgbClr val="FF0066"/>
          </a:solidFill>
          <a:ln cap="flat" cmpd="sng" w="12700">
            <a:solidFill>
              <a:srgbClr val="9F9EA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Times New Roman"/>
              <a:buNone/>
            </a:pPr>
            <a:r>
              <a:rPr b="1" i="0" lang="en-US" sz="2000" u="none">
                <a:solidFill>
                  <a:srgbClr val="FFFFFF"/>
                </a:solidFill>
                <a:latin typeface="Times New Roman"/>
                <a:ea typeface="Times New Roman"/>
                <a:cs typeface="Times New Roman"/>
                <a:sym typeface="Times New Roman"/>
              </a:rPr>
              <a:t>MỤC ĐÍCH THUYẾT MINH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gtEl>
                                        <p:attrNameLst>
                                          <p:attrName>style.visibility</p:attrName>
                                        </p:attrNameLst>
                                      </p:cBhvr>
                                      <p:to>
                                        <p:strVal val="visible"/>
                                      </p:to>
                                    </p:set>
                                    <p:animEffect filter="fade" transition="in">
                                      <p:cBhvr>
                                        <p:cTn dur="500"/>
                                        <p:tgtEl>
                                          <p:spTgt spid="4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2"/>
                                        </p:tgtEl>
                                        <p:attrNameLst>
                                          <p:attrName>style.visibility</p:attrName>
                                        </p:attrNameLst>
                                      </p:cBhvr>
                                      <p:to>
                                        <p:strVal val="visible"/>
                                      </p:to>
                                    </p:set>
                                    <p:animEffect filter="fade" transition="in">
                                      <p:cBhvr>
                                        <p:cTn dur="500"/>
                                        <p:tgtEl>
                                          <p:spTgt spid="4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9"/>
                                        </p:tgtEl>
                                        <p:attrNameLst>
                                          <p:attrName>style.visibility</p:attrName>
                                        </p:attrNameLst>
                                      </p:cBhvr>
                                      <p:to>
                                        <p:strVal val="visible"/>
                                      </p:to>
                                    </p:set>
                                    <p:animEffect filter="fade" transition="in">
                                      <p:cBhvr>
                                        <p:cTn dur="500"/>
                                        <p:tgtEl>
                                          <p:spTgt spid="4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gtEl>
                                        <p:attrNameLst>
                                          <p:attrName>style.visibility</p:attrName>
                                        </p:attrNameLst>
                                      </p:cBhvr>
                                      <p:to>
                                        <p:strVal val="visible"/>
                                      </p:to>
                                    </p:set>
                                    <p:animEffect filter="fade" transition="in">
                                      <p:cBhvr>
                                        <p:cTn dur="500"/>
                                        <p:tgtEl>
                                          <p:spTgt spid="4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pic>
        <p:nvPicPr>
          <p:cNvPr id="468" name="Google Shape;468;p36"/>
          <p:cNvPicPr preferRelativeResize="0"/>
          <p:nvPr/>
        </p:nvPicPr>
        <p:blipFill rotWithShape="1">
          <a:blip r:embed="rId3">
            <a:alphaModFix/>
          </a:blip>
          <a:srcRect b="0" l="0" r="0" t="0"/>
          <a:stretch/>
        </p:blipFill>
        <p:spPr>
          <a:xfrm>
            <a:off x="8077200" y="5875337"/>
            <a:ext cx="990600" cy="906462"/>
          </a:xfrm>
          <a:prstGeom prst="rect">
            <a:avLst/>
          </a:prstGeom>
          <a:noFill/>
          <a:ln>
            <a:noFill/>
          </a:ln>
        </p:spPr>
      </p:pic>
      <p:sp>
        <p:nvSpPr>
          <p:cNvPr id="469" name="Google Shape;469;p36"/>
          <p:cNvSpPr txBox="1"/>
          <p:nvPr/>
        </p:nvSpPr>
        <p:spPr>
          <a:xfrm>
            <a:off x="0" y="0"/>
            <a:ext cx="9144000" cy="990600"/>
          </a:xfrm>
          <a:prstGeom prst="rect">
            <a:avLst/>
          </a:prstGeom>
          <a:gradFill>
            <a:gsLst>
              <a:gs pos="0">
                <a:srgbClr val="FFCC00"/>
              </a:gs>
              <a:gs pos="50000">
                <a:srgbClr val="FFFFFF"/>
              </a:gs>
              <a:gs pos="100000">
                <a:srgbClr val="FFCC00"/>
              </a:gs>
            </a:gsLst>
            <a:lin ang="5400000" scaled="0"/>
          </a:grad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nvGrpSpPr>
          <p:cNvPr id="470" name="Google Shape;470;p36"/>
          <p:cNvGrpSpPr/>
          <p:nvPr/>
        </p:nvGrpSpPr>
        <p:grpSpPr>
          <a:xfrm>
            <a:off x="8429625" y="61912"/>
            <a:ext cx="685800" cy="838200"/>
            <a:chOff x="4368" y="3600"/>
            <a:chExt cx="576" cy="624"/>
          </a:xfrm>
        </p:grpSpPr>
        <p:pic>
          <p:nvPicPr>
            <p:cNvPr descr="226" id="471" name="Google Shape;471;p36"/>
            <p:cNvPicPr preferRelativeResize="0"/>
            <p:nvPr/>
          </p:nvPicPr>
          <p:blipFill rotWithShape="1">
            <a:blip r:embed="rId4">
              <a:alphaModFix/>
            </a:blip>
            <a:srcRect b="0" l="0" r="0" t="0"/>
            <a:stretch/>
          </p:blipFill>
          <p:spPr>
            <a:xfrm>
              <a:off x="4368" y="3600"/>
              <a:ext cx="402" cy="624"/>
            </a:xfrm>
            <a:prstGeom prst="rect">
              <a:avLst/>
            </a:prstGeom>
            <a:noFill/>
            <a:ln>
              <a:noFill/>
            </a:ln>
          </p:spPr>
        </p:pic>
        <p:pic>
          <p:nvPicPr>
            <p:cNvPr descr="211" id="472" name="Google Shape;472;p36"/>
            <p:cNvPicPr preferRelativeResize="0"/>
            <p:nvPr/>
          </p:nvPicPr>
          <p:blipFill rotWithShape="1">
            <a:blip r:embed="rId5">
              <a:alphaModFix/>
            </a:blip>
            <a:srcRect b="0" l="0" r="0" t="0"/>
            <a:stretch/>
          </p:blipFill>
          <p:spPr>
            <a:xfrm>
              <a:off x="4464" y="3648"/>
              <a:ext cx="480" cy="459"/>
            </a:xfrm>
            <a:prstGeom prst="rect">
              <a:avLst/>
            </a:prstGeom>
            <a:noFill/>
            <a:ln>
              <a:noFill/>
            </a:ln>
          </p:spPr>
        </p:pic>
      </p:grpSp>
      <p:sp>
        <p:nvSpPr>
          <p:cNvPr id="473" name="Google Shape;473;p36"/>
          <p:cNvSpPr txBox="1"/>
          <p:nvPr/>
        </p:nvSpPr>
        <p:spPr>
          <a:xfrm>
            <a:off x="76200" y="1081087"/>
            <a:ext cx="8991600" cy="5715000"/>
          </a:xfrm>
          <a:prstGeom prst="rect">
            <a:avLst/>
          </a:prstGeom>
          <a:no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id="474" name="Google Shape;474;p36"/>
          <p:cNvPicPr preferRelativeResize="0"/>
          <p:nvPr/>
        </p:nvPicPr>
        <p:blipFill rotWithShape="1">
          <a:blip r:embed="rId6">
            <a:alphaModFix/>
          </a:blip>
          <a:srcRect b="0" l="0" r="0" t="0"/>
          <a:stretch/>
        </p:blipFill>
        <p:spPr>
          <a:xfrm>
            <a:off x="3338512" y="1054100"/>
            <a:ext cx="623887" cy="622300"/>
          </a:xfrm>
          <a:prstGeom prst="rect">
            <a:avLst/>
          </a:prstGeom>
          <a:noFill/>
          <a:ln>
            <a:noFill/>
          </a:ln>
        </p:spPr>
      </p:pic>
      <p:cxnSp>
        <p:nvCxnSpPr>
          <p:cNvPr id="475" name="Google Shape;475;p36"/>
          <p:cNvCxnSpPr/>
          <p:nvPr/>
        </p:nvCxnSpPr>
        <p:spPr>
          <a:xfrm>
            <a:off x="3124200" y="1081087"/>
            <a:ext cx="0" cy="5638800"/>
          </a:xfrm>
          <a:prstGeom prst="straightConnector1">
            <a:avLst/>
          </a:prstGeom>
          <a:noFill/>
          <a:ln cap="flat" cmpd="thinThick" w="57150">
            <a:solidFill>
              <a:srgbClr val="006600"/>
            </a:solidFill>
            <a:prstDash val="solid"/>
            <a:miter lim="800000"/>
            <a:headEnd len="med" w="med" type="none"/>
            <a:tailEnd len="med" w="med" type="none"/>
          </a:ln>
        </p:spPr>
      </p:cxnSp>
      <p:grpSp>
        <p:nvGrpSpPr>
          <p:cNvPr id="476" name="Google Shape;476;p36"/>
          <p:cNvGrpSpPr/>
          <p:nvPr/>
        </p:nvGrpSpPr>
        <p:grpSpPr>
          <a:xfrm>
            <a:off x="7224712" y="152400"/>
            <a:ext cx="1766887" cy="838200"/>
            <a:chOff x="96" y="57"/>
            <a:chExt cx="1113" cy="528"/>
          </a:xfrm>
        </p:grpSpPr>
        <p:grpSp>
          <p:nvGrpSpPr>
            <p:cNvPr id="477" name="Google Shape;477;p36"/>
            <p:cNvGrpSpPr/>
            <p:nvPr/>
          </p:nvGrpSpPr>
          <p:grpSpPr>
            <a:xfrm>
              <a:off x="96" y="57"/>
              <a:ext cx="768" cy="528"/>
              <a:chOff x="4272" y="2448"/>
              <a:chExt cx="995" cy="1332"/>
            </a:xfrm>
          </p:grpSpPr>
          <p:grpSp>
            <p:nvGrpSpPr>
              <p:cNvPr id="478" name="Google Shape;478;p36"/>
              <p:cNvGrpSpPr/>
              <p:nvPr/>
            </p:nvGrpSpPr>
            <p:grpSpPr>
              <a:xfrm>
                <a:off x="4272" y="2448"/>
                <a:ext cx="960" cy="1082"/>
                <a:chOff x="2400" y="1488"/>
                <a:chExt cx="1152" cy="1292"/>
              </a:xfrm>
            </p:grpSpPr>
            <p:grpSp>
              <p:nvGrpSpPr>
                <p:cNvPr id="479" name="Google Shape;479;p36"/>
                <p:cNvGrpSpPr/>
                <p:nvPr/>
              </p:nvGrpSpPr>
              <p:grpSpPr>
                <a:xfrm>
                  <a:off x="2400" y="1488"/>
                  <a:ext cx="1152" cy="1205"/>
                  <a:chOff x="2016" y="1920"/>
                  <a:chExt cx="1680" cy="1757"/>
                </a:xfrm>
              </p:grpSpPr>
              <p:sp>
                <p:nvSpPr>
                  <p:cNvPr id="480" name="Google Shape;480;p36"/>
                  <p:cNvSpPr/>
                  <p:nvPr/>
                </p:nvSpPr>
                <p:spPr>
                  <a:xfrm>
                    <a:off x="2016" y="1920"/>
                    <a:ext cx="1680" cy="1757"/>
                  </a:xfrm>
                  <a:prstGeom prst="ellipse">
                    <a:avLst/>
                  </a:prstGeom>
                  <a:gradFill>
                    <a:gsLst>
                      <a:gs pos="0">
                        <a:schemeClr val="folHlink"/>
                      </a:gs>
                      <a:gs pos="100000">
                        <a:srgbClr val="250C3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481" name="Google Shape;481;p36"/>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a:gsLst>
                      <a:gs pos="0">
                        <a:srgbClr val="FFFFFF"/>
                      </a:gs>
                      <a:gs pos="100000">
                        <a:schemeClr val="folHlink"/>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482" name="Google Shape;482;p36"/>
                <p:cNvSpPr txBox="1"/>
                <p:nvPr/>
              </p:nvSpPr>
              <p:spPr>
                <a:xfrm>
                  <a:off x="2870" y="2024"/>
                  <a:ext cx="180" cy="7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483" name="Google Shape;483;p36"/>
              <p:cNvSpPr/>
              <p:nvPr/>
            </p:nvSpPr>
            <p:spPr>
              <a:xfrm>
                <a:off x="4272" y="3504"/>
                <a:ext cx="995" cy="276"/>
              </a:xfrm>
              <a:prstGeom prst="ellipse">
                <a:avLst/>
              </a:prstGeom>
              <a:gradFill>
                <a:gsLst>
                  <a:gs pos="0">
                    <a:schemeClr val="lt2"/>
                  </a:gs>
                  <a:gs pos="100000">
                    <a:schemeClr val="lt1"/>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484" name="Google Shape;484;p36"/>
            <p:cNvSpPr txBox="1"/>
            <p:nvPr/>
          </p:nvSpPr>
          <p:spPr>
            <a:xfrm>
              <a:off x="201" y="127"/>
              <a:ext cx="1008" cy="2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Times New Roman"/>
                <a:buNone/>
              </a:pPr>
              <a:r>
                <a:rPr b="0" i="1" lang="en-US" sz="2000" u="none">
                  <a:solidFill>
                    <a:schemeClr val="lt1"/>
                  </a:solidFill>
                  <a:latin typeface="Times New Roman"/>
                  <a:ea typeface="Times New Roman"/>
                  <a:cs typeface="Times New Roman"/>
                  <a:sym typeface="Times New Roman"/>
                </a:rPr>
                <a:t>Tiết 68</a:t>
              </a:r>
              <a:endParaRPr/>
            </a:p>
          </p:txBody>
        </p:sp>
      </p:grpSp>
      <p:sp>
        <p:nvSpPr>
          <p:cNvPr id="485" name="Google Shape;485;p36"/>
          <p:cNvSpPr txBox="1"/>
          <p:nvPr/>
        </p:nvSpPr>
        <p:spPr>
          <a:xfrm>
            <a:off x="3278187" y="1865312"/>
            <a:ext cx="556260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486" name="Google Shape;486;p36"/>
          <p:cNvSpPr txBox="1"/>
          <p:nvPr/>
        </p:nvSpPr>
        <p:spPr>
          <a:xfrm>
            <a:off x="942975" y="76200"/>
            <a:ext cx="6372225" cy="7699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66"/>
              </a:buClr>
              <a:buSzPts val="4400"/>
              <a:buFont typeface="Times New Roman"/>
              <a:buNone/>
            </a:pPr>
            <a:r>
              <a:rPr b="0" i="0" lang="en-US" sz="4400" u="none">
                <a:solidFill>
                  <a:srgbClr val="FF0066"/>
                </a:solidFill>
                <a:latin typeface="Times New Roman"/>
                <a:ea typeface="Times New Roman"/>
                <a:cs typeface="Times New Roman"/>
                <a:sym typeface="Times New Roman"/>
              </a:rPr>
              <a:t>Phương pháp thuyết minh</a:t>
            </a:r>
            <a:endParaRPr/>
          </a:p>
        </p:txBody>
      </p:sp>
      <p:sp>
        <p:nvSpPr>
          <p:cNvPr id="487" name="Google Shape;487;p36"/>
          <p:cNvSpPr txBox="1"/>
          <p:nvPr/>
        </p:nvSpPr>
        <p:spPr>
          <a:xfrm>
            <a:off x="128587" y="1373187"/>
            <a:ext cx="3030537" cy="19335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III. Yêu cầu đối với việc vận dụng phương pháp thuyết minh</a:t>
            </a:r>
            <a:endParaRPr/>
          </a:p>
        </p:txBody>
      </p:sp>
      <p:sp>
        <p:nvSpPr>
          <p:cNvPr id="488" name="Google Shape;488;p36"/>
          <p:cNvSpPr/>
          <p:nvPr/>
        </p:nvSpPr>
        <p:spPr>
          <a:xfrm>
            <a:off x="3300412" y="1447800"/>
            <a:ext cx="5791200" cy="3200400"/>
          </a:xfrm>
          <a:prstGeom prst="cloudCallout">
            <a:avLst>
              <a:gd fmla="val 201" name="adj1"/>
              <a:gd fmla="val 26507" name="adj2"/>
            </a:avLst>
          </a:prstGeom>
          <a:gradFill>
            <a:gsLst>
              <a:gs pos="0">
                <a:schemeClr val="lt1"/>
              </a:gs>
              <a:gs pos="100000">
                <a:srgbClr val="FFCCFF"/>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800"/>
              <a:buFont typeface="Times New Roman"/>
              <a:buNone/>
            </a:pPr>
            <a:r>
              <a:rPr b="1" i="1" lang="en-US" sz="2800" u="none">
                <a:solidFill>
                  <a:srgbClr val="000000"/>
                </a:solidFill>
                <a:latin typeface="Times New Roman"/>
                <a:ea typeface="Times New Roman"/>
                <a:cs typeface="Times New Roman"/>
                <a:sym typeface="Times New Roman"/>
              </a:rPr>
              <a:t>Töø daãn chöùng trong baøi hoïc, ngöôøi laøm vaên caên cöù vaøo ñaâu ñeå choïn phöông phaùp thuyeát minh</a:t>
            </a:r>
            <a:r>
              <a:rPr b="1" i="1" lang="en-US" sz="2800" u="none">
                <a:solidFill>
                  <a:schemeClr val="dk1"/>
                </a:solidFill>
                <a:latin typeface="Book Antiqua"/>
                <a:ea typeface="Book Antiqua"/>
                <a:cs typeface="Book Antiqua"/>
                <a:sym typeface="Book Antiqua"/>
              </a:rPr>
              <a:t>?</a:t>
            </a:r>
            <a:endParaRPr/>
          </a:p>
        </p:txBody>
      </p:sp>
      <p:pic>
        <p:nvPicPr>
          <p:cNvPr descr="Picture1" id="489" name="Google Shape;489;p36"/>
          <p:cNvPicPr preferRelativeResize="0"/>
          <p:nvPr/>
        </p:nvPicPr>
        <p:blipFill rotWithShape="1">
          <a:blip r:embed="rId7">
            <a:alphaModFix/>
          </a:blip>
          <a:srcRect b="0" l="0" r="0" t="0"/>
          <a:stretch/>
        </p:blipFill>
        <p:spPr>
          <a:xfrm>
            <a:off x="381000" y="4040187"/>
            <a:ext cx="2743200" cy="29718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4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FF"/>
        </a:solidFill>
      </p:bgPr>
    </p:bg>
    <p:spTree>
      <p:nvGrpSpPr>
        <p:cNvPr id="494" name="Shape 494"/>
        <p:cNvGrpSpPr/>
        <p:nvPr/>
      </p:nvGrpSpPr>
      <p:grpSpPr>
        <a:xfrm>
          <a:off x="0" y="0"/>
          <a:ext cx="0" cy="0"/>
          <a:chOff x="0" y="0"/>
          <a:chExt cx="0" cy="0"/>
        </a:xfrm>
      </p:grpSpPr>
      <p:sp>
        <p:nvSpPr>
          <p:cNvPr id="495" name="Google Shape;495;p37"/>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accent1"/>
              </a:buClr>
              <a:buSzPts val="3200"/>
              <a:buFont typeface="Noto Sans Symbols"/>
              <a:buNone/>
            </a:pPr>
            <a:r>
              <a:t/>
            </a:r>
            <a:endParaRPr b="0" i="0" sz="3200" u="none">
              <a:solidFill>
                <a:schemeClr val="dk1"/>
              </a:solidFill>
              <a:latin typeface="Times New Roman"/>
              <a:ea typeface="Times New Roman"/>
              <a:cs typeface="Times New Roman"/>
              <a:sym typeface="Times New Roman"/>
            </a:endParaRPr>
          </a:p>
          <a:p>
            <a:pPr indent="-139700" lvl="0" marL="342900" rtl="0" algn="l">
              <a:lnSpc>
                <a:spcPct val="100000"/>
              </a:lnSpc>
              <a:spcBef>
                <a:spcPts val="640"/>
              </a:spcBef>
              <a:spcAft>
                <a:spcPts val="0"/>
              </a:spcAft>
              <a:buClr>
                <a:schemeClr val="accent1"/>
              </a:buClr>
              <a:buSzPts val="3200"/>
              <a:buFont typeface="Noto Sans Symbols"/>
              <a:buNone/>
            </a:pPr>
            <a:r>
              <a:t/>
            </a:r>
            <a:endParaRPr b="0" i="0" sz="3200" u="none">
              <a:solidFill>
                <a:schemeClr val="dk1"/>
              </a:solidFill>
              <a:latin typeface="Times New Roman"/>
              <a:ea typeface="Times New Roman"/>
              <a:cs typeface="Times New Roman"/>
              <a:sym typeface="Times New Roman"/>
            </a:endParaRPr>
          </a:p>
          <a:p>
            <a:pPr indent="-342900" lvl="0" marL="342900" rtl="0" algn="l">
              <a:lnSpc>
                <a:spcPct val="100000"/>
              </a:lnSpc>
              <a:spcBef>
                <a:spcPts val="640"/>
              </a:spcBef>
              <a:spcAft>
                <a:spcPts val="0"/>
              </a:spcAft>
              <a:buClr>
                <a:schemeClr val="accent1"/>
              </a:buClr>
              <a:buSzPts val="3200"/>
              <a:buFont typeface="Noto Sans Symbols"/>
              <a:buChar char="●"/>
            </a:pPr>
            <a:r>
              <a:rPr b="0" i="0" lang="en-US" sz="3200" u="none">
                <a:solidFill>
                  <a:schemeClr val="dk1"/>
                </a:solidFill>
                <a:latin typeface="Times New Roman"/>
                <a:ea typeface="Times New Roman"/>
                <a:cs typeface="Times New Roman"/>
                <a:sym typeface="Times New Roman"/>
              </a:rPr>
              <a:t>- Căn cứ vào mục đích để lựa chọn phương pháp thuyết minh.</a:t>
            </a:r>
            <a:endParaRPr/>
          </a:p>
          <a:p>
            <a:pPr indent="-342900" lvl="0" marL="342900" rtl="0" algn="l">
              <a:lnSpc>
                <a:spcPct val="100000"/>
              </a:lnSpc>
              <a:spcBef>
                <a:spcPts val="640"/>
              </a:spcBef>
              <a:spcAft>
                <a:spcPts val="0"/>
              </a:spcAft>
              <a:buClr>
                <a:schemeClr val="accent1"/>
              </a:buClr>
              <a:buSzPts val="3200"/>
              <a:buFont typeface="Noto Sans Symbols"/>
              <a:buChar char="●"/>
            </a:pPr>
            <a:r>
              <a:rPr b="0" i="0" lang="en-US" sz="3200" u="none">
                <a:solidFill>
                  <a:schemeClr val="dk1"/>
                </a:solidFill>
                <a:latin typeface="Times New Roman"/>
                <a:ea typeface="Times New Roman"/>
                <a:cs typeface="Times New Roman"/>
                <a:sym typeface="Times New Roman"/>
              </a:rPr>
              <a:t>- Làm nổi bật bản chất và đặc trưng của sự vật hiện tượng.</a:t>
            </a:r>
            <a:endParaRPr/>
          </a:p>
          <a:p>
            <a:pPr indent="-342900" lvl="0" marL="342900" rtl="0" algn="l">
              <a:lnSpc>
                <a:spcPct val="100000"/>
              </a:lnSpc>
              <a:spcBef>
                <a:spcPts val="640"/>
              </a:spcBef>
              <a:spcAft>
                <a:spcPts val="0"/>
              </a:spcAft>
              <a:buClr>
                <a:schemeClr val="accent1"/>
              </a:buClr>
              <a:buSzPts val="3200"/>
              <a:buFont typeface="Noto Sans Symbols"/>
              <a:buChar char="●"/>
            </a:pPr>
            <a:r>
              <a:rPr b="0" i="0" lang="en-US" sz="3200" u="none">
                <a:solidFill>
                  <a:schemeClr val="dk1"/>
                </a:solidFill>
                <a:latin typeface="Times New Roman"/>
                <a:ea typeface="Times New Roman"/>
                <a:cs typeface="Times New Roman"/>
                <a:sym typeface="Times New Roman"/>
              </a:rPr>
              <a:t>- Đảm bảo tính chuẩn xác và hấp dẫn của văn bản thuyết minh.</a:t>
            </a:r>
            <a:endParaRPr/>
          </a:p>
        </p:txBody>
      </p:sp>
      <p:sp>
        <p:nvSpPr>
          <p:cNvPr id="496" name="Google Shape;496;p37"/>
          <p:cNvSpPr/>
          <p:nvPr/>
        </p:nvSpPr>
        <p:spPr>
          <a:xfrm>
            <a:off x="304800" y="1066800"/>
            <a:ext cx="976312" cy="485775"/>
          </a:xfrm>
          <a:prstGeom prst="rightArrow">
            <a:avLst>
              <a:gd fmla="val 50000" name="adj1"/>
              <a:gd fmla="val 50000" name="adj2"/>
            </a:avLst>
          </a:prstGeom>
          <a:solidFill>
            <a:srgbClr val="0080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497" name="Google Shape;497;p37"/>
          <p:cNvSpPr/>
          <p:nvPr/>
        </p:nvSpPr>
        <p:spPr>
          <a:xfrm>
            <a:off x="1676400" y="762000"/>
            <a:ext cx="6324600" cy="1524000"/>
          </a:xfrm>
          <a:prstGeom prst="downArrowCallout">
            <a:avLst>
              <a:gd fmla="val 25000" name="adj1"/>
              <a:gd fmla="val 25000" name="adj2"/>
              <a:gd fmla="val 25000" name="adj3"/>
              <a:gd fmla="val 64977" name="adj4"/>
            </a:avLst>
          </a:prstGeom>
          <a:solidFill>
            <a:srgbClr val="FFCC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Yêu cầu đối với việc vận dụng phương</a:t>
            </a:r>
            <a:endParaRPr/>
          </a:p>
          <a:p>
            <a:pPr indent="0" lvl="0" marL="0" marR="0" rtl="0" algn="ctr">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pháp thuyết minh</a:t>
            </a:r>
            <a:endParaRPr/>
          </a:p>
        </p:txBody>
      </p:sp>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500"/>
                                        <p:tgtEl>
                                          <p:spTgt spid="4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7"/>
                                        </p:tgtEl>
                                        <p:attrNameLst>
                                          <p:attrName>style.visibility</p:attrName>
                                        </p:attrNameLst>
                                      </p:cBhvr>
                                      <p:to>
                                        <p:strVal val="visible"/>
                                      </p:to>
                                    </p:set>
                                    <p:animEffect filter="fade" transition="in">
                                      <p:cBhvr>
                                        <p:cTn dur="500"/>
                                        <p:tgtEl>
                                          <p:spTgt spid="4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38"/>
          <p:cNvSpPr txBox="1"/>
          <p:nvPr/>
        </p:nvSpPr>
        <p:spPr>
          <a:xfrm>
            <a:off x="3492500" y="152400"/>
            <a:ext cx="2319337" cy="528637"/>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IV. Luyện tập</a:t>
            </a:r>
            <a:endParaRPr/>
          </a:p>
        </p:txBody>
      </p:sp>
      <p:sp>
        <p:nvSpPr>
          <p:cNvPr id="503" name="Google Shape;503;p38"/>
          <p:cNvSpPr txBox="1"/>
          <p:nvPr/>
        </p:nvSpPr>
        <p:spPr>
          <a:xfrm>
            <a:off x="304800" y="747712"/>
            <a:ext cx="8696325" cy="6186487"/>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200"/>
              <a:buFont typeface="Times New Roman"/>
              <a:buNone/>
            </a:pPr>
            <a:r>
              <a:rPr b="0" i="0" lang="en-US" sz="2200" u="sng">
                <a:solidFill>
                  <a:srgbClr val="FF0000"/>
                </a:solidFill>
                <a:latin typeface="Times New Roman"/>
                <a:ea typeface="Times New Roman"/>
                <a:cs typeface="Times New Roman"/>
                <a:sym typeface="Times New Roman"/>
              </a:rPr>
              <a:t>Bài tập 1:</a:t>
            </a:r>
            <a:r>
              <a:rPr b="0" i="0" lang="en-US" sz="2200" u="none">
                <a:solidFill>
                  <a:srgbClr val="FF0000"/>
                </a:solidFill>
                <a:latin typeface="Times New Roman"/>
                <a:ea typeface="Times New Roman"/>
                <a:cs typeface="Times New Roman"/>
                <a:sym typeface="Times New Roman"/>
              </a:rPr>
              <a:t> Nhận xét về sự lựa chọn, vận dụng và phối hợp các phương pháp thuyết minh trong đoạn trích sau:</a:t>
            </a:r>
            <a:endParaRPr/>
          </a:p>
          <a:p>
            <a:pPr indent="0" lvl="0" marL="0" marR="0" rtl="0" algn="just">
              <a:lnSpc>
                <a:spcPct val="100000"/>
              </a:lnSpc>
              <a:spcBef>
                <a:spcPts val="0"/>
              </a:spcBef>
              <a:spcAft>
                <a:spcPts val="0"/>
              </a:spcAft>
              <a:buClr>
                <a:schemeClr val="dk1"/>
              </a:buClr>
              <a:buSzPts val="2200"/>
              <a:buFont typeface="Times New Roman"/>
              <a:buNone/>
            </a:pPr>
            <a:r>
              <a:rPr b="0" i="0" lang="en-US" sz="2200" u="none">
                <a:solidFill>
                  <a:schemeClr val="dk1"/>
                </a:solidFill>
                <a:latin typeface="Times New Roman"/>
                <a:ea typeface="Times New Roman"/>
                <a:cs typeface="Times New Roman"/>
                <a:sym typeface="Times New Roman"/>
              </a:rPr>
              <a:t>     </a:t>
            </a:r>
            <a:r>
              <a:rPr b="0" i="0" lang="en-US" sz="2200" u="none">
                <a:solidFill>
                  <a:srgbClr val="000073"/>
                </a:solidFill>
                <a:latin typeface="Times New Roman"/>
                <a:ea typeface="Times New Roman"/>
                <a:cs typeface="Times New Roman"/>
                <a:sym typeface="Times New Roman"/>
              </a:rPr>
              <a:t>Trong muôn vàn loài hoa mà thiên nhiên đã tạo ra trên thế gian này, hiếm có loài hoa nào mà sự đánh giá về nó lại được thống nhất như là hoa lan.</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Hoa lan đã được người phương Đông tôn là «loài hoa vương giả» (vương giả chi hoa). Còn với người phương Tây thì lan là «nữ hoàng của các loài hoa».</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Họ lan thường được chia thành hai nhóm: nhóm phong lan bao gồm tất cả những loài sống bám trên đá, trên cây, có rễ nằm trong không khí.Còn nhóm địa lan lại gồm những loài có rễ nằm trong đất hay lớp thảm mục</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Có thể nói trong thế giới của hoa, chưa có loài nào đạt đến sự phong phú tuyệt vời như lan, với những sự biến thái rất đa dạng về rễ, thân, lá và đặc biệt là hoa. Chỉ riêng 10 loài của chi lan Hài Vệ nữ đã cho thấy sự đa dạng tuyệt vời của hoa và của lá về hình dáng, về màu sắc. Với cánh môi cong lượn như gót hài, cánh hoa trong mãnh và mang hoà sắc tuyệt diệu của trắng, vàng, phớt tím, nâu, khi có làn gió nhẹ, hoa Hài Vệ nữ rung rinh tưởng như cánh bướm mảnh mai đang bay lượn.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39"/>
          <p:cNvSpPr txBox="1"/>
          <p:nvPr/>
        </p:nvSpPr>
        <p:spPr>
          <a:xfrm>
            <a:off x="3492500" y="152400"/>
            <a:ext cx="2319337" cy="528637"/>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IV. Luyện tập</a:t>
            </a:r>
            <a:endParaRPr/>
          </a:p>
        </p:txBody>
      </p:sp>
      <p:sp>
        <p:nvSpPr>
          <p:cNvPr id="509" name="Google Shape;509;p39"/>
          <p:cNvSpPr txBox="1"/>
          <p:nvPr/>
        </p:nvSpPr>
        <p:spPr>
          <a:xfrm>
            <a:off x="304800" y="747712"/>
            <a:ext cx="8696325" cy="6186487"/>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200"/>
              <a:buFont typeface="Times New Roman"/>
              <a:buNone/>
            </a:pPr>
            <a:r>
              <a:rPr b="0" i="0" lang="en-US" sz="2200" u="sng">
                <a:solidFill>
                  <a:srgbClr val="FF0000"/>
                </a:solidFill>
                <a:latin typeface="Times New Roman"/>
                <a:ea typeface="Times New Roman"/>
                <a:cs typeface="Times New Roman"/>
                <a:sym typeface="Times New Roman"/>
              </a:rPr>
              <a:t>Bài tập 1:</a:t>
            </a:r>
            <a:r>
              <a:rPr b="0" i="0" lang="en-US" sz="2200" u="none">
                <a:solidFill>
                  <a:srgbClr val="FF0000"/>
                </a:solidFill>
                <a:latin typeface="Times New Roman"/>
                <a:ea typeface="Times New Roman"/>
                <a:cs typeface="Times New Roman"/>
                <a:sym typeface="Times New Roman"/>
              </a:rPr>
              <a:t> Nhận xét về sự lựa chọn, vận dụng và phối hợp các phương pháp thuyết minh trong đoạn trích sau:</a:t>
            </a:r>
            <a:endParaRPr/>
          </a:p>
          <a:p>
            <a:pPr indent="0" lvl="0" marL="0" marR="0" rtl="0" algn="just">
              <a:lnSpc>
                <a:spcPct val="100000"/>
              </a:lnSpc>
              <a:spcBef>
                <a:spcPts val="0"/>
              </a:spcBef>
              <a:spcAft>
                <a:spcPts val="0"/>
              </a:spcAft>
              <a:buClr>
                <a:schemeClr val="dk1"/>
              </a:buClr>
              <a:buSzPts val="2200"/>
              <a:buFont typeface="Times New Roman"/>
              <a:buNone/>
            </a:pPr>
            <a:r>
              <a:rPr b="0" i="0" lang="en-US" sz="2200" u="none">
                <a:solidFill>
                  <a:schemeClr val="dk1"/>
                </a:solidFill>
                <a:latin typeface="Times New Roman"/>
                <a:ea typeface="Times New Roman"/>
                <a:cs typeface="Times New Roman"/>
                <a:sym typeface="Times New Roman"/>
              </a:rPr>
              <a:t>     </a:t>
            </a:r>
            <a:r>
              <a:rPr b="0" i="0" lang="en-US" sz="2200" u="none">
                <a:solidFill>
                  <a:srgbClr val="000073"/>
                </a:solidFill>
                <a:latin typeface="Times New Roman"/>
                <a:ea typeface="Times New Roman"/>
                <a:cs typeface="Times New Roman"/>
                <a:sym typeface="Times New Roman"/>
              </a:rPr>
              <a:t>Trong muôn vàn loài hoa mà thiên nhiên đã tạo ra trên thế gian này, hiếm có loài hoa nào mà sự đánh giá về nó lại được thống nhất như là hoa lan.</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Hoa lan đã được người phương Đông </a:t>
            </a:r>
            <a:r>
              <a:rPr b="0" i="0" lang="en-US" sz="2200" u="none">
                <a:solidFill>
                  <a:srgbClr val="FF0000"/>
                </a:solidFill>
                <a:latin typeface="Times New Roman"/>
                <a:ea typeface="Times New Roman"/>
                <a:cs typeface="Times New Roman"/>
                <a:sym typeface="Times New Roman"/>
              </a:rPr>
              <a:t>tôn là «loài hoa vương giả» (vương giả chi hoa). </a:t>
            </a:r>
            <a:r>
              <a:rPr b="0" i="0" lang="en-US" sz="2200" u="none">
                <a:solidFill>
                  <a:srgbClr val="000073"/>
                </a:solidFill>
                <a:latin typeface="Times New Roman"/>
                <a:ea typeface="Times New Roman"/>
                <a:cs typeface="Times New Roman"/>
                <a:sym typeface="Times New Roman"/>
              </a:rPr>
              <a:t>Còn với người phương Tây </a:t>
            </a:r>
            <a:r>
              <a:rPr b="0" i="0" lang="en-US" sz="2200" u="none">
                <a:solidFill>
                  <a:srgbClr val="FF0000"/>
                </a:solidFill>
                <a:latin typeface="Times New Roman"/>
                <a:ea typeface="Times New Roman"/>
                <a:cs typeface="Times New Roman"/>
                <a:sym typeface="Times New Roman"/>
              </a:rPr>
              <a:t>thì lan là «nữ hoàng của các loài hoa».</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Họ lan thường được chia thành hai nhóm: </a:t>
            </a:r>
            <a:r>
              <a:rPr b="0" i="0" lang="en-US" sz="2200" u="none">
                <a:solidFill>
                  <a:srgbClr val="FF0000"/>
                </a:solidFill>
                <a:latin typeface="Times New Roman"/>
                <a:ea typeface="Times New Roman"/>
                <a:cs typeface="Times New Roman"/>
                <a:sym typeface="Times New Roman"/>
              </a:rPr>
              <a:t>nhóm phong lan </a:t>
            </a:r>
            <a:r>
              <a:rPr b="0" i="0" lang="en-US" sz="2200" u="none">
                <a:solidFill>
                  <a:srgbClr val="000073"/>
                </a:solidFill>
                <a:latin typeface="Times New Roman"/>
                <a:ea typeface="Times New Roman"/>
                <a:cs typeface="Times New Roman"/>
                <a:sym typeface="Times New Roman"/>
              </a:rPr>
              <a:t>bao gồm tất cả những loài sống bám trên đá, trên cây, có rễ nằm trong không khí.Còn </a:t>
            </a:r>
            <a:r>
              <a:rPr b="0" i="0" lang="en-US" sz="2200" u="none">
                <a:solidFill>
                  <a:srgbClr val="FF0000"/>
                </a:solidFill>
                <a:latin typeface="Times New Roman"/>
                <a:ea typeface="Times New Roman"/>
                <a:cs typeface="Times New Roman"/>
                <a:sym typeface="Times New Roman"/>
              </a:rPr>
              <a:t>nhóm địa lan </a:t>
            </a:r>
            <a:r>
              <a:rPr b="0" i="0" lang="en-US" sz="2200" u="none">
                <a:solidFill>
                  <a:srgbClr val="000073"/>
                </a:solidFill>
                <a:latin typeface="Times New Roman"/>
                <a:ea typeface="Times New Roman"/>
                <a:cs typeface="Times New Roman"/>
                <a:sym typeface="Times New Roman"/>
              </a:rPr>
              <a:t>lại gồm những loài có rễ nằm trong đất hay lớp thảm mục.</a:t>
            </a:r>
            <a:endParaRPr/>
          </a:p>
          <a:p>
            <a:pPr indent="0" lvl="0" marL="0" marR="0" rtl="0" algn="just">
              <a:lnSpc>
                <a:spcPct val="100000"/>
              </a:lnSpc>
              <a:spcBef>
                <a:spcPts val="0"/>
              </a:spcBef>
              <a:spcAft>
                <a:spcPts val="0"/>
              </a:spcAft>
              <a:buClr>
                <a:srgbClr val="000073"/>
              </a:buClr>
              <a:buSzPts val="2200"/>
              <a:buFont typeface="Times New Roman"/>
              <a:buNone/>
            </a:pPr>
            <a:r>
              <a:rPr b="0" i="0" lang="en-US" sz="2200" u="none">
                <a:solidFill>
                  <a:srgbClr val="000073"/>
                </a:solidFill>
                <a:latin typeface="Times New Roman"/>
                <a:ea typeface="Times New Roman"/>
                <a:cs typeface="Times New Roman"/>
                <a:sym typeface="Times New Roman"/>
              </a:rPr>
              <a:t>    Có thể nói trong thế giới của hoa, chưa có loài nào đạt đến sự phong phú tuyệt vời như lan, với những sự biến thái rất đa dạng về rễ, thân, lá và đặc biệt là hoa. </a:t>
            </a:r>
            <a:r>
              <a:rPr b="0" i="0" lang="en-US" sz="2200" u="none">
                <a:solidFill>
                  <a:srgbClr val="FF0000"/>
                </a:solidFill>
                <a:latin typeface="Times New Roman"/>
                <a:ea typeface="Times New Roman"/>
                <a:cs typeface="Times New Roman"/>
                <a:sym typeface="Times New Roman"/>
              </a:rPr>
              <a:t>Chỉ riêng 10 loài của chi lan Hài Vệ nữ đã cho thấy sự đa dạng tuyệt vời của hoa và của lá về hình dáng, về màu sắc. </a:t>
            </a:r>
            <a:r>
              <a:rPr b="0" i="0" lang="en-US" sz="2200" u="none">
                <a:solidFill>
                  <a:srgbClr val="000073"/>
                </a:solidFill>
                <a:latin typeface="Times New Roman"/>
                <a:ea typeface="Times New Roman"/>
                <a:cs typeface="Times New Roman"/>
                <a:sym typeface="Times New Roman"/>
              </a:rPr>
              <a:t>Với cánh môi cong lượn như gót hài, cánh hoa trong mãnh và mang hoà sắc tuyệt diệu của trắng, vàng, phớt tím, nâu, khi có làn gió nhẹ, hoa Hài Vệ nữ rung rinh tưởng như cánh bướm mảnh mai đang bay lượn.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40"/>
          <p:cNvSpPr txBox="1"/>
          <p:nvPr/>
        </p:nvSpPr>
        <p:spPr>
          <a:xfrm>
            <a:off x="0" y="144462"/>
            <a:ext cx="8534400" cy="57943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3200"/>
              <a:buFont typeface="Times New Roman"/>
              <a:buNone/>
            </a:pPr>
            <a:r>
              <a:rPr b="1" i="0" lang="en-US" sz="3200" u="sng">
                <a:solidFill>
                  <a:srgbClr val="C00000"/>
                </a:solidFill>
                <a:latin typeface="Times New Roman"/>
                <a:ea typeface="Times New Roman"/>
                <a:cs typeface="Times New Roman"/>
                <a:sym typeface="Times New Roman"/>
              </a:rPr>
              <a:t>IV. LUYỆN TẬP</a:t>
            </a:r>
            <a:endParaRPr/>
          </a:p>
        </p:txBody>
      </p:sp>
      <p:sp>
        <p:nvSpPr>
          <p:cNvPr id="515" name="Google Shape;515;p40"/>
          <p:cNvSpPr txBox="1"/>
          <p:nvPr/>
        </p:nvSpPr>
        <p:spPr>
          <a:xfrm>
            <a:off x="152400" y="914400"/>
            <a:ext cx="8839200" cy="5754687"/>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3200"/>
              <a:buFont typeface="Times New Roman"/>
              <a:buNone/>
            </a:pPr>
            <a:r>
              <a:rPr b="1" i="0" lang="en-US" sz="3200" u="sng">
                <a:solidFill>
                  <a:srgbClr val="FF0000"/>
                </a:solidFill>
                <a:latin typeface="Times New Roman"/>
                <a:ea typeface="Times New Roman"/>
                <a:cs typeface="Times New Roman"/>
                <a:sym typeface="Times New Roman"/>
              </a:rPr>
              <a:t>Bài tập 1: </a:t>
            </a:r>
            <a:endParaRPr b="1" i="0" sz="3200" u="none">
              <a:solidFill>
                <a:srgbClr val="FF0000"/>
              </a:solidFill>
              <a:latin typeface="Times New Roman"/>
              <a:ea typeface="Times New Roman"/>
              <a:cs typeface="Times New Roman"/>
              <a:sym typeface="Times New Roman"/>
            </a:endParaRPr>
          </a:p>
          <a:p>
            <a:pPr indent="0" lvl="0" marL="0" marR="0" rtl="0" algn="just">
              <a:lnSpc>
                <a:spcPct val="100000"/>
              </a:lnSpc>
              <a:spcBef>
                <a:spcPts val="160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Các phương pháp thuyết minh: </a:t>
            </a:r>
            <a:endParaRPr/>
          </a:p>
          <a:p>
            <a:pPr indent="0" lvl="0" marL="0" marR="0" rtl="0" algn="just">
              <a:lnSpc>
                <a:spcPct val="100000"/>
              </a:lnSpc>
              <a:spcBef>
                <a:spcPts val="160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Phương pháp chú thích: </a:t>
            </a:r>
            <a:r>
              <a:rPr b="0" i="1" lang="en-US" sz="3200" u="none">
                <a:solidFill>
                  <a:schemeClr val="dk1"/>
                </a:solidFill>
                <a:latin typeface="Times New Roman"/>
                <a:ea typeface="Times New Roman"/>
                <a:cs typeface="Times New Roman"/>
                <a:sym typeface="Times New Roman"/>
              </a:rPr>
              <a:t>Hoa lan .. loài hoa của vương giả …còn đối với người phương Tây ….</a:t>
            </a:r>
            <a:endParaRPr/>
          </a:p>
          <a:p>
            <a:pPr indent="0" lvl="0" marL="0" marR="0" rtl="0" algn="just">
              <a:lnSpc>
                <a:spcPct val="100000"/>
              </a:lnSpc>
              <a:spcBef>
                <a:spcPts val="160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Phân loại: </a:t>
            </a:r>
            <a:r>
              <a:rPr b="0" i="1" lang="en-US" sz="3200" u="none">
                <a:solidFill>
                  <a:schemeClr val="dk1"/>
                </a:solidFill>
                <a:latin typeface="Times New Roman"/>
                <a:ea typeface="Times New Roman"/>
                <a:cs typeface="Times New Roman"/>
                <a:sym typeface="Times New Roman"/>
              </a:rPr>
              <a:t>Hoa lan thường được chia làm</a:t>
            </a:r>
            <a:r>
              <a:rPr b="0" i="0" lang="en-US" sz="3200" u="none">
                <a:solidFill>
                  <a:schemeClr val="dk1"/>
                </a:solidFill>
                <a:latin typeface="Times New Roman"/>
                <a:ea typeface="Times New Roman"/>
                <a:cs typeface="Times New Roman"/>
                <a:sym typeface="Times New Roman"/>
              </a:rPr>
              <a:t> </a:t>
            </a:r>
            <a:r>
              <a:rPr b="0" i="1" lang="en-US" sz="3200" u="none">
                <a:solidFill>
                  <a:schemeClr val="dk1"/>
                </a:solidFill>
                <a:latin typeface="Times New Roman"/>
                <a:ea typeface="Times New Roman"/>
                <a:cs typeface="Times New Roman"/>
                <a:sym typeface="Times New Roman"/>
              </a:rPr>
              <a:t>hai nhóm…</a:t>
            </a:r>
            <a:endParaRPr/>
          </a:p>
          <a:p>
            <a:pPr indent="0" lvl="0" marL="0" marR="0" rtl="0" algn="just">
              <a:lnSpc>
                <a:spcPct val="100000"/>
              </a:lnSpc>
              <a:spcBef>
                <a:spcPts val="160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Dùng số liệu, nêu ví dụ : </a:t>
            </a:r>
            <a:r>
              <a:rPr b="0" i="1" lang="en-US" sz="3200" u="none">
                <a:solidFill>
                  <a:schemeClr val="dk1"/>
                </a:solidFill>
                <a:latin typeface="Times New Roman"/>
                <a:ea typeface="Times New Roman"/>
                <a:cs typeface="Times New Roman"/>
                <a:sym typeface="Times New Roman"/>
              </a:rPr>
              <a:t>chỉ riêng 10 loài của chi lan Hài vệ nữ</a:t>
            </a:r>
            <a:r>
              <a:rPr b="0" i="0" lang="en-US" sz="3200" u="none">
                <a:solidFill>
                  <a:schemeClr val="dk1"/>
                </a:solidFill>
                <a:latin typeface="Times New Roman"/>
                <a:ea typeface="Times New Roman"/>
                <a:cs typeface="Times New Roman"/>
                <a:sym typeface="Times New Roman"/>
              </a:rPr>
              <a:t>…</a:t>
            </a:r>
            <a:endParaRPr/>
          </a:p>
          <a:p>
            <a:pPr indent="0" lvl="0" marL="0" marR="0" rtl="0" algn="just">
              <a:lnSpc>
                <a:spcPct val="100000"/>
              </a:lnSpc>
              <a:spcBef>
                <a:spcPts val="1600"/>
              </a:spcBef>
              <a:spcAft>
                <a:spcPts val="0"/>
              </a:spcAft>
              <a:buClr>
                <a:schemeClr val="dk1"/>
              </a:buClr>
              <a:buSzPts val="3200"/>
              <a:buFont typeface="Times New Roman"/>
              <a:buNone/>
            </a:pPr>
            <a:r>
              <a:rPr b="1" i="0" lang="en-US" sz="3200" u="none">
                <a:solidFill>
                  <a:schemeClr val="dk1"/>
                </a:solidFill>
                <a:latin typeface="Times New Roman"/>
                <a:ea typeface="Times New Roman"/>
                <a:cs typeface="Times New Roman"/>
                <a:sym typeface="Times New Roman"/>
              </a:rPr>
              <a:t>=&gt; Phối hợp nhuẫn nhuyễn, tạo hiệu quả cao.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514"/>
                                        </p:tgtEl>
                                        <p:attrNameLst>
                                          <p:attrName>style.visibility</p:attrName>
                                        </p:attrNameLst>
                                      </p:cBhvr>
                                      <p:to>
                                        <p:strVal val="visible"/>
                                      </p:to>
                                    </p:set>
                                    <p:anim calcmode="lin" valueType="num">
                                      <p:cBhvr additive="base">
                                        <p:cTn dur="500"/>
                                        <p:tgtEl>
                                          <p:spTgt spid="514"/>
                                        </p:tgtEl>
                                        <p:attrNameLst>
                                          <p:attrName>ppt_w</p:attrName>
                                        </p:attrNameLst>
                                      </p:cBhvr>
                                      <p:tavLst>
                                        <p:tav fmla="" tm="0">
                                          <p:val>
                                            <p:strVal val="0"/>
                                          </p:val>
                                        </p:tav>
                                        <p:tav fmla="" tm="100000">
                                          <p:val>
                                            <p:strVal val="#ppt_w"/>
                                          </p:val>
                                        </p:tav>
                                      </p:tavLst>
                                    </p:anim>
                                    <p:anim calcmode="lin" valueType="num">
                                      <p:cBhvr additive="base">
                                        <p:cTn dur="500"/>
                                        <p:tgtEl>
                                          <p:spTgt spid="514"/>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4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800"/>
              <a:buFont typeface="Times New Roman"/>
              <a:buNone/>
            </a:pPr>
            <a:r>
              <a:rPr b="1" i="0" lang="en-US" sz="3800" u="sng">
                <a:solidFill>
                  <a:srgbClr val="FF0000"/>
                </a:solidFill>
                <a:latin typeface="Times New Roman"/>
                <a:ea typeface="Times New Roman"/>
                <a:cs typeface="Times New Roman"/>
                <a:sym typeface="Times New Roman"/>
              </a:rPr>
              <a:t>VẬN DỤNG – MỞ RỘNG</a:t>
            </a:r>
            <a:endParaRPr/>
          </a:p>
        </p:txBody>
      </p:sp>
      <p:sp>
        <p:nvSpPr>
          <p:cNvPr id="521" name="Google Shape;521;p41"/>
          <p:cNvSpPr txBox="1"/>
          <p:nvPr>
            <p:ph idx="1" type="body"/>
          </p:nvPr>
        </p:nvSpPr>
        <p:spPr>
          <a:xfrm>
            <a:off x="381000" y="1600200"/>
            <a:ext cx="8229600" cy="4530725"/>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accent1"/>
              </a:buClr>
              <a:buSzPts val="3200"/>
              <a:buFont typeface="Noto Sans Symbols"/>
              <a:buChar char="●"/>
            </a:pPr>
            <a:r>
              <a:rPr b="0" i="0" lang="en-US" sz="3200" u="none" cap="none" strike="noStrike">
                <a:solidFill>
                  <a:schemeClr val="dk1"/>
                </a:solidFill>
                <a:latin typeface="Times New Roman"/>
                <a:ea typeface="Times New Roman"/>
                <a:cs typeface="Times New Roman"/>
                <a:sym typeface="Times New Roman"/>
              </a:rPr>
              <a:t>- Vận dụng các phương pháp thuyết minh đã học, em hãy viết đoạn văn thuyết minh khoảng 200 từ về vấn đề mà em am hiểu.</a:t>
            </a:r>
            <a:endParaRPr/>
          </a:p>
          <a:p>
            <a:pPr indent="-342900" lvl="0" marL="342900" marR="0" rtl="0" algn="just">
              <a:lnSpc>
                <a:spcPct val="100000"/>
              </a:lnSpc>
              <a:spcBef>
                <a:spcPts val="640"/>
              </a:spcBef>
              <a:spcAft>
                <a:spcPts val="0"/>
              </a:spcAft>
              <a:buClr>
                <a:schemeClr val="accent1"/>
              </a:buClr>
              <a:buSzPts val="3200"/>
              <a:buFont typeface="Noto Sans Symbols"/>
              <a:buChar char="●"/>
            </a:pPr>
            <a:r>
              <a:rPr b="0" i="0" lang="en-US" sz="3200" u="none" cap="none" strike="noStrike">
                <a:solidFill>
                  <a:schemeClr val="dk1"/>
                </a:solidFill>
                <a:latin typeface="Times New Roman"/>
                <a:ea typeface="Times New Roman"/>
                <a:cs typeface="Times New Roman"/>
                <a:sym typeface="Times New Roman"/>
              </a:rPr>
              <a:t>- Sưu tầm một số bài văn thuyết minh có sử dụng phương pháp thuyết minh.</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pic>
        <p:nvPicPr>
          <p:cNvPr descr="blumen-pflanzen148" id="526" name="Google Shape;526;p42"/>
          <p:cNvPicPr preferRelativeResize="0"/>
          <p:nvPr/>
        </p:nvPicPr>
        <p:blipFill rotWithShape="1">
          <a:blip r:embed="rId3">
            <a:alphaModFix/>
          </a:blip>
          <a:srcRect b="0" l="0" r="0" t="0"/>
          <a:stretch/>
        </p:blipFill>
        <p:spPr>
          <a:xfrm>
            <a:off x="1643062" y="1851025"/>
            <a:ext cx="5943600" cy="3429000"/>
          </a:xfrm>
          <a:prstGeom prst="rect">
            <a:avLst/>
          </a:prstGeom>
          <a:noFill/>
          <a:ln>
            <a:noFill/>
          </a:ln>
        </p:spPr>
      </p:pic>
      <p:sp>
        <p:nvSpPr>
          <p:cNvPr id="527" name="Google Shape;527;p42"/>
          <p:cNvSpPr/>
          <p:nvPr/>
        </p:nvSpPr>
        <p:spPr>
          <a:xfrm>
            <a:off x="792162" y="512762"/>
            <a:ext cx="7772400" cy="1828800"/>
          </a:xfrm>
          <a:prstGeom prst="rect">
            <a:avLst/>
          </a:prstGeom>
        </p:spPr>
        <p:txBody>
          <a:bodyPr>
            <a:prstTxWarp prst="textPlain"/>
          </a:bodyPr>
          <a:lstStyle/>
          <a:p>
            <a:pPr lvl="0" algn="l"/>
            <a:r>
              <a:rPr b="0" i="0">
                <a:ln cap="flat" cmpd="sng" w="9525">
                  <a:solidFill>
                    <a:srgbClr val="000000"/>
                  </a:solidFill>
                  <a:prstDash val="solid"/>
                  <a:miter lim="800000"/>
                  <a:headEnd len="sm" w="sm" type="none"/>
                  <a:tailEnd len="sm" w="sm" type="none"/>
                </a:ln>
                <a:solidFill>
                  <a:srgbClr val="FF0000"/>
                </a:solidFill>
                <a:latin typeface="Times New Roman"/>
              </a:rPr>
              <a:t>KÍNH CHÚC QUÝ THẦY CÔ GIÁO SỨC KHỎE, HẠNH PHÚC!  </a:t>
            </a:r>
          </a:p>
        </p:txBody>
      </p:sp>
      <p:pic>
        <p:nvPicPr>
          <p:cNvPr descr="DEN" id="528" name="Google Shape;528;p42"/>
          <p:cNvPicPr preferRelativeResize="0"/>
          <p:nvPr/>
        </p:nvPicPr>
        <p:blipFill rotWithShape="1">
          <a:blip r:embed="rId4">
            <a:alphaModFix/>
          </a:blip>
          <a:srcRect b="0" l="0" r="0" t="0"/>
          <a:stretch/>
        </p:blipFill>
        <p:spPr>
          <a:xfrm>
            <a:off x="533400" y="0"/>
            <a:ext cx="8153400" cy="560387"/>
          </a:xfrm>
          <a:prstGeom prst="rect">
            <a:avLst/>
          </a:prstGeom>
          <a:noFill/>
          <a:ln>
            <a:noFill/>
          </a:ln>
        </p:spPr>
      </p:pic>
      <p:pic>
        <p:nvPicPr>
          <p:cNvPr descr="DEN" id="529" name="Google Shape;529;p42"/>
          <p:cNvPicPr preferRelativeResize="0"/>
          <p:nvPr/>
        </p:nvPicPr>
        <p:blipFill rotWithShape="1">
          <a:blip r:embed="rId4">
            <a:alphaModFix/>
          </a:blip>
          <a:srcRect b="0" l="0" r="0" t="0"/>
          <a:stretch/>
        </p:blipFill>
        <p:spPr>
          <a:xfrm rot="5400000">
            <a:off x="5905500" y="3009900"/>
            <a:ext cx="5943600" cy="533400"/>
          </a:xfrm>
          <a:prstGeom prst="rect">
            <a:avLst/>
          </a:prstGeom>
          <a:noFill/>
          <a:ln>
            <a:noFill/>
          </a:ln>
        </p:spPr>
      </p:pic>
      <p:pic>
        <p:nvPicPr>
          <p:cNvPr descr="DEN" id="530" name="Google Shape;530;p42"/>
          <p:cNvPicPr preferRelativeResize="0"/>
          <p:nvPr/>
        </p:nvPicPr>
        <p:blipFill rotWithShape="1">
          <a:blip r:embed="rId4">
            <a:alphaModFix/>
          </a:blip>
          <a:srcRect b="0" l="0" r="0" t="0"/>
          <a:stretch/>
        </p:blipFill>
        <p:spPr>
          <a:xfrm rot="10800000">
            <a:off x="381000" y="6116637"/>
            <a:ext cx="8458200" cy="741362"/>
          </a:xfrm>
          <a:prstGeom prst="rect">
            <a:avLst/>
          </a:prstGeom>
          <a:noFill/>
          <a:ln>
            <a:noFill/>
          </a:ln>
        </p:spPr>
      </p:pic>
      <p:pic>
        <p:nvPicPr>
          <p:cNvPr descr="DEN" id="531" name="Google Shape;531;p42"/>
          <p:cNvPicPr preferRelativeResize="0"/>
          <p:nvPr/>
        </p:nvPicPr>
        <p:blipFill rotWithShape="1">
          <a:blip r:embed="rId4">
            <a:alphaModFix/>
          </a:blip>
          <a:srcRect b="0" l="0" r="0" t="0"/>
          <a:stretch/>
        </p:blipFill>
        <p:spPr>
          <a:xfrm rot="-5400000">
            <a:off x="-2675731" y="3132931"/>
            <a:ext cx="6096000" cy="744537"/>
          </a:xfrm>
          <a:prstGeom prst="rect">
            <a:avLst/>
          </a:prstGeom>
          <a:noFill/>
          <a:ln>
            <a:noFill/>
          </a:ln>
        </p:spPr>
      </p:pic>
      <p:sp>
        <p:nvSpPr>
          <p:cNvPr id="532" name="Google Shape;532;p42"/>
          <p:cNvSpPr/>
          <p:nvPr/>
        </p:nvSpPr>
        <p:spPr>
          <a:xfrm>
            <a:off x="1252537" y="3632200"/>
            <a:ext cx="6400800" cy="2217737"/>
          </a:xfrm>
          <a:prstGeom prst="rect">
            <a:avLst/>
          </a:prstGeom>
        </p:spPr>
        <p:txBody>
          <a:bodyPr>
            <a:prstTxWarp prst="textPlain"/>
          </a:bodyPr>
          <a:lstStyle/>
          <a:p>
            <a:pPr lvl="0" algn="l"/>
            <a:r>
              <a:rPr b="0" i="0">
                <a:ln cap="flat" cmpd="sng" w="12700">
                  <a:solidFill>
                    <a:srgbClr val="0000FF"/>
                  </a:solidFill>
                  <a:prstDash val="solid"/>
                  <a:miter lim="800000"/>
                  <a:headEnd len="sm" w="sm" type="none"/>
                  <a:tailEnd len="sm" w="sm" type="none"/>
                </a:ln>
                <a:solidFill>
                  <a:srgbClr val="FF6699"/>
                </a:solidFill>
                <a:latin typeface="Times New Roman"/>
              </a:rPr>
              <a:t> Chúc các em đạt kết quả cao trong học tập! </a:t>
            </a:r>
          </a:p>
        </p:txBody>
      </p:sp>
      <p:pic>
        <p:nvPicPr>
          <p:cNvPr id="533" name="Google Shape;533;p42"/>
          <p:cNvPicPr preferRelativeResize="0"/>
          <p:nvPr/>
        </p:nvPicPr>
        <p:blipFill rotWithShape="1">
          <a:blip r:embed="rId5">
            <a:alphaModFix/>
          </a:blip>
          <a:srcRect b="0" l="0" r="0" t="0"/>
          <a:stretch/>
        </p:blipFill>
        <p:spPr>
          <a:xfrm>
            <a:off x="8153400" y="6096000"/>
            <a:ext cx="304800" cy="304800"/>
          </a:xfrm>
          <a:prstGeom prst="rect">
            <a:avLst/>
          </a:prstGeom>
          <a:noFill/>
          <a:ln>
            <a:noFill/>
          </a:ln>
        </p:spPr>
      </p:pic>
      <p:sp>
        <p:nvSpPr>
          <p:cNvPr id="534" name="Google Shape;534;p42"/>
          <p:cNvSpPr txBox="1"/>
          <p:nvPr/>
        </p:nvSpPr>
        <p:spPr>
          <a:xfrm>
            <a:off x="7620000" y="5688012"/>
            <a:ext cx="184150" cy="968375"/>
          </a:xfrm>
          <a:prstGeom prst="rect">
            <a:avLst/>
          </a:prstGeom>
          <a:solidFill>
            <a:schemeClr val="lt1"/>
          </a:solidFill>
          <a:ln>
            <a:noFill/>
          </a:ln>
        </p:spPr>
        <p:txBody>
          <a:bodyPr anchorCtr="0" anchor="ctr" bIns="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8"/>
          <p:cNvSpPr/>
          <p:nvPr/>
        </p:nvSpPr>
        <p:spPr>
          <a:xfrm rot="10800000">
            <a:off x="2676525" y="2286000"/>
            <a:ext cx="3998912" cy="1631950"/>
          </a:xfrm>
          <a:prstGeom prst="upArrow">
            <a:avLst>
              <a:gd fmla="val 10969" name="adj1"/>
              <a:gd fmla="val 4650" name="adj2"/>
            </a:avLst>
          </a:prstGeom>
          <a:solidFill>
            <a:srgbClr val="92D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98" name="Google Shape;198;p18"/>
          <p:cNvSpPr/>
          <p:nvPr/>
        </p:nvSpPr>
        <p:spPr>
          <a:xfrm>
            <a:off x="1676400" y="1676400"/>
            <a:ext cx="5791200" cy="574675"/>
          </a:xfrm>
          <a:prstGeom prst="roundRect">
            <a:avLst>
              <a:gd fmla="val 10800" name="adj"/>
            </a:avLst>
          </a:prstGeom>
          <a:solidFill>
            <a:srgbClr val="FFFF99"/>
          </a:solidFill>
          <a:ln cap="flat" cmpd="sng" w="38100">
            <a:solidFill>
              <a:srgbClr val="FFFFFF"/>
            </a:solidFill>
            <a:prstDash val="solid"/>
            <a:miter lim="800000"/>
            <a:headEnd len="sm" w="sm" type="none"/>
            <a:tailEnd len="sm" w="sm" type="none"/>
          </a:ln>
          <a:effectLst>
            <a:outerShdw blurRad="63500" dir="3187806" dist="63500">
              <a:srgbClr val="001D3A"/>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199" name="Google Shape;199;p18"/>
          <p:cNvSpPr txBox="1"/>
          <p:nvPr/>
        </p:nvSpPr>
        <p:spPr>
          <a:xfrm>
            <a:off x="1604962" y="1758950"/>
            <a:ext cx="5934075" cy="46196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a:solidFill>
                  <a:srgbClr val="FF0000"/>
                </a:solidFill>
                <a:latin typeface="Times New Roman"/>
                <a:ea typeface="Times New Roman"/>
                <a:cs typeface="Times New Roman"/>
                <a:sym typeface="Times New Roman"/>
              </a:rPr>
              <a:t>CÁC PHƯƠNG PHÁP THUYẾT MINH</a:t>
            </a:r>
            <a:endParaRPr/>
          </a:p>
        </p:txBody>
      </p:sp>
      <p:grpSp>
        <p:nvGrpSpPr>
          <p:cNvPr id="200" name="Google Shape;200;p18"/>
          <p:cNvGrpSpPr/>
          <p:nvPr/>
        </p:nvGrpSpPr>
        <p:grpSpPr>
          <a:xfrm>
            <a:off x="5305425" y="4073525"/>
            <a:ext cx="1784350" cy="2309812"/>
            <a:chOff x="3024" y="2823"/>
            <a:chExt cx="973" cy="1113"/>
          </a:xfrm>
        </p:grpSpPr>
        <p:sp>
          <p:nvSpPr>
            <p:cNvPr id="201" name="Google Shape;201;p18"/>
            <p:cNvSpPr/>
            <p:nvPr/>
          </p:nvSpPr>
          <p:spPr>
            <a:xfrm>
              <a:off x="3120" y="3744"/>
              <a:ext cx="816" cy="192"/>
            </a:xfrm>
            <a:prstGeom prst="ellipse">
              <a:avLst/>
            </a:prstGeom>
            <a:gradFill>
              <a:gsLst>
                <a:gs pos="0">
                  <a:srgbClr val="969696"/>
                </a:gs>
                <a:gs pos="100000">
                  <a:srgbClr val="FFFFFF"/>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02" name="Google Shape;202;p18"/>
            <p:cNvSpPr/>
            <p:nvPr/>
          </p:nvSpPr>
          <p:spPr>
            <a:xfrm>
              <a:off x="3024" y="2823"/>
              <a:ext cx="973" cy="973"/>
            </a:xfrm>
            <a:prstGeom prst="ellipse">
              <a:avLst/>
            </a:prstGeom>
            <a:gradFill>
              <a:gsLst>
                <a:gs pos="0">
                  <a:schemeClr val="accent1"/>
                </a:gs>
                <a:gs pos="100000">
                  <a:srgbClr val="757592"/>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03" name="Google Shape;203;p18"/>
            <p:cNvSpPr/>
            <p:nvPr/>
          </p:nvSpPr>
          <p:spPr>
            <a:xfrm>
              <a:off x="3045" y="2846"/>
              <a:ext cx="928" cy="929"/>
            </a:xfrm>
            <a:prstGeom prst="ellipse">
              <a:avLst/>
            </a:prstGeom>
            <a:gradFill>
              <a:gsLst>
                <a:gs pos="0">
                  <a:srgbClr val="CCCCFF">
                    <a:alpha val="84705"/>
                  </a:srgbClr>
                </a:gs>
                <a:gs pos="100000">
                  <a:srgbClr val="8282A2"/>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04" name="Google Shape;204;p18"/>
            <p:cNvSpPr/>
            <p:nvPr/>
          </p:nvSpPr>
          <p:spPr>
            <a:xfrm>
              <a:off x="3081" y="2880"/>
              <a:ext cx="839" cy="838"/>
            </a:xfrm>
            <a:prstGeom prst="ellipse">
              <a:avLst/>
            </a:prstGeom>
            <a:gradFill>
              <a:gsLst>
                <a:gs pos="0">
                  <a:schemeClr val="accent1"/>
                </a:gs>
                <a:gs pos="100000">
                  <a:srgbClr val="9494B9"/>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05" name="Google Shape;205;p18"/>
            <p:cNvPicPr preferRelativeResize="0"/>
            <p:nvPr/>
          </p:nvPicPr>
          <p:blipFill rotWithShape="1">
            <a:blip r:embed="rId3">
              <a:alphaModFix/>
            </a:blip>
            <a:srcRect b="0" l="0" r="0" t="0"/>
            <a:stretch/>
          </p:blipFill>
          <p:spPr>
            <a:xfrm>
              <a:off x="3045" y="2880"/>
              <a:ext cx="616" cy="616"/>
            </a:xfrm>
            <a:prstGeom prst="rect">
              <a:avLst/>
            </a:prstGeom>
            <a:noFill/>
            <a:ln>
              <a:noFill/>
            </a:ln>
          </p:spPr>
        </p:pic>
        <p:sp>
          <p:nvSpPr>
            <p:cNvPr id="206" name="Google Shape;206;p18"/>
            <p:cNvSpPr txBox="1"/>
            <p:nvPr/>
          </p:nvSpPr>
          <p:spPr>
            <a:xfrm>
              <a:off x="3246" y="3156"/>
              <a:ext cx="564" cy="25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Ví dụ</a:t>
              </a:r>
              <a:endParaRPr/>
            </a:p>
          </p:txBody>
        </p:sp>
      </p:grpSp>
      <p:grpSp>
        <p:nvGrpSpPr>
          <p:cNvPr id="207" name="Google Shape;207;p18"/>
          <p:cNvGrpSpPr/>
          <p:nvPr/>
        </p:nvGrpSpPr>
        <p:grpSpPr>
          <a:xfrm>
            <a:off x="4103687" y="3994150"/>
            <a:ext cx="1544637" cy="2270125"/>
            <a:chOff x="555" y="2823"/>
            <a:chExt cx="973" cy="1113"/>
          </a:xfrm>
        </p:grpSpPr>
        <p:sp>
          <p:nvSpPr>
            <p:cNvPr id="208" name="Google Shape;208;p18"/>
            <p:cNvSpPr/>
            <p:nvPr/>
          </p:nvSpPr>
          <p:spPr>
            <a:xfrm>
              <a:off x="624" y="3744"/>
              <a:ext cx="816" cy="192"/>
            </a:xfrm>
            <a:prstGeom prst="ellipse">
              <a:avLst/>
            </a:prstGeom>
            <a:gradFill>
              <a:gsLst>
                <a:gs pos="0">
                  <a:srgbClr val="969696"/>
                </a:gs>
                <a:gs pos="100000">
                  <a:schemeClr val="lt1"/>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09" name="Google Shape;209;p18"/>
            <p:cNvSpPr/>
            <p:nvPr/>
          </p:nvSpPr>
          <p:spPr>
            <a:xfrm>
              <a:off x="555" y="2823"/>
              <a:ext cx="973" cy="973"/>
            </a:xfrm>
            <a:prstGeom prst="ellipse">
              <a:avLst/>
            </a:prstGeom>
            <a:gradFill>
              <a:gsLst>
                <a:gs pos="0">
                  <a:schemeClr val="dk2"/>
                </a:gs>
                <a:gs pos="100000">
                  <a:srgbClr val="000000"/>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10" name="Google Shape;210;p18"/>
            <p:cNvSpPr/>
            <p:nvPr/>
          </p:nvSpPr>
          <p:spPr>
            <a:xfrm>
              <a:off x="576" y="2846"/>
              <a:ext cx="928" cy="929"/>
            </a:xfrm>
            <a:prstGeom prst="ellipse">
              <a:avLst/>
            </a:prstGeom>
            <a:gradFill>
              <a:gsLst>
                <a:gs pos="0">
                  <a:srgbClr val="000000">
                    <a:alpha val="84705"/>
                  </a:srgbClr>
                </a:gs>
                <a:gs pos="100000">
                  <a:srgbClr val="000000"/>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11" name="Google Shape;211;p18"/>
            <p:cNvSpPr/>
            <p:nvPr/>
          </p:nvSpPr>
          <p:spPr>
            <a:xfrm>
              <a:off x="612" y="2880"/>
              <a:ext cx="839" cy="839"/>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12" name="Google Shape;212;p18"/>
            <p:cNvPicPr preferRelativeResize="0"/>
            <p:nvPr/>
          </p:nvPicPr>
          <p:blipFill rotWithShape="1">
            <a:blip r:embed="rId3">
              <a:alphaModFix/>
            </a:blip>
            <a:srcRect b="0" l="0" r="0" t="0"/>
            <a:stretch/>
          </p:blipFill>
          <p:spPr>
            <a:xfrm>
              <a:off x="576" y="2880"/>
              <a:ext cx="616" cy="616"/>
            </a:xfrm>
            <a:prstGeom prst="rect">
              <a:avLst/>
            </a:prstGeom>
            <a:noFill/>
            <a:ln>
              <a:noFill/>
            </a:ln>
          </p:spPr>
        </p:pic>
        <p:sp>
          <p:nvSpPr>
            <p:cNvPr id="213" name="Google Shape;213;p18"/>
            <p:cNvSpPr txBox="1"/>
            <p:nvPr/>
          </p:nvSpPr>
          <p:spPr>
            <a:xfrm>
              <a:off x="713" y="3114"/>
              <a:ext cx="579" cy="468"/>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SzPts val="2800"/>
                <a:buFont typeface="Times New Roman"/>
                <a:buNone/>
              </a:pPr>
              <a:r>
                <a:rPr b="1" i="0" lang="en-US" sz="2800" u="none">
                  <a:solidFill>
                    <a:srgbClr val="C00000"/>
                  </a:solidFill>
                  <a:latin typeface="Times New Roman"/>
                  <a:ea typeface="Times New Roman"/>
                  <a:cs typeface="Times New Roman"/>
                  <a:sym typeface="Times New Roman"/>
                </a:rPr>
                <a:t>So sánh</a:t>
              </a:r>
              <a:endParaRPr/>
            </a:p>
          </p:txBody>
        </p:sp>
      </p:grpSp>
      <p:grpSp>
        <p:nvGrpSpPr>
          <p:cNvPr id="214" name="Google Shape;214;p18"/>
          <p:cNvGrpSpPr/>
          <p:nvPr/>
        </p:nvGrpSpPr>
        <p:grpSpPr>
          <a:xfrm>
            <a:off x="0" y="3789362"/>
            <a:ext cx="1544637" cy="2452687"/>
            <a:chOff x="555" y="2823"/>
            <a:chExt cx="973" cy="1113"/>
          </a:xfrm>
        </p:grpSpPr>
        <p:sp>
          <p:nvSpPr>
            <p:cNvPr id="215" name="Google Shape;215;p18"/>
            <p:cNvSpPr/>
            <p:nvPr/>
          </p:nvSpPr>
          <p:spPr>
            <a:xfrm>
              <a:off x="624" y="3744"/>
              <a:ext cx="816" cy="192"/>
            </a:xfrm>
            <a:prstGeom prst="ellipse">
              <a:avLst/>
            </a:prstGeom>
            <a:gradFill>
              <a:gsLst>
                <a:gs pos="0">
                  <a:srgbClr val="969696"/>
                </a:gs>
                <a:gs pos="100000">
                  <a:schemeClr val="lt1"/>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16" name="Google Shape;216;p18"/>
            <p:cNvSpPr/>
            <p:nvPr/>
          </p:nvSpPr>
          <p:spPr>
            <a:xfrm>
              <a:off x="555" y="2823"/>
              <a:ext cx="973" cy="973"/>
            </a:xfrm>
            <a:prstGeom prst="ellipse">
              <a:avLst/>
            </a:prstGeom>
            <a:gradFill>
              <a:gsLst>
                <a:gs pos="0">
                  <a:schemeClr val="dk2"/>
                </a:gs>
                <a:gs pos="100000">
                  <a:srgbClr val="000000"/>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17" name="Google Shape;217;p18"/>
            <p:cNvSpPr/>
            <p:nvPr/>
          </p:nvSpPr>
          <p:spPr>
            <a:xfrm>
              <a:off x="576" y="2846"/>
              <a:ext cx="928" cy="929"/>
            </a:xfrm>
            <a:prstGeom prst="ellipse">
              <a:avLst/>
            </a:prstGeom>
            <a:gradFill>
              <a:gsLst>
                <a:gs pos="0">
                  <a:srgbClr val="000000">
                    <a:alpha val="84705"/>
                  </a:srgbClr>
                </a:gs>
                <a:gs pos="100000">
                  <a:srgbClr val="000000"/>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18" name="Google Shape;218;p18"/>
            <p:cNvSpPr/>
            <p:nvPr/>
          </p:nvSpPr>
          <p:spPr>
            <a:xfrm>
              <a:off x="612" y="2880"/>
              <a:ext cx="839" cy="839"/>
            </a:xfrm>
            <a:prstGeom prst="ellipse">
              <a:avLst/>
            </a:prstGeom>
            <a:gradFill>
              <a:gsLst>
                <a:gs pos="0">
                  <a:schemeClr val="dk2"/>
                </a:gs>
                <a:gs pos="100000">
                  <a:srgbClr val="000000"/>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19" name="Google Shape;219;p18"/>
            <p:cNvPicPr preferRelativeResize="0"/>
            <p:nvPr/>
          </p:nvPicPr>
          <p:blipFill rotWithShape="1">
            <a:blip r:embed="rId3">
              <a:alphaModFix/>
            </a:blip>
            <a:srcRect b="0" l="0" r="0" t="0"/>
            <a:stretch/>
          </p:blipFill>
          <p:spPr>
            <a:xfrm>
              <a:off x="576" y="2880"/>
              <a:ext cx="616" cy="616"/>
            </a:xfrm>
            <a:prstGeom prst="rect">
              <a:avLst/>
            </a:prstGeom>
            <a:noFill/>
            <a:ln>
              <a:noFill/>
            </a:ln>
          </p:spPr>
        </p:pic>
        <p:sp>
          <p:nvSpPr>
            <p:cNvPr id="220" name="Google Shape;220;p18"/>
            <p:cNvSpPr txBox="1"/>
            <p:nvPr/>
          </p:nvSpPr>
          <p:spPr>
            <a:xfrm>
              <a:off x="598" y="2881"/>
              <a:ext cx="872" cy="82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800"/>
                <a:buFont typeface="Times New Roman"/>
                <a:buNone/>
              </a:pPr>
              <a:r>
                <a:rPr b="1" i="0" lang="en-US" sz="2800" u="none">
                  <a:solidFill>
                    <a:srgbClr val="FFFF00"/>
                  </a:solidFill>
                  <a:latin typeface="Times New Roman"/>
                  <a:ea typeface="Times New Roman"/>
                  <a:cs typeface="Times New Roman"/>
                  <a:sym typeface="Times New Roman"/>
                </a:rPr>
                <a:t>Định nghĩa, giải thích</a:t>
              </a:r>
              <a:endParaRPr/>
            </a:p>
          </p:txBody>
        </p:sp>
      </p:grpSp>
      <p:grpSp>
        <p:nvGrpSpPr>
          <p:cNvPr id="221" name="Google Shape;221;p18"/>
          <p:cNvGrpSpPr/>
          <p:nvPr/>
        </p:nvGrpSpPr>
        <p:grpSpPr>
          <a:xfrm>
            <a:off x="1300162" y="3832225"/>
            <a:ext cx="1544637" cy="2376487"/>
            <a:chOff x="1776" y="2823"/>
            <a:chExt cx="973" cy="1113"/>
          </a:xfrm>
        </p:grpSpPr>
        <p:sp>
          <p:nvSpPr>
            <p:cNvPr id="222" name="Google Shape;222;p18"/>
            <p:cNvSpPr/>
            <p:nvPr/>
          </p:nvSpPr>
          <p:spPr>
            <a:xfrm>
              <a:off x="1872" y="3744"/>
              <a:ext cx="816" cy="192"/>
            </a:xfrm>
            <a:prstGeom prst="ellipse">
              <a:avLst/>
            </a:prstGeom>
            <a:gradFill>
              <a:gsLst>
                <a:gs pos="0">
                  <a:srgbClr val="969696"/>
                </a:gs>
                <a:gs pos="100000">
                  <a:srgbClr val="FFFFFF"/>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23" name="Google Shape;223;p18"/>
            <p:cNvSpPr/>
            <p:nvPr/>
          </p:nvSpPr>
          <p:spPr>
            <a:xfrm>
              <a:off x="1776" y="2823"/>
              <a:ext cx="973" cy="973"/>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24" name="Google Shape;224;p18"/>
            <p:cNvSpPr/>
            <p:nvPr/>
          </p:nvSpPr>
          <p:spPr>
            <a:xfrm>
              <a:off x="1797" y="2846"/>
              <a:ext cx="928" cy="929"/>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25" name="Google Shape;225;p18"/>
            <p:cNvSpPr/>
            <p:nvPr/>
          </p:nvSpPr>
          <p:spPr>
            <a:xfrm>
              <a:off x="1833" y="2880"/>
              <a:ext cx="839" cy="839"/>
            </a:xfrm>
            <a:prstGeom prst="ellipse">
              <a:avLst/>
            </a:prstGeom>
            <a:gradFill>
              <a:gsLst>
                <a:gs pos="0">
                  <a:schemeClr val="hlink"/>
                </a:gs>
                <a:gs pos="100000">
                  <a:srgbClr val="4B4BB9"/>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26" name="Google Shape;226;p18"/>
            <p:cNvPicPr preferRelativeResize="0"/>
            <p:nvPr/>
          </p:nvPicPr>
          <p:blipFill rotWithShape="1">
            <a:blip r:embed="rId3">
              <a:alphaModFix/>
            </a:blip>
            <a:srcRect b="0" l="0" r="0" t="0"/>
            <a:stretch/>
          </p:blipFill>
          <p:spPr>
            <a:xfrm>
              <a:off x="1797" y="2880"/>
              <a:ext cx="616" cy="616"/>
            </a:xfrm>
            <a:prstGeom prst="rect">
              <a:avLst/>
            </a:prstGeom>
            <a:noFill/>
            <a:ln>
              <a:noFill/>
            </a:ln>
          </p:spPr>
        </p:pic>
        <p:sp>
          <p:nvSpPr>
            <p:cNvPr id="227" name="Google Shape;227;p18"/>
            <p:cNvSpPr txBox="1"/>
            <p:nvPr/>
          </p:nvSpPr>
          <p:spPr>
            <a:xfrm>
              <a:off x="1866" y="3225"/>
              <a:ext cx="788" cy="24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Liệt kê</a:t>
              </a:r>
              <a:endParaRPr/>
            </a:p>
          </p:txBody>
        </p:sp>
      </p:grpSp>
      <p:grpSp>
        <p:nvGrpSpPr>
          <p:cNvPr id="228" name="Google Shape;228;p18"/>
          <p:cNvGrpSpPr/>
          <p:nvPr/>
        </p:nvGrpSpPr>
        <p:grpSpPr>
          <a:xfrm>
            <a:off x="2673350" y="3957637"/>
            <a:ext cx="1544637" cy="2300287"/>
            <a:chOff x="3024" y="2823"/>
            <a:chExt cx="973" cy="1113"/>
          </a:xfrm>
        </p:grpSpPr>
        <p:sp>
          <p:nvSpPr>
            <p:cNvPr id="229" name="Google Shape;229;p18"/>
            <p:cNvSpPr/>
            <p:nvPr/>
          </p:nvSpPr>
          <p:spPr>
            <a:xfrm>
              <a:off x="3120" y="3744"/>
              <a:ext cx="816" cy="192"/>
            </a:xfrm>
            <a:prstGeom prst="ellipse">
              <a:avLst/>
            </a:prstGeom>
            <a:gradFill>
              <a:gsLst>
                <a:gs pos="0">
                  <a:srgbClr val="969696"/>
                </a:gs>
                <a:gs pos="100000">
                  <a:srgbClr val="FFFFFF"/>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0" name="Google Shape;230;p18"/>
            <p:cNvSpPr/>
            <p:nvPr/>
          </p:nvSpPr>
          <p:spPr>
            <a:xfrm>
              <a:off x="3024" y="2823"/>
              <a:ext cx="973" cy="973"/>
            </a:xfrm>
            <a:prstGeom prst="ellipse">
              <a:avLst/>
            </a:prstGeom>
            <a:gradFill>
              <a:gsLst>
                <a:gs pos="0">
                  <a:schemeClr val="accent1"/>
                </a:gs>
                <a:gs pos="100000">
                  <a:srgbClr val="757592"/>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1" name="Google Shape;231;p18"/>
            <p:cNvSpPr/>
            <p:nvPr/>
          </p:nvSpPr>
          <p:spPr>
            <a:xfrm>
              <a:off x="3028" y="2847"/>
              <a:ext cx="928" cy="929"/>
            </a:xfrm>
            <a:prstGeom prst="ellipse">
              <a:avLst/>
            </a:prstGeom>
            <a:gradFill>
              <a:gsLst>
                <a:gs pos="0">
                  <a:srgbClr val="CCCCFF">
                    <a:alpha val="84705"/>
                  </a:srgbClr>
                </a:gs>
                <a:gs pos="100000">
                  <a:srgbClr val="8282A2"/>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2" name="Google Shape;232;p18"/>
            <p:cNvSpPr/>
            <p:nvPr/>
          </p:nvSpPr>
          <p:spPr>
            <a:xfrm>
              <a:off x="3081" y="2880"/>
              <a:ext cx="839" cy="839"/>
            </a:xfrm>
            <a:prstGeom prst="ellipse">
              <a:avLst/>
            </a:prstGeom>
            <a:gradFill>
              <a:gsLst>
                <a:gs pos="0">
                  <a:schemeClr val="accent1"/>
                </a:gs>
                <a:gs pos="100000">
                  <a:srgbClr val="9494B9"/>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33" name="Google Shape;233;p18"/>
            <p:cNvPicPr preferRelativeResize="0"/>
            <p:nvPr/>
          </p:nvPicPr>
          <p:blipFill rotWithShape="1">
            <a:blip r:embed="rId3">
              <a:alphaModFix/>
            </a:blip>
            <a:srcRect b="0" l="0" r="0" t="0"/>
            <a:stretch/>
          </p:blipFill>
          <p:spPr>
            <a:xfrm>
              <a:off x="3045" y="2880"/>
              <a:ext cx="616" cy="616"/>
            </a:xfrm>
            <a:prstGeom prst="rect">
              <a:avLst/>
            </a:prstGeom>
            <a:noFill/>
            <a:ln>
              <a:noFill/>
            </a:ln>
          </p:spPr>
        </p:pic>
        <p:sp>
          <p:nvSpPr>
            <p:cNvPr id="234" name="Google Shape;234;p18"/>
            <p:cNvSpPr txBox="1"/>
            <p:nvPr/>
          </p:nvSpPr>
          <p:spPr>
            <a:xfrm>
              <a:off x="3158" y="2898"/>
              <a:ext cx="677" cy="879"/>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Phân </a:t>
              </a:r>
              <a:endParaRPr/>
            </a:p>
            <a:p>
              <a:pPr indent="0" lvl="0" marL="0" marR="0" rtl="0" algn="ctr">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tích, </a:t>
              </a:r>
              <a:endParaRPr/>
            </a:p>
            <a:p>
              <a:pPr indent="0" lvl="0" marL="0" marR="0" rtl="0" algn="ctr">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phân </a:t>
              </a:r>
              <a:endParaRPr/>
            </a:p>
            <a:p>
              <a:pPr indent="0" lvl="0" marL="0" marR="0" rtl="0" algn="ctr">
                <a:lnSpc>
                  <a:spcPct val="100000"/>
                </a:lnSpc>
                <a:spcBef>
                  <a:spcPts val="0"/>
                </a:spcBef>
                <a:spcAft>
                  <a:spcPts val="0"/>
                </a:spcAft>
                <a:buClr>
                  <a:schemeClr val="dk1"/>
                </a:buClr>
                <a:buSzPts val="2800"/>
                <a:buFont typeface="Times New Roman"/>
                <a:buNone/>
              </a:pPr>
              <a:r>
                <a:rPr b="1" i="0" lang="en-US" sz="2800" u="none">
                  <a:solidFill>
                    <a:schemeClr val="dk1"/>
                  </a:solidFill>
                  <a:latin typeface="Times New Roman"/>
                  <a:ea typeface="Times New Roman"/>
                  <a:cs typeface="Times New Roman"/>
                  <a:sym typeface="Times New Roman"/>
                </a:rPr>
                <a:t>loại</a:t>
              </a:r>
              <a:endParaRPr/>
            </a:p>
          </p:txBody>
        </p:sp>
      </p:grpSp>
      <p:grpSp>
        <p:nvGrpSpPr>
          <p:cNvPr id="235" name="Google Shape;235;p18"/>
          <p:cNvGrpSpPr/>
          <p:nvPr/>
        </p:nvGrpSpPr>
        <p:grpSpPr>
          <a:xfrm>
            <a:off x="6889750" y="4154487"/>
            <a:ext cx="1784350" cy="2309812"/>
            <a:chOff x="3024" y="2823"/>
            <a:chExt cx="973" cy="1113"/>
          </a:xfrm>
        </p:grpSpPr>
        <p:sp>
          <p:nvSpPr>
            <p:cNvPr id="236" name="Google Shape;236;p18"/>
            <p:cNvSpPr/>
            <p:nvPr/>
          </p:nvSpPr>
          <p:spPr>
            <a:xfrm>
              <a:off x="3120" y="3744"/>
              <a:ext cx="816" cy="192"/>
            </a:xfrm>
            <a:prstGeom prst="ellipse">
              <a:avLst/>
            </a:prstGeom>
            <a:gradFill>
              <a:gsLst>
                <a:gs pos="0">
                  <a:srgbClr val="969696"/>
                </a:gs>
                <a:gs pos="100000">
                  <a:srgbClr val="FFFFFF"/>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7" name="Google Shape;237;p18"/>
            <p:cNvSpPr/>
            <p:nvPr/>
          </p:nvSpPr>
          <p:spPr>
            <a:xfrm>
              <a:off x="3024" y="2823"/>
              <a:ext cx="973" cy="973"/>
            </a:xfrm>
            <a:prstGeom prst="ellipse">
              <a:avLst/>
            </a:prstGeom>
            <a:gradFill>
              <a:gsLst>
                <a:gs pos="0">
                  <a:schemeClr val="accent1"/>
                </a:gs>
                <a:gs pos="100000">
                  <a:srgbClr val="757592"/>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8" name="Google Shape;238;p18"/>
            <p:cNvSpPr/>
            <p:nvPr/>
          </p:nvSpPr>
          <p:spPr>
            <a:xfrm>
              <a:off x="3045" y="2846"/>
              <a:ext cx="928" cy="929"/>
            </a:xfrm>
            <a:prstGeom prst="ellipse">
              <a:avLst/>
            </a:prstGeom>
            <a:gradFill>
              <a:gsLst>
                <a:gs pos="0">
                  <a:srgbClr val="CCCCFF">
                    <a:alpha val="84705"/>
                  </a:srgbClr>
                </a:gs>
                <a:gs pos="100000">
                  <a:srgbClr val="8282A2"/>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39" name="Google Shape;239;p18"/>
            <p:cNvSpPr/>
            <p:nvPr/>
          </p:nvSpPr>
          <p:spPr>
            <a:xfrm>
              <a:off x="3081" y="2880"/>
              <a:ext cx="839" cy="838"/>
            </a:xfrm>
            <a:prstGeom prst="ellipse">
              <a:avLst/>
            </a:prstGeom>
            <a:gradFill>
              <a:gsLst>
                <a:gs pos="0">
                  <a:schemeClr val="accent1"/>
                </a:gs>
                <a:gs pos="100000">
                  <a:srgbClr val="9494B9"/>
                </a:gs>
              </a:gsLst>
              <a:lin ang="27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descr="Picture1" id="240" name="Google Shape;240;p18"/>
            <p:cNvPicPr preferRelativeResize="0"/>
            <p:nvPr/>
          </p:nvPicPr>
          <p:blipFill rotWithShape="1">
            <a:blip r:embed="rId3">
              <a:alphaModFix/>
            </a:blip>
            <a:srcRect b="0" l="0" r="0" t="0"/>
            <a:stretch/>
          </p:blipFill>
          <p:spPr>
            <a:xfrm>
              <a:off x="3045" y="2880"/>
              <a:ext cx="616" cy="616"/>
            </a:xfrm>
            <a:prstGeom prst="rect">
              <a:avLst/>
            </a:prstGeom>
            <a:noFill/>
            <a:ln>
              <a:noFill/>
            </a:ln>
          </p:spPr>
        </p:pic>
        <p:sp>
          <p:nvSpPr>
            <p:cNvPr id="241" name="Google Shape;241;p18"/>
            <p:cNvSpPr txBox="1"/>
            <p:nvPr/>
          </p:nvSpPr>
          <p:spPr>
            <a:xfrm>
              <a:off x="3174" y="3111"/>
              <a:ext cx="782" cy="46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Dùng số</a:t>
              </a:r>
              <a:endParaRPr/>
            </a:p>
            <a:p>
              <a:pPr indent="0" lvl="0" marL="0" marR="0" rtl="0" algn="ctr">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 liệu</a:t>
              </a:r>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500"/>
                                        <p:tgtEl>
                                          <p:spTgt spid="1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9"/>
          <p:cNvSpPr txBox="1"/>
          <p:nvPr/>
        </p:nvSpPr>
        <p:spPr>
          <a:xfrm>
            <a:off x="381000" y="533400"/>
            <a:ext cx="8305800" cy="5867400"/>
          </a:xfrm>
          <a:prstGeom prst="rect">
            <a:avLst/>
          </a:prstGeom>
          <a:noFill/>
          <a:ln>
            <a:noFill/>
          </a:ln>
        </p:spPr>
        <p:txBody>
          <a:bodyPr anchorCtr="0" anchor="t" bIns="45700" lIns="91425" spcFirstLastPara="1" rIns="91425" wrap="square" tIns="45700">
            <a:noAutofit/>
          </a:bodyPr>
          <a:lstStyle/>
          <a:p>
            <a:pPr indent="-139700" lvl="0" marL="342900" marR="0" rtl="0" algn="ctr">
              <a:lnSpc>
                <a:spcPct val="100000"/>
              </a:lnSpc>
              <a:spcBef>
                <a:spcPts val="0"/>
              </a:spcBef>
              <a:spcAft>
                <a:spcPts val="0"/>
              </a:spcAft>
              <a:buClr>
                <a:schemeClr val="dk1"/>
              </a:buClr>
              <a:buSzPts val="3200"/>
              <a:buFont typeface="Times New Roman"/>
              <a:buNone/>
            </a:pPr>
            <a:r>
              <a:t/>
            </a:r>
            <a:endParaRPr b="1" i="0" sz="3200" u="non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3200" u="none">
              <a:solidFill>
                <a:schemeClr val="dk1"/>
              </a:solidFill>
              <a:latin typeface="Arial"/>
              <a:ea typeface="Arial"/>
              <a:cs typeface="Arial"/>
              <a:sym typeface="Arial"/>
            </a:endParaRPr>
          </a:p>
        </p:txBody>
      </p:sp>
      <p:pic>
        <p:nvPicPr>
          <p:cNvPr descr="Hoa27" id="247" name="Google Shape;247;p19"/>
          <p:cNvPicPr preferRelativeResize="0"/>
          <p:nvPr/>
        </p:nvPicPr>
        <p:blipFill rotWithShape="1">
          <a:blip r:embed="rId3">
            <a:alphaModFix/>
          </a:blip>
          <a:srcRect b="0" l="0" r="0" t="0"/>
          <a:stretch/>
        </p:blipFill>
        <p:spPr>
          <a:xfrm>
            <a:off x="2535237" y="4348162"/>
            <a:ext cx="3794125" cy="2133600"/>
          </a:xfrm>
          <a:prstGeom prst="rect">
            <a:avLst/>
          </a:prstGeom>
          <a:noFill/>
          <a:ln>
            <a:noFill/>
          </a:ln>
        </p:spPr>
      </p:pic>
      <p:pic>
        <p:nvPicPr>
          <p:cNvPr descr="J0095748" id="248" name="Google Shape;248;p19"/>
          <p:cNvPicPr preferRelativeResize="0"/>
          <p:nvPr/>
        </p:nvPicPr>
        <p:blipFill rotWithShape="1">
          <a:blip r:embed="rId4">
            <a:alphaModFix/>
          </a:blip>
          <a:srcRect b="0" l="0" r="0" t="0"/>
          <a:stretch/>
        </p:blipFill>
        <p:spPr>
          <a:xfrm>
            <a:off x="0" y="0"/>
            <a:ext cx="2514600" cy="1981200"/>
          </a:xfrm>
          <a:prstGeom prst="rect">
            <a:avLst/>
          </a:prstGeom>
          <a:noFill/>
          <a:ln>
            <a:noFill/>
          </a:ln>
        </p:spPr>
      </p:pic>
      <p:pic>
        <p:nvPicPr>
          <p:cNvPr descr="floral" id="249" name="Google Shape;249;p19"/>
          <p:cNvPicPr preferRelativeResize="0"/>
          <p:nvPr/>
        </p:nvPicPr>
        <p:blipFill rotWithShape="1">
          <a:blip r:embed="rId5">
            <a:alphaModFix/>
          </a:blip>
          <a:srcRect b="0" l="0" r="0" t="0"/>
          <a:stretch/>
        </p:blipFill>
        <p:spPr>
          <a:xfrm>
            <a:off x="7391400" y="152400"/>
            <a:ext cx="1752600" cy="1295400"/>
          </a:xfrm>
          <a:prstGeom prst="rect">
            <a:avLst/>
          </a:prstGeom>
          <a:noFill/>
          <a:ln>
            <a:noFill/>
          </a:ln>
        </p:spPr>
      </p:pic>
      <p:sp>
        <p:nvSpPr>
          <p:cNvPr id="250" name="Google Shape;250;p19"/>
          <p:cNvSpPr txBox="1"/>
          <p:nvPr/>
        </p:nvSpPr>
        <p:spPr>
          <a:xfrm>
            <a:off x="3429000" y="1508125"/>
            <a:ext cx="2278062" cy="83026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4800"/>
              <a:buFont typeface="Times New Roman"/>
              <a:buNone/>
            </a:pPr>
            <a:r>
              <a:rPr b="0" i="0" lang="en-US" sz="4800" u="none">
                <a:solidFill>
                  <a:srgbClr val="FF0000"/>
                </a:solidFill>
                <a:latin typeface="Times New Roman"/>
                <a:ea typeface="Times New Roman"/>
                <a:cs typeface="Times New Roman"/>
                <a:sym typeface="Times New Roman"/>
              </a:rPr>
              <a:t>TIẾT 68</a:t>
            </a:r>
            <a:endParaRPr/>
          </a:p>
        </p:txBody>
      </p:sp>
      <p:sp>
        <p:nvSpPr>
          <p:cNvPr id="251" name="Google Shape;251;p19"/>
          <p:cNvSpPr txBox="1"/>
          <p:nvPr/>
        </p:nvSpPr>
        <p:spPr>
          <a:xfrm>
            <a:off x="138112" y="2651125"/>
            <a:ext cx="8874125" cy="83026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4800"/>
              <a:buFont typeface="Times New Roman"/>
              <a:buNone/>
            </a:pPr>
            <a:r>
              <a:rPr b="0" i="0" lang="en-US" sz="4800" u="none">
                <a:solidFill>
                  <a:srgbClr val="FF0000"/>
                </a:solidFill>
                <a:latin typeface="Times New Roman"/>
                <a:ea typeface="Times New Roman"/>
                <a:cs typeface="Times New Roman"/>
                <a:sym typeface="Times New Roman"/>
              </a:rPr>
              <a:t>PHƯƠNG PHÁP THUYẾT MINH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6">
                                            <p:txEl>
                                              <p:pRg end="0" st="0"/>
                                            </p:txEl>
                                          </p:spTgt>
                                        </p:tgtEl>
                                        <p:attrNameLst>
                                          <p:attrName>style.visibility</p:attrName>
                                        </p:attrNameLst>
                                      </p:cBhvr>
                                      <p:to>
                                        <p:strVal val="visible"/>
                                      </p:to>
                                    </p:set>
                                    <p:animEffect filter="fade" transition="in">
                                      <p:cBhvr>
                                        <p:cTn dur="2000"/>
                                        <p:tgtEl>
                                          <p:spTgt spid="246">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246">
                                            <p:txEl>
                                              <p:pRg end="1" st="1"/>
                                            </p:txEl>
                                          </p:spTgt>
                                        </p:tgtEl>
                                        <p:attrNameLst>
                                          <p:attrName>style.visibility</p:attrName>
                                        </p:attrNameLst>
                                      </p:cBhvr>
                                      <p:to>
                                        <p:strVal val="visible"/>
                                      </p:to>
                                    </p:set>
                                    <p:animEffect filter="fade" transition="in">
                                      <p:cBhvr>
                                        <p:cTn dur="2000"/>
                                        <p:tgtEl>
                                          <p:spTgt spid="246">
                                            <p:txEl>
                                              <p:pRg end="1" st="1"/>
                                            </p:txEl>
                                          </p:spTgt>
                                        </p:tgtEl>
                                      </p:cBhvr>
                                    </p:animEffect>
                                  </p:childTnLst>
                                </p:cTn>
                              </p:par>
                            </p:childTnLst>
                          </p:cTn>
                        </p:par>
                        <p:par>
                          <p:cTn fill="hold">
                            <p:stCondLst>
                              <p:cond delay="2000"/>
                            </p:stCondLst>
                            <p:childTnLst>
                              <p:par>
                                <p:cTn fill="hold" nodeType="afterEffect" presetClass="entr" presetID="2" presetSubtype="4">
                                  <p:stCondLst>
                                    <p:cond delay="0"/>
                                  </p:stCondLst>
                                  <p:childTnLst>
                                    <p:set>
                                      <p:cBhvr>
                                        <p:cTn dur="1" fill="hold">
                                          <p:stCondLst>
                                            <p:cond delay="0"/>
                                          </p:stCondLst>
                                        </p:cTn>
                                        <p:tgtEl>
                                          <p:spTgt spid="247"/>
                                        </p:tgtEl>
                                        <p:attrNameLst>
                                          <p:attrName>style.visibility</p:attrName>
                                        </p:attrNameLst>
                                      </p:cBhvr>
                                      <p:to>
                                        <p:strVal val="visible"/>
                                      </p:to>
                                    </p:set>
                                    <p:anim calcmode="lin" valueType="num">
                                      <p:cBhvr additive="base">
                                        <p:cTn dur="500"/>
                                        <p:tgtEl>
                                          <p:spTgt spid="24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pic>
        <p:nvPicPr>
          <p:cNvPr id="256" name="Google Shape;256;p20"/>
          <p:cNvPicPr preferRelativeResize="0"/>
          <p:nvPr/>
        </p:nvPicPr>
        <p:blipFill rotWithShape="1">
          <a:blip r:embed="rId3">
            <a:alphaModFix/>
          </a:blip>
          <a:srcRect b="0" l="0" r="0" t="0"/>
          <a:stretch/>
        </p:blipFill>
        <p:spPr>
          <a:xfrm>
            <a:off x="8077200" y="5875337"/>
            <a:ext cx="990600" cy="906462"/>
          </a:xfrm>
          <a:prstGeom prst="rect">
            <a:avLst/>
          </a:prstGeom>
          <a:noFill/>
          <a:ln>
            <a:noFill/>
          </a:ln>
        </p:spPr>
      </p:pic>
      <p:sp>
        <p:nvSpPr>
          <p:cNvPr id="257" name="Google Shape;257;p20"/>
          <p:cNvSpPr txBox="1"/>
          <p:nvPr/>
        </p:nvSpPr>
        <p:spPr>
          <a:xfrm>
            <a:off x="0" y="0"/>
            <a:ext cx="9144000" cy="990600"/>
          </a:xfrm>
          <a:prstGeom prst="rect">
            <a:avLst/>
          </a:prstGeom>
          <a:gradFill>
            <a:gsLst>
              <a:gs pos="0">
                <a:srgbClr val="FFCC00"/>
              </a:gs>
              <a:gs pos="50000">
                <a:srgbClr val="FFFFFF"/>
              </a:gs>
              <a:gs pos="100000">
                <a:srgbClr val="FFCC00"/>
              </a:gs>
            </a:gsLst>
            <a:lin ang="5400000" scaled="0"/>
          </a:grad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nvGrpSpPr>
          <p:cNvPr id="258" name="Google Shape;258;p20"/>
          <p:cNvGrpSpPr/>
          <p:nvPr/>
        </p:nvGrpSpPr>
        <p:grpSpPr>
          <a:xfrm>
            <a:off x="8429625" y="61912"/>
            <a:ext cx="685800" cy="838200"/>
            <a:chOff x="4368" y="3600"/>
            <a:chExt cx="576" cy="624"/>
          </a:xfrm>
        </p:grpSpPr>
        <p:pic>
          <p:nvPicPr>
            <p:cNvPr descr="226" id="259" name="Google Shape;259;p20"/>
            <p:cNvPicPr preferRelativeResize="0"/>
            <p:nvPr/>
          </p:nvPicPr>
          <p:blipFill rotWithShape="1">
            <a:blip r:embed="rId4">
              <a:alphaModFix/>
            </a:blip>
            <a:srcRect b="0" l="0" r="0" t="0"/>
            <a:stretch/>
          </p:blipFill>
          <p:spPr>
            <a:xfrm>
              <a:off x="4368" y="3600"/>
              <a:ext cx="402" cy="624"/>
            </a:xfrm>
            <a:prstGeom prst="rect">
              <a:avLst/>
            </a:prstGeom>
            <a:noFill/>
            <a:ln>
              <a:noFill/>
            </a:ln>
          </p:spPr>
        </p:pic>
        <p:pic>
          <p:nvPicPr>
            <p:cNvPr descr="211" id="260" name="Google Shape;260;p20"/>
            <p:cNvPicPr preferRelativeResize="0"/>
            <p:nvPr/>
          </p:nvPicPr>
          <p:blipFill rotWithShape="1">
            <a:blip r:embed="rId5">
              <a:alphaModFix/>
            </a:blip>
            <a:srcRect b="0" l="0" r="0" t="0"/>
            <a:stretch/>
          </p:blipFill>
          <p:spPr>
            <a:xfrm>
              <a:off x="4464" y="3648"/>
              <a:ext cx="480" cy="459"/>
            </a:xfrm>
            <a:prstGeom prst="rect">
              <a:avLst/>
            </a:prstGeom>
            <a:noFill/>
            <a:ln>
              <a:noFill/>
            </a:ln>
          </p:spPr>
        </p:pic>
      </p:grpSp>
      <p:sp>
        <p:nvSpPr>
          <p:cNvPr id="261" name="Google Shape;261;p20"/>
          <p:cNvSpPr txBox="1"/>
          <p:nvPr/>
        </p:nvSpPr>
        <p:spPr>
          <a:xfrm>
            <a:off x="76200" y="1081087"/>
            <a:ext cx="8991600" cy="5715000"/>
          </a:xfrm>
          <a:prstGeom prst="rect">
            <a:avLst/>
          </a:prstGeom>
          <a:no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id="262" name="Google Shape;262;p20"/>
          <p:cNvPicPr preferRelativeResize="0"/>
          <p:nvPr/>
        </p:nvPicPr>
        <p:blipFill rotWithShape="1">
          <a:blip r:embed="rId6">
            <a:alphaModFix/>
          </a:blip>
          <a:srcRect b="0" l="0" r="0" t="0"/>
          <a:stretch/>
        </p:blipFill>
        <p:spPr>
          <a:xfrm>
            <a:off x="3338512" y="1054100"/>
            <a:ext cx="623887" cy="622300"/>
          </a:xfrm>
          <a:prstGeom prst="rect">
            <a:avLst/>
          </a:prstGeom>
          <a:noFill/>
          <a:ln>
            <a:noFill/>
          </a:ln>
        </p:spPr>
      </p:pic>
      <p:cxnSp>
        <p:nvCxnSpPr>
          <p:cNvPr id="263" name="Google Shape;263;p20"/>
          <p:cNvCxnSpPr/>
          <p:nvPr/>
        </p:nvCxnSpPr>
        <p:spPr>
          <a:xfrm>
            <a:off x="3124200" y="1081087"/>
            <a:ext cx="0" cy="5638800"/>
          </a:xfrm>
          <a:prstGeom prst="straightConnector1">
            <a:avLst/>
          </a:prstGeom>
          <a:noFill/>
          <a:ln cap="flat" cmpd="thinThick" w="57150">
            <a:solidFill>
              <a:srgbClr val="006600"/>
            </a:solidFill>
            <a:prstDash val="solid"/>
            <a:miter lim="800000"/>
            <a:headEnd len="med" w="med" type="none"/>
            <a:tailEnd len="med" w="med" type="none"/>
          </a:ln>
        </p:spPr>
      </p:cxnSp>
      <p:grpSp>
        <p:nvGrpSpPr>
          <p:cNvPr id="264" name="Google Shape;264;p20"/>
          <p:cNvGrpSpPr/>
          <p:nvPr/>
        </p:nvGrpSpPr>
        <p:grpSpPr>
          <a:xfrm>
            <a:off x="7224712" y="152400"/>
            <a:ext cx="1766887" cy="838200"/>
            <a:chOff x="96" y="57"/>
            <a:chExt cx="1113" cy="528"/>
          </a:xfrm>
        </p:grpSpPr>
        <p:grpSp>
          <p:nvGrpSpPr>
            <p:cNvPr id="265" name="Google Shape;265;p20"/>
            <p:cNvGrpSpPr/>
            <p:nvPr/>
          </p:nvGrpSpPr>
          <p:grpSpPr>
            <a:xfrm>
              <a:off x="96" y="57"/>
              <a:ext cx="768" cy="528"/>
              <a:chOff x="4272" y="2448"/>
              <a:chExt cx="995" cy="1332"/>
            </a:xfrm>
          </p:grpSpPr>
          <p:grpSp>
            <p:nvGrpSpPr>
              <p:cNvPr id="266" name="Google Shape;266;p20"/>
              <p:cNvGrpSpPr/>
              <p:nvPr/>
            </p:nvGrpSpPr>
            <p:grpSpPr>
              <a:xfrm>
                <a:off x="4272" y="2448"/>
                <a:ext cx="960" cy="1082"/>
                <a:chOff x="2400" y="1488"/>
                <a:chExt cx="1152" cy="1292"/>
              </a:xfrm>
            </p:grpSpPr>
            <p:grpSp>
              <p:nvGrpSpPr>
                <p:cNvPr id="267" name="Google Shape;267;p20"/>
                <p:cNvGrpSpPr/>
                <p:nvPr/>
              </p:nvGrpSpPr>
              <p:grpSpPr>
                <a:xfrm>
                  <a:off x="2400" y="1488"/>
                  <a:ext cx="1152" cy="1205"/>
                  <a:chOff x="2016" y="1920"/>
                  <a:chExt cx="1680" cy="1757"/>
                </a:xfrm>
              </p:grpSpPr>
              <p:sp>
                <p:nvSpPr>
                  <p:cNvPr id="268" name="Google Shape;268;p20"/>
                  <p:cNvSpPr/>
                  <p:nvPr/>
                </p:nvSpPr>
                <p:spPr>
                  <a:xfrm>
                    <a:off x="2016" y="1920"/>
                    <a:ext cx="1680" cy="1757"/>
                  </a:xfrm>
                  <a:prstGeom prst="ellipse">
                    <a:avLst/>
                  </a:prstGeom>
                  <a:gradFill>
                    <a:gsLst>
                      <a:gs pos="0">
                        <a:schemeClr val="folHlink"/>
                      </a:gs>
                      <a:gs pos="100000">
                        <a:srgbClr val="250C3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69" name="Google Shape;269;p20"/>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a:gsLst>
                      <a:gs pos="0">
                        <a:srgbClr val="FFFFFF"/>
                      </a:gs>
                      <a:gs pos="100000">
                        <a:schemeClr val="folHlink"/>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270" name="Google Shape;270;p20"/>
                <p:cNvSpPr txBox="1"/>
                <p:nvPr/>
              </p:nvSpPr>
              <p:spPr>
                <a:xfrm>
                  <a:off x="2870" y="2024"/>
                  <a:ext cx="180" cy="7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271" name="Google Shape;271;p20"/>
              <p:cNvSpPr/>
              <p:nvPr/>
            </p:nvSpPr>
            <p:spPr>
              <a:xfrm>
                <a:off x="4272" y="3504"/>
                <a:ext cx="995" cy="276"/>
              </a:xfrm>
              <a:prstGeom prst="ellipse">
                <a:avLst/>
              </a:prstGeom>
              <a:gradFill>
                <a:gsLst>
                  <a:gs pos="0">
                    <a:schemeClr val="lt2"/>
                  </a:gs>
                  <a:gs pos="100000">
                    <a:schemeClr val="lt1"/>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272" name="Google Shape;272;p20"/>
            <p:cNvSpPr txBox="1"/>
            <p:nvPr/>
          </p:nvSpPr>
          <p:spPr>
            <a:xfrm>
              <a:off x="201" y="127"/>
              <a:ext cx="1008" cy="2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Times New Roman"/>
                <a:buNone/>
              </a:pPr>
              <a:r>
                <a:rPr b="0" i="1" lang="en-US" sz="2000" u="none">
                  <a:solidFill>
                    <a:schemeClr val="lt1"/>
                  </a:solidFill>
                  <a:latin typeface="Times New Roman"/>
                  <a:ea typeface="Times New Roman"/>
                  <a:cs typeface="Times New Roman"/>
                  <a:sym typeface="Times New Roman"/>
                </a:rPr>
                <a:t>Tiết 68</a:t>
              </a:r>
              <a:endParaRPr/>
            </a:p>
          </p:txBody>
        </p:sp>
      </p:grpSp>
      <p:sp>
        <p:nvSpPr>
          <p:cNvPr id="273" name="Google Shape;273;p20"/>
          <p:cNvSpPr txBox="1"/>
          <p:nvPr/>
        </p:nvSpPr>
        <p:spPr>
          <a:xfrm>
            <a:off x="3163887" y="1933575"/>
            <a:ext cx="5803900" cy="107632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a:t>
            </a:r>
            <a:r>
              <a:rPr b="0" i="0" lang="en-US" sz="3200" u="none">
                <a:solidFill>
                  <a:srgbClr val="FF0000"/>
                </a:solidFill>
                <a:latin typeface="Times New Roman"/>
                <a:ea typeface="Times New Roman"/>
                <a:cs typeface="Times New Roman"/>
                <a:sym typeface="Times New Roman"/>
              </a:rPr>
              <a:t>Vai trò:  </a:t>
            </a:r>
            <a:r>
              <a:rPr b="0" i="0" lang="en-US" sz="3200" u="none">
                <a:solidFill>
                  <a:srgbClr val="000073"/>
                </a:solidFill>
                <a:latin typeface="Times New Roman"/>
                <a:ea typeface="Times New Roman"/>
                <a:cs typeface="Times New Roman"/>
                <a:sym typeface="Times New Roman"/>
              </a:rPr>
              <a:t>Giúp làm tốt bài văn thuyết minh.</a:t>
            </a:r>
            <a:endParaRPr/>
          </a:p>
        </p:txBody>
      </p:sp>
      <p:sp>
        <p:nvSpPr>
          <p:cNvPr id="274" name="Google Shape;274;p20"/>
          <p:cNvSpPr txBox="1"/>
          <p:nvPr/>
        </p:nvSpPr>
        <p:spPr>
          <a:xfrm>
            <a:off x="942975" y="76200"/>
            <a:ext cx="6372225" cy="7699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66"/>
              </a:buClr>
              <a:buSzPts val="4400"/>
              <a:buFont typeface="Times New Roman"/>
              <a:buNone/>
            </a:pPr>
            <a:r>
              <a:rPr b="0" i="0" lang="en-US" sz="4400" u="none">
                <a:solidFill>
                  <a:srgbClr val="FF0066"/>
                </a:solidFill>
                <a:latin typeface="Times New Roman"/>
                <a:ea typeface="Times New Roman"/>
                <a:cs typeface="Times New Roman"/>
                <a:sym typeface="Times New Roman"/>
              </a:rPr>
              <a:t>Phương pháp thuyết minh</a:t>
            </a:r>
            <a:endParaRPr/>
          </a:p>
        </p:txBody>
      </p:sp>
      <p:sp>
        <p:nvSpPr>
          <p:cNvPr id="275" name="Google Shape;275;p20"/>
          <p:cNvSpPr txBox="1"/>
          <p:nvPr/>
        </p:nvSpPr>
        <p:spPr>
          <a:xfrm>
            <a:off x="76200" y="1212850"/>
            <a:ext cx="3124200" cy="19383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3000"/>
              <a:buFont typeface="Times New Roman"/>
              <a:buNone/>
            </a:pPr>
            <a:r>
              <a:rPr b="1" i="0" lang="en-US" sz="3000" u="none">
                <a:solidFill>
                  <a:srgbClr val="FF0000"/>
                </a:solidFill>
                <a:latin typeface="Times New Roman"/>
                <a:ea typeface="Times New Roman"/>
                <a:cs typeface="Times New Roman"/>
                <a:sym typeface="Times New Roman"/>
              </a:rPr>
              <a:t>I. Tầm quan trọng của phương pháp thuyết minh.</a:t>
            </a:r>
            <a:endParaRPr/>
          </a:p>
        </p:txBody>
      </p:sp>
      <p:sp>
        <p:nvSpPr>
          <p:cNvPr id="276" name="Google Shape;276;p20"/>
          <p:cNvSpPr/>
          <p:nvPr/>
        </p:nvSpPr>
        <p:spPr>
          <a:xfrm>
            <a:off x="152400" y="2563812"/>
            <a:ext cx="3276600" cy="2598737"/>
          </a:xfrm>
          <a:prstGeom prst="cloudCallout">
            <a:avLst>
              <a:gd fmla="val 201" name="adj1"/>
              <a:gd fmla="val 26507" name="adj2"/>
            </a:avLst>
          </a:prstGeom>
          <a:gradFill>
            <a:gsLst>
              <a:gs pos="0">
                <a:schemeClr val="lt1"/>
              </a:gs>
              <a:gs pos="100000">
                <a:srgbClr val="FFCCFF"/>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Times New Roman"/>
              <a:buNone/>
            </a:pPr>
            <a:r>
              <a:rPr b="1" i="1" lang="en-US" sz="2000" u="none">
                <a:solidFill>
                  <a:schemeClr val="dk1"/>
                </a:solidFill>
                <a:latin typeface="Times New Roman"/>
                <a:ea typeface="Times New Roman"/>
                <a:cs typeface="Times New Roman"/>
                <a:sym typeface="Times New Roman"/>
              </a:rPr>
              <a:t>Dựa vào sách giáo khoa, em hãy cho biết phương thuyết minh có tầm quan trọng như thế nào?</a:t>
            </a:r>
            <a:endParaRPr/>
          </a:p>
        </p:txBody>
      </p:sp>
      <p:sp>
        <p:nvSpPr>
          <p:cNvPr id="277" name="Google Shape;277;p20"/>
          <p:cNvSpPr txBox="1"/>
          <p:nvPr/>
        </p:nvSpPr>
        <p:spPr>
          <a:xfrm>
            <a:off x="3167062" y="4297362"/>
            <a:ext cx="5867400" cy="1016000"/>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73"/>
              </a:buClr>
              <a:buSzPts val="3000"/>
              <a:buFont typeface="Times New Roman"/>
              <a:buNone/>
            </a:pPr>
            <a:r>
              <a:rPr b="0" i="0" lang="en-US" sz="3000" u="none">
                <a:solidFill>
                  <a:srgbClr val="000073"/>
                </a:solidFill>
                <a:latin typeface="Times New Roman"/>
                <a:ea typeface="Times New Roman"/>
                <a:cs typeface="Times New Roman"/>
                <a:sym typeface="Times New Roman"/>
              </a:rPr>
              <a:t>+  Phương pháp thuyết minh là công cụ để thực hiện mục đích.</a:t>
            </a:r>
            <a:endParaRPr/>
          </a:p>
        </p:txBody>
      </p:sp>
      <p:sp>
        <p:nvSpPr>
          <p:cNvPr id="278" name="Google Shape;278;p20"/>
          <p:cNvSpPr txBox="1"/>
          <p:nvPr/>
        </p:nvSpPr>
        <p:spPr>
          <a:xfrm>
            <a:off x="3200400" y="5462587"/>
            <a:ext cx="5867400" cy="147796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73"/>
              </a:buClr>
              <a:buSzPts val="3000"/>
              <a:buFont typeface="Times New Roman"/>
              <a:buNone/>
            </a:pPr>
            <a:r>
              <a:rPr b="0" i="0" lang="en-US" sz="3000" u="none">
                <a:solidFill>
                  <a:srgbClr val="000073"/>
                </a:solidFill>
                <a:latin typeface="Times New Roman"/>
                <a:ea typeface="Times New Roman"/>
                <a:cs typeface="Times New Roman"/>
                <a:sym typeface="Times New Roman"/>
              </a:rPr>
              <a:t>+ Mục đích thuyết minh được hiện thực hóa bằng phương pháp thuyết minh.</a:t>
            </a:r>
            <a:endParaRPr/>
          </a:p>
        </p:txBody>
      </p:sp>
      <p:sp>
        <p:nvSpPr>
          <p:cNvPr id="279" name="Google Shape;279;p20"/>
          <p:cNvSpPr txBox="1"/>
          <p:nvPr/>
        </p:nvSpPr>
        <p:spPr>
          <a:xfrm>
            <a:off x="3152775" y="3151187"/>
            <a:ext cx="5708650" cy="1077912"/>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 </a:t>
            </a:r>
            <a:r>
              <a:rPr b="0" i="0" lang="en-US" sz="3200" u="none">
                <a:solidFill>
                  <a:srgbClr val="FF0000"/>
                </a:solidFill>
                <a:latin typeface="Times New Roman"/>
                <a:ea typeface="Times New Roman"/>
                <a:cs typeface="Times New Roman"/>
                <a:sym typeface="Times New Roman"/>
              </a:rPr>
              <a:t>Mối quan hệ giữa phương pháp và mục đích thuyết minh:</a:t>
            </a:r>
            <a:endParaRPr/>
          </a:p>
        </p:txBody>
      </p:sp>
      <p:sp>
        <p:nvSpPr>
          <p:cNvPr id="280" name="Google Shape;280;p20"/>
          <p:cNvSpPr/>
          <p:nvPr/>
        </p:nvSpPr>
        <p:spPr>
          <a:xfrm>
            <a:off x="152400" y="2555875"/>
            <a:ext cx="3276600" cy="2598737"/>
          </a:xfrm>
          <a:prstGeom prst="cloudCallout">
            <a:avLst>
              <a:gd fmla="val 201" name="adj1"/>
              <a:gd fmla="val 26507" name="adj2"/>
            </a:avLst>
          </a:prstGeom>
          <a:gradFill>
            <a:gsLst>
              <a:gs pos="0">
                <a:schemeClr val="lt1"/>
              </a:gs>
              <a:gs pos="100000">
                <a:srgbClr val="FFCCFF"/>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Times New Roman"/>
              <a:buNone/>
            </a:pPr>
            <a:r>
              <a:rPr b="1" i="1" lang="en-US" sz="2000" u="none">
                <a:solidFill>
                  <a:schemeClr val="dk1"/>
                </a:solidFill>
                <a:latin typeface="Times New Roman"/>
                <a:ea typeface="Times New Roman"/>
                <a:cs typeface="Times New Roman"/>
                <a:sym typeface="Times New Roman"/>
              </a:rPr>
              <a:t>Giữa phương pháp thuyết minh và mục đích thuyết minh có mối quan hệ như thế nào?</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276"/>
                                        </p:tgtEl>
                                      </p:cBhvr>
                                    </p:animEffect>
                                    <p:set>
                                      <p:cBhvr>
                                        <p:cTn dur="1" fill="hold">
                                          <p:stCondLst>
                                            <p:cond delay="500"/>
                                          </p:stCondLst>
                                        </p:cTn>
                                        <p:tgtEl>
                                          <p:spTgt spid="27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280"/>
                                        </p:tgtEl>
                                      </p:cBhvr>
                                    </p:animEffect>
                                    <p:set>
                                      <p:cBhvr>
                                        <p:cTn dur="1" fill="hold">
                                          <p:stCondLst>
                                            <p:cond delay="500"/>
                                          </p:stCondLst>
                                        </p:cTn>
                                        <p:tgtEl>
                                          <p:spTgt spid="28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pic>
        <p:nvPicPr>
          <p:cNvPr id="285" name="Google Shape;285;p21"/>
          <p:cNvPicPr preferRelativeResize="0"/>
          <p:nvPr/>
        </p:nvPicPr>
        <p:blipFill rotWithShape="1">
          <a:blip r:embed="rId3">
            <a:alphaModFix/>
          </a:blip>
          <a:srcRect b="0" l="0" r="0" t="0"/>
          <a:stretch/>
        </p:blipFill>
        <p:spPr>
          <a:xfrm>
            <a:off x="8077200" y="5875337"/>
            <a:ext cx="990600" cy="906462"/>
          </a:xfrm>
          <a:prstGeom prst="rect">
            <a:avLst/>
          </a:prstGeom>
          <a:noFill/>
          <a:ln>
            <a:noFill/>
          </a:ln>
        </p:spPr>
      </p:pic>
      <p:sp>
        <p:nvSpPr>
          <p:cNvPr id="286" name="Google Shape;286;p21"/>
          <p:cNvSpPr txBox="1"/>
          <p:nvPr/>
        </p:nvSpPr>
        <p:spPr>
          <a:xfrm>
            <a:off x="0" y="0"/>
            <a:ext cx="9144000" cy="990600"/>
          </a:xfrm>
          <a:prstGeom prst="rect">
            <a:avLst/>
          </a:prstGeom>
          <a:gradFill>
            <a:gsLst>
              <a:gs pos="0">
                <a:srgbClr val="FFCC00"/>
              </a:gs>
              <a:gs pos="50000">
                <a:srgbClr val="FFFFFF"/>
              </a:gs>
              <a:gs pos="100000">
                <a:srgbClr val="FFCC00"/>
              </a:gs>
            </a:gsLst>
            <a:lin ang="5400000" scaled="0"/>
          </a:grad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nvGrpSpPr>
          <p:cNvPr id="287" name="Google Shape;287;p21"/>
          <p:cNvGrpSpPr/>
          <p:nvPr/>
        </p:nvGrpSpPr>
        <p:grpSpPr>
          <a:xfrm>
            <a:off x="8429625" y="61912"/>
            <a:ext cx="685800" cy="838200"/>
            <a:chOff x="4368" y="3600"/>
            <a:chExt cx="576" cy="624"/>
          </a:xfrm>
        </p:grpSpPr>
        <p:pic>
          <p:nvPicPr>
            <p:cNvPr descr="226" id="288" name="Google Shape;288;p21"/>
            <p:cNvPicPr preferRelativeResize="0"/>
            <p:nvPr/>
          </p:nvPicPr>
          <p:blipFill rotWithShape="1">
            <a:blip r:embed="rId4">
              <a:alphaModFix/>
            </a:blip>
            <a:srcRect b="0" l="0" r="0" t="0"/>
            <a:stretch/>
          </p:blipFill>
          <p:spPr>
            <a:xfrm>
              <a:off x="4368" y="3600"/>
              <a:ext cx="402" cy="624"/>
            </a:xfrm>
            <a:prstGeom prst="rect">
              <a:avLst/>
            </a:prstGeom>
            <a:noFill/>
            <a:ln>
              <a:noFill/>
            </a:ln>
          </p:spPr>
        </p:pic>
        <p:pic>
          <p:nvPicPr>
            <p:cNvPr descr="211" id="289" name="Google Shape;289;p21"/>
            <p:cNvPicPr preferRelativeResize="0"/>
            <p:nvPr/>
          </p:nvPicPr>
          <p:blipFill rotWithShape="1">
            <a:blip r:embed="rId5">
              <a:alphaModFix/>
            </a:blip>
            <a:srcRect b="0" l="0" r="0" t="0"/>
            <a:stretch/>
          </p:blipFill>
          <p:spPr>
            <a:xfrm>
              <a:off x="4464" y="3648"/>
              <a:ext cx="480" cy="459"/>
            </a:xfrm>
            <a:prstGeom prst="rect">
              <a:avLst/>
            </a:prstGeom>
            <a:noFill/>
            <a:ln>
              <a:noFill/>
            </a:ln>
          </p:spPr>
        </p:pic>
      </p:grpSp>
      <p:sp>
        <p:nvSpPr>
          <p:cNvPr id="290" name="Google Shape;290;p21"/>
          <p:cNvSpPr txBox="1"/>
          <p:nvPr/>
        </p:nvSpPr>
        <p:spPr>
          <a:xfrm>
            <a:off x="123825" y="1066800"/>
            <a:ext cx="8991600" cy="5715000"/>
          </a:xfrm>
          <a:prstGeom prst="rect">
            <a:avLst/>
          </a:prstGeom>
          <a:noFill/>
          <a:ln cap="flat" cmpd="thinThick" w="57150">
            <a:solidFill>
              <a:srgbClr val="0066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pic>
        <p:nvPicPr>
          <p:cNvPr id="291" name="Google Shape;291;p21"/>
          <p:cNvPicPr preferRelativeResize="0"/>
          <p:nvPr/>
        </p:nvPicPr>
        <p:blipFill rotWithShape="1">
          <a:blip r:embed="rId6">
            <a:alphaModFix/>
          </a:blip>
          <a:srcRect b="0" l="0" r="0" t="0"/>
          <a:stretch/>
        </p:blipFill>
        <p:spPr>
          <a:xfrm>
            <a:off x="3338512" y="1054100"/>
            <a:ext cx="623887" cy="622300"/>
          </a:xfrm>
          <a:prstGeom prst="rect">
            <a:avLst/>
          </a:prstGeom>
          <a:noFill/>
          <a:ln>
            <a:noFill/>
          </a:ln>
        </p:spPr>
      </p:pic>
      <p:cxnSp>
        <p:nvCxnSpPr>
          <p:cNvPr id="292" name="Google Shape;292;p21"/>
          <p:cNvCxnSpPr/>
          <p:nvPr/>
        </p:nvCxnSpPr>
        <p:spPr>
          <a:xfrm>
            <a:off x="3124200" y="1081087"/>
            <a:ext cx="0" cy="5638800"/>
          </a:xfrm>
          <a:prstGeom prst="straightConnector1">
            <a:avLst/>
          </a:prstGeom>
          <a:noFill/>
          <a:ln cap="flat" cmpd="thinThick" w="57150">
            <a:solidFill>
              <a:srgbClr val="006600"/>
            </a:solidFill>
            <a:prstDash val="solid"/>
            <a:miter lim="800000"/>
            <a:headEnd len="med" w="med" type="none"/>
            <a:tailEnd len="med" w="med" type="none"/>
          </a:ln>
        </p:spPr>
      </p:cxnSp>
      <p:grpSp>
        <p:nvGrpSpPr>
          <p:cNvPr id="293" name="Google Shape;293;p21"/>
          <p:cNvGrpSpPr/>
          <p:nvPr/>
        </p:nvGrpSpPr>
        <p:grpSpPr>
          <a:xfrm>
            <a:off x="7224712" y="152400"/>
            <a:ext cx="1766887" cy="838200"/>
            <a:chOff x="96" y="57"/>
            <a:chExt cx="1113" cy="528"/>
          </a:xfrm>
        </p:grpSpPr>
        <p:grpSp>
          <p:nvGrpSpPr>
            <p:cNvPr id="294" name="Google Shape;294;p21"/>
            <p:cNvGrpSpPr/>
            <p:nvPr/>
          </p:nvGrpSpPr>
          <p:grpSpPr>
            <a:xfrm>
              <a:off x="96" y="57"/>
              <a:ext cx="768" cy="528"/>
              <a:chOff x="4272" y="2448"/>
              <a:chExt cx="995" cy="1332"/>
            </a:xfrm>
          </p:grpSpPr>
          <p:grpSp>
            <p:nvGrpSpPr>
              <p:cNvPr id="295" name="Google Shape;295;p21"/>
              <p:cNvGrpSpPr/>
              <p:nvPr/>
            </p:nvGrpSpPr>
            <p:grpSpPr>
              <a:xfrm>
                <a:off x="4272" y="2448"/>
                <a:ext cx="960" cy="1082"/>
                <a:chOff x="2400" y="1488"/>
                <a:chExt cx="1152" cy="1292"/>
              </a:xfrm>
            </p:grpSpPr>
            <p:grpSp>
              <p:nvGrpSpPr>
                <p:cNvPr id="296" name="Google Shape;296;p21"/>
                <p:cNvGrpSpPr/>
                <p:nvPr/>
              </p:nvGrpSpPr>
              <p:grpSpPr>
                <a:xfrm>
                  <a:off x="2400" y="1488"/>
                  <a:ext cx="1152" cy="1205"/>
                  <a:chOff x="2016" y="1920"/>
                  <a:chExt cx="1680" cy="1757"/>
                </a:xfrm>
              </p:grpSpPr>
              <p:sp>
                <p:nvSpPr>
                  <p:cNvPr id="297" name="Google Shape;297;p21"/>
                  <p:cNvSpPr/>
                  <p:nvPr/>
                </p:nvSpPr>
                <p:spPr>
                  <a:xfrm>
                    <a:off x="2016" y="1920"/>
                    <a:ext cx="1680" cy="1757"/>
                  </a:xfrm>
                  <a:prstGeom prst="ellipse">
                    <a:avLst/>
                  </a:prstGeom>
                  <a:gradFill>
                    <a:gsLst>
                      <a:gs pos="0">
                        <a:schemeClr val="folHlink"/>
                      </a:gs>
                      <a:gs pos="100000">
                        <a:srgbClr val="250C3E"/>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sp>
                <p:nvSpPr>
                  <p:cNvPr id="298" name="Google Shape;298;p21"/>
                  <p:cNvSpPr/>
                  <p:nvPr/>
                </p:nvSpPr>
                <p:spPr>
                  <a:xfrm>
                    <a:off x="2208" y="1948"/>
                    <a:ext cx="1296" cy="634"/>
                  </a:xfrm>
                  <a:custGeom>
                    <a:rect b="b" l="l" r="r" t="t"/>
                    <a:pathLst>
                      <a:path extrusionOk="0" h="712" w="1321">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a:gsLst>
                      <a:gs pos="0">
                        <a:srgbClr val="FFFFFF"/>
                      </a:gs>
                      <a:gs pos="100000">
                        <a:schemeClr val="folHlink"/>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299" name="Google Shape;299;p21"/>
                <p:cNvSpPr txBox="1"/>
                <p:nvPr/>
              </p:nvSpPr>
              <p:spPr>
                <a:xfrm>
                  <a:off x="2870" y="2024"/>
                  <a:ext cx="180" cy="756"/>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300" name="Google Shape;300;p21"/>
              <p:cNvSpPr/>
              <p:nvPr/>
            </p:nvSpPr>
            <p:spPr>
              <a:xfrm>
                <a:off x="4272" y="3504"/>
                <a:ext cx="995" cy="276"/>
              </a:xfrm>
              <a:prstGeom prst="ellipse">
                <a:avLst/>
              </a:prstGeom>
              <a:gradFill>
                <a:gsLst>
                  <a:gs pos="0">
                    <a:schemeClr val="lt2"/>
                  </a:gs>
                  <a:gs pos="100000">
                    <a:schemeClr val="lt1"/>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800" u="none">
                  <a:solidFill>
                    <a:schemeClr val="dk1"/>
                  </a:solidFill>
                  <a:latin typeface="Times New Roman"/>
                  <a:ea typeface="Times New Roman"/>
                  <a:cs typeface="Times New Roman"/>
                  <a:sym typeface="Times New Roman"/>
                </a:endParaRPr>
              </a:p>
            </p:txBody>
          </p:sp>
        </p:grpSp>
        <p:sp>
          <p:nvSpPr>
            <p:cNvPr id="301" name="Google Shape;301;p21"/>
            <p:cNvSpPr txBox="1"/>
            <p:nvPr/>
          </p:nvSpPr>
          <p:spPr>
            <a:xfrm>
              <a:off x="201" y="127"/>
              <a:ext cx="1008" cy="2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Times New Roman"/>
                <a:buNone/>
              </a:pPr>
              <a:r>
                <a:rPr b="0" i="1" lang="en-US" sz="2000" u="none">
                  <a:solidFill>
                    <a:schemeClr val="lt1"/>
                  </a:solidFill>
                  <a:latin typeface="Times New Roman"/>
                  <a:ea typeface="Times New Roman"/>
                  <a:cs typeface="Times New Roman"/>
                  <a:sym typeface="Times New Roman"/>
                </a:rPr>
                <a:t>Tiết 68</a:t>
              </a:r>
              <a:endParaRPr/>
            </a:p>
          </p:txBody>
        </p:sp>
      </p:grpSp>
      <p:sp>
        <p:nvSpPr>
          <p:cNvPr id="302" name="Google Shape;302;p21"/>
          <p:cNvSpPr txBox="1"/>
          <p:nvPr/>
        </p:nvSpPr>
        <p:spPr>
          <a:xfrm>
            <a:off x="3130550" y="2705100"/>
            <a:ext cx="5562600" cy="5238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2800"/>
              <a:buFont typeface="Times New Roman"/>
              <a:buNone/>
            </a:pPr>
            <a:r>
              <a:rPr b="1" i="0" lang="en-US" sz="2800" u="sng">
                <a:solidFill>
                  <a:srgbClr val="FF0000"/>
                </a:solidFill>
                <a:latin typeface="Times New Roman"/>
                <a:ea typeface="Times New Roman"/>
                <a:cs typeface="Times New Roman"/>
                <a:sym typeface="Times New Roman"/>
              </a:rPr>
              <a:t>THẢO LUẬN NHÓM</a:t>
            </a:r>
            <a:endParaRPr/>
          </a:p>
        </p:txBody>
      </p:sp>
      <p:sp>
        <p:nvSpPr>
          <p:cNvPr id="303" name="Google Shape;303;p21"/>
          <p:cNvSpPr txBox="1"/>
          <p:nvPr/>
        </p:nvSpPr>
        <p:spPr>
          <a:xfrm>
            <a:off x="942975" y="76200"/>
            <a:ext cx="6372225" cy="7699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66"/>
              </a:buClr>
              <a:buSzPts val="4400"/>
              <a:buFont typeface="Times New Roman"/>
              <a:buNone/>
            </a:pPr>
            <a:r>
              <a:rPr b="0" i="0" lang="en-US" sz="4400" u="none">
                <a:solidFill>
                  <a:srgbClr val="FF0066"/>
                </a:solidFill>
                <a:latin typeface="Times New Roman"/>
                <a:ea typeface="Times New Roman"/>
                <a:cs typeface="Times New Roman"/>
                <a:sym typeface="Times New Roman"/>
              </a:rPr>
              <a:t>Phương pháp thuyết minh</a:t>
            </a:r>
            <a:endParaRPr/>
          </a:p>
        </p:txBody>
      </p:sp>
      <p:sp>
        <p:nvSpPr>
          <p:cNvPr id="304" name="Google Shape;304;p21"/>
          <p:cNvSpPr txBox="1"/>
          <p:nvPr/>
        </p:nvSpPr>
        <p:spPr>
          <a:xfrm>
            <a:off x="79375" y="1219200"/>
            <a:ext cx="3068637" cy="1933575"/>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II. Một số phương pháp thuyết minh.</a:t>
            </a:r>
            <a:endParaRPr/>
          </a:p>
        </p:txBody>
      </p:sp>
      <p:sp>
        <p:nvSpPr>
          <p:cNvPr id="305" name="Google Shape;305;p21"/>
          <p:cNvSpPr txBox="1"/>
          <p:nvPr/>
        </p:nvSpPr>
        <p:spPr>
          <a:xfrm>
            <a:off x="3114675" y="1549400"/>
            <a:ext cx="5953125" cy="1016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FF0000"/>
              </a:buClr>
              <a:buSzPts val="3000"/>
              <a:buFont typeface="Times New Roman"/>
              <a:buNone/>
            </a:pPr>
            <a:r>
              <a:rPr b="1" i="0" lang="en-US" sz="3000" u="sng">
                <a:solidFill>
                  <a:srgbClr val="FF0000"/>
                </a:solidFill>
                <a:latin typeface="Times New Roman"/>
                <a:ea typeface="Times New Roman"/>
                <a:cs typeface="Times New Roman"/>
                <a:sym typeface="Times New Roman"/>
              </a:rPr>
              <a:t>1. Ôn tập một số phương pháp thuyết minh đã học</a:t>
            </a:r>
            <a:endParaRPr/>
          </a:p>
        </p:txBody>
      </p:sp>
      <p:sp>
        <p:nvSpPr>
          <p:cNvPr id="306" name="Google Shape;306;p21"/>
          <p:cNvSpPr txBox="1"/>
          <p:nvPr/>
        </p:nvSpPr>
        <p:spPr>
          <a:xfrm>
            <a:off x="4130675" y="3373437"/>
            <a:ext cx="5754687" cy="523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 NHÓM 1: VÍ DỤ 1</a:t>
            </a:r>
            <a:endParaRPr/>
          </a:p>
        </p:txBody>
      </p:sp>
      <p:sp>
        <p:nvSpPr>
          <p:cNvPr id="307" name="Google Shape;307;p21"/>
          <p:cNvSpPr txBox="1"/>
          <p:nvPr/>
        </p:nvSpPr>
        <p:spPr>
          <a:xfrm>
            <a:off x="4186237" y="4216400"/>
            <a:ext cx="5754687" cy="5222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 NHÓM 2: VÍ DỤ 2</a:t>
            </a:r>
            <a:endParaRPr/>
          </a:p>
        </p:txBody>
      </p:sp>
      <p:sp>
        <p:nvSpPr>
          <p:cNvPr id="308" name="Google Shape;308;p21"/>
          <p:cNvSpPr txBox="1"/>
          <p:nvPr/>
        </p:nvSpPr>
        <p:spPr>
          <a:xfrm>
            <a:off x="4144962" y="5037137"/>
            <a:ext cx="5754687" cy="523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 NHÓM 3: VÍ DỤ 3</a:t>
            </a:r>
            <a:endParaRPr/>
          </a:p>
        </p:txBody>
      </p:sp>
      <p:sp>
        <p:nvSpPr>
          <p:cNvPr id="309" name="Google Shape;309;p21"/>
          <p:cNvSpPr txBox="1"/>
          <p:nvPr/>
        </p:nvSpPr>
        <p:spPr>
          <a:xfrm>
            <a:off x="4191000" y="5943600"/>
            <a:ext cx="5754687" cy="523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Times New Roman"/>
              <a:buNone/>
            </a:pPr>
            <a:r>
              <a:rPr b="0" i="0" lang="en-US" sz="2800" u="none">
                <a:solidFill>
                  <a:schemeClr val="dk1"/>
                </a:solidFill>
                <a:latin typeface="Times New Roman"/>
                <a:ea typeface="Times New Roman"/>
                <a:cs typeface="Times New Roman"/>
                <a:sym typeface="Times New Roman"/>
              </a:rPr>
              <a:t> - NHÓM 4: VÍ DỤ 4</a:t>
            </a:r>
            <a:endParaRPr/>
          </a:p>
        </p:txBody>
      </p:sp>
      <p:sp>
        <p:nvSpPr>
          <p:cNvPr id="310" name="Google Shape;310;p21"/>
          <p:cNvSpPr/>
          <p:nvPr/>
        </p:nvSpPr>
        <p:spPr>
          <a:xfrm>
            <a:off x="152400" y="2555875"/>
            <a:ext cx="3276600" cy="2598737"/>
          </a:xfrm>
          <a:prstGeom prst="cloudCallout">
            <a:avLst>
              <a:gd fmla="val 201" name="adj1"/>
              <a:gd fmla="val 26507" name="adj2"/>
            </a:avLst>
          </a:prstGeom>
          <a:gradFill>
            <a:gsLst>
              <a:gs pos="0">
                <a:schemeClr val="lt1"/>
              </a:gs>
              <a:gs pos="100000">
                <a:srgbClr val="FFCCFF"/>
              </a:gs>
            </a:gsLst>
            <a:path path="circle">
              <a:fillToRect b="50%" l="50%" r="50%" t="50%"/>
            </a:path>
            <a:tileRect/>
          </a:gra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000"/>
              <a:buFont typeface="Times New Roman"/>
              <a:buNone/>
            </a:pPr>
            <a:r>
              <a:rPr b="1" i="1" lang="en-US" sz="2000" u="none">
                <a:solidFill>
                  <a:schemeClr val="dk1"/>
                </a:solidFill>
                <a:latin typeface="Times New Roman"/>
                <a:ea typeface="Times New Roman"/>
                <a:cs typeface="Times New Roman"/>
                <a:sym typeface="Times New Roman"/>
              </a:rPr>
              <a:t>Đoạn văn sử dụng phương pháp thuyết minh nào?</a:t>
            </a:r>
            <a:endParaRPr/>
          </a:p>
          <a:p>
            <a:pPr indent="0" lvl="0" marL="0" marR="0" rtl="0" algn="ctr">
              <a:lnSpc>
                <a:spcPct val="100000"/>
              </a:lnSpc>
              <a:spcBef>
                <a:spcPts val="0"/>
              </a:spcBef>
              <a:spcAft>
                <a:spcPts val="0"/>
              </a:spcAft>
              <a:buClr>
                <a:schemeClr val="dk1"/>
              </a:buClr>
              <a:buSzPts val="2000"/>
              <a:buFont typeface="Times New Roman"/>
              <a:buNone/>
            </a:pPr>
            <a:r>
              <a:rPr b="1" i="1" lang="en-US" sz="2000" u="none">
                <a:solidFill>
                  <a:schemeClr val="dk1"/>
                </a:solidFill>
                <a:latin typeface="Times New Roman"/>
                <a:ea typeface="Times New Roman"/>
                <a:cs typeface="Times New Roman"/>
                <a:sym typeface="Times New Roman"/>
              </a:rPr>
              <a:t>Tác dụng của phương pháp đó là gì?</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310"/>
                                        </p:tgtEl>
                                      </p:cBhvr>
                                    </p:animEffect>
                                    <p:set>
                                      <p:cBhvr>
                                        <p:cTn dur="1" fill="hold">
                                          <p:stCondLst>
                                            <p:cond delay="500"/>
                                          </p:stCondLst>
                                        </p:cTn>
                                        <p:tgtEl>
                                          <p:spTgt spid="310"/>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2"/>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PHIẾU HỌC TẬP THẢO LUẬN NHÓM</a:t>
            </a:r>
            <a:endParaRPr/>
          </a:p>
        </p:txBody>
      </p:sp>
      <p:graphicFrame>
        <p:nvGraphicFramePr>
          <p:cNvPr id="316" name="Google Shape;316;p22"/>
          <p:cNvGraphicFramePr/>
          <p:nvPr/>
        </p:nvGraphicFramePr>
        <p:xfrm>
          <a:off x="457200" y="1003300"/>
          <a:ext cx="3000000" cy="3000000"/>
        </p:xfrm>
        <a:graphic>
          <a:graphicData uri="http://schemas.openxmlformats.org/drawingml/2006/table">
            <a:tbl>
              <a:tblPr>
                <a:noFill/>
                <a:tableStyleId>{6AA8C25C-C70B-4AC1-A139-C21D102EC192}</a:tableStyleId>
              </a:tblPr>
              <a:tblGrid>
                <a:gridCol w="990600"/>
                <a:gridCol w="3200400"/>
                <a:gridCol w="4038600"/>
              </a:tblGrid>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66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317" name="Google Shape;317;p22"/>
          <p:cNvSpPr txBox="1"/>
          <p:nvPr/>
        </p:nvSpPr>
        <p:spPr>
          <a:xfrm>
            <a:off x="457200" y="1003300"/>
            <a:ext cx="99060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Ví dụ</a:t>
            </a:r>
            <a:endParaRPr/>
          </a:p>
        </p:txBody>
      </p:sp>
      <p:sp>
        <p:nvSpPr>
          <p:cNvPr id="318" name="Google Shape;318;p22"/>
          <p:cNvSpPr txBox="1"/>
          <p:nvPr/>
        </p:nvSpPr>
        <p:spPr>
          <a:xfrm>
            <a:off x="457200" y="1990725"/>
            <a:ext cx="990600"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1</a:t>
            </a:r>
            <a:endParaRPr/>
          </a:p>
        </p:txBody>
      </p:sp>
      <p:sp>
        <p:nvSpPr>
          <p:cNvPr id="319" name="Google Shape;319;p22"/>
          <p:cNvSpPr txBox="1"/>
          <p:nvPr/>
        </p:nvSpPr>
        <p:spPr>
          <a:xfrm>
            <a:off x="457200" y="3213100"/>
            <a:ext cx="990600" cy="98742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2</a:t>
            </a:r>
            <a:endParaRPr/>
          </a:p>
        </p:txBody>
      </p:sp>
      <p:sp>
        <p:nvSpPr>
          <p:cNvPr id="320" name="Google Shape;320;p22"/>
          <p:cNvSpPr txBox="1"/>
          <p:nvPr/>
        </p:nvSpPr>
        <p:spPr>
          <a:xfrm>
            <a:off x="457200" y="4200525"/>
            <a:ext cx="990600"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3</a:t>
            </a:r>
            <a:endParaRPr/>
          </a:p>
        </p:txBody>
      </p:sp>
      <p:sp>
        <p:nvSpPr>
          <p:cNvPr id="321" name="Google Shape;321;p22"/>
          <p:cNvSpPr txBox="1"/>
          <p:nvPr/>
        </p:nvSpPr>
        <p:spPr>
          <a:xfrm>
            <a:off x="457200" y="5419725"/>
            <a:ext cx="990600" cy="1039812"/>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4</a:t>
            </a:r>
            <a:endParaRPr/>
          </a:p>
        </p:txBody>
      </p:sp>
      <p:sp>
        <p:nvSpPr>
          <p:cNvPr id="322" name="Google Shape;322;p22"/>
          <p:cNvSpPr txBox="1"/>
          <p:nvPr/>
        </p:nvSpPr>
        <p:spPr>
          <a:xfrm>
            <a:off x="1465262" y="990600"/>
            <a:ext cx="31813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Phương pháp</a:t>
            </a:r>
            <a:endParaRPr/>
          </a:p>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 </a:t>
            </a:r>
            <a:r>
              <a:rPr b="0" i="0" lang="en-US" sz="3000" u="none">
                <a:solidFill>
                  <a:srgbClr val="000099"/>
                </a:solidFill>
                <a:latin typeface="Times New Roman"/>
                <a:ea typeface="Times New Roman"/>
                <a:cs typeface="Times New Roman"/>
                <a:sym typeface="Times New Roman"/>
              </a:rPr>
              <a:t>thuyết</a:t>
            </a:r>
            <a:r>
              <a:rPr b="0" i="0" lang="en-US" sz="2800" u="none">
                <a:solidFill>
                  <a:srgbClr val="000099"/>
                </a:solidFill>
                <a:latin typeface="Times New Roman"/>
                <a:ea typeface="Times New Roman"/>
                <a:cs typeface="Times New Roman"/>
                <a:sym typeface="Times New Roman"/>
              </a:rPr>
              <a:t> minh</a:t>
            </a:r>
            <a:endParaRPr/>
          </a:p>
        </p:txBody>
      </p:sp>
      <p:sp>
        <p:nvSpPr>
          <p:cNvPr id="323" name="Google Shape;323;p22"/>
          <p:cNvSpPr txBox="1"/>
          <p:nvPr/>
        </p:nvSpPr>
        <p:spPr>
          <a:xfrm>
            <a:off x="4635500" y="990600"/>
            <a:ext cx="40195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Tác dụng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3"/>
          <p:cNvSpPr txBox="1"/>
          <p:nvPr/>
        </p:nvSpPr>
        <p:spPr>
          <a:xfrm>
            <a:off x="533400" y="1322387"/>
            <a:ext cx="8153400" cy="4248150"/>
          </a:xfrm>
          <a:prstGeom prst="rect">
            <a:avLst/>
          </a:prstGeom>
          <a:noFill/>
          <a:ln>
            <a:noFill/>
          </a:ln>
        </p:spPr>
        <p:txBody>
          <a:bodyPr anchorCtr="0" anchor="ctr" bIns="45700" lIns="91425" spcFirstLastPara="1" rIns="91425" wrap="square" tIns="45700">
            <a:noAutofit/>
          </a:bodyPr>
          <a:lstStyle/>
          <a:p>
            <a:pPr indent="457200" lvl="0" marL="0" marR="0" rtl="0" algn="just">
              <a:lnSpc>
                <a:spcPct val="100000"/>
              </a:lnSpc>
              <a:spcBef>
                <a:spcPts val="0"/>
              </a:spcBef>
              <a:spcAft>
                <a:spcPts val="0"/>
              </a:spcAft>
              <a:buClr>
                <a:srgbClr val="FF0000"/>
              </a:buClr>
              <a:buSzPts val="3000"/>
              <a:buFont typeface="Times New Roman"/>
              <a:buNone/>
            </a:pPr>
            <a:r>
              <a:rPr b="0" i="0" lang="en-US" sz="3000" u="none">
                <a:solidFill>
                  <a:srgbClr val="FF0000"/>
                </a:solidFill>
                <a:latin typeface="Times New Roman"/>
                <a:ea typeface="Times New Roman"/>
                <a:cs typeface="Times New Roman"/>
                <a:sym typeface="Times New Roman"/>
              </a:rPr>
              <a:t>-</a:t>
            </a:r>
            <a:r>
              <a:rPr b="0" i="0" lang="en-US" sz="3000" u="none">
                <a:solidFill>
                  <a:srgbClr val="0000F1"/>
                </a:solidFill>
                <a:latin typeface="Times New Roman"/>
                <a:ea typeface="Times New Roman"/>
                <a:cs typeface="Times New Roman"/>
                <a:sym typeface="Times New Roman"/>
              </a:rPr>
              <a:t> </a:t>
            </a:r>
            <a:r>
              <a:rPr b="1" i="0" lang="en-US" sz="3000" u="sng">
                <a:solidFill>
                  <a:srgbClr val="FF0000"/>
                </a:solidFill>
                <a:latin typeface="Times New Roman"/>
                <a:ea typeface="Times New Roman"/>
                <a:cs typeface="Times New Roman"/>
                <a:sym typeface="Times New Roman"/>
              </a:rPr>
              <a:t>Đoạn vặn 1</a:t>
            </a:r>
            <a:r>
              <a:rPr b="0" i="0" lang="en-US" sz="3000" u="none">
                <a:solidFill>
                  <a:srgbClr val="FF0000"/>
                </a:solidFill>
                <a:latin typeface="Times New Roman"/>
                <a:ea typeface="Times New Roman"/>
                <a:cs typeface="Times New Roman"/>
                <a:sym typeface="Times New Roman"/>
              </a:rPr>
              <a:t>: </a:t>
            </a:r>
            <a:r>
              <a:rPr b="0" i="0" lang="en-US" sz="3000" u="none">
                <a:solidFill>
                  <a:srgbClr val="0000F1"/>
                </a:solidFill>
                <a:latin typeface="Times New Roman"/>
                <a:ea typeface="Times New Roman"/>
                <a:cs typeface="Times New Roman"/>
                <a:sym typeface="Times New Roman"/>
              </a:rPr>
              <a:t>Ông (Trần Quốc Tuấn – NBS) lại khéo tiến cử người tài giỏi cho đất nước, như Dã Tượng, Yết Kiêu là gia thần của ông có dự công dẹp Ô Mã Nhi, Toa Đô. Bọn Phạm Ngũ Lão, Trần Thì Kiến, Trương Hán Siêu, Phạm Lãm,  Trịnh Dũ, Ngô Sỹ Thường, Nguyễn Thế Trực vốn là môn khách của ông, đều nổi tiếng thời đó về văn chương và chính sự (…)</a:t>
            </a:r>
            <a:endParaRPr/>
          </a:p>
          <a:p>
            <a:pPr indent="457200" lvl="0" marL="0" marR="0" rtl="0" algn="just">
              <a:lnSpc>
                <a:spcPct val="100000"/>
              </a:lnSpc>
              <a:spcBef>
                <a:spcPts val="0"/>
              </a:spcBef>
              <a:spcAft>
                <a:spcPts val="0"/>
              </a:spcAft>
              <a:buClr>
                <a:srgbClr val="0000F1"/>
              </a:buClr>
              <a:buSzPts val="3000"/>
              <a:buFont typeface="Times New Roman"/>
              <a:buNone/>
            </a:pPr>
            <a:r>
              <a:rPr b="0" i="1" lang="en-US" sz="3000" u="none">
                <a:solidFill>
                  <a:srgbClr val="0000F1"/>
                </a:solidFill>
                <a:latin typeface="Times New Roman"/>
                <a:ea typeface="Times New Roman"/>
                <a:cs typeface="Times New Roman"/>
                <a:sym typeface="Times New Roman"/>
              </a:rPr>
              <a:t>      (Theo Ngô Sỹ Liên, Đại Việt sử ký toàn thư)</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4"/>
          <p:cNvSpPr txBox="1"/>
          <p:nvPr>
            <p:ph type="title"/>
          </p:nvPr>
        </p:nvSpPr>
        <p:spPr>
          <a:xfrm>
            <a:off x="304800" y="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3200"/>
              <a:buFont typeface="Times New Roman"/>
              <a:buNone/>
            </a:pPr>
            <a:r>
              <a:rPr b="1" i="0" lang="en-US" sz="3200" u="none">
                <a:solidFill>
                  <a:srgbClr val="FF0000"/>
                </a:solidFill>
                <a:latin typeface="Times New Roman"/>
                <a:ea typeface="Times New Roman"/>
                <a:cs typeface="Times New Roman"/>
                <a:sym typeface="Times New Roman"/>
              </a:rPr>
              <a:t>PHIẾU HỌC TẬP THẢO LUẬN NHÓM</a:t>
            </a:r>
            <a:endParaRPr/>
          </a:p>
        </p:txBody>
      </p:sp>
      <p:graphicFrame>
        <p:nvGraphicFramePr>
          <p:cNvPr id="334" name="Google Shape;334;p24"/>
          <p:cNvGraphicFramePr/>
          <p:nvPr/>
        </p:nvGraphicFramePr>
        <p:xfrm>
          <a:off x="457200" y="1003300"/>
          <a:ext cx="3000000" cy="3000000"/>
        </p:xfrm>
        <a:graphic>
          <a:graphicData uri="http://schemas.openxmlformats.org/drawingml/2006/table">
            <a:tbl>
              <a:tblPr>
                <a:noFill/>
                <a:tableStyleId>{6AA8C25C-C70B-4AC1-A139-C21D102EC192}</a:tableStyleId>
              </a:tblPr>
              <a:tblGrid>
                <a:gridCol w="990600"/>
                <a:gridCol w="3200400"/>
                <a:gridCol w="4038600"/>
              </a:tblGrid>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906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19200">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36625">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335" name="Google Shape;335;p24"/>
          <p:cNvSpPr txBox="1"/>
          <p:nvPr/>
        </p:nvSpPr>
        <p:spPr>
          <a:xfrm>
            <a:off x="457200" y="1003300"/>
            <a:ext cx="99060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Ví dụ</a:t>
            </a:r>
            <a:endParaRPr/>
          </a:p>
        </p:txBody>
      </p:sp>
      <p:sp>
        <p:nvSpPr>
          <p:cNvPr id="336" name="Google Shape;336;p24"/>
          <p:cNvSpPr txBox="1"/>
          <p:nvPr/>
        </p:nvSpPr>
        <p:spPr>
          <a:xfrm>
            <a:off x="457200" y="1990725"/>
            <a:ext cx="990600"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1</a:t>
            </a:r>
            <a:endParaRPr/>
          </a:p>
        </p:txBody>
      </p:sp>
      <p:sp>
        <p:nvSpPr>
          <p:cNvPr id="337" name="Google Shape;337;p24"/>
          <p:cNvSpPr txBox="1"/>
          <p:nvPr/>
        </p:nvSpPr>
        <p:spPr>
          <a:xfrm>
            <a:off x="457200" y="3213100"/>
            <a:ext cx="990600" cy="98742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2</a:t>
            </a:r>
            <a:endParaRPr/>
          </a:p>
        </p:txBody>
      </p:sp>
      <p:sp>
        <p:nvSpPr>
          <p:cNvPr id="338" name="Google Shape;338;p24"/>
          <p:cNvSpPr txBox="1"/>
          <p:nvPr/>
        </p:nvSpPr>
        <p:spPr>
          <a:xfrm>
            <a:off x="457200" y="4200525"/>
            <a:ext cx="990600" cy="12192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3</a:t>
            </a:r>
            <a:endParaRPr/>
          </a:p>
        </p:txBody>
      </p:sp>
      <p:sp>
        <p:nvSpPr>
          <p:cNvPr id="339" name="Google Shape;339;p24"/>
          <p:cNvSpPr txBox="1"/>
          <p:nvPr/>
        </p:nvSpPr>
        <p:spPr>
          <a:xfrm>
            <a:off x="457200" y="5419725"/>
            <a:ext cx="990600" cy="1039812"/>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2800"/>
              <a:buFont typeface="Times New Roman"/>
              <a:buNone/>
            </a:pPr>
            <a:r>
              <a:rPr b="0" i="0" lang="en-US" sz="2800" u="none">
                <a:solidFill>
                  <a:srgbClr val="000099"/>
                </a:solidFill>
                <a:latin typeface="Times New Roman"/>
                <a:ea typeface="Times New Roman"/>
                <a:cs typeface="Times New Roman"/>
                <a:sym typeface="Times New Roman"/>
              </a:rPr>
              <a:t>4</a:t>
            </a:r>
            <a:endParaRPr/>
          </a:p>
        </p:txBody>
      </p:sp>
      <p:sp>
        <p:nvSpPr>
          <p:cNvPr id="340" name="Google Shape;340;p24"/>
          <p:cNvSpPr txBox="1"/>
          <p:nvPr/>
        </p:nvSpPr>
        <p:spPr>
          <a:xfrm>
            <a:off x="1465262" y="990600"/>
            <a:ext cx="31813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Phương pháp</a:t>
            </a:r>
            <a:endParaRPr/>
          </a:p>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 thuyết minh</a:t>
            </a:r>
            <a:endParaRPr/>
          </a:p>
        </p:txBody>
      </p:sp>
      <p:sp>
        <p:nvSpPr>
          <p:cNvPr id="341" name="Google Shape;341;p24"/>
          <p:cNvSpPr txBox="1"/>
          <p:nvPr/>
        </p:nvSpPr>
        <p:spPr>
          <a:xfrm>
            <a:off x="4635500" y="990600"/>
            <a:ext cx="4019550" cy="990600"/>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3000"/>
              <a:buFont typeface="Times New Roman"/>
              <a:buNone/>
            </a:pPr>
            <a:r>
              <a:rPr b="0" i="0" lang="en-US" sz="3000" u="none">
                <a:solidFill>
                  <a:srgbClr val="000099"/>
                </a:solidFill>
                <a:latin typeface="Times New Roman"/>
                <a:ea typeface="Times New Roman"/>
                <a:cs typeface="Times New Roman"/>
                <a:sym typeface="Times New Roman"/>
              </a:rPr>
              <a:t>Tác dụng</a:t>
            </a:r>
            <a:endParaRPr/>
          </a:p>
        </p:txBody>
      </p:sp>
      <p:sp>
        <p:nvSpPr>
          <p:cNvPr id="342" name="Google Shape;342;p24"/>
          <p:cNvSpPr txBox="1"/>
          <p:nvPr/>
        </p:nvSpPr>
        <p:spPr>
          <a:xfrm>
            <a:off x="1465262" y="1990725"/>
            <a:ext cx="3170237" cy="1222375"/>
          </a:xfrm>
          <a:prstGeom prst="rect">
            <a:avLst/>
          </a:prstGeom>
          <a:solidFill>
            <a:srgbClr val="FFFF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Liệt kê,</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 giải thích.</a:t>
            </a:r>
            <a:endParaRPr/>
          </a:p>
        </p:txBody>
      </p:sp>
      <p:sp>
        <p:nvSpPr>
          <p:cNvPr id="343" name="Google Shape;343;p24"/>
          <p:cNvSpPr txBox="1"/>
          <p:nvPr/>
        </p:nvSpPr>
        <p:spPr>
          <a:xfrm>
            <a:off x="4652962" y="1990725"/>
            <a:ext cx="4002087" cy="1222375"/>
          </a:xfrm>
          <a:prstGeom prst="rect">
            <a:avLst/>
          </a:prstGeom>
          <a:solidFill>
            <a:schemeClr val="l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Đảm bảo tính </a:t>
            </a:r>
            <a:endParaRPr/>
          </a:p>
          <a:p>
            <a:pPr indent="0" lvl="0" marL="0" marR="0" rtl="0" algn="ctr">
              <a:lnSpc>
                <a:spcPct val="100000"/>
              </a:lnSpc>
              <a:spcBef>
                <a:spcPts val="0"/>
              </a:spcBef>
              <a:spcAft>
                <a:spcPts val="0"/>
              </a:spcAft>
              <a:buClr>
                <a:schemeClr val="dk1"/>
              </a:buClr>
              <a:buSzPts val="3000"/>
              <a:buFont typeface="Times New Roman"/>
              <a:buNone/>
            </a:pPr>
            <a:r>
              <a:rPr b="0" i="0" lang="en-US" sz="3000" u="none">
                <a:solidFill>
                  <a:schemeClr val="dk1"/>
                </a:solidFill>
                <a:latin typeface="Times New Roman"/>
                <a:ea typeface="Times New Roman"/>
                <a:cs typeface="Times New Roman"/>
                <a:sym typeface="Times New Roman"/>
              </a:rPr>
              <a:t>chuẩn xác, thuyết phục.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500"/>
                                        <p:tgtEl>
                                          <p:spTgt spid="3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3"/>
                                        </p:tgtEl>
                                        <p:attrNameLst>
                                          <p:attrName>style.visibility</p:attrName>
                                        </p:attrNameLst>
                                      </p:cBhvr>
                                      <p:to>
                                        <p:strVal val="visible"/>
                                      </p:to>
                                    </p:set>
                                    <p:animEffect filter="fade" transition="in">
                                      <p:cBhvr>
                                        <p:cTn dur="80"/>
                                        <p:tgtEl>
                                          <p:spTgt spid="3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