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61" r:id="rId2"/>
    <p:sldId id="367" r:id="rId3"/>
    <p:sldId id="368" r:id="rId4"/>
    <p:sldId id="369" r:id="rId5"/>
    <p:sldId id="370" r:id="rId6"/>
    <p:sldId id="371" r:id="rId7"/>
    <p:sldId id="372" r:id="rId8"/>
    <p:sldId id="263" r:id="rId9"/>
    <p:sldId id="279" r:id="rId10"/>
    <p:sldId id="274" r:id="rId11"/>
    <p:sldId id="276" r:id="rId12"/>
    <p:sldId id="275" r:id="rId13"/>
    <p:sldId id="270" r:id="rId14"/>
    <p:sldId id="269" r:id="rId15"/>
    <p:sldId id="268" r:id="rId16"/>
    <p:sldId id="264" r:id="rId17"/>
    <p:sldId id="265" r:id="rId18"/>
    <p:sldId id="266" r:id="rId19"/>
    <p:sldId id="26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73" r:id="rId87"/>
    <p:sldId id="374" r:id="rId88"/>
    <p:sldId id="375" r:id="rId89"/>
    <p:sldId id="376" r:id="rId90"/>
    <p:sldId id="377" r:id="rId91"/>
    <p:sldId id="378" r:id="rId92"/>
    <p:sldId id="383" r:id="rId93"/>
    <p:sldId id="379" r:id="rId94"/>
    <p:sldId id="380" r:id="rId95"/>
    <p:sldId id="384" r:id="rId96"/>
    <p:sldId id="381" r:id="rId97"/>
    <p:sldId id="382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3366"/>
    <a:srgbClr val="6600CC"/>
    <a:srgbClr val="6699FF"/>
    <a:srgbClr val="0000FF"/>
    <a:srgbClr val="00FF00"/>
    <a:srgbClr val="990099"/>
    <a:srgbClr val="66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1A52-B6BA-43A9-8FA0-D97973DECB00}" type="datetimeFigureOut">
              <a:rPr lang="en-US" smtClean="0"/>
              <a:t>16/02/2020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A646-8036-4C21-B7B9-839B5E70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646-8036-4C21-B7B9-839B5E70D6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7.xml"/><Relationship Id="rId18" Type="http://schemas.openxmlformats.org/officeDocument/2006/relationships/slide" Target="slide31.xml"/><Relationship Id="rId3" Type="http://schemas.openxmlformats.org/officeDocument/2006/relationships/slide" Target="slide28.xml"/><Relationship Id="rId7" Type="http://schemas.openxmlformats.org/officeDocument/2006/relationships/slide" Target="slide23.xml"/><Relationship Id="rId12" Type="http://schemas.openxmlformats.org/officeDocument/2006/relationships/slide" Target="slide18.xml"/><Relationship Id="rId17" Type="http://schemas.openxmlformats.org/officeDocument/2006/relationships/slide" Target="slide2.xml"/><Relationship Id="rId2" Type="http://schemas.openxmlformats.org/officeDocument/2006/relationships/slide" Target="slide27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9.xml"/><Relationship Id="rId5" Type="http://schemas.openxmlformats.org/officeDocument/2006/relationships/slide" Target="slide30.xml"/><Relationship Id="rId15" Type="http://schemas.openxmlformats.org/officeDocument/2006/relationships/slide" Target="slide21.xml"/><Relationship Id="rId10" Type="http://schemas.openxmlformats.org/officeDocument/2006/relationships/slide" Target="slide20.xml"/><Relationship Id="rId4" Type="http://schemas.openxmlformats.org/officeDocument/2006/relationships/slide" Target="slide29.xml"/><Relationship Id="rId9" Type="http://schemas.openxmlformats.org/officeDocument/2006/relationships/slide" Target="slide25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32.xml"/><Relationship Id="rId3" Type="http://schemas.openxmlformats.org/officeDocument/2006/relationships/slide" Target="slide43.xml"/><Relationship Id="rId7" Type="http://schemas.openxmlformats.org/officeDocument/2006/relationships/slide" Target="slide38.xml"/><Relationship Id="rId12" Type="http://schemas.openxmlformats.org/officeDocument/2006/relationships/slide" Target="slide33.xml"/><Relationship Id="rId2" Type="http://schemas.openxmlformats.org/officeDocument/2006/relationships/slide" Target="slide42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4.xml"/><Relationship Id="rId5" Type="http://schemas.openxmlformats.org/officeDocument/2006/relationships/slide" Target="slide45.xml"/><Relationship Id="rId15" Type="http://schemas.openxmlformats.org/officeDocument/2006/relationships/slide" Target="slide36.xml"/><Relationship Id="rId10" Type="http://schemas.openxmlformats.org/officeDocument/2006/relationships/slide" Target="slide35.xml"/><Relationship Id="rId4" Type="http://schemas.openxmlformats.org/officeDocument/2006/relationships/slide" Target="slide44.xml"/><Relationship Id="rId9" Type="http://schemas.openxmlformats.org/officeDocument/2006/relationships/slide" Target="slide40.xml"/><Relationship Id="rId14" Type="http://schemas.openxmlformats.org/officeDocument/2006/relationships/slide" Target="slide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13" Type="http://schemas.openxmlformats.org/officeDocument/2006/relationships/slide" Target="slide48.xml"/><Relationship Id="rId3" Type="http://schemas.openxmlformats.org/officeDocument/2006/relationships/slide" Target="slide76.xml"/><Relationship Id="rId7" Type="http://schemas.openxmlformats.org/officeDocument/2006/relationships/slide" Target="slide66.xml"/><Relationship Id="rId12" Type="http://schemas.openxmlformats.org/officeDocument/2006/relationships/slide" Target="slide50.xml"/><Relationship Id="rId2" Type="http://schemas.openxmlformats.org/officeDocument/2006/relationships/slide" Target="slide74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54.xml"/><Relationship Id="rId5" Type="http://schemas.openxmlformats.org/officeDocument/2006/relationships/slide" Target="slide83.xml"/><Relationship Id="rId15" Type="http://schemas.openxmlformats.org/officeDocument/2006/relationships/slide" Target="slide60.xml"/><Relationship Id="rId10" Type="http://schemas.openxmlformats.org/officeDocument/2006/relationships/slide" Target="slide57.xml"/><Relationship Id="rId4" Type="http://schemas.openxmlformats.org/officeDocument/2006/relationships/slide" Target="slide80.xml"/><Relationship Id="rId9" Type="http://schemas.openxmlformats.org/officeDocument/2006/relationships/slide" Target="slide70.xml"/><Relationship Id="rId14" Type="http://schemas.openxmlformats.org/officeDocument/2006/relationships/slide" Target="slide7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slide" Target="slide88.xml"/><Relationship Id="rId4" Type="http://schemas.openxmlformats.org/officeDocument/2006/relationships/slide" Target="slide9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13" Type="http://schemas.openxmlformats.org/officeDocument/2006/relationships/slide" Target="slide99.xml"/><Relationship Id="rId18" Type="http://schemas.openxmlformats.org/officeDocument/2006/relationships/slide" Target="slide115.xml"/><Relationship Id="rId3" Type="http://schemas.openxmlformats.org/officeDocument/2006/relationships/slide" Target="slide110.xml"/><Relationship Id="rId7" Type="http://schemas.openxmlformats.org/officeDocument/2006/relationships/slide" Target="slide105.xml"/><Relationship Id="rId12" Type="http://schemas.openxmlformats.org/officeDocument/2006/relationships/slide" Target="slide100.xml"/><Relationship Id="rId17" Type="http://schemas.openxmlformats.org/officeDocument/2006/relationships/slide" Target="slide117.xml"/><Relationship Id="rId2" Type="http://schemas.openxmlformats.org/officeDocument/2006/relationships/slide" Target="slide109.xml"/><Relationship Id="rId16" Type="http://schemas.openxmlformats.org/officeDocument/2006/relationships/slide" Target="slide98.xml"/><Relationship Id="rId20" Type="http://schemas.openxmlformats.org/officeDocument/2006/relationships/slide" Target="slide1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11" Type="http://schemas.openxmlformats.org/officeDocument/2006/relationships/slide" Target="slide101.xml"/><Relationship Id="rId5" Type="http://schemas.openxmlformats.org/officeDocument/2006/relationships/slide" Target="slide112.xml"/><Relationship Id="rId15" Type="http://schemas.openxmlformats.org/officeDocument/2006/relationships/slide" Target="slide103.xml"/><Relationship Id="rId10" Type="http://schemas.openxmlformats.org/officeDocument/2006/relationships/slide" Target="slide102.xml"/><Relationship Id="rId19" Type="http://schemas.openxmlformats.org/officeDocument/2006/relationships/slide" Target="slide114.xml"/><Relationship Id="rId4" Type="http://schemas.openxmlformats.org/officeDocument/2006/relationships/slide" Target="slide111.xml"/><Relationship Id="rId9" Type="http://schemas.openxmlformats.org/officeDocument/2006/relationships/slide" Target="slide107.xml"/><Relationship Id="rId14" Type="http://schemas.openxmlformats.org/officeDocument/2006/relationships/slide" Target="slide10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6750" y="1162050"/>
                <a:ext cx="10991850" cy="5163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/>
                  <a:t>Trong </a:t>
                </a:r>
                <a:r>
                  <a:rPr lang="en-US" sz="2800"/>
                  <a:t>không gian Oxyz </a:t>
                </a:r>
                <a:r>
                  <a:rPr lang="en-US" sz="2800" smtClean="0"/>
                  <a:t>cho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ho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hai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  <m:r>
                      <a:rPr lang="en-US" sz="2800" b="0" i="1" smtClean="0">
                        <a:latin typeface="Cambria Math"/>
                      </a:rPr>
                      <m:t>ặ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ph</m:t>
                    </m:r>
                    <m:r>
                      <a:rPr lang="en-US" sz="2800" b="0" i="0" smtClean="0">
                        <a:latin typeface="Cambria Math"/>
                      </a:rPr>
                      <m:t>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ng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800" b="0" i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𝐴𝑥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𝐵𝑦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smtClean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=0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/>
                      <m:t>ó 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/>
                      <m:t>á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vect</m:t>
                    </m:r>
                    <m:r>
                      <m:rPr>
                        <m:nor/>
                      </m:rPr>
                      <a:rPr lang="en-US" sz="2800"/>
                      <m:t>ơ </m:t>
                    </m:r>
                    <m:r>
                      <m:rPr>
                        <m:nor/>
                      </m:rPr>
                      <a:rPr lang="en-US" sz="2800"/>
                      <m:t>ph</m:t>
                    </m:r>
                    <m:r>
                      <m:rPr>
                        <m:nor/>
                      </m:rPr>
                      <a:rPr lang="en-US" sz="2800"/>
                      <m:t>á</m:t>
                    </m:r>
                    <m:r>
                      <m:rPr>
                        <m:nor/>
                      </m:rPr>
                      <a:rPr lang="en-US" sz="2800"/>
                      <m:t>p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tuy</m:t>
                    </m:r>
                    <m:r>
                      <m:rPr>
                        <m:nor/>
                      </m:rPr>
                      <a:rPr lang="en-US" sz="2800"/>
                      <m:t>ế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  <m:r>
                      <m:rPr>
                        <m:nor/>
                      </m:rPr>
                      <a:rPr lang="en-US" sz="2800"/>
                      <m:t>  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=(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smtClean="0"/>
                  <a:t>. </a:t>
                </a:r>
                <a:r>
                  <a:rPr lang="en-US" sz="2800" b="1"/>
                  <a:t>K</a:t>
                </a:r>
                <a:r>
                  <a:rPr lang="en-US" sz="2800" b="1" smtClean="0"/>
                  <a:t>hi đó :    </a:t>
                </a:r>
                <a:endParaRPr lang="en-US" sz="2800" b="1"/>
              </a:p>
              <a:p>
                <a:r>
                  <a:rPr lang="en-US" sz="2800" b="1" smtClean="0">
                    <a:sym typeface="Wingdings 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)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e>
                        </m:eqArr>
                        <m:r>
                          <a:rPr lang="en-US" sz="2800" i="1">
                            <a:latin typeface="Cambria Math"/>
                          </a:rPr>
                          <m:t> ⇔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𝐵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/>
                  <a:t> 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′≠0</m:t>
                    </m:r>
                  </m:oMath>
                </a14:m>
                <a:endParaRPr lang="en-US" sz="2800"/>
              </a:p>
              <a:p>
                <a:r>
                  <a:rPr lang="en-US" sz="2800" b="1" smtClean="0">
                    <a:sym typeface="Wingdings 2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) 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e>
                        </m:eqArr>
                        <m:r>
                          <a:rPr lang="en-US" sz="2800" i="1">
                            <a:latin typeface="Cambria Math"/>
                          </a:rPr>
                          <m:t> ⇔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𝐵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/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′,</m:t>
                    </m:r>
                    <m:r>
                      <a:rPr lang="en-US" sz="2800" i="1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′≠0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>
                    <a:sym typeface="Wingdings 2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)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′: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′: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Đặc biệt: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=0⇔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′+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′+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′=0</m:t>
                    </m:r>
                  </m:oMath>
                </a14:m>
                <a:endParaRPr lang="en-US" sz="280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162050"/>
                <a:ext cx="10991850" cy="5163080"/>
              </a:xfrm>
              <a:prstGeom prst="rect">
                <a:avLst/>
              </a:prstGeom>
              <a:blipFill rotWithShape="1">
                <a:blip r:embed="rId2"/>
                <a:stretch>
                  <a:fillRect l="-1109" t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2666" y="326058"/>
            <a:ext cx="99631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nl-NL" sz="3200" b="1" smtClean="0">
                <a:solidFill>
                  <a:srgbClr val="990099"/>
                </a:solidFill>
              </a:rPr>
              <a:t>2. </a:t>
            </a:r>
            <a:r>
              <a:rPr lang="vi-VN" sz="3200" b="1">
                <a:solidFill>
                  <a:srgbClr val="990099"/>
                </a:solidFill>
              </a:rPr>
              <a:t>Vị trí tương đối của </a:t>
            </a:r>
            <a:r>
              <a:rPr lang="vi-VN" sz="3200" b="1" smtClean="0">
                <a:solidFill>
                  <a:srgbClr val="990099"/>
                </a:solidFill>
              </a:rPr>
              <a:t>hai mặt phẳng </a:t>
            </a:r>
            <a:endParaRPr lang="en-US" sz="32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0150" y="1104900"/>
                <a:ext cx="1017270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 smtClean="0">
                    <a:solidFill>
                      <a:srgbClr val="FF0000"/>
                    </a:solidFill>
                  </a:rPr>
                  <a:t>Câu </a:t>
                </a:r>
                <a:r>
                  <a:rPr lang="en-US" sz="2800" b="1">
                    <a:solidFill>
                      <a:srgbClr val="FF0000"/>
                    </a:solidFill>
                  </a:rPr>
                  <a:t>3</a:t>
                </a:r>
                <a:r>
                  <a:rPr lang="vi-VN" sz="2800" b="1">
                    <a:solidFill>
                      <a:srgbClr val="FF0000"/>
                    </a:solidFill>
                  </a:rPr>
                  <a:t>: </a:t>
                </a:r>
                <a:r>
                  <a:rPr lang="en-US" sz="2800"/>
                  <a:t>Trong không gian với hệ trục toạ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2800"/>
                  <a:t>, cho ba mặt phẳng </a:t>
                </a:r>
                <a:r>
                  <a:rPr lang="en-US" sz="2800" smtClean="0"/>
                  <a:t>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: 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,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: 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15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smtClean="0"/>
                  <a:t>,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: 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18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12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24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.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800" smtClean="0"/>
                  <a:t>Chọn </a:t>
                </a:r>
                <a:r>
                  <a:rPr lang="en-US" sz="2800"/>
                  <a:t>mệnh đề đúng trong bốn mệnh đề sau</a:t>
                </a:r>
                <a:r>
                  <a:rPr lang="en-US" sz="280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endParaRPr lang="en-US" sz="28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104900"/>
                <a:ext cx="10172700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258" r="-1498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293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9650" y="1104900"/>
                <a:ext cx="101727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4: </a:t>
                </a:r>
                <a:r>
                  <a:rPr lang="vi-VN" sz="2800"/>
                  <a:t>Trong không gian với hệ toạ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vi-VN" sz="2800"/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+4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−3=0</m:t>
                    </m:r>
                  </m:oMath>
                </a14:m>
                <a:r>
                  <a:rPr lang="vi-VN" sz="2800"/>
                  <a:t>. Hỏi trong các mặt phẳng sau, đâu là mặt phẳng không có điểm chung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800"/>
                  <a:t>?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vi-VN" sz="28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vi-VN" sz="2800" i="1">
                        <a:latin typeface="Cambria Math"/>
                      </a:rPr>
                      <m:t>:2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−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+10=0</m:t>
                    </m:r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vi-VN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−2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−1=0</m:t>
                    </m:r>
                  </m:oMath>
                </a14:m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800" i="1">
                        <a:latin typeface="Cambria Math"/>
                      </a:rPr>
                      <m:t>:2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−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+4=0</m:t>
                    </m:r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D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vi-VN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−2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−3=0</m:t>
                    </m:r>
                  </m:oMath>
                </a14:m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104900"/>
                <a:ext cx="101727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259" r="-959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52550" y="1104900"/>
                <a:ext cx="9963150" cy="348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5: </a:t>
                </a:r>
                <a:r>
                  <a:rPr lang="pl-PL" sz="2800"/>
                  <a:t>Trong các phương trình sau, phương trình mặt phẳng nào tiếp xúc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=49</m:t>
                    </m:r>
                  </m:oMath>
                </a14:m>
                <a:r>
                  <a:rPr lang="vi-VN" sz="2800"/>
                  <a:t> </a:t>
                </a:r>
                <a:r>
                  <a:rPr lang="vi-VN" sz="2800" smtClean="0"/>
                  <a:t>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pl-PL" sz="2800" smtClean="0"/>
                  <a:t>tại </a:t>
                </a:r>
                <a:r>
                  <a:rPr lang="pl-PL" sz="2800"/>
                  <a:t>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7; −1; 5</m:t>
                        </m:r>
                      </m:e>
                    </m:d>
                  </m:oMath>
                </a14:m>
                <a:r>
                  <a:rPr lang="pl-PL" sz="2800"/>
                  <a:t>?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pl-PL" sz="2800"/>
                  <a:t>A.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𝑥</m:t>
                    </m:r>
                    <m:r>
                      <a:rPr lang="pl-PL" sz="2800" i="1">
                        <a:latin typeface="Cambria Math"/>
                      </a:rPr>
                      <m:t>+2</m:t>
                    </m:r>
                    <m:r>
                      <a:rPr lang="pl-PL" sz="2800" i="1">
                        <a:latin typeface="Cambria Math"/>
                      </a:rPr>
                      <m:t>𝑦</m:t>
                    </m:r>
                    <m:r>
                      <a:rPr lang="pl-PL" sz="2800" i="1">
                        <a:latin typeface="Cambria Math"/>
                      </a:rPr>
                      <m:t>+2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−7=0</m:t>
                    </m:r>
                  </m:oMath>
                </a14:m>
                <a:r>
                  <a:rPr lang="pl-PL" sz="2800"/>
                  <a:t>.</a:t>
                </a:r>
                <a:r>
                  <a:rPr lang="vi-VN" sz="2800"/>
                  <a:t>	</a:t>
                </a:r>
                <a:r>
                  <a:rPr lang="en-US" sz="2800"/>
                  <a:t>	</a:t>
                </a:r>
                <a:r>
                  <a:rPr lang="vi-VN" sz="2800"/>
                  <a:t>B.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6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+3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–55=0</m:t>
                    </m:r>
                  </m:oMath>
                </a14:m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pl-PL" sz="2800"/>
                  <a:t>C.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2</m:t>
                    </m:r>
                    <m:r>
                      <a:rPr lang="pl-PL" sz="2800" i="1">
                        <a:latin typeface="Cambria Math"/>
                      </a:rPr>
                      <m:t>𝑥</m:t>
                    </m:r>
                    <m:r>
                      <a:rPr lang="pl-PL" sz="2800" i="1">
                        <a:latin typeface="Cambria Math"/>
                      </a:rPr>
                      <m:t>+3</m:t>
                    </m:r>
                    <m:r>
                      <a:rPr lang="pl-PL" sz="2800" i="1">
                        <a:latin typeface="Cambria Math"/>
                      </a:rPr>
                      <m:t>𝑦</m:t>
                    </m:r>
                    <m:r>
                      <a:rPr lang="pl-PL" sz="2800" i="1">
                        <a:latin typeface="Cambria Math"/>
                      </a:rPr>
                      <m:t>+6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–5=0</m:t>
                    </m:r>
                  </m:oMath>
                </a14:m>
                <a:r>
                  <a:rPr lang="pl-PL" sz="2800"/>
                  <a:t>.		D.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6</m:t>
                    </m:r>
                    <m:r>
                      <a:rPr lang="pl-PL" sz="2800" i="1">
                        <a:latin typeface="Cambria Math"/>
                      </a:rPr>
                      <m:t>𝑥</m:t>
                    </m:r>
                    <m:r>
                      <a:rPr lang="pl-PL" sz="2800" i="1">
                        <a:latin typeface="Cambria Math"/>
                      </a:rPr>
                      <m:t>–2</m:t>
                    </m:r>
                    <m:r>
                      <a:rPr lang="pl-PL" sz="2800" i="1">
                        <a:latin typeface="Cambria Math"/>
                      </a:rPr>
                      <m:t>𝑦</m:t>
                    </m:r>
                    <m:r>
                      <a:rPr lang="pl-PL" sz="2800" i="1">
                        <a:latin typeface="Cambria Math"/>
                      </a:rPr>
                      <m:t>–2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–50=0</m:t>
                    </m:r>
                  </m:oMath>
                </a14:m>
                <a:r>
                  <a:rPr lang="pl-PL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1104900"/>
                <a:ext cx="9963150" cy="3481722"/>
              </a:xfrm>
              <a:prstGeom prst="rect">
                <a:avLst/>
              </a:prstGeom>
              <a:blipFill rotWithShape="1">
                <a:blip r:embed="rId2"/>
                <a:stretch>
                  <a:fillRect l="-1285" b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1104900"/>
                <a:ext cx="10439400" cy="4947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6: </a:t>
                </a:r>
                <a:r>
                  <a:rPr lang="nl-NL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  <m:r>
                      <a:rPr lang="pl-PL" sz="2800" i="1">
                        <a:latin typeface="Cambria Math"/>
                      </a:rPr>
                      <m:t>,</m:t>
                    </m:r>
                  </m:oMath>
                </a14:m>
                <a:r>
                  <a:rPr lang="nl-NL" sz="2800"/>
                  <a:t> 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pl-PL" sz="28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pl-PL" sz="28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pl-PL" sz="28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pl-PL" sz="2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pl-PL" sz="2800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pl-PL" sz="28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2800"/>
                  <a:t> và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1;−2;3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800"/>
                  <a:t> Phương trình mặt cầu có tâm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2800" smtClean="0"/>
                  <a:t> </a:t>
                </a:r>
                <a:r>
                  <a:rPr lang="nl-NL" sz="2800"/>
                  <a:t>và tiếp xúc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800"/>
                  <a:t> 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nl-NL" sz="2800" b="1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nl-NL" sz="28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800"/>
                  <a:t>	</a:t>
                </a:r>
                <a:endParaRPr lang="vi-VN" sz="2800" smtClean="0"/>
              </a:p>
              <a:p>
                <a:pPr>
                  <a:lnSpc>
                    <a:spcPct val="150000"/>
                  </a:lnSpc>
                </a:pPr>
                <a:r>
                  <a:rPr lang="nl-NL" sz="2800" b="1" smtClean="0"/>
                  <a:t>B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=50.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nl-NL" sz="2800" b="1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=50</m:t>
                    </m:r>
                  </m:oMath>
                </a14:m>
                <a:r>
                  <a:rPr lang="nl-NL" sz="2800" b="1"/>
                  <a:t>.	</a:t>
                </a:r>
                <a:endParaRPr lang="vi-VN" sz="2800" b="1" smtClean="0"/>
              </a:p>
              <a:p>
                <a:pPr>
                  <a:lnSpc>
                    <a:spcPct val="150000"/>
                  </a:lnSpc>
                </a:pPr>
                <a:r>
                  <a:rPr lang="nl-NL" sz="2800" b="1" smtClean="0"/>
                  <a:t>D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=50</m:t>
                    </m:r>
                  </m:oMath>
                </a14:m>
                <a:r>
                  <a:rPr lang="nl-NL" sz="2800" b="1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04900"/>
                <a:ext cx="10439400" cy="4947124"/>
              </a:xfrm>
              <a:prstGeom prst="rect">
                <a:avLst/>
              </a:prstGeom>
              <a:blipFill rotWithShape="1">
                <a:blip r:embed="rId2"/>
                <a:stretch>
                  <a:fillRect l="-1168" r="-234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7258" y="1104900"/>
                <a:ext cx="9975660" cy="3862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7: </a:t>
                </a:r>
                <a:r>
                  <a:rPr lang="nl-NL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nl-NL" sz="2800"/>
                  <a:t>, mặt phẳng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nl-NL" sz="2800" i="1">
                        <a:latin typeface="Cambria Math"/>
                      </a:rPr>
                      <m:t>):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nl-NL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𝑚𝑦</m:t>
                    </m:r>
                    <m:r>
                      <a:rPr lang="nl-NL" sz="2800" i="1">
                        <a:latin typeface="Cambria Math"/>
                      </a:rPr>
                      <m:t>+3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nl-NL" sz="2800" i="1">
                        <a:latin typeface="Cambria Math"/>
                      </a:rPr>
                      <m:t>+2=0</m:t>
                    </m:r>
                  </m:oMath>
                </a14:m>
                <a:r>
                  <a:rPr lang="nl-NL" sz="2800"/>
                  <a:t> và mặt phẳng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𝑄</m:t>
                    </m:r>
                    <m:r>
                      <a:rPr lang="nl-NL" sz="2800" i="1">
                        <a:latin typeface="Cambria Math"/>
                      </a:rPr>
                      <m:t>):</m:t>
                    </m:r>
                    <m:r>
                      <a:rPr lang="en-US" sz="2800" i="1">
                        <a:latin typeface="Cambria Math"/>
                      </a:rPr>
                      <m:t>𝑛𝑥</m:t>
                    </m:r>
                    <m:r>
                      <a:rPr lang="nl-NL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nl-NL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nl-NL" sz="2800" i="1">
                        <a:latin typeface="Cambria Math"/>
                      </a:rPr>
                      <m:t>+7=0</m:t>
                    </m:r>
                  </m:oMath>
                </a14:m>
                <a:r>
                  <a:rPr lang="nl-NL" sz="2800"/>
                  <a:t> song song với nhau </a:t>
                </a:r>
                <a:r>
                  <a:rPr lang="nl-NL" sz="2800" smtClean="0"/>
                  <a:t>khi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nl-NL" sz="2800" i="1">
                        <a:latin typeface="Cambria Math"/>
                      </a:rPr>
                      <m:t>=3;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  <a:r>
                  <a:rPr lang="nl-NL" sz="2800" b="1"/>
                  <a:t>	</a:t>
                </a:r>
                <a:r>
                  <a:rPr lang="vi-VN" sz="2800" b="1" smtClean="0"/>
                  <a:t>			</a:t>
                </a:r>
                <a:r>
                  <a:rPr lang="nl-NL" sz="2800" b="1" smtClean="0"/>
                  <a:t>B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nl-NL" sz="2800" i="1">
                        <a:latin typeface="Cambria Math"/>
                      </a:rPr>
                      <m:t>=3;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/>
                  <a:t>.</a:t>
                </a:r>
                <a:r>
                  <a:rPr lang="nl-NL" sz="2800" b="1"/>
                  <a:t>	</a:t>
                </a:r>
                <a:endParaRPr lang="vi-VN" sz="2800" b="1" smtClean="0"/>
              </a:p>
              <a:p>
                <a:pPr>
                  <a:lnSpc>
                    <a:spcPct val="150000"/>
                  </a:lnSpc>
                </a:pPr>
                <a:r>
                  <a:rPr lang="nl-NL" sz="2800" b="1" smtClean="0"/>
                  <a:t>C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nl-NL" sz="2800" i="1">
                        <a:latin typeface="Cambria Math"/>
                      </a:rPr>
                      <m:t>=2;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/>
                  <a:t>.</a:t>
                </a:r>
                <a:r>
                  <a:rPr lang="nl-NL" sz="2800" b="1"/>
                  <a:t>	</a:t>
                </a:r>
                <a:r>
                  <a:rPr lang="vi-VN" sz="2800" b="1" smtClean="0"/>
                  <a:t>			</a:t>
                </a:r>
                <a:r>
                  <a:rPr lang="nl-NL" sz="2800" b="1" smtClean="0"/>
                  <a:t>D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nl-NL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nl-NL" sz="2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58" y="1104900"/>
                <a:ext cx="9975660" cy="3862981"/>
              </a:xfrm>
              <a:prstGeom prst="rect">
                <a:avLst/>
              </a:prstGeom>
              <a:blipFill rotWithShape="1">
                <a:blip r:embed="rId2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8: </a:t>
                </a:r>
                <a:r>
                  <a:rPr lang="pl-PL" sz="2800"/>
                  <a:t>Giá trị của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pl-PL" sz="2800" i="1"/>
                  <a:t> </a:t>
                </a:r>
                <a:r>
                  <a:rPr lang="pl-PL" sz="2800"/>
                  <a:t>nào để cặp mặt phẳng sau vuông góc</a:t>
                </a:r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:​2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𝑚𝑦</m:t>
                    </m:r>
                    <m:r>
                      <a:rPr lang="pl-PL" sz="2800" i="1">
                        <a:latin typeface="Cambria Math"/>
                      </a:rPr>
                      <m:t>+2</m:t>
                    </m:r>
                    <m:r>
                      <a:rPr lang="en-US" sz="2800" i="1">
                        <a:latin typeface="Cambria Math"/>
                      </a:rPr>
                      <m:t>𝑚𝑧</m:t>
                    </m:r>
                    <m:r>
                      <a:rPr lang="pl-PL" sz="2800" i="1">
                        <a:latin typeface="Cambria Math"/>
                      </a:rPr>
                      <m:t>−9=0;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:​6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−10=0</m:t>
                    </m:r>
                  </m:oMath>
                </a14:m>
                <a:r>
                  <a:rPr lang="pl-PL" sz="2800"/>
                  <a:t>.</a:t>
                </a:r>
                <a:endParaRPr lang="en-US" sz="2800"/>
              </a:p>
              <a:p>
                <a:pPr>
                  <a:lnSpc>
                    <a:spcPct val="200000"/>
                  </a:lnSpc>
                </a:pPr>
                <a:r>
                  <a:rPr lang="pl-PL" sz="2800" b="1"/>
                  <a:t>A</a:t>
                </a:r>
                <a:r>
                  <a:rPr lang="pl-PL" sz="2800"/>
                  <a:t>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𝑚</m:t>
                    </m:r>
                    <m:r>
                      <a:rPr lang="pl-PL" sz="2800" i="1">
                        <a:latin typeface="Cambria Math"/>
                      </a:rPr>
                      <m:t>=34</m:t>
                    </m:r>
                  </m:oMath>
                </a14:m>
                <a:r>
                  <a:rPr lang="pl-PL" sz="2800"/>
                  <a:t>.	</a:t>
                </a:r>
                <a:r>
                  <a:rPr lang="pl-PL" sz="2800" b="1"/>
                  <a:t>B</a:t>
                </a:r>
                <a:r>
                  <a:rPr lang="pl-PL" sz="2800"/>
                  <a:t>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𝑚</m:t>
                    </m:r>
                    <m:r>
                      <a:rPr lang="pl-PL" sz="2800" i="1">
                        <a:latin typeface="Cambria Math"/>
                      </a:rPr>
                      <m:t>=4</m:t>
                    </m:r>
                  </m:oMath>
                </a14:m>
                <a:r>
                  <a:rPr lang="pl-PL" sz="2800"/>
                  <a:t>.	</a:t>
                </a:r>
                <a:r>
                  <a:rPr lang="pl-PL" sz="2800" b="1"/>
                  <a:t>C</a:t>
                </a:r>
                <a:r>
                  <a:rPr lang="pl-PL" sz="2800"/>
                  <a:t>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𝑚</m:t>
                    </m:r>
                    <m:r>
                      <a:rPr lang="pl-PL" sz="2800" i="1">
                        <a:latin typeface="Cambria Math"/>
                      </a:rPr>
                      <m:t>=2</m:t>
                    </m:r>
                  </m:oMath>
                </a14:m>
                <a:r>
                  <a:rPr lang="pl-PL" sz="2800"/>
                  <a:t>.	</a:t>
                </a:r>
                <a:r>
                  <a:rPr lang="pl-PL" sz="2800" b="1"/>
                  <a:t>D</a:t>
                </a:r>
                <a:r>
                  <a:rPr lang="pl-PL" sz="2800"/>
                  <a:t>.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𝑚</m:t>
                    </m:r>
                    <m:r>
                      <a:rPr lang="pl-PL" sz="2800" i="1">
                        <a:latin typeface="Cambria Math"/>
                      </a:rPr>
                      <m:t>=−4</m:t>
                    </m:r>
                  </m:oMath>
                </a14:m>
                <a:r>
                  <a:rPr lang="pl-PL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282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385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 smtClean="0">
                    <a:solidFill>
                      <a:srgbClr val="FF0000"/>
                    </a:solidFill>
                  </a:rPr>
                  <a:t>Câu </a:t>
                </a:r>
                <a:r>
                  <a:rPr lang="en-US" sz="2800" b="1">
                    <a:solidFill>
                      <a:srgbClr val="FF0000"/>
                    </a:solidFill>
                  </a:rPr>
                  <a:t>9</a:t>
                </a:r>
                <a:r>
                  <a:rPr lang="vi-VN" sz="2800" b="1">
                    <a:solidFill>
                      <a:srgbClr val="FF0000"/>
                    </a:solidFill>
                  </a:rPr>
                  <a:t>: </a:t>
                </a:r>
                <a:r>
                  <a:rPr lang="en-US" sz="2800"/>
                  <a:t>Tìm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/>
                  <a:t> để hai đường thẳng sau cắt </a:t>
                </a:r>
                <a:r>
                  <a:rPr lang="en-US" sz="2800" smtClean="0"/>
                  <a:t>nhau</a:t>
                </a:r>
                <a:r>
                  <a:rPr lang="en-US" sz="2800" b="1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800"/>
                  <a:t> </a:t>
                </a:r>
                <a:r>
                  <a:rPr lang="vi-VN" sz="2800" smtClean="0"/>
                  <a:t> </a:t>
                </a:r>
                <a:r>
                  <a:rPr lang="fr-FR" sz="2800" smtClean="0"/>
                  <a:t>và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800" smtClean="0"/>
                  <a:t>.</a:t>
                </a:r>
                <a:endParaRPr lang="vi-VN" sz="2800" smtClean="0"/>
              </a:p>
              <a:p>
                <a:pPr>
                  <a:lnSpc>
                    <a:spcPct val="150000"/>
                  </a:lnSpc>
                </a:pP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fr-FR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3857018"/>
              </a:xfrm>
              <a:prstGeom prst="rect">
                <a:avLst/>
              </a:prstGeom>
              <a:blipFill rotWithShape="1">
                <a:blip r:embed="rId2"/>
                <a:stretch>
                  <a:fillRect l="-1282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531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10: </a:t>
                </a:r>
                <a:r>
                  <a:rPr lang="vi-VN" sz="2800"/>
                  <a:t>Trong không gian với hệ tọa </a:t>
                </a:r>
                <a:r>
                  <a:rPr lang="vi-VN" sz="2800" smtClean="0"/>
                  <a:t>độ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2800"/>
                  <a:t>  </a:t>
                </a:r>
                <a:r>
                  <a:rPr lang="vi-VN" sz="2800"/>
                  <a:t> cho đường thẳng có phương trình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  <m:r>
                      <a:rPr lang="vi-VN" sz="2800" i="1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vi-V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𝑦</m:t>
                        </m:r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vi-V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𝑧</m:t>
                        </m:r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:r>
                  <a:rPr lang="vi-VN" sz="2800" smtClean="0"/>
                  <a:t>. Xét </a:t>
                </a:r>
                <a:r>
                  <a:rPr lang="vi-VN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𝑚𝑦</m:t>
                    </m:r>
                    <m:r>
                      <a:rPr lang="vi-VN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</m:t>
                    </m:r>
                    <m:r>
                      <a:rPr lang="vi-VN" sz="2800" i="1">
                        <a:latin typeface="Cambria Math"/>
                      </a:rPr>
                      <m:t>7</m:t>
                    </m:r>
                    <m:r>
                      <a:rPr lang="vi-VN" sz="2800" i="1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/>
                  <a:t> </a:t>
                </a:r>
                <a:r>
                  <a:rPr lang="vi-VN" sz="2800"/>
                  <a:t> với m  </a:t>
                </a:r>
                <a:r>
                  <a:rPr lang="en-US" sz="2800"/>
                  <a:t> </a:t>
                </a:r>
                <a:r>
                  <a:rPr lang="vi-VN" sz="2800"/>
                  <a:t> là tham số thực. Tìm </a:t>
                </a:r>
                <a:r>
                  <a:rPr lang="vi-VN" sz="2800" smtClean="0"/>
                  <a:t> </a:t>
                </a:r>
                <a:r>
                  <a:rPr lang="vi-VN" sz="2800" i="1" smtClean="0"/>
                  <a:t>m</a:t>
                </a:r>
                <a:r>
                  <a:rPr lang="vi-VN" sz="2800" smtClean="0"/>
                  <a:t>  </a:t>
                </a:r>
                <a:r>
                  <a:rPr lang="en-US" sz="2800" smtClean="0"/>
                  <a:t> </a:t>
                </a:r>
                <a:r>
                  <a:rPr lang="vi-VN" sz="2800" smtClean="0"/>
                  <a:t> </a:t>
                </a:r>
                <a:r>
                  <a:rPr lang="vi-VN" sz="2800"/>
                  <a:t>sao cho đường thẳng </a:t>
                </a:r>
                <a:r>
                  <a:rPr lang="vi-VN" sz="2800" i="1"/>
                  <a:t>d</a:t>
                </a:r>
                <a:r>
                  <a:rPr lang="vi-VN" sz="2800"/>
                  <a:t>  </a:t>
                </a:r>
                <a:r>
                  <a:rPr lang="vi-VN" sz="2800" smtClean="0"/>
                  <a:t>song </a:t>
                </a:r>
                <a:r>
                  <a:rPr lang="vi-VN" sz="2800"/>
                  <a:t>song với mặt phẳng (</a:t>
                </a:r>
                <a:r>
                  <a:rPr lang="vi-VN" sz="2800" i="1"/>
                  <a:t>P</a:t>
                </a:r>
                <a:r>
                  <a:rPr lang="vi-VN" sz="2800"/>
                  <a:t>) 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endParaRPr lang="en-US" sz="28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	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5315494"/>
              </a:xfrm>
              <a:prstGeom prst="rect">
                <a:avLst/>
              </a:prstGeom>
              <a:blipFill rotWithShape="1">
                <a:blip r:embed="rId2"/>
                <a:stretch>
                  <a:fillRect l="-1282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4275" y="1104900"/>
                <a:ext cx="10551425" cy="476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11: </a:t>
                </a:r>
                <a:r>
                  <a:rPr lang="vi-VN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vi-VN" sz="2800"/>
                  <a:t>, 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 </m:t>
                    </m:r>
                    <m:r>
                      <a:rPr lang="en-US" sz="2800" i="1">
                        <a:latin typeface="Cambria Math"/>
                      </a:rPr>
                      <m:t>𝑚𝑥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𝑛𝑧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11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2800"/>
                  <a:t>. </a:t>
                </a:r>
                <a:r>
                  <a:rPr lang="fr-FR" sz="2800"/>
                  <a:t>Biết rằng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2800"/>
                  <a:t> luôn chứa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fr-FR" sz="2800"/>
                  <a:t>, tính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𝑚</m:t>
                    </m:r>
                    <m:r>
                      <a:rPr lang="vi-VN" sz="2800" i="1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fr-FR" sz="2800"/>
                  <a:t>.</a:t>
                </a:r>
                <a:endParaRPr lang="en-US" sz="2800"/>
              </a:p>
              <a:p>
                <a:pPr>
                  <a:lnSpc>
                    <a:spcPct val="200000"/>
                  </a:lnSpc>
                </a:pPr>
                <a:r>
                  <a:rPr lang="fr-FR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i="1">
                        <a:latin typeface="Cambria Math"/>
                      </a:rPr>
                      <m:t>33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</a:t>
                </a:r>
                <a:r>
                  <a:rPr lang="fr-FR" sz="2800" b="1" smtClean="0"/>
                  <a:t>			B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fr-FR" sz="2800" i="1">
                        <a:latin typeface="Cambria Math"/>
                      </a:rPr>
                      <m:t>=−</m:t>
                    </m:r>
                    <m:r>
                      <a:rPr lang="fr-FR" sz="2800" i="1">
                        <a:latin typeface="Cambria Math"/>
                      </a:rPr>
                      <m:t>33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</a:t>
                </a:r>
                <a:endParaRPr lang="fr-FR" sz="2800" b="1" smtClean="0"/>
              </a:p>
              <a:p>
                <a:pPr>
                  <a:lnSpc>
                    <a:spcPct val="200000"/>
                  </a:lnSpc>
                </a:pPr>
                <a:r>
                  <a:rPr lang="fr-FR" sz="2800" b="1" smtClean="0"/>
                  <a:t>C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i="1">
                        <a:latin typeface="Cambria Math"/>
                      </a:rPr>
                      <m:t>21</m:t>
                    </m:r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</a:t>
                </a:r>
                <a:r>
                  <a:rPr lang="fr-FR" sz="2800" b="1" smtClean="0"/>
                  <a:t>			D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𝑚</m:t>
                    </m:r>
                    <m:r>
                      <a:rPr lang="nl-NL" sz="2800" i="1">
                        <a:latin typeface="Cambria Math"/>
                      </a:rPr>
                      <m:t>+</m:t>
                    </m:r>
                    <m:r>
                      <a:rPr lang="nl-NL" sz="2800" i="1">
                        <a:latin typeface="Cambria Math"/>
                      </a:rPr>
                      <m:t>𝑛</m:t>
                    </m:r>
                    <m:r>
                      <a:rPr lang="nl-NL" sz="2800" i="1">
                        <a:latin typeface="Cambria Math"/>
                      </a:rPr>
                      <m:t>=−</m:t>
                    </m:r>
                    <m:r>
                      <a:rPr lang="nl-NL" sz="2800" i="1">
                        <a:latin typeface="Cambria Math"/>
                      </a:rPr>
                      <m:t>21</m:t>
                    </m:r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75" y="1104900"/>
                <a:ext cx="10551425" cy="4762329"/>
              </a:xfrm>
              <a:prstGeom prst="rect">
                <a:avLst/>
              </a:prstGeom>
              <a:blipFill rotWithShape="1">
                <a:blip r:embed="rId2"/>
                <a:stretch>
                  <a:fillRect l="-1155" b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5350" y="1104900"/>
                <a:ext cx="10458450" cy="5346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12: </a:t>
                </a:r>
                <a:r>
                  <a:rPr lang="fr-FR" sz="2800"/>
                  <a:t>Trong không gian tọa độ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fr-FR" sz="2800"/>
                  <a:t>, </a:t>
                </a:r>
                <a:r>
                  <a:rPr lang="fr-FR" sz="2800" smtClean="0"/>
                  <a:t>cho</a:t>
                </a:r>
              </a:p>
              <a:p>
                <a:pPr lv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/>
                      <m:t>m</m:t>
                    </m:r>
                    <m:r>
                      <m:rPr>
                        <m:nor/>
                      </m:rPr>
                      <a:rPr lang="fr-FR" sz="2800"/>
                      <m:t>ặ</m:t>
                    </m:r>
                    <m:r>
                      <m:rPr>
                        <m:nor/>
                      </m:rPr>
                      <a:rPr lang="fr-FR" sz="2800"/>
                      <m:t>t</m:t>
                    </m:r>
                    <m:r>
                      <m:rPr>
                        <m:nor/>
                      </m:rPr>
                      <a:rPr lang="fr-FR" sz="2800"/>
                      <m:t> </m:t>
                    </m:r>
                    <m:r>
                      <m:rPr>
                        <m:nor/>
                      </m:rPr>
                      <a:rPr lang="fr-FR" sz="2800"/>
                      <m:t>c</m:t>
                    </m:r>
                    <m:r>
                      <m:rPr>
                        <m:nor/>
                      </m:rPr>
                      <a:rPr lang="fr-FR" sz="2800"/>
                      <m:t>ầ</m:t>
                    </m:r>
                    <m:r>
                      <m:rPr>
                        <m:nor/>
                      </m:rPr>
                      <a:rPr lang="fr-FR" sz="2800"/>
                      <m:t>u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−2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+4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−4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−16=0</m:t>
                    </m:r>
                  </m:oMath>
                </a14:m>
                <a:r>
                  <a:rPr lang="fr-FR" sz="2800"/>
                  <a:t> </a:t>
                </a:r>
                <a:endParaRPr lang="fr-FR" sz="2800" smtClean="0"/>
              </a:p>
              <a:p>
                <a:pPr lvl="0">
                  <a:lnSpc>
                    <a:spcPct val="200000"/>
                  </a:lnSpc>
                </a:pPr>
                <a:r>
                  <a:rPr lang="fr-FR" sz="2800" smtClean="0"/>
                  <a:t>và </a:t>
                </a:r>
                <a:r>
                  <a:rPr lang="fr-FR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+2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−2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−2=0</m:t>
                    </m:r>
                  </m:oMath>
                </a14:m>
                <a:r>
                  <a:rPr lang="fr-FR" sz="2800"/>
                  <a:t>. </a:t>
                </a:r>
                <a:endParaRPr lang="fr-FR" sz="2800" smtClean="0"/>
              </a:p>
              <a:p>
                <a:pPr lvl="0">
                  <a:lnSpc>
                    <a:spcPct val="200000"/>
                  </a:lnSpc>
                </a:pPr>
                <a:r>
                  <a:rPr lang="fr-FR" sz="2800" smtClean="0"/>
                  <a:t>Mặt </a:t>
                </a:r>
                <a:r>
                  <a:rPr lang="fr-FR" sz="2800"/>
                  <a:t>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2800"/>
                  <a:t>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800"/>
                  <a:t> theo giao tuyến là một đường tròn có bán kính </a:t>
                </a:r>
                <a:r>
                  <a:rPr lang="fr-FR" sz="2800" smtClean="0"/>
                  <a:t>là</a:t>
                </a:r>
                <a:endParaRPr lang="en-US" sz="2800"/>
              </a:p>
              <a:p>
                <a:pPr>
                  <a:lnSpc>
                    <a:spcPct val="20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C.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104900"/>
                <a:ext cx="10458450" cy="5346848"/>
              </a:xfrm>
              <a:prstGeom prst="rect">
                <a:avLst/>
              </a:prstGeom>
              <a:blipFill rotWithShape="1">
                <a:blip r:embed="rId2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2666" y="326058"/>
            <a:ext cx="99631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nl-NL" sz="3200" b="1" smtClean="0">
                <a:solidFill>
                  <a:srgbClr val="990099"/>
                </a:solidFill>
              </a:rPr>
              <a:t>3</a:t>
            </a:r>
            <a:r>
              <a:rPr lang="nl-NL" sz="3200" b="1">
                <a:solidFill>
                  <a:srgbClr val="990099"/>
                </a:solidFill>
              </a:rPr>
              <a:t>. </a:t>
            </a:r>
            <a:r>
              <a:rPr lang="vi-VN" sz="3200" b="1">
                <a:solidFill>
                  <a:srgbClr val="990099"/>
                </a:solidFill>
              </a:rPr>
              <a:t>Vị trí tương đối của đường thẳng và </a:t>
            </a:r>
            <a:r>
              <a:rPr lang="vi-VN" sz="3200" b="1" smtClean="0">
                <a:solidFill>
                  <a:srgbClr val="990099"/>
                </a:solidFill>
              </a:rPr>
              <a:t>mặt phẳng </a:t>
            </a:r>
            <a:endParaRPr lang="en-US" sz="32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9650" y="1352550"/>
                <a:ext cx="10236166" cy="3141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/>
                  <a:t>Trong không gian Oxyz cho mặt phẳng</a:t>
                </a:r>
              </a:p>
              <a:p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𝐴𝑥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𝐵𝑦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endParaRPr lang="en-US" sz="3200"/>
              </a:p>
              <a:p>
                <a:r>
                  <a:rPr lang="fr-FR" sz="3200"/>
                  <a:t>và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</a:rPr>
                      <m:t>đ</m:t>
                    </m:r>
                    <m:r>
                      <a:rPr lang="en-US" sz="3200" b="0" i="0" smtClean="0">
                        <a:latin typeface="Cambria Math"/>
                      </a:rPr>
                      <m:t>ườ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ng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th</m:t>
                    </m:r>
                    <m:r>
                      <a:rPr lang="en-US" sz="3200" b="0" i="0" smtClean="0">
                        <a:latin typeface="Cambria Math"/>
                      </a:rPr>
                      <m:t>ẳ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ng</m:t>
                    </m:r>
                    <m:r>
                      <a:rPr lang="en-US" sz="3200" b="0" i="0" smtClean="0">
                        <a:latin typeface="Cambria Math"/>
                      </a:rPr>
                      <m:t>  </m:t>
                    </m:r>
                    <m:r>
                      <a:rPr lang="fr-FR" sz="3200" i="1">
                        <a:latin typeface="Cambria Math"/>
                      </a:rPr>
                      <m:t>𝑑</m:t>
                    </m:r>
                    <m:r>
                      <a:rPr lang="fr-FR" sz="32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smtClean="0"/>
                  <a:t>  </a:t>
                </a:r>
              </a:p>
              <a:p>
                <a:r>
                  <a:rPr lang="en-US" sz="3200" smtClean="0"/>
                  <a:t>Xét vị trí tương đối của mặt phẳng (</a:t>
                </a:r>
                <a:r>
                  <a:rPr lang="el-GR" sz="3200" smtClean="0"/>
                  <a:t>α</a:t>
                </a:r>
                <a:r>
                  <a:rPr lang="en-US" sz="3200" smtClean="0"/>
                  <a:t>) và đường thẳng d.   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352550"/>
                <a:ext cx="10236166" cy="3141822"/>
              </a:xfrm>
              <a:prstGeom prst="rect">
                <a:avLst/>
              </a:prstGeom>
              <a:blipFill rotWithShape="1">
                <a:blip r:embed="rId2"/>
                <a:stretch>
                  <a:fillRect l="-1549" t="-2524" b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79824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13: </a:t>
                </a:r>
                <a:r>
                  <a:rPr lang="vi-VN" sz="28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vi-VN" sz="2800"/>
                  <a:t>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800"/>
                  <a:t>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28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=0.</m:t>
                    </m:r>
                  </m:oMath>
                </a14:m>
                <a:r>
                  <a:rPr lang="vi-VN" sz="2800"/>
                  <a:t> Tìm giá trị không âm của tham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800"/>
                  <a:t> để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8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i="1"/>
                  <a:t> </a:t>
                </a:r>
                <a:r>
                  <a:rPr lang="vi-VN" sz="2800"/>
                  <a:t>tiếp xúc với nhau.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=5</m:t>
                    </m:r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		B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smtClean="0"/>
                  <a:t>C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		D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798240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245" r="-1929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876300"/>
                <a:ext cx="9505950" cy="571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14: </a:t>
                </a:r>
                <a:r>
                  <a:rPr lang="vi-VN" sz="2800"/>
                  <a:t>Trong không gian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vi-VN" sz="2800"/>
                  <a:t>, cho hai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  <m:r>
                      <a:rPr lang="vi-VN" sz="28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=1+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=2−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=2+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vi-VN" sz="2800"/>
                  <a:t>.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2800"/>
                  <a:t> cắt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2800"/>
                  <a:t> lần lượt tại các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 thỏa mãn độ dài đoạn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2800"/>
                  <a:t> nhỏ nhất. Phương trình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2800"/>
                  <a:t> 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𝒚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𝒛</m:t>
                        </m:r>
                        <m:r>
                          <a:rPr lang="vi-VN" sz="2800" b="1" i="1">
                            <a:latin typeface="Cambria Math"/>
                          </a:rPr>
                          <m:t>+</m:t>
                        </m:r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B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𝒙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𝒚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𝒛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/>
                  <a:t>.</a:t>
                </a:r>
                <a:endParaRPr lang="vi-VN" sz="2800" smtClean="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𝒙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𝒚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vi-VN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D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/>
                          </a:rPr>
                          <m:t>𝒙</m:t>
                        </m:r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𝒛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876300"/>
                <a:ext cx="9505950" cy="5711564"/>
              </a:xfrm>
              <a:prstGeom prst="rect">
                <a:avLst/>
              </a:prstGeom>
              <a:blipFill rotWithShape="1">
                <a:blip r:embed="rId2"/>
                <a:stretch>
                  <a:fillRect l="-1282" r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838200"/>
                <a:ext cx="10363200" cy="611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 smtClean="0">
                    <a:solidFill>
                      <a:srgbClr val="FF0000"/>
                    </a:solidFill>
                  </a:rPr>
                  <a:t>Câu 15: </a:t>
                </a:r>
                <a:r>
                  <a:rPr lang="vi-VN" sz="2800" smtClean="0"/>
                  <a:t>Trong không gian với hệ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Ox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yz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cho mặt cầu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a:rPr lang="en-US" sz="2800">
                        <a:latin typeface="Cambria Math"/>
                      </a:rPr>
                      <m:t>):(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x</m:t>
                    </m:r>
                    <m:r>
                      <a:rPr lang="en-US" sz="2800">
                        <a:latin typeface="Cambria Math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+(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y</m:t>
                    </m:r>
                    <m:r>
                      <a:rPr lang="en-US" sz="2800">
                        <a:latin typeface="Cambria Math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+(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z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=9</m:t>
                    </m:r>
                  </m:oMath>
                </a14:m>
                <a:r>
                  <a:rPr lang="vi-VN" sz="2800"/>
                  <a:t> và đường thẳng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d</m:t>
                    </m:r>
                    <m:r>
                      <a:rPr lang="en-US" sz="2800">
                        <a:latin typeface="Cambria Math"/>
                      </a:rPr>
                      <m:t>):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x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y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z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/>
                  <a:t>. Mệnh đề nào sau đây đúng?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A. </a:t>
                </a:r>
                <a:r>
                  <a:rPr lang="vi-VN" sz="2800"/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𝑑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/>
                  <a:t> cắt mặt cầu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𝑆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/>
                  <a:t> tại hai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</m:t>
                    </m:r>
                    <m:r>
                      <a:rPr lang="vi-VN" sz="2800" i="1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vi-VN" sz="2800"/>
                      <m:t>1;1;1</m:t>
                    </m:r>
                    <m:r>
                      <a:rPr lang="vi-VN" sz="2800">
                        <a:latin typeface="Cambria Math"/>
                      </a:rPr>
                      <m:t>)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𝐵</m:t>
                    </m:r>
                    <m:r>
                      <a:rPr lang="vi-VN" sz="2800" i="1"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vi-VN" sz="2800"/>
                      <m:t>;</m:t>
                    </m:r>
                    <m:r>
                      <m:rPr>
                        <m:nor/>
                      </m:rPr>
                      <a:rPr lang="vi-VN" sz="2800" i="1"/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sz="2800" i="1">
                        <a:latin typeface="Cambria Math"/>
                      </a:rPr>
                      <m:t>).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 smtClean="0"/>
                  <a:t>B</a:t>
                </a:r>
                <a:r>
                  <a:rPr lang="vi-VN" sz="2800" b="1"/>
                  <a:t>. </a:t>
                </a:r>
                <a:r>
                  <a:rPr lang="vi-VN" sz="2800"/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/>
                  <a:t> không cắt mặt cầu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𝑆</m:t>
                    </m:r>
                    <m:r>
                      <a:rPr lang="vi-VN" sz="2800" i="1">
                        <a:latin typeface="Cambria Math"/>
                      </a:rPr>
                      <m:t>).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C. </a:t>
                </a:r>
                <a:r>
                  <a:rPr lang="vi-VN" sz="2800"/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/>
                  <a:t>  cắt mặt cầu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𝑆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/>
                  <a:t>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</m:t>
                    </m:r>
                    <m:r>
                      <a:rPr lang="vi-VN" sz="2800" i="1">
                        <a:latin typeface="Cambria Math"/>
                      </a:rPr>
                      <m:t>(1;1;1)</m:t>
                    </m:r>
                  </m:oMath>
                </a14:m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D. </a:t>
                </a:r>
                <a:r>
                  <a:rPr lang="vi-VN" sz="2800"/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/>
                  <a:t>  tiếp xúc với mặt cầu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𝑆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/>
                  <a:t> 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vi-VN" sz="2800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vi-VN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vi-VN" sz="2800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vi-VN" sz="2800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838200"/>
                <a:ext cx="10363200" cy="6119880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104900"/>
                <a:ext cx="10344150" cy="4612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 smtClean="0">
                    <a:solidFill>
                      <a:srgbClr val="FF0000"/>
                    </a:solidFill>
                  </a:rPr>
                  <a:t>Câu 16: </a:t>
                </a:r>
                <a:r>
                  <a:rPr lang="vi-VN" sz="2800" smtClean="0"/>
                  <a:t>Trong không gian với hệ tọa độ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/>
                      <m:t>Ox</m:t>
                    </m:r>
                    <m:r>
                      <m:rPr>
                        <m:sty m:val="p"/>
                      </m:rPr>
                      <a:rPr lang="vi-VN" sz="2800">
                        <a:latin typeface="Cambria Math"/>
                      </a:rPr>
                      <m:t>yz</m:t>
                    </m:r>
                    <m:r>
                      <a:rPr lang="vi-VN" sz="2800">
                        <a:latin typeface="Cambria Math"/>
                      </a:rPr>
                      <m:t>,</m:t>
                    </m:r>
                  </m:oMath>
                </a14:m>
                <a:r>
                  <a:rPr lang="vi-VN" sz="2800"/>
                  <a:t> </a:t>
                </a:r>
                <a:r>
                  <a:rPr lang="vi-VN" sz="2800" smtClean="0"/>
                  <a:t>cho </a:t>
                </a:r>
                <a:r>
                  <a:rPr lang="vi-VN" sz="2800"/>
                  <a:t>các điểm </a:t>
                </a:r>
                <a:r>
                  <a:rPr lang="vi-VN" sz="2800" smtClean="0"/>
                  <a:t> A(2;1;0</a:t>
                </a:r>
                <a:r>
                  <a:rPr lang="vi-VN" sz="2800"/>
                  <a:t>), B(1;2;2), M(1;1;0</a:t>
                </a:r>
                <a:r>
                  <a:rPr lang="vi-VN" sz="2800" smtClean="0"/>
                  <a:t>) </a:t>
                </a:r>
                <a:r>
                  <a:rPr lang="vi-VN" sz="2800"/>
                  <a:t>và mặt </a:t>
                </a:r>
                <a:r>
                  <a:rPr lang="vi-VN" sz="2800" smtClean="0"/>
                  <a:t>phẳng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vi-VN" sz="280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: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𝑦</m:t>
                    </m:r>
                    <m:r>
                      <a:rPr lang="vi-VN" sz="2800" i="1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𝑧</m:t>
                    </m:r>
                    <m:r>
                      <a:rPr lang="vi-VN" sz="2800" i="1">
                        <a:latin typeface="Cambria Math"/>
                      </a:rPr>
                      <m:t>−20=0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/>
                  <a:t> </a:t>
                </a:r>
                <a:r>
                  <a:rPr lang="vi-VN" sz="2800"/>
                  <a:t>. Tìm tọa độ điểm N  thuộc đường thẳng AB </a:t>
                </a:r>
                <a:r>
                  <a:rPr lang="vi-VN" sz="2800" smtClean="0"/>
                  <a:t>sao </a:t>
                </a:r>
                <a:r>
                  <a:rPr lang="vi-VN" sz="2800"/>
                  <a:t>cho MN </a:t>
                </a:r>
                <a:r>
                  <a:rPr lang="vi-VN" sz="2800" smtClean="0"/>
                  <a:t>song </a:t>
                </a:r>
                <a:r>
                  <a:rPr lang="vi-VN" sz="2800"/>
                  <a:t>song với mặt phẳng (P)</a:t>
                </a:r>
                <a:r>
                  <a:rPr lang="en-US" sz="2800"/>
                  <a:t> </a:t>
                </a:r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nl-NL" sz="2800" b="1"/>
                  <a:t>A.  </a:t>
                </a:r>
                <a:r>
                  <a:rPr lang="nl-NL" sz="2800"/>
                  <a:t>N(2;1;1) </a:t>
                </a:r>
                <a:r>
                  <a:rPr lang="en-US" sz="2800"/>
                  <a:t> </a:t>
                </a:r>
                <a:r>
                  <a:rPr lang="nl-NL" sz="2800"/>
                  <a:t>.</a:t>
                </a:r>
                <a:r>
                  <a:rPr lang="nl-NL" sz="2800" b="1"/>
                  <a:t>	</a:t>
                </a:r>
                <a:r>
                  <a:rPr lang="vi-VN" sz="2800" b="1" smtClean="0"/>
                  <a:t>			</a:t>
                </a:r>
                <a:r>
                  <a:rPr lang="nl-NL" sz="2800" b="1" smtClean="0"/>
                  <a:t>B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 </m:t>
                    </m:r>
                    <m:r>
                      <a:rPr lang="nl-NL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:r>
                  <a:rPr lang="nl-NL" sz="2800"/>
                  <a:t>.</a:t>
                </a:r>
                <a:r>
                  <a:rPr lang="nl-NL" sz="2800" b="1"/>
                  <a:t>	</a:t>
                </a:r>
                <a:endParaRPr lang="vi-VN" sz="2800" b="1" smtClean="0"/>
              </a:p>
              <a:p>
                <a:pPr>
                  <a:lnSpc>
                    <a:spcPct val="150000"/>
                  </a:lnSpc>
                </a:pPr>
                <a:r>
                  <a:rPr lang="nl-NL" sz="2800" b="1" smtClean="0"/>
                  <a:t>C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;1</m:t>
                        </m:r>
                      </m:e>
                    </m:d>
                  </m:oMath>
                </a14:m>
                <a:r>
                  <a:rPr lang="nl-NL" sz="2800" b="1"/>
                  <a:t> </a:t>
                </a:r>
                <a:r>
                  <a:rPr lang="en-US" sz="2800"/>
                  <a:t> </a:t>
                </a:r>
                <a:r>
                  <a:rPr lang="nl-NL" sz="2800"/>
                  <a:t>.</a:t>
                </a:r>
                <a:r>
                  <a:rPr lang="nl-NL" sz="2800" b="1"/>
                  <a:t>	</a:t>
                </a:r>
                <a:r>
                  <a:rPr lang="vi-VN" sz="2800" b="1" smtClean="0"/>
                  <a:t>			</a:t>
                </a:r>
                <a:r>
                  <a:rPr lang="nl-NL" sz="2800" b="1" smtClean="0"/>
                  <a:t>D</a:t>
                </a:r>
                <a:r>
                  <a:rPr lang="nl-NL" sz="2800" b="1"/>
                  <a:t>.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;1</m:t>
                        </m:r>
                      </m:e>
                    </m:d>
                  </m:oMath>
                </a14:m>
                <a:r>
                  <a:rPr lang="nl-NL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104900"/>
                <a:ext cx="10344150" cy="4612288"/>
              </a:xfrm>
              <a:prstGeom prst="rect">
                <a:avLst/>
              </a:prstGeom>
              <a:blipFill rotWithShape="1"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6350" y="952500"/>
                <a:ext cx="10134600" cy="5820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17: </a:t>
                </a:r>
                <a:r>
                  <a:rPr lang="vi-VN" sz="28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vi-VN" sz="2800"/>
                  <a:t>, cho mặt 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l-NL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8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=</m:t>
                    </m:r>
                    <m:r>
                      <a:rPr lang="nl-NL" sz="2800" i="1">
                        <a:latin typeface="Cambria Math"/>
                      </a:rPr>
                      <m:t>5</m:t>
                    </m:r>
                  </m:oMath>
                </a14:m>
                <a:r>
                  <a:rPr lang="vi-VN" sz="2800"/>
                  <a:t>. Tìm tọa độ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thuộc trục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𝑂𝑦</m:t>
                    </m:r>
                  </m:oMath>
                </a14:m>
                <a:r>
                  <a:rPr lang="fr-FR" sz="2800"/>
                  <a:t>, b</a:t>
                </a:r>
                <a:r>
                  <a:rPr lang="vi-VN" sz="2800"/>
                  <a:t>iết rằng ba mặt phẳng phân biệt qua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fr-FR" sz="2800"/>
                  <a:t>có các vectơ pháp tuyến lần lượt là các vectơ đơn vị của các trục tọa độ </a:t>
                </a:r>
                <a:r>
                  <a:rPr lang="vi-VN" sz="2800"/>
                  <a:t>cắt mặt cầu theo thiết diện là ba hình tròn có tổng diện tích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11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	B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endParaRPr lang="vi-VN" sz="2800" b="1" smtClean="0"/>
              </a:p>
              <a:p>
                <a:pPr>
                  <a:lnSpc>
                    <a:spcPct val="150000"/>
                  </a:lnSpc>
                </a:pPr>
                <a:r>
                  <a:rPr lang="vi-VN" sz="2800" b="1" smtClean="0"/>
                  <a:t>C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800"/>
                  <a:t>.</a:t>
                </a:r>
                <a:r>
                  <a:rPr lang="vi-VN" sz="2800" b="1"/>
                  <a:t>	</a:t>
                </a:r>
                <a:r>
                  <a:rPr lang="vi-VN" sz="2800" b="1" smtClean="0"/>
                  <a:t>			D</a:t>
                </a:r>
                <a:r>
                  <a:rPr lang="vi-VN" sz="28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952500"/>
                <a:ext cx="10134600" cy="5820696"/>
              </a:xfrm>
              <a:prstGeom prst="rect">
                <a:avLst/>
              </a:prstGeom>
              <a:blipFill rotWithShape="1">
                <a:blip r:embed="rId2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971550"/>
                <a:ext cx="9505950" cy="543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18: </a:t>
                </a:r>
                <a:r>
                  <a:rPr lang="en-US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2800"/>
                  <a:t>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𝑚𝑡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/>
                  <a:t> là tham số. Tìm tất cả các giá trị của tham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/>
                  <a:t> để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/>
                  <a:t> tiếp xúc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endParaRPr lang="en-US" sz="28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smtClean="0"/>
                  <a:t>				</a:t>
                </a:r>
                <a:r>
                  <a:rPr lang="en-US" sz="2800" b="1"/>
                  <a:t>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71550"/>
                <a:ext cx="9505950" cy="5434052"/>
              </a:xfrm>
              <a:prstGeom prst="rect">
                <a:avLst/>
              </a:prstGeom>
              <a:blipFill rotWithShape="1">
                <a:blip r:embed="rId2"/>
                <a:stretch>
                  <a:fillRect l="-1282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19: </a:t>
                </a:r>
                <a:r>
                  <a:rPr lang="en-US" sz="2800"/>
                  <a:t>Trong không gian với hệ tọa độ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2800"/>
                  <a:t> cho ba điểm A(2;–1; 1), M(5;3;1), N(4;1;2)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27</m:t>
                    </m:r>
                  </m:oMath>
                </a14:m>
                <a:r>
                  <a:rPr lang="en-US" sz="2800"/>
                  <a:t> . Biết rằng tồn tại điểm </a:t>
                </a:r>
                <a:r>
                  <a:rPr lang="en-US" sz="2800" i="1"/>
                  <a:t>B</a:t>
                </a:r>
                <a:r>
                  <a:rPr lang="en-US" sz="2800"/>
                  <a:t> trên tia</a:t>
                </a:r>
                <a:r>
                  <a:rPr lang="en-US" sz="2800" i="1"/>
                  <a:t> AM</a:t>
                </a:r>
                <a:r>
                  <a:rPr lang="en-US" sz="2800"/>
                  <a:t>, điểm </a:t>
                </a:r>
                <a:r>
                  <a:rPr lang="en-US" sz="2800" i="1"/>
                  <a:t>C</a:t>
                </a:r>
                <a:r>
                  <a:rPr lang="en-US" sz="2800"/>
                  <a:t> trên (</a:t>
                </a:r>
                <a:r>
                  <a:rPr lang="en-US" sz="2800" i="1"/>
                  <a:t>P</a:t>
                </a:r>
                <a:r>
                  <a:rPr lang="en-US" sz="2800"/>
                  <a:t>) và điểm </a:t>
                </a:r>
                <a:r>
                  <a:rPr lang="en-US" sz="2800" i="1"/>
                  <a:t>D</a:t>
                </a:r>
                <a:r>
                  <a:rPr lang="en-US" sz="2800"/>
                  <a:t> trên tia </a:t>
                </a:r>
                <a:r>
                  <a:rPr lang="en-US" sz="2800" i="1"/>
                  <a:t>AN</a:t>
                </a:r>
                <a:r>
                  <a:rPr lang="en-US" sz="2800"/>
                  <a:t> sao cho tứ giác </a:t>
                </a:r>
                <a:r>
                  <a:rPr lang="en-US" sz="2800" i="1"/>
                  <a:t>ABCD</a:t>
                </a:r>
                <a:r>
                  <a:rPr lang="en-US" sz="2800"/>
                  <a:t>  là hình thoi. Tọa độ điểm </a:t>
                </a:r>
                <a:r>
                  <a:rPr lang="en-US" sz="2800" i="1"/>
                  <a:t>C</a:t>
                </a:r>
                <a:r>
                  <a:rPr lang="en-US" sz="2800"/>
                  <a:t> </a:t>
                </a:r>
                <a:r>
                  <a:rPr lang="en-US" sz="2800" smtClean="0"/>
                  <a:t>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:r>
                  <a:rPr lang="en-US" sz="2800"/>
                  <a:t>(–15;7;20).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B</a:t>
                </a:r>
                <a:r>
                  <a:rPr lang="en-US" sz="2800" b="1"/>
                  <a:t>.</a:t>
                </a:r>
                <a:r>
                  <a:rPr lang="en-US" sz="2800"/>
                  <a:t> (21;19;8).</a:t>
                </a:r>
                <a:r>
                  <a:rPr lang="en-US" sz="2800" b="1"/>
                  <a:t>	</a:t>
                </a:r>
                <a:endParaRPr lang="en-US" sz="28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:r>
                  <a:rPr lang="en-US" sz="2800"/>
                  <a:t>(–15;21;6).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D</a:t>
                </a:r>
                <a:r>
                  <a:rPr lang="en-US" sz="2800" b="1"/>
                  <a:t>. </a:t>
                </a:r>
                <a:r>
                  <a:rPr lang="en-US" sz="2800"/>
                  <a:t>(21;21;6).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282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3950" y="1104900"/>
                <a:ext cx="102108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20: </a:t>
                </a:r>
                <a:r>
                  <a:rPr lang="en-US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2800"/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2800"/>
                  <a:t> và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1;1;−1</m:t>
                        </m:r>
                      </m:e>
                    </m:d>
                  </m:oMath>
                </a14:m>
                <a:r>
                  <a:rPr lang="en-US" sz="2800"/>
                  <a:t>.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800" smtClean="0"/>
                  <a:t>Ba </a:t>
                </a:r>
                <a:r>
                  <a:rPr lang="en-US" sz="2800"/>
                  <a:t>mặt phẳng thay đổi đi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/>
                  <a:t> và đôi một vuông góc với nhau,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 theo ba giao tuyến là các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. Tính tổng diện tích của ba hình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11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3</m:t>
                    </m:r>
                    <m:r>
                      <a:rPr lang="nl-NL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C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1104900"/>
                <a:ext cx="102108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194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Bảng đáp án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57351" y="1276351"/>
          <a:ext cx="9105899" cy="320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956"/>
                <a:gridCol w="882232"/>
                <a:gridCol w="903895"/>
                <a:gridCol w="890110"/>
                <a:gridCol w="894047"/>
                <a:gridCol w="894047"/>
                <a:gridCol w="886171"/>
                <a:gridCol w="886171"/>
                <a:gridCol w="890110"/>
                <a:gridCol w="1079160"/>
              </a:tblGrid>
              <a:tr h="78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55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0493" y="1177446"/>
                <a:ext cx="9206630" cy="340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b="1"/>
                  <a:t>Xét p</a:t>
                </a:r>
                <a:r>
                  <a:rPr lang="fr-FR" sz="2800" b="1"/>
                  <a:t>hương trình</a:t>
                </a:r>
                <a:r>
                  <a:rPr lang="en-US" sz="2800" b="1"/>
                  <a:t> 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fr-FR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𝐷</m:t>
                    </m:r>
                    <m:r>
                      <a:rPr lang="fr-FR" sz="28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800"/>
                  <a:t> (1)</a:t>
                </a:r>
                <a:endParaRPr lang="en-US" sz="2800"/>
              </a:p>
              <a:p>
                <a:pPr>
                  <a:lnSpc>
                    <a:spcPct val="130000"/>
                  </a:lnSpc>
                </a:pPr>
                <a:r>
                  <a:rPr lang="fr-FR" sz="2800"/>
                  <a:t>1) </a:t>
                </a:r>
                <a:r>
                  <a:rPr lang="en-US" sz="2800"/>
                  <a:t>Nếu phương</a:t>
                </a:r>
                <a:r>
                  <a:rPr lang="vi-VN" sz="2800"/>
                  <a:t> </a:t>
                </a:r>
                <a:r>
                  <a:rPr lang="fr-FR" sz="2800"/>
                  <a:t>trình (1) vô nghiệm thì d // (</a:t>
                </a:r>
                <a:r>
                  <a:rPr lang="en-US" sz="2800"/>
                  <a:t>α</a:t>
                </a:r>
                <a:r>
                  <a:rPr lang="fr-FR" sz="2800"/>
                  <a:t>)</a:t>
                </a:r>
                <a:r>
                  <a:rPr lang="vi-VN" sz="28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800"/>
                  <a:t>2) Nếu phương</a:t>
                </a:r>
                <a:r>
                  <a:rPr lang="en-US" sz="2800" b="1"/>
                  <a:t>  </a:t>
                </a:r>
                <a:r>
                  <a:rPr lang="fr-FR" sz="2800"/>
                  <a:t>trình (1) có một nghiệm thì d cắt (</a:t>
                </a:r>
                <a:r>
                  <a:rPr lang="en-US" sz="2800"/>
                  <a:t>α</a:t>
                </a:r>
                <a:r>
                  <a:rPr lang="fr-FR" sz="2800"/>
                  <a:t>)</a:t>
                </a:r>
                <a:r>
                  <a:rPr lang="vi-VN" sz="28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800"/>
                  <a:t>3) Nếu phương</a:t>
                </a:r>
                <a:r>
                  <a:rPr lang="en-US" sz="2800" b="1"/>
                  <a:t>  </a:t>
                </a:r>
                <a:r>
                  <a:rPr lang="fr-FR" sz="2800"/>
                  <a:t>trình (1) có vô số nghiệm thì d thuộc(</a:t>
                </a:r>
                <a:r>
                  <a:rPr lang="en-US" sz="2800"/>
                  <a:t>α</a:t>
                </a:r>
                <a:r>
                  <a:rPr lang="fr-FR" sz="2800"/>
                  <a:t>)</a:t>
                </a:r>
                <a:r>
                  <a:rPr lang="vi-VN" sz="2800"/>
                  <a:t>. </a:t>
                </a:r>
                <a:endParaRPr lang="en-US" sz="2800"/>
              </a:p>
              <a:p>
                <a:pPr>
                  <a:lnSpc>
                    <a:spcPct val="130000"/>
                  </a:lnSpc>
                </a:pPr>
                <a:r>
                  <a:rPr lang="fr-FR" sz="2800" b="1"/>
                  <a:t>Đặc biệt :</a:t>
                </a:r>
                <a:r>
                  <a:rPr lang="vi-VN" sz="2800"/>
                  <a:t> </a:t>
                </a:r>
                <a:r>
                  <a:rPr lang="fr-FR" sz="2800"/>
                  <a:t>(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fr-FR" sz="2800"/>
                  <a:t>)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⊥</m:t>
                    </m:r>
                  </m:oMath>
                </a14:m>
                <a:r>
                  <a:rPr lang="fr-FR" sz="2800"/>
                  <a:t> (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fr-FR" sz="2800"/>
                  <a:t>)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fr-FR" sz="2800" i="1"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800"/>
                  <a:t> cùng phư</a:t>
                </a:r>
                <a:r>
                  <a:rPr lang="en-US" sz="2800"/>
                  <a:t>ơ</a:t>
                </a:r>
                <a:r>
                  <a:rPr lang="fr-FR" sz="2800"/>
                  <a:t>ng </a:t>
                </a:r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3" y="1177446"/>
                <a:ext cx="9206630" cy="3405228"/>
              </a:xfrm>
              <a:prstGeom prst="rect">
                <a:avLst/>
              </a:prstGeom>
              <a:blipFill rotWithShape="1">
                <a:blip r:embed="rId2"/>
                <a:stretch>
                  <a:fillRect l="-1324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3589" y="326058"/>
            <a:ext cx="4772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FF"/>
                </a:solidFill>
              </a:rPr>
              <a:t>Phương pháp 1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1219200"/>
                <a:ext cx="10401300" cy="396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800"/>
                  <a:t>Ta thấy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/>
                  <a:t>có 1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v</m:t>
                    </m:r>
                    <m:r>
                      <m:rPr>
                        <m:nor/>
                      </m:rPr>
                      <a:rPr lang="en-US" sz="2800"/>
                      <m:t>à đ</m:t>
                    </m:r>
                  </m:oMath>
                </a14:m>
                <a:r>
                  <a:rPr lang="en-US" sz="2800"/>
                  <a:t>ường thẳng d qua M(x</a:t>
                </a:r>
                <a:r>
                  <a:rPr lang="en-US" sz="2800" baseline="-25000"/>
                  <a:t>0</a:t>
                </a:r>
                <a:r>
                  <a:rPr lang="en-US" sz="2800"/>
                  <a:t>;y</a:t>
                </a:r>
                <a:r>
                  <a:rPr lang="en-US" sz="2800" baseline="-25000"/>
                  <a:t>0</a:t>
                </a:r>
                <a:r>
                  <a:rPr lang="en-US" sz="2800"/>
                  <a:t>;z</a:t>
                </a:r>
                <a:r>
                  <a:rPr lang="en-US" sz="2800" baseline="-25000"/>
                  <a:t>0</a:t>
                </a:r>
                <a:r>
                  <a:rPr lang="en-US" sz="2800"/>
                  <a:t>), 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Khi đó 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1)</a:t>
                </a:r>
                <a:r>
                  <a:rPr lang="en-US" sz="2800" b="1"/>
                  <a:t>  </a:t>
                </a:r>
                <a:r>
                  <a:rPr lang="en-US" sz="2800"/>
                  <a:t>(d) cắt (α) </a:t>
                </a:r>
                <a:r>
                  <a:rPr lang="en-US" sz="2800">
                    <a:sym typeface="Symbol"/>
                  </a:rPr>
                  <a:t>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≠0</m:t>
                    </m:r>
                  </m:oMath>
                </a14:m>
                <a:endParaRPr lang="en-US" sz="2800"/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2)</a:t>
                </a:r>
                <a:r>
                  <a:rPr lang="en-US" sz="2800" b="1"/>
                  <a:t>  </a:t>
                </a:r>
                <a:r>
                  <a:rPr lang="en-US" sz="2800"/>
                  <a:t>(d) // (α) </a:t>
                </a:r>
                <a:r>
                  <a:rPr lang="en-US" sz="2800">
                    <a:sym typeface="Symbol"/>
                  </a:rPr>
                  <a:t>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∉(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/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3) </a:t>
                </a:r>
                <a:r>
                  <a:rPr lang="en-US" sz="2800" b="1"/>
                  <a:t> </a:t>
                </a:r>
                <a:r>
                  <a:rPr lang="en-US" sz="2800"/>
                  <a:t>(d) nằm trên mp(α) </a:t>
                </a:r>
                <a:r>
                  <a:rPr lang="en-US" sz="2800">
                    <a:sym typeface="Symbol"/>
                  </a:rPr>
                  <a:t>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∈(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219200"/>
                <a:ext cx="10401300" cy="3961982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3589" y="326058"/>
            <a:ext cx="4772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Phương pháp 2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350" y="326058"/>
            <a:ext cx="113347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vi-VN" sz="2800" b="1">
                <a:solidFill>
                  <a:srgbClr val="990099"/>
                </a:solidFill>
              </a:rPr>
              <a:t>4</a:t>
            </a:r>
            <a:r>
              <a:rPr lang="vi-VN" sz="3200" b="1">
                <a:solidFill>
                  <a:srgbClr val="990099"/>
                </a:solidFill>
              </a:rPr>
              <a:t>. VỊ TRÍ TƯƠNG ĐỐI CỦA ĐƯỜNG THẲNG VÀ MẶT CẦU: </a:t>
            </a:r>
            <a:endParaRPr lang="en-US" sz="3200">
              <a:solidFill>
                <a:srgbClr val="99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5350" y="1257301"/>
                <a:ext cx="1095375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Cho mặt cầu S(O;R) và đường </a:t>
                </a:r>
                <a:r>
                  <a:rPr lang="en-US" sz="2800" smtClean="0"/>
                  <a:t>thẳng ∆. </a:t>
                </a:r>
                <a:r>
                  <a:rPr lang="en-US" sz="2800"/>
                  <a:t>Gọi H là hình chiếu của O </a:t>
                </a:r>
                <a:r>
                  <a:rPr lang="en-US" sz="2800" smtClean="0"/>
                  <a:t>lên ∆ và </a:t>
                </a:r>
                <a:r>
                  <a:rPr lang="en-US" sz="2800"/>
                  <a:t>d=OH là khoảng cách từ O </a:t>
                </a:r>
                <a:r>
                  <a:rPr lang="en-US" sz="2800" smtClean="0"/>
                  <a:t>đến ∆.</a:t>
                </a:r>
              </a:p>
              <a:p>
                <a:r>
                  <a:rPr lang="en-US" sz="2800"/>
                  <a:t> </a:t>
                </a:r>
              </a:p>
              <a:p>
                <a:r>
                  <a:rPr lang="en-US" sz="2800"/>
                  <a:t> </a:t>
                </a:r>
                <a:endParaRPr lang="en-US" sz="2800" smtClean="0"/>
              </a:p>
              <a:p>
                <a:r>
                  <a:rPr lang="en-US" sz="2800" smtClean="0"/>
                  <a:t>                                                           </a:t>
                </a:r>
                <a:endParaRPr lang="en-US" sz="2800"/>
              </a:p>
              <a:p>
                <a:endParaRPr lang="en-US" sz="2800" smtClean="0"/>
              </a:p>
              <a:p>
                <a:r>
                  <a:rPr lang="en-US" sz="2800"/>
                  <a:t> </a:t>
                </a:r>
                <a:r>
                  <a:rPr lang="en-US" sz="2800" smtClean="0"/>
                  <a:t>                (</a:t>
                </a:r>
                <a:r>
                  <a:rPr lang="en-US" sz="2800"/>
                  <a:t>H.3.1</a:t>
                </a:r>
                <a:r>
                  <a:rPr lang="en-US" sz="2800" smtClean="0"/>
                  <a:t>)                                  (</a:t>
                </a:r>
                <a:r>
                  <a:rPr lang="en-US" sz="2800"/>
                  <a:t>H.3.2) </a:t>
                </a:r>
                <a:r>
                  <a:rPr lang="en-US" sz="2800" smtClean="0"/>
                  <a:t>                            (</a:t>
                </a:r>
                <a:r>
                  <a:rPr lang="en-US" sz="2800"/>
                  <a:t>H.3.3)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/>
                  <a:t>1</a:t>
                </a:r>
                <a:r>
                  <a:rPr lang="en-US" sz="2800"/>
                  <a:t>) Nếu d&lt;R 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800"/>
                  <a:t> cắt mặt cầu tại 2 điểm phân biệt (H.3.1)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/>
                  <a:t>2</a:t>
                </a:r>
                <a:r>
                  <a:rPr lang="en-US" sz="2800"/>
                  <a:t>) Nếu d=R 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800"/>
                  <a:t> cắt mặt cầu tại 1 điểm duy nhất (H.3.2)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/>
                  <a:t> </a:t>
                </a:r>
                <a:r>
                  <a:rPr lang="en-US" sz="2800"/>
                  <a:t>3) Nếu d&gt;R 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800"/>
                  <a:t> không cắt mặt cầu (H.3.3</a:t>
                </a:r>
                <a:r>
                  <a:rPr lang="en-US" sz="2800" smtClean="0"/>
                  <a:t>)</a:t>
                </a:r>
                <a:endParaRPr lang="en-US" sz="28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257301"/>
                <a:ext cx="10953750" cy="5478423"/>
              </a:xfrm>
              <a:prstGeom prst="rect">
                <a:avLst/>
              </a:prstGeom>
              <a:blipFill rotWithShape="1">
                <a:blip r:embed="rId2"/>
                <a:stretch>
                  <a:fillRect l="-1169" b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2588419"/>
            <a:ext cx="2895599" cy="176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212" y="2757488"/>
            <a:ext cx="2738438" cy="159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050" y="2588419"/>
            <a:ext cx="2543810" cy="1629569"/>
          </a:xfrm>
          <a:prstGeom prst="rect">
            <a:avLst/>
          </a:prstGeom>
          <a:noFill/>
        </p:spPr>
      </p:pic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350" y="326058"/>
            <a:ext cx="113347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vi-VN" sz="3200" b="1" smtClean="0">
                <a:solidFill>
                  <a:srgbClr val="0000FF"/>
                </a:solidFill>
              </a:rPr>
              <a:t>5</a:t>
            </a:r>
            <a:r>
              <a:rPr lang="vi-VN" sz="3200" b="1">
                <a:solidFill>
                  <a:srgbClr val="0000FF"/>
                </a:solidFill>
              </a:rPr>
              <a:t>. VỊ TRÍ TƯƠNG ĐỐI CỦA MẶT PHẲNG VÀ MẶT CẦU </a:t>
            </a:r>
            <a:r>
              <a:rPr lang="en-US" sz="3200" b="1">
                <a:solidFill>
                  <a:srgbClr val="0000FF"/>
                </a:solidFill>
              </a:rPr>
              <a:t>.</a:t>
            </a:r>
            <a:r>
              <a:rPr lang="vi-VN" sz="3200" b="1" smtClean="0">
                <a:solidFill>
                  <a:srgbClr val="0000FF"/>
                </a:solidFill>
              </a:rPr>
              <a:t> </a:t>
            </a:r>
            <a:endParaRPr lang="en-US" sz="320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0100" y="1136434"/>
                <a:ext cx="11049000" cy="464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Cho mặt cầu S(I;R) và  mặt phẳng (α). Gọi K là hình chiếu của tâm I trên  mặt phẳng (α). Khi đó d=OK là khoảng cách từ  tâm I đến mặt phẳng (α). </a:t>
                </a:r>
              </a:p>
              <a:p>
                <a:pPr>
                  <a:lnSpc>
                    <a:spcPct val="114000"/>
                  </a:lnSpc>
                </a:pPr>
                <a:endParaRPr lang="en-US" sz="2800" smtClean="0"/>
              </a:p>
              <a:p>
                <a:pPr>
                  <a:lnSpc>
                    <a:spcPct val="114000"/>
                  </a:lnSpc>
                </a:pPr>
                <a:endParaRPr lang="en-US" sz="2800"/>
              </a:p>
              <a:p>
                <a:pPr>
                  <a:lnSpc>
                    <a:spcPct val="114000"/>
                  </a:lnSpc>
                </a:pPr>
                <a:r>
                  <a:rPr lang="en-US" sz="2800" smtClean="0"/>
                  <a:t>1</a:t>
                </a:r>
                <a:r>
                  <a:rPr lang="en-US" sz="2800"/>
                  <a:t>) Nếu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/>
                  <a:t> thì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b="1"/>
                  <a:t> </a:t>
                </a:r>
                <a:r>
                  <a:rPr lang="en-US" sz="2800"/>
                  <a:t>không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2) Nếu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/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b="1"/>
                  <a:t> </a:t>
                </a:r>
                <a:r>
                  <a:rPr lang="en-US" sz="2800"/>
                  <a:t>tiếp xúc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800"/>
                  <a:t>3) Nếu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/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b="1"/>
                  <a:t> </a:t>
                </a:r>
                <a:r>
                  <a:rPr lang="en-US" sz="2800"/>
                  <a:t>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 theo giao tuyến là đường tròn(C) nằm trên mặt phẳng (α) với tâm tâm là  K và  </a:t>
                </a:r>
                <a:endParaRPr lang="en-US" sz="2800" smtClean="0"/>
              </a:p>
              <a:p>
                <a:pPr>
                  <a:lnSpc>
                    <a:spcPct val="114000"/>
                  </a:lnSpc>
                </a:pPr>
                <a:r>
                  <a:rPr lang="en-US" sz="2800" smtClean="0"/>
                  <a:t>bán </a:t>
                </a:r>
                <a:r>
                  <a:rPr lang="en-US" sz="2800"/>
                  <a:t>kính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136434"/>
                <a:ext cx="11049000" cy="4646528"/>
              </a:xfrm>
              <a:prstGeom prst="rect">
                <a:avLst/>
              </a:prstGeom>
              <a:blipFill rotWithShape="1">
                <a:blip r:embed="rId2"/>
                <a:stretch>
                  <a:fillRect l="-1103" t="-1180" b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744" y="2013477"/>
            <a:ext cx="2495550" cy="198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3957" y="1862218"/>
                <a:ext cx="9444251" cy="418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1:  </a:t>
                </a:r>
                <a:r>
                  <a:rPr lang="en-US" sz="2800">
                    <a:solidFill>
                      <a:srgbClr val="002060"/>
                    </a:solidFill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,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 cho </a:t>
                </a:r>
                <a:r>
                  <a:rPr lang="en-US" sz="2800">
                    <a:solidFill>
                      <a:srgbClr val="002060"/>
                    </a:solidFill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>
                    <a:solidFill>
                      <a:srgbClr val="002060"/>
                    </a:solidFill>
                  </a:rPr>
                  <a:t>Xét vị trí tương đối giữa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		</a:t>
                </a:r>
                <a:r>
                  <a:rPr lang="en-US" sz="2800" b="1" smtClean="0"/>
                  <a:t>	</a:t>
                </a:r>
                <a:r>
                  <a:rPr lang="en-US" sz="2800" b="1" smtClean="0">
                    <a:solidFill>
                      <a:srgbClr val="0000FF"/>
                    </a:solidFill>
                  </a:rPr>
                  <a:t>B</a:t>
                </a:r>
                <a:r>
                  <a:rPr lang="en-US" sz="2800" b="1">
                    <a:solidFill>
                      <a:srgbClr val="0000FF"/>
                    </a:solidFill>
                  </a:rPr>
                  <a:t>.</a:t>
                </a:r>
                <a:r>
                  <a:rPr lang="en-US" sz="28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C.</a:t>
                </a:r>
                <a:r>
                  <a:rPr lang="en-US" sz="28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chéo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		</a:t>
                </a:r>
                <a:r>
                  <a:rPr lang="en-US" sz="2800" b="1" smtClean="0"/>
                  <a:t>	</a:t>
                </a:r>
                <a:r>
                  <a:rPr lang="en-US" sz="2800" b="1" smtClean="0">
                    <a:solidFill>
                      <a:srgbClr val="0000FF"/>
                    </a:solidFill>
                  </a:rPr>
                  <a:t>D</a:t>
                </a:r>
                <a:r>
                  <a:rPr lang="en-US" sz="2800" b="1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7" y="1862218"/>
                <a:ext cx="9444251" cy="4183261"/>
              </a:xfrm>
              <a:prstGeom prst="rect">
                <a:avLst/>
              </a:prstGeom>
              <a:blipFill rotWithShape="1">
                <a:blip r:embed="rId2"/>
                <a:stretch>
                  <a:fillRect l="-1356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6782936" y="411143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5029" y="1528550"/>
                <a:ext cx="9130352" cy="443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2:  </a:t>
                </a:r>
                <a:r>
                  <a:rPr lang="en-US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cho </a:t>
                </a:r>
                <a:r>
                  <a:rPr lang="en-US" sz="2800" smtClean="0"/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=5−2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=3+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=−2−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. Xác định vị trí tương đối của hai đường thẳng này.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/>
                  <a:t>A. Song </a:t>
                </a:r>
                <a:r>
                  <a:rPr lang="en-US" sz="2800"/>
                  <a:t>song</a:t>
                </a:r>
                <a:r>
                  <a:rPr lang="vi-VN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B</a:t>
                </a:r>
                <a:r>
                  <a:rPr lang="en-US" sz="2800" b="1"/>
                  <a:t>. </a:t>
                </a:r>
                <a:r>
                  <a:rPr lang="en-US" sz="2800"/>
                  <a:t>Cắt nhau</a:t>
                </a:r>
                <a:r>
                  <a:rPr lang="vi-VN" sz="2800"/>
                  <a:t>.</a:t>
                </a:r>
                <a:r>
                  <a:rPr lang="en-US" sz="2800" b="1"/>
                  <a:t>	</a:t>
                </a:r>
                <a:endParaRPr lang="en-US" sz="28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:r>
                  <a:rPr lang="en-US" sz="2800"/>
                  <a:t>Chéo nhau</a:t>
                </a:r>
                <a:r>
                  <a:rPr lang="vi-VN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D</a:t>
                </a:r>
                <a:r>
                  <a:rPr lang="en-US" sz="2800" b="1"/>
                  <a:t>. </a:t>
                </a:r>
                <a:r>
                  <a:rPr lang="en-US" sz="2800"/>
                  <a:t>Trùng nhau</a:t>
                </a:r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29" y="1528550"/>
                <a:ext cx="9130352" cy="4438523"/>
              </a:xfrm>
              <a:prstGeom prst="rect">
                <a:avLst/>
              </a:prstGeom>
              <a:blipFill rotWithShape="1">
                <a:blip r:embed="rId2"/>
                <a:stretch>
                  <a:fillRect l="-1335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73958" y="524374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7704" y="2035244"/>
                <a:ext cx="9758149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3: </a:t>
                </a:r>
                <a:r>
                  <a:rPr lang="en-US" sz="2800">
                    <a:solidFill>
                      <a:srgbClr val="002060"/>
                    </a:solidFill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𝑂𝑥𝑦𝑧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smtClean="0"/>
                  <a:t>, ba </a:t>
                </a: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+13=0</m:t>
                    </m:r>
                  </m:oMath>
                </a14:m>
                <a:r>
                  <a:rPr lang="en-US" sz="2800"/>
                  <a:t>,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+16=0 </m:t>
                    </m:r>
                  </m:oMath>
                </a14:m>
                <a:r>
                  <a:rPr lang="en-US" sz="2800"/>
                  <a:t>cắt nhau tại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/>
                  <a:t>. Tọa độ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−1;2;−3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		</a:t>
                </a:r>
                <a:r>
                  <a:rPr lang="en-US" sz="2800" b="1" smtClean="0"/>
                  <a:t>	B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1;−2;3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−1;−2;3</m:t>
                        </m:r>
                      </m:e>
                    </m:d>
                  </m:oMath>
                </a14:m>
                <a:r>
                  <a:rPr lang="en-US" sz="2800"/>
                  <a:t>.			</a:t>
                </a:r>
                <a:r>
                  <a:rPr lang="en-US" sz="2800" smtClean="0"/>
                  <a:t>	</a:t>
                </a:r>
                <a:r>
                  <a:rPr lang="en-US" sz="2800" b="1" smtClean="0"/>
                  <a:t>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1;2;3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endParaRPr lang="en-US" sz="280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04" y="2035244"/>
                <a:ext cx="9758149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312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132763" y="401544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8425" y="1812826"/>
                <a:ext cx="9689911" cy="454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</a:rPr>
                  <a:t>Câu 4:  </a:t>
                </a:r>
                <a:r>
                  <a:rPr lang="vi-VN" sz="2800"/>
                  <a:t>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 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 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vi-VN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 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vi-VN" sz="2800"/>
                  <a:t>.Xét các mệnh đề sau: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/>
                  <a:t>. </a:t>
                </a:r>
                <a:r>
                  <a:rPr lang="en-US" sz="2800"/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/>
                  <a:t> song song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”</a:t>
                </a:r>
                <a:r>
                  <a:rPr lang="vi-VN" sz="2800"/>
                  <a:t>;</a:t>
                </a:r>
                <a:r>
                  <a:rPr lang="en-US" sz="280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/>
                  <a:t>. </a:t>
                </a:r>
                <a:r>
                  <a:rPr lang="en-US" sz="2800"/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/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/>
                  <a:t>”</a:t>
                </a:r>
                <a:r>
                  <a:rPr lang="vi-VN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vi-VN" sz="2800"/>
                  <a:t>Khẳng định nào sau đây đúng.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/>
                  <a:t>;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/>
                  <a:t> sai.</a:t>
                </a:r>
                <a:r>
                  <a:rPr lang="en-US" sz="2800" b="1"/>
                  <a:t>		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/>
                  <a:t> sai;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/>
                  <a:t> đúng.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/>
                  <a:t> đúng;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/>
                  <a:t> sai.</a:t>
                </a:r>
                <a:r>
                  <a:rPr lang="en-US" sz="2800" b="1"/>
                  <a:t>	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/>
                  <a:t> đúng.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25" y="1812826"/>
                <a:ext cx="9689911" cy="4548746"/>
              </a:xfrm>
              <a:prstGeom prst="rect">
                <a:avLst/>
              </a:prstGeom>
              <a:blipFill rotWithShape="1">
                <a:blip r:embed="rId2"/>
                <a:stretch>
                  <a:fillRect l="-1258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794641" y="5700939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smtClean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CĐ12_VÍ TRÍ TƯƠNG ĐỐI TỔNG HỢP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952362"/>
            <a:ext cx="6871416" cy="494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4959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00753" y="1536426"/>
                <a:ext cx="10276764" cy="4677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5:  </a:t>
                </a:r>
                <a:r>
                  <a:rPr lang="en-US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cho mặt phẳng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US" sz="2800"/>
                  <a:t>. Chọn khẳng định</a:t>
                </a:r>
                <a:r>
                  <a:rPr lang="en-US" sz="2800">
                    <a:solidFill>
                      <a:srgbClr val="FF0000"/>
                    </a:solidFill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</a:rPr>
                  <a:t>sai</a:t>
                </a:r>
                <a:r>
                  <a:rPr lang="en-US" sz="2800">
                    <a:solidFill>
                      <a:srgbClr val="FF0000"/>
                    </a:solidFill>
                  </a:rPr>
                  <a:t> </a:t>
                </a:r>
                <a:r>
                  <a:rPr lang="en-US" sz="2800"/>
                  <a:t>trong các khẳng định sau?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tiếp xúc với mặt cầu tâm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1;7;3</m:t>
                        </m:r>
                      </m:e>
                    </m:d>
                  </m:oMath>
                </a14:m>
                <a:r>
                  <a:rPr lang="en-US" sz="2800" smtClean="0"/>
                  <a:t>, </a:t>
                </a:r>
                <a:r>
                  <a:rPr lang="en-US" sz="2800"/>
                  <a:t> </a:t>
                </a:r>
                <a:r>
                  <a:rPr lang="en-US" sz="2800" smtClean="0"/>
                  <a:t>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B. </a:t>
                </a: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đi qua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3;4;−5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D. </a:t>
                </a: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có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1;2;1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3" y="1536426"/>
                <a:ext cx="10276764" cy="4677434"/>
              </a:xfrm>
              <a:prstGeom prst="rect">
                <a:avLst/>
              </a:prstGeom>
              <a:blipFill rotWithShape="1">
                <a:blip r:embed="rId2"/>
                <a:stretch>
                  <a:fillRect l="-1246" r="-237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44970" y="354459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81588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185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468" y="1635756"/>
                <a:ext cx="9990161" cy="4690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6:  </a:t>
                </a:r>
                <a:r>
                  <a:rPr lang="en-US" sz="28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=2+2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=3−2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. Kết luận gì về vị trí tương đối của hai đường thẳng nêu trên?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:r>
                  <a:rPr lang="en-US" sz="2800"/>
                  <a:t>Vừa cắt nhau vừa vuông góc.</a:t>
                </a:r>
                <a:r>
                  <a:rPr lang="en-US" sz="2800" b="1"/>
                  <a:t>		B. </a:t>
                </a:r>
                <a:r>
                  <a:rPr lang="en-US" sz="2800"/>
                  <a:t>Vuông góc nhưng không cắt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:r>
                  <a:rPr lang="en-US" sz="2800"/>
                  <a:t>Cắt nhau nhưng không vuông góc.</a:t>
                </a:r>
                <a:r>
                  <a:rPr lang="en-US" sz="2800" b="1"/>
                  <a:t>	D. </a:t>
                </a:r>
                <a:r>
                  <a:rPr lang="en-US" sz="2800"/>
                  <a:t>Không vuông góc và không cắt nhau.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8" y="1635756"/>
                <a:ext cx="9990161" cy="4690900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69" r="-1220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49690" y="366742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9367" y="1842141"/>
                <a:ext cx="9485194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7: </a:t>
                </a:r>
                <a:r>
                  <a:rPr lang="en-US" sz="28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cho hai mặt phẳng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sz="280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en-US" sz="2800"/>
                  <a:t>. V</a:t>
                </a:r>
                <a:r>
                  <a:rPr lang="en-US" sz="2800" smtClean="0"/>
                  <a:t>ị </a:t>
                </a:r>
                <a:r>
                  <a:rPr lang="en-US" sz="2800"/>
                  <a:t>trí tương đối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v</m:t>
                    </m:r>
                    <m:r>
                      <m:rPr>
                        <m:nor/>
                      </m:rPr>
                      <a:rPr lang="en-US" sz="2800"/>
                      <m:t>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b="1" smtClean="0"/>
                  <a:t>A</a:t>
                </a:r>
                <a:r>
                  <a:rPr lang="en-US" sz="2800" b="1"/>
                  <a:t>. </a:t>
                </a:r>
                <a:r>
                  <a:rPr lang="en-US" sz="2800"/>
                  <a:t>Cắt nhưng không vuông góc.</a:t>
                </a:r>
                <a:r>
                  <a:rPr lang="en-US" sz="2800" b="1"/>
                  <a:t>		</a:t>
                </a:r>
                <a:r>
                  <a:rPr lang="en-US" sz="2800" b="1" smtClean="0"/>
                  <a:t>	B</a:t>
                </a:r>
                <a:r>
                  <a:rPr lang="en-US" sz="2800" b="1"/>
                  <a:t>. </a:t>
                </a:r>
                <a:r>
                  <a:rPr lang="en-US" sz="2800"/>
                  <a:t>Vuông góc.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:r>
                  <a:rPr lang="en-US" sz="2800"/>
                  <a:t>Trùng nhau.</a:t>
                </a:r>
                <a:r>
                  <a:rPr lang="en-US" sz="2800" b="1"/>
                  <a:t>					D. </a:t>
                </a:r>
                <a:r>
                  <a:rPr lang="en-US" sz="2800"/>
                  <a:t>Song song.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67" y="1842141"/>
                <a:ext cx="9485194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350" r="-64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263594" y="380390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4775" y="1953357"/>
                <a:ext cx="9771797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8:  </a:t>
                </a:r>
                <a:r>
                  <a:rPr lang="en-US" sz="2800" err="1"/>
                  <a:t>Trong</a:t>
                </a:r>
                <a:r>
                  <a:rPr lang="en-US" sz="2800"/>
                  <a:t> </a:t>
                </a:r>
                <a:r>
                  <a:rPr lang="en-US" sz="2800" err="1"/>
                  <a:t>không</a:t>
                </a:r>
                <a:r>
                  <a:rPr lang="en-US" sz="2800"/>
                  <a:t> </a:t>
                </a:r>
                <a:r>
                  <a:rPr lang="en-US" sz="2800" smtClean="0"/>
                  <a:t>gian </a:t>
                </a:r>
                <a:r>
                  <a:rPr lang="en-US" sz="2800"/>
                  <a:t>với hệ trục tọa độ</a:t>
                </a:r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err="1"/>
                  <a:t>cho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800"/>
                  <a:t>. </a:t>
                </a:r>
                <a:r>
                  <a:rPr lang="en-US" sz="2800" err="1"/>
                  <a:t>Trong</a:t>
                </a:r>
                <a:r>
                  <a:rPr lang="en-US" sz="2800"/>
                  <a:t> </a:t>
                </a:r>
                <a:r>
                  <a:rPr lang="en-US" sz="2800" err="1"/>
                  <a:t>các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:r>
                  <a:rPr lang="en-US" sz="2800" smtClean="0"/>
                  <a:t>sau, </a:t>
                </a:r>
                <a:r>
                  <a:rPr lang="en-US" sz="2800" err="1"/>
                  <a:t>tìm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:r>
                  <a:rPr lang="en-US" sz="2800" err="1"/>
                  <a:t>vuông</a:t>
                </a:r>
                <a:r>
                  <a:rPr lang="en-US" sz="2800"/>
                  <a:t> </a:t>
                </a:r>
                <a:r>
                  <a:rPr lang="en-US" sz="2800" err="1"/>
                  <a:t>góc</a:t>
                </a:r>
                <a:r>
                  <a:rPr lang="en-US" sz="2800"/>
                  <a:t> </a:t>
                </a:r>
                <a:r>
                  <a:rPr lang="en-US" sz="2800" err="1"/>
                  <a:t>với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800" b="1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pt-BR" sz="2800"/>
                  <a:t>.</a:t>
                </a:r>
                <a:r>
                  <a:rPr lang="pt-BR" sz="2800" b="1"/>
                  <a:t>	</a:t>
                </a:r>
                <a:r>
                  <a:rPr lang="pt-BR" sz="2800" b="1" smtClean="0"/>
                  <a:t>	B</a:t>
                </a:r>
                <a:r>
                  <a:rPr lang="pt-BR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pt-BR" sz="2800"/>
                  <a:t>.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pt-BR" sz="2800" b="1"/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pt-BR" sz="2800"/>
                  <a:t>.</a:t>
                </a:r>
                <a:r>
                  <a:rPr lang="pt-BR" sz="2800" b="1"/>
                  <a:t>	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pt-BR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5" y="1953357"/>
                <a:ext cx="9771797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310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209002" y="3926736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7606" y="1844172"/>
                <a:ext cx="951249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9: </a:t>
                </a:r>
                <a:r>
                  <a:rPr lang="en-US" sz="2800"/>
                  <a:t>Trong không </a:t>
                </a:r>
                <a:r>
                  <a:rPr lang="en-US" sz="2800" smtClean="0"/>
                  <a:t>gian </a:t>
                </a:r>
                <a:r>
                  <a:rPr lang="en-US" sz="2800"/>
                  <a:t>với hệ trục tọa độ</a:t>
                </a:r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cho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800"/>
                  <a:t>. Tìm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/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/>
                  <a:t> song song với nhau.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𝐀</m:t>
                    </m:r>
                    <m:r>
                      <a:rPr lang="en-US" sz="2800" b="1" i="0" smtClean="0">
                        <a:latin typeface="Cambria Math"/>
                      </a:rPr>
                      <m:t>.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B</a:t>
                </a:r>
                <a:r>
                  <a:rPr lang="en-US" sz="2800" b="1"/>
                  <a:t>. </a:t>
                </a:r>
                <a:r>
                  <a:rPr lang="en-US" sz="2800"/>
                  <a:t>Không tồn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/>
                  <a:t>.	</a:t>
                </a:r>
                <a:endParaRPr lang="en-US" sz="280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smtClean="0"/>
                  <a:t>C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.</a:t>
                </a:r>
                <a:r>
                  <a:rPr lang="en-US" sz="2800" b="1"/>
                  <a:t>	</a:t>
                </a:r>
                <a:r>
                  <a:rPr lang="en-US" sz="2800" b="1" smtClean="0"/>
                  <a:t>			D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/>
                  <a:t>.</a:t>
                </a:r>
              </a:p>
              <a:p>
                <a:pPr lvl="0">
                  <a:lnSpc>
                    <a:spcPct val="150000"/>
                  </a:lnSpc>
                </a:pP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06" y="1844172"/>
                <a:ext cx="951249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282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890177" y="4458998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844" y="1854706"/>
                <a:ext cx="9171295" cy="385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10: </a:t>
                </a:r>
                <a:r>
                  <a:rPr lang="en-US" sz="28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, </a:t>
                </a:r>
                <a:r>
                  <a:rPr lang="vi-VN" sz="2800">
                    <a:latin typeface="Varpada"/>
                    <a:ea typeface="Times New Roman" panose="02020603050405020304" pitchFamily="18" charset="0"/>
                  </a:rPr>
                  <a:t>điều kiện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2800">
                    <a:latin typeface="Varpada"/>
                    <a:ea typeface="Times New Roman" panose="02020603050405020304" pitchFamily="18" charset="0"/>
                  </a:rPr>
                  <a:t> để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2800">
                    <a:latin typeface="Varpada"/>
                    <a:ea typeface="Times New Roman" panose="02020603050405020304" pitchFamily="18" charset="0"/>
                  </a:rPr>
                  <a:t> </a:t>
                </a:r>
                <a:endParaRPr lang="en-US" sz="2800" smtClean="0">
                  <a:latin typeface="Varpada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800" smtClean="0">
                    <a:latin typeface="Varpada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+1=0</m:t>
                    </m:r>
                  </m:oMath>
                </a14:m>
                <a:r>
                  <a:rPr lang="vi-VN" sz="2800">
                    <a:latin typeface="Varpada"/>
                    <a:ea typeface="Times New Roman" panose="02020603050405020304" pitchFamily="18" charset="0"/>
                  </a:rPr>
                  <a:t> cắt nhau </a:t>
                </a:r>
                <a:r>
                  <a:rPr lang="vi-VN" sz="2800" smtClean="0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smtClean="0">
                  <a:latin typeface="Varpada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800" b="1" smtClean="0"/>
                  <a:t> </a:t>
                </a:r>
                <a:r>
                  <a:rPr lang="pt-BR" sz="2800" b="1" smtClean="0"/>
                  <a:t>A.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800" smtClean="0"/>
                  <a:t>.</a:t>
                </a:r>
                <a:r>
                  <a:rPr lang="pt-BR" sz="2800" b="1"/>
                  <a:t>		</a:t>
                </a:r>
                <a:r>
                  <a:rPr lang="pt-BR" sz="2800" b="1" smtClean="0"/>
                  <a:t>			B</a:t>
                </a:r>
                <a:r>
                  <a:rPr lang="pt-BR" sz="2800" b="1"/>
                  <a:t>.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𝑚</m:t>
                    </m:r>
                    <m:r>
                      <a:rPr lang="en-US" sz="2800" i="1" smtClean="0">
                        <a:latin typeface="Cambria Math"/>
                      </a:rPr>
                      <m:t>≠−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smtClean="0"/>
                  <a:t>.</a:t>
                </a:r>
                <a:endParaRPr lang="en-US" sz="2800" smtClean="0"/>
              </a:p>
              <a:p>
                <a:pPr>
                  <a:lnSpc>
                    <a:spcPct val="150000"/>
                  </a:lnSpc>
                </a:pPr>
                <a:r>
                  <a:rPr lang="pt-BR" sz="2800" b="1" smtClean="0"/>
                  <a:t>C</a:t>
                </a:r>
                <a:r>
                  <a:rPr lang="pt-BR" sz="2800" b="1"/>
                  <a:t>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smtClean="0"/>
                  <a:t>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 </m:t>
                    </m:r>
                  </m:oMath>
                </a14:m>
                <a:r>
                  <a:rPr lang="pt-BR" sz="2800" b="1"/>
                  <a:t>		</a:t>
                </a:r>
                <a:r>
                  <a:rPr lang="pt-BR" sz="2800" b="1" smtClean="0"/>
                  <a:t>		D.</a:t>
                </a:r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≠−1</m:t>
                    </m:r>
                  </m:oMath>
                </a14:m>
                <a:r>
                  <a:rPr lang="vi-VN" sz="2800" smtClean="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1854706"/>
                <a:ext cx="9171295" cy="3856440"/>
              </a:xfrm>
              <a:prstGeom prst="rect">
                <a:avLst/>
              </a:prstGeom>
              <a:blipFill rotWithShape="1">
                <a:blip r:embed="rId2"/>
                <a:stretch>
                  <a:fillRect l="-1329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859185" y="489573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1003" y="1958511"/>
                <a:ext cx="9785445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11: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, cho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en-US" sz="2800" smtClean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latin typeface="Varpada"/>
                    <a:ea typeface="Times New Roman" panose="02020603050405020304" pitchFamily="18" charset="0"/>
                  </a:rPr>
                  <a:t>Vị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trí tương đối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Cắt nhưng không vuông góc.</a:t>
                </a:r>
                <a:r>
                  <a:rPr lang="en-US" sz="2800" b="1">
                    <a:latin typeface="Varpada"/>
                    <a:ea typeface="Times New Roman" panose="02020603050405020304" pitchFamily="18" charset="0"/>
                  </a:rPr>
                  <a:t>		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:r>
                  <a:rPr lang="en-US" sz="2800" b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Vuông </a:t>
                </a:r>
                <a:r>
                  <a:rPr lang="en-US" sz="2800" smtClean="0">
                    <a:latin typeface="Varpada"/>
                    <a:ea typeface="Times New Roman" panose="02020603050405020304" pitchFamily="18" charset="0"/>
                  </a:rPr>
                  <a:t>góc.</a:t>
                </a:r>
                <a:endParaRPr lang="en-US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Song song.</a:t>
                </a:r>
                <a:r>
                  <a:rPr lang="en-US" sz="2800" b="1">
                    <a:latin typeface="Varpada"/>
                    <a:ea typeface="Times New Roman" panose="02020603050405020304" pitchFamily="18" charset="0"/>
                  </a:rPr>
                  <a:t>					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</a:t>
                </a:r>
                <a:r>
                  <a:rPr lang="en-US" sz="2800" b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Varpada"/>
                    <a:ea typeface="Times New Roman" panose="02020603050405020304" pitchFamily="18" charset="0"/>
                  </a:rPr>
                  <a:t>Trùng nhau.</a:t>
                </a:r>
                <a:endParaRPr lang="en-US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3" y="1958511"/>
                <a:ext cx="9785445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246" r="-130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45227" y="3931369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469" y="1820502"/>
                <a:ext cx="10017456" cy="3544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FF0000"/>
                    </a:solidFill>
                  </a:rPr>
                  <a:t>Câu 12: </a:t>
                </a:r>
                <a:r>
                  <a:rPr lang="es-ES" sz="2800">
                    <a:ea typeface="Times New Roman" panose="02020603050405020304" pitchFamily="18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>
                        <a:latin typeface="Cambria Math"/>
                        <a:ea typeface="Times New Roman" panose="02020603050405020304" pitchFamily="18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=1+2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=3+4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>
                        <a:latin typeface="Cambria Math"/>
                        <a:ea typeface="Times New Roman" panose="02020603050405020304" pitchFamily="18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=3+4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=5+6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s-E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=7+8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</a:t>
                </a:r>
                <a:r>
                  <a:rPr lang="es-ES" sz="2800" smtClean="0">
                    <a:ea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s-ES" sz="2800" smtClean="0">
                    <a:ea typeface="Times New Roman" panose="02020603050405020304" pitchFamily="18" charset="0"/>
                  </a:rPr>
                  <a:t>Trong </a:t>
                </a:r>
                <a:r>
                  <a:rPr lang="es-ES" sz="2800">
                    <a:ea typeface="Times New Roman" panose="02020603050405020304" pitchFamily="18" charset="0"/>
                  </a:rPr>
                  <a:t>các mệnh đề sau, mệnh đề nào đúng?</a:t>
                </a:r>
                <a:endParaRPr lang="en-US" sz="2800">
                  <a:ea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50000"/>
                  </a:lnSpc>
                  <a:buNone/>
                  <a:tabLst>
                    <a:tab pos="3599815" algn="l"/>
                    <a:tab pos="5039995" algn="l"/>
                  </a:tabLst>
                </a:pPr>
                <a:r>
                  <a:rPr lang="es-E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.</a:t>
                </a:r>
                <a:r>
                  <a:rPr lang="es-ES" sz="2800" b="1">
                    <a:ea typeface="Times New Roman" panose="02020603050405020304" pitchFamily="18" charset="0"/>
                  </a:rPr>
                  <a:t>				</a:t>
                </a:r>
                <a:r>
                  <a:rPr lang="es-E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>
                        <a:latin typeface="Cambria Math"/>
                        <a:ea typeface="Times New Roman" panose="020206030504050203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50000"/>
                  </a:lnSpc>
                  <a:buNone/>
                  <a:tabLst>
                    <a:tab pos="3599815" algn="l"/>
                    <a:tab pos="5039995" algn="l"/>
                  </a:tabLst>
                </a:pPr>
                <a:r>
                  <a:rPr lang="es-E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chéo nhau.</a:t>
                </a:r>
                <a:r>
                  <a:rPr lang="es-ES" sz="2800" b="1">
                    <a:ea typeface="Times New Roman" panose="02020603050405020304" pitchFamily="18" charset="0"/>
                  </a:rPr>
                  <a:t>			</a:t>
                </a:r>
                <a:r>
                  <a:rPr lang="es-E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>
                    <a:ea typeface="Times New Roman" panose="02020603050405020304" pitchFamily="18" charset="0"/>
                  </a:rPr>
                  <a:t>.</a:t>
                </a:r>
                <a:endParaRPr lang="en-US" sz="280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9" y="1820502"/>
                <a:ext cx="10017456" cy="3544496"/>
              </a:xfrm>
              <a:prstGeom prst="rect">
                <a:avLst/>
              </a:prstGeom>
              <a:blipFill rotWithShape="1">
                <a:blip r:embed="rId2"/>
                <a:stretch>
                  <a:fillRect l="-1217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42496" y="4465056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0060" y="1824461"/>
                <a:ext cx="9853683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13:  </a:t>
                </a:r>
                <a:r>
                  <a:rPr lang="en-US" sz="2800"/>
                  <a:t>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8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. Khẳng định nào sau đây đúng?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 không có điểm chung.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đi qua tâm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 theo một đường tròn và không đi qua tâm 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0" y="1824461"/>
                <a:ext cx="9853683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237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82637" y="3798415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B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9117" y="1867418"/>
                <a:ext cx="994921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14:  </a:t>
                </a:r>
                <a:r>
                  <a:rPr lang="en-US" sz="2800" err="1"/>
                  <a:t>Trong</a:t>
                </a:r>
                <a:r>
                  <a:rPr lang="en-US" sz="2800"/>
                  <a:t> </a:t>
                </a:r>
                <a:r>
                  <a:rPr lang="en-US" sz="2800" err="1"/>
                  <a:t>không</a:t>
                </a:r>
                <a:r>
                  <a:rPr lang="en-US" sz="2800"/>
                  <a:t> </a:t>
                </a:r>
                <a:r>
                  <a:rPr lang="en-US" sz="2800" err="1"/>
                  <a:t>gian</a:t>
                </a:r>
                <a:r>
                  <a:rPr lang="en-US" sz="2800"/>
                  <a:t> </a:t>
                </a:r>
                <a:r>
                  <a:rPr lang="en-US" sz="2800" err="1"/>
                  <a:t>với</a:t>
                </a:r>
                <a:r>
                  <a:rPr lang="en-US" sz="2800"/>
                  <a:t> </a:t>
                </a:r>
                <a:r>
                  <a:rPr lang="en-US" sz="2800" err="1"/>
                  <a:t>hệ</a:t>
                </a:r>
                <a:r>
                  <a:rPr lang="en-US" sz="2800"/>
                  <a:t> </a:t>
                </a:r>
                <a:r>
                  <a:rPr lang="en-US" sz="2800" err="1"/>
                  <a:t>tọa</a:t>
                </a:r>
                <a:r>
                  <a:rPr lang="en-US" sz="2800"/>
                  <a:t> </a:t>
                </a:r>
                <a:r>
                  <a:rPr lang="en-US" sz="2800" err="1"/>
                  <a:t>độ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err="1"/>
                  <a:t>cho</a:t>
                </a:r>
                <a:r>
                  <a:rPr lang="en-US" sz="2800"/>
                  <a:t> </a:t>
                </a:r>
                <a:r>
                  <a:rPr lang="en-US" sz="2800" err="1"/>
                  <a:t>các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sz="2800"/>
                  <a:t>. </a:t>
                </a:r>
                <a:r>
                  <a:rPr lang="en-US" sz="2800" err="1"/>
                  <a:t>Cặp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phẳng</a:t>
                </a:r>
                <a:r>
                  <a:rPr lang="en-US" sz="2800"/>
                  <a:t> </a:t>
                </a:r>
                <a:r>
                  <a:rPr lang="en-US" sz="2800" err="1"/>
                  <a:t>tiếp</a:t>
                </a:r>
                <a:r>
                  <a:rPr lang="en-US" sz="2800"/>
                  <a:t> </a:t>
                </a:r>
                <a:r>
                  <a:rPr lang="en-US" sz="2800" err="1"/>
                  <a:t>xúc</a:t>
                </a:r>
                <a:r>
                  <a:rPr lang="en-US" sz="2800"/>
                  <a:t> </a:t>
                </a:r>
                <a:r>
                  <a:rPr lang="en-US" sz="2800" err="1"/>
                  <a:t>với</a:t>
                </a:r>
                <a:r>
                  <a:rPr lang="en-US" sz="2800"/>
                  <a:t> </a:t>
                </a:r>
                <a:r>
                  <a:rPr lang="en-US" sz="2800" err="1"/>
                  <a:t>mặt</a:t>
                </a:r>
                <a:r>
                  <a:rPr lang="en-US" sz="2800"/>
                  <a:t> </a:t>
                </a:r>
                <a:r>
                  <a:rPr lang="en-US" sz="2800" err="1"/>
                  <a:t>cầu</a:t>
                </a:r>
                <a:r>
                  <a:rPr lang="en-US" sz="2800"/>
                  <a:t> </a:t>
                </a:r>
                <a:r>
                  <a:rPr lang="en-US" sz="2800" err="1"/>
                  <a:t>tâm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1;−1;1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:r>
                  <a:rPr lang="en-US" sz="2800" err="1"/>
                  <a:t>và</a:t>
                </a:r>
                <a:r>
                  <a:rPr lang="en-US" sz="2800"/>
                  <a:t> </a:t>
                </a:r>
                <a:r>
                  <a:rPr lang="en-US" sz="2800" err="1"/>
                  <a:t>bán</a:t>
                </a:r>
                <a:r>
                  <a:rPr lang="en-US" sz="2800"/>
                  <a:t> </a:t>
                </a:r>
                <a:r>
                  <a:rPr lang="en-US" sz="2800" err="1"/>
                  <a:t>kính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fr-FR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</a:t>
                </a:r>
                <a:r>
                  <a:rPr lang="fr-FR" sz="2800" err="1"/>
                  <a:t>và</a:t>
                </a:r>
                <a:r>
                  <a:rPr lang="fr-FR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	</a:t>
                </a:r>
                <a:r>
                  <a:rPr lang="fr-FR" sz="2800" b="1" smtClean="0"/>
                  <a:t>		B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</a:t>
                </a:r>
                <a:r>
                  <a:rPr lang="fr-FR" sz="2800" err="1"/>
                  <a:t>và</a:t>
                </a:r>
                <a:r>
                  <a:rPr lang="fr-FR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800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</a:t>
                </a:r>
                <a:r>
                  <a:rPr lang="fr-FR" sz="2800" err="1"/>
                  <a:t>và</a:t>
                </a:r>
                <a:r>
                  <a:rPr lang="fr-FR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	</a:t>
                </a:r>
                <a:r>
                  <a:rPr lang="fr-FR" sz="2800" b="1" smtClean="0"/>
                  <a:t>		D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</a:t>
                </a:r>
                <a:r>
                  <a:rPr lang="fr-FR" sz="2800" err="1"/>
                  <a:t>và</a:t>
                </a:r>
                <a:r>
                  <a:rPr lang="fr-FR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17" y="1867418"/>
                <a:ext cx="9949218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287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53029" y="512805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 CÂU HỎI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17" action="ppaction://hlinksldjump" highlightClick="1"/>
          </p:cNvPr>
          <p:cNvSpPr/>
          <p:nvPr/>
        </p:nvSpPr>
        <p:spPr>
          <a:xfrm>
            <a:off x="10091076" y="6441743"/>
            <a:ext cx="581475" cy="40260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18" action="ppaction://hlinksldjump" highlightClick="1"/>
          </p:cNvPr>
          <p:cNvSpPr/>
          <p:nvPr/>
        </p:nvSpPr>
        <p:spPr>
          <a:xfrm>
            <a:off x="10747090" y="6441743"/>
            <a:ext cx="539607" cy="4026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8173" y="1553514"/>
                <a:ext cx="10044752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15:  </a:t>
                </a:r>
                <a:r>
                  <a:rPr lang="en-US" sz="28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/>
                  <a:t> cho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sz="2800"/>
                  <a:t>,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sz="2800"/>
                  <a:t>.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800" smtClean="0"/>
                  <a:t>Cặp </a:t>
                </a:r>
                <a:r>
                  <a:rPr lang="en-US" sz="2800"/>
                  <a:t>mặt phẳng tiếp xúc với mặt cầu tâm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1;−1;1</m:t>
                        </m:r>
                      </m:e>
                    </m:d>
                  </m:oMath>
                </a14:m>
                <a:r>
                  <a:rPr lang="en-US" sz="2800"/>
                  <a:t> và bán kính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fr-FR" sz="28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	</a:t>
                </a:r>
                <a:r>
                  <a:rPr lang="fr-FR" sz="2800" b="1" smtClean="0"/>
                  <a:t>		B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800" b="1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r>
                  <a:rPr lang="fr-FR" sz="2800" b="1"/>
                  <a:t>		</a:t>
                </a:r>
                <a:r>
                  <a:rPr lang="fr-FR" sz="2800" b="1" smtClean="0"/>
                  <a:t>		D</a:t>
                </a:r>
                <a:r>
                  <a:rPr lang="fr-FR" sz="28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3" y="1553514"/>
                <a:ext cx="10044752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274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387152" y="5446831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918208" y="6428096"/>
            <a:ext cx="627798" cy="300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0AEB5589-BCD2-4F0E-A74F-0ACF51F85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707" y="1733258"/>
                <a:ext cx="9648968" cy="4490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16:  </a:t>
                </a:r>
                <a:r>
                  <a:rPr lang="en-US"/>
                  <a:t>Trong không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/>
                  <a:t>, cho hai đường thẳng </a:t>
                </a:r>
                <a:endParaRPr lang="en-US" smtClean="0"/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=2+3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/>
                  <a:t>. </a:t>
                </a:r>
                <a:endParaRPr lang="en-US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mtClean="0"/>
                  <a:t>Giá </a:t>
                </a:r>
                <a:r>
                  <a:rPr lang="en-US"/>
                  <a:t>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/>
                  <a:t> song song với nhau là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/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1" smtClean="0"/>
                  <a:t>.			B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b="1" smtClean="0"/>
                  <a:t>.</a:t>
                </a:r>
                <a:r>
                  <a:rPr lang="en-US" b="1"/>
                  <a:t>	</a:t>
                </a:r>
                <a:endParaRPr lang="en-US" b="1" smtClean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smtClean="0"/>
                  <a:t>C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smtClean="0"/>
                  <a:t>.			D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mtClean="0"/>
                  <a:t>.</a:t>
                </a:r>
                <a:endParaRPr lang="en-US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vi-VN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EB5589-BCD2-4F0E-A74F-0ACF51F8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07" y="1733258"/>
                <a:ext cx="9648968" cy="4490121"/>
              </a:xfrm>
              <a:prstGeom prst="rect">
                <a:avLst/>
              </a:prstGeom>
              <a:blipFill rotWithShape="1">
                <a:blip r:embed="rId2"/>
                <a:stretch>
                  <a:fillRect l="-1327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562632" y="4847701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B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5346" y="1637010"/>
                <a:ext cx="9962865" cy="4693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17: </a:t>
                </a:r>
                <a:r>
                  <a:rPr lang="nl-NL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nl-NL" sz="3200"/>
                  <a:t>, cho đường thẳng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nl-NL" sz="3200"/>
                  <a:t> cắt đường thẳng </a:t>
                </a:r>
                <a:endParaRPr lang="nl-NL" sz="3200" smtClean="0"/>
              </a:p>
              <a:p>
                <a:pPr lvl="0"/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=5+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=3+2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=3−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3200"/>
                  <a:t>. Giá trị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sz="3200"/>
                  <a:t> là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A. </a:t>
                </a:r>
                <a:r>
                  <a:rPr lang="nl-NL" sz="3200"/>
                  <a:t>Một số nguyên dương.</a:t>
                </a:r>
                <a:r>
                  <a:rPr lang="nl-NL" sz="3200" b="1"/>
                  <a:t>	</a:t>
                </a:r>
                <a:r>
                  <a:rPr lang="nl-NL" sz="3200" b="1" smtClean="0"/>
                  <a:t>	B</a:t>
                </a:r>
                <a:r>
                  <a:rPr lang="nl-NL" sz="3200" b="1"/>
                  <a:t>. </a:t>
                </a:r>
                <a:r>
                  <a:rPr lang="nl-NL" sz="3200"/>
                  <a:t>Một số hữu tỉ dương.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C. </a:t>
                </a:r>
                <a:r>
                  <a:rPr lang="nl-NL" sz="3200"/>
                  <a:t>Một số nguyên âm.</a:t>
                </a:r>
                <a:r>
                  <a:rPr lang="nl-NL" sz="3200" b="1"/>
                  <a:t>		</a:t>
                </a:r>
                <a:r>
                  <a:rPr lang="nl-NL" sz="3200" b="1" smtClean="0"/>
                  <a:t>	D</a:t>
                </a:r>
                <a:r>
                  <a:rPr lang="nl-NL" sz="3200" b="1"/>
                  <a:t>. </a:t>
                </a:r>
                <a:r>
                  <a:rPr lang="nl-NL" sz="3200"/>
                  <a:t>Một số hữu tỉ âm.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46" y="1637010"/>
                <a:ext cx="9962865" cy="4693593"/>
              </a:xfrm>
              <a:prstGeom prst="rect">
                <a:avLst/>
              </a:prstGeom>
              <a:blipFill rotWithShape="1">
                <a:blip r:embed="rId2"/>
                <a:stretch>
                  <a:fillRect l="-1530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517988" y="483681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29" y="1704218"/>
                <a:ext cx="9457899" cy="4095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18: </a:t>
                </a:r>
                <a:r>
                  <a:rPr lang="it-IT" sz="3200"/>
                  <a:t>Cho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it-IT" sz="32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−4=0.</m:t>
                    </m:r>
                  </m:oMath>
                </a14:m>
                <a:r>
                  <a:rPr lang="it-IT" sz="3200"/>
                  <a:t> Trong các khẳng định sau, khẳng định nào đúng?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endParaRPr lang="en-U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n-US" sz="3200"/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fr-FR" sz="3200" b="1"/>
                  <a:t>	</a:t>
                </a:r>
                <a:r>
                  <a:rPr lang="fr-FR" sz="3200" b="1" smtClean="0"/>
                  <a:t>				D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32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29" y="1704218"/>
                <a:ext cx="9457899" cy="4095352"/>
              </a:xfrm>
              <a:prstGeom prst="rect">
                <a:avLst/>
              </a:prstGeom>
              <a:blipFill rotWithShape="1">
                <a:blip r:embed="rId2"/>
                <a:stretch>
                  <a:fillRect l="-1676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304547" y="4301790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8299" y="1606502"/>
                <a:ext cx="9949217" cy="5136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19: </a:t>
                </a:r>
                <a:r>
                  <a:rPr lang="en-US" sz="3200"/>
                  <a:t>Trong không gian với hệ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3200"/>
                  <a:t>, cho hai mặt phẳng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):3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en-US" sz="3200"/>
                  <a:t>. Tìm giá trị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/>
                  <a:t> để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 song song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</a:t>
                </a:r>
                <a:r>
                  <a:rPr lang="en-US" sz="3200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</a:t>
                </a:r>
                <a:r>
                  <a:rPr lang="en-US" sz="3200" b="1" smtClean="0"/>
                  <a:t>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3200" smtClean="0"/>
                  <a:t>.</a:t>
                </a:r>
                <a:endParaRPr lang="en-US" sz="3200" b="1"/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=9,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	</a:t>
                </a:r>
                <a:r>
                  <a:rPr lang="en-US" sz="3200" b="1" smtClean="0"/>
                  <a:t>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99" y="1606502"/>
                <a:ext cx="9949217" cy="5136919"/>
              </a:xfrm>
              <a:prstGeom prst="rect">
                <a:avLst/>
              </a:prstGeom>
              <a:blipFill rotWithShape="1">
                <a:blip r:embed="rId2"/>
                <a:stretch>
                  <a:fillRect l="-1531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558938" y="5848353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6788" y="1721492"/>
                <a:ext cx="9144000" cy="456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20: </a:t>
                </a:r>
                <a:r>
                  <a:rPr lang="nl-NL" sz="3200"/>
                  <a:t>Trong không gian với hệ toạ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nl-NL" sz="3200"/>
                  <a:t>, cho hai mặt phẳng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):2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nl-NL" sz="3200"/>
                  <a:t> </a:t>
                </a:r>
                <a:endParaRPr lang="nl-NL" sz="3200" smtClean="0"/>
              </a:p>
              <a:p>
                <a:pPr lvl="0">
                  <a:lnSpc>
                    <a:spcPct val="150000"/>
                  </a:lnSpc>
                </a:pPr>
                <a:r>
                  <a:rPr lang="nl-NL" sz="3200" smtClean="0"/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nl-NL" sz="3200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vuông góc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 khi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endParaRPr lang="en-U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8" y="1721492"/>
                <a:ext cx="9144000" cy="4568366"/>
              </a:xfrm>
              <a:prstGeom prst="rect">
                <a:avLst/>
              </a:prstGeom>
              <a:blipFill rotWithShape="1">
                <a:blip r:embed="rId2"/>
                <a:stretch>
                  <a:fillRect l="-1733" r="-2267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941082" y="561635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80223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182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8562" y="1346105"/>
                <a:ext cx="10279080" cy="515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21: </a:t>
                </a:r>
                <a:r>
                  <a:rPr lang="es-ES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s-ES" sz="3200"/>
                  <a:t>, cho 2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s-ES" sz="32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𝑚𝑦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−6+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3200"/>
                  <a:t> </a:t>
                </a:r>
                <a:endParaRPr lang="es-ES" sz="3200" smtClean="0"/>
              </a:p>
              <a:p>
                <a:pPr lvl="0">
                  <a:lnSpc>
                    <a:spcPct val="150000"/>
                  </a:lnSpc>
                </a:pPr>
                <a:r>
                  <a:rPr lang="es-ES" sz="3200" smtClean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s-ES" sz="32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s-E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E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s-ES" sz="3200"/>
                  <a:t> </a:t>
                </a:r>
                <a:r>
                  <a:rPr lang="es-ES" sz="3200" smtClean="0"/>
                  <a:t>. Tìm </a:t>
                </a:r>
                <a:r>
                  <a:rPr lang="es-ES" sz="3200"/>
                  <a:t>giá trị thực của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" sz="3200"/>
                  <a:t> để mặt phẳng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3200"/>
                  <a:t> vuông góc với mặt phẳng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s-ES" sz="3200" b="1"/>
                  <a:t>A.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s-ES" sz="3200"/>
                  <a:t>.</a:t>
                </a:r>
                <a:r>
                  <a:rPr lang="es-ES" sz="3200" b="1"/>
                  <a:t>	</a:t>
                </a:r>
                <a:r>
                  <a:rPr lang="es-ES" sz="3200" b="1" smtClean="0"/>
                  <a:t>					B</a:t>
                </a:r>
                <a:r>
                  <a:rPr lang="es-ES" sz="3200" b="1"/>
                  <a:t>.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s-ES" sz="3200"/>
                  <a:t>.</a:t>
                </a:r>
                <a:r>
                  <a:rPr lang="es-ES" sz="3200" b="1"/>
                  <a:t>	</a:t>
                </a:r>
                <a:endParaRPr lang="es-E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s-ES" sz="3200" b="1" smtClean="0"/>
                  <a:t>C</a:t>
                </a:r>
                <a:r>
                  <a:rPr lang="es-ES" sz="3200" b="1"/>
                  <a:t>.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3200"/>
                  <a:t>.</a:t>
                </a:r>
                <a:r>
                  <a:rPr lang="es-ES" sz="3200" b="1"/>
                  <a:t>	</a:t>
                </a:r>
                <a:r>
                  <a:rPr lang="es-ES" sz="3200" b="1" smtClean="0"/>
                  <a:t>				D</a:t>
                </a:r>
                <a:r>
                  <a:rPr lang="es-ES" sz="3200" b="1"/>
                  <a:t>.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320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62" y="1346105"/>
                <a:ext cx="10279080" cy="5150769"/>
              </a:xfrm>
              <a:prstGeom prst="rect">
                <a:avLst/>
              </a:prstGeom>
              <a:blipFill rotWithShape="1">
                <a:blip r:embed="rId3"/>
                <a:stretch>
                  <a:fillRect l="-1483" r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282277" y="456704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82953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45504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5343" y="1468335"/>
                <a:ext cx="10276764" cy="4349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22: </a:t>
                </a:r>
                <a:r>
                  <a:rPr lang="nl-NL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nl-NL" sz="3200"/>
                  <a:t>, cho hai </a:t>
                </a:r>
                <a:r>
                  <a:rPr lang="nl-NL" sz="3200" smtClean="0"/>
                  <a:t>đường</a:t>
                </a:r>
              </a:p>
              <a:p>
                <a:pPr lvl="0"/>
                <a:r>
                  <a:rPr lang="nl-NL" sz="3200" smtClean="0"/>
                  <a:t> </a:t>
                </a:r>
                <a:r>
                  <a:rPr lang="nl-NL" sz="3200"/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smtClean="0"/>
                  <a:t> </a:t>
                </a:r>
                <a:r>
                  <a:rPr lang="nl-NL" sz="3200"/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3200"/>
                  <a:t>. Tìm phương </a:t>
                </a:r>
                <a:endParaRPr lang="nl-NL" sz="3200" smtClean="0"/>
              </a:p>
              <a:p>
                <a:pPr lvl="0">
                  <a:lnSpc>
                    <a:spcPct val="150000"/>
                  </a:lnSpc>
                </a:pPr>
                <a:r>
                  <a:rPr lang="nl-NL" sz="3200" smtClean="0"/>
                  <a:t>trình </a:t>
                </a:r>
                <a:r>
                  <a:rPr lang="nl-NL" sz="3200"/>
                  <a:t>mặt phẳng cách đều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	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nl-NL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lang="nl-NL" sz="320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3" y="1468335"/>
                <a:ext cx="10276764" cy="4349268"/>
              </a:xfrm>
              <a:prstGeom prst="rect">
                <a:avLst/>
              </a:prstGeom>
              <a:blipFill rotWithShape="1">
                <a:blip r:embed="rId2"/>
                <a:stretch>
                  <a:fillRect l="-1542" r="-1068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272325" y="4321378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0436" y="1684499"/>
                <a:ext cx="9362364" cy="4522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23: </a:t>
                </a:r>
                <a:r>
                  <a:rPr lang="en-US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/>
                  <a:t>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lần lượt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−6=0, </m:t>
                    </m:r>
                  </m:oMath>
                </a14:m>
                <a:endParaRPr lang="en-US" sz="3200" i="1" smtClean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. Có bao nhiêu giá trị nguyên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/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	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6" y="1684499"/>
                <a:ext cx="9362364" cy="4522200"/>
              </a:xfrm>
              <a:prstGeom prst="rect">
                <a:avLst/>
              </a:prstGeom>
              <a:blipFill rotWithShape="1">
                <a:blip r:embed="rId2"/>
                <a:stretch>
                  <a:fillRect l="-1628" r="-52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97829" y="5440514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2639" y="1799188"/>
                <a:ext cx="1033135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24: </a:t>
                </a:r>
                <a:r>
                  <a:rPr lang="pt-BR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pt-BR" sz="3200"/>
                  <a:t>,</a:t>
                </a:r>
                <a:r>
                  <a:rPr lang="en-US" sz="3200"/>
                  <a:t>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32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. Tìm các giá trị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/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không có điểm chung.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&lt;−9 </m:t>
                    </m:r>
                  </m:oMath>
                </a14:m>
                <a:r>
                  <a:rPr lang="en-US" sz="3200"/>
                  <a:t>hoặc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&gt;21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</a:t>
                </a:r>
                <a:r>
                  <a:rPr lang="en-US" sz="3200"/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−9&lt;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&lt;21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−9≤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≤21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	D.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≤−9</m:t>
                    </m:r>
                  </m:oMath>
                </a14:m>
                <a:r>
                  <a:rPr lang="en-US" sz="3200"/>
                  <a:t> hoặc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≥21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39" y="1799188"/>
                <a:ext cx="10331355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47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36975" y="482899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CÂU HỎI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8991" y="1760266"/>
                <a:ext cx="1014028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25: </a:t>
                </a:r>
                <a:r>
                  <a:rPr lang="nl-NL" sz="3200"/>
                  <a:t>Trong không gian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nl-NL" sz="3200"/>
                  <a:t>, cho mặt cầu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nl-NL" sz="3200"/>
                  <a:t> và </a:t>
                </a:r>
                <a:endParaRPr lang="en-US" sz="3200" i="1" smtClean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: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nl-NL" sz="3200"/>
                  <a:t>,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 cắt mặt cầu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 theo giao tuyến là một đường tròn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/>
                  <a:t> có tâm và bán kính </a:t>
                </a:r>
                <a:r>
                  <a:rPr lang="nl-NL" sz="3200" smtClean="0"/>
                  <a:t>là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1;−2;−3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	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1;−2;−3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nl-NL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−1;2;3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−1;2;3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nl-NL" sz="320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91" y="1760266"/>
                <a:ext cx="10140287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56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326933" y="5509079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8048" y="1990427"/>
                <a:ext cx="10230193" cy="386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26: </a:t>
                </a:r>
                <a:r>
                  <a:rPr lang="fr-FR" sz="3200"/>
                  <a:t>Trong không gian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fr-FR" sz="3200"/>
                  <a:t> cho mặt cầu </a:t>
                </a:r>
                <a:endParaRPr lang="fr-FR" sz="32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fr-FR" sz="320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3200"/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200"/>
                  <a:t> cắt khối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theo thiết diện là một hình tròn. Tính diện của hình tròn đó.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b="1"/>
                  <a:t>		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/>
                  <a:t>	</a:t>
                </a:r>
                <a:r>
                  <a:rPr lang="en-US" sz="3200" b="1"/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b="1"/>
                  <a:t>	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48" y="1990427"/>
                <a:ext cx="10230193" cy="3862789"/>
              </a:xfrm>
              <a:prstGeom prst="rect">
                <a:avLst/>
              </a:prstGeom>
              <a:blipFill rotWithShape="1">
                <a:blip r:embed="rId2"/>
                <a:stretch>
                  <a:fillRect l="-1490" r="-715" b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85943" y="5075293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30" y="1869449"/>
                <a:ext cx="1018123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27: </a:t>
                </a:r>
                <a:r>
                  <a:rPr lang="en-US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3200"/>
                  <a:t>, mặt cầu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2;1;−3</m:t>
                        </m:r>
                      </m:e>
                    </m:d>
                  </m:oMath>
                </a14:m>
                <a:r>
                  <a:rPr lang="en-US" sz="3200"/>
                  <a:t> và tiếp xúc với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3200"/>
                  <a:t> có phương trình là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/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3200"/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30" y="1869449"/>
                <a:ext cx="1018123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49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81477" y="4158902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9115" y="1514589"/>
                <a:ext cx="10003809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28: </a:t>
                </a:r>
                <a:r>
                  <a:rPr lang="en-US" sz="3200"/>
                  <a:t>Trong không gian với hệ trục toạ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3200"/>
                  <a:t>, 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200"/>
                  <a:t> tương ứng có phương trình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−20=0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−24=0</m:t>
                    </m:r>
                  </m:oMath>
                </a14:m>
                <a:r>
                  <a:rPr lang="en-US" sz="3200"/>
                  <a:t>. Chọn mệnh đề đúng trong bốn mệnh đề </a:t>
                </a:r>
                <a:r>
                  <a:rPr lang="en-US" sz="3200" smtClean="0"/>
                  <a:t>sau?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endParaRPr lang="en-U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15" y="1514589"/>
                <a:ext cx="10003809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584" r="-152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77011" y="5999645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6036" y="1687981"/>
                <a:ext cx="1089091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29: </a:t>
                </a:r>
                <a:r>
                  <a:rPr lang="vi-VN" sz="3200"/>
                  <a:t>Trong không gian với hệ toạ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vi-VN" sz="3200"/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vi-VN" sz="3200"/>
                  <a:t>. Hỏi trong các mặt phẳng sau, đâu là mặt phẳng không có điểm chung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200"/>
                  <a:t>?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vi-VN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+10=0</m:t>
                    </m:r>
                  </m:oMath>
                </a14:m>
                <a:r>
                  <a:rPr lang="vi-VN" sz="320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vi-VN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vi-VN" sz="320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vi-VN" sz="320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vi-VN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vi-VN" sz="320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1687981"/>
                <a:ext cx="10890913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399" r="-22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016349" y="4715603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102060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6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36576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9558" y="1835658"/>
                <a:ext cx="11109277" cy="396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 30: </a:t>
                </a:r>
                <a:r>
                  <a:rPr lang="pl-PL" sz="3200"/>
                  <a:t>Trong các phương trình sau, phương trình mặt phẳng nào tiếp xúc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vi-VN" sz="3200"/>
                  <a:t> </a:t>
                </a:r>
                <a:r>
                  <a:rPr lang="pl-PL" sz="3200"/>
                  <a:t>tại điểm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7; −1; 5</m:t>
                        </m:r>
                      </m:e>
                    </m:d>
                  </m:oMath>
                </a14:m>
                <a:r>
                  <a:rPr lang="pl-PL" sz="3200"/>
                  <a:t>?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pl-PL" sz="3200" b="1">
                    <a:solidFill>
                      <a:srgbClr val="0000FF"/>
                    </a:solidFill>
                  </a:rPr>
                  <a:t>A.</a:t>
                </a:r>
                <a:r>
                  <a:rPr lang="pl-PL" sz="3200" b="1"/>
                  <a:t>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pl-PL" sz="3200"/>
                  <a:t>.</a:t>
                </a:r>
                <a:r>
                  <a:rPr lang="vi-VN" sz="3200"/>
                  <a:t>	</a:t>
                </a:r>
                <a:r>
                  <a:rPr lang="en-US" sz="3200" b="1">
                    <a:solidFill>
                      <a:srgbClr val="0000FF"/>
                    </a:solidFill>
                  </a:rPr>
                  <a:t>	</a:t>
                </a:r>
                <a:r>
                  <a:rPr lang="vi-VN" sz="3200" b="1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vi-VN" sz="3200" b="1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–55=0</m:t>
                    </m:r>
                  </m:oMath>
                </a14:m>
                <a:r>
                  <a:rPr lang="vi-VN" sz="3200" b="1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pl-PL" sz="3200" b="1">
                    <a:solidFill>
                      <a:srgbClr val="0000FF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–5=0</m:t>
                    </m:r>
                  </m:oMath>
                </a14:m>
                <a:r>
                  <a:rPr lang="pl-PL" sz="3200" b="1"/>
                  <a:t>.	</a:t>
                </a:r>
                <a:r>
                  <a:rPr lang="en-US" sz="3200" b="1"/>
                  <a:t>	</a:t>
                </a:r>
                <a:r>
                  <a:rPr lang="pl-PL" sz="3200" b="1">
                    <a:solidFill>
                      <a:srgbClr val="0000FF"/>
                    </a:solidFill>
                  </a:rPr>
                  <a:t>D.</a:t>
                </a:r>
                <a:r>
                  <a:rPr lang="pl-PL" sz="3200" b="1"/>
                  <a:t>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–2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–2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–50=0</m:t>
                    </m:r>
                  </m:oMath>
                </a14:m>
                <a:r>
                  <a:rPr lang="pl-PL" sz="320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" y="1835658"/>
                <a:ext cx="11109277" cy="3966086"/>
              </a:xfrm>
              <a:prstGeom prst="rect">
                <a:avLst/>
              </a:prstGeom>
              <a:blipFill rotWithShape="1">
                <a:blip r:embed="rId2"/>
                <a:stretch>
                  <a:fillRect l="-1427" r="-1482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890177" y="4196987"/>
            <a:ext cx="736979" cy="723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3450" y="1408572"/>
                <a:ext cx="10515600" cy="4866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 31: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en-US" sz="3200" err="1"/>
                  <a:t>Trong</a:t>
                </a:r>
                <a:r>
                  <a:rPr lang="en-US" sz="3200"/>
                  <a:t> </a:t>
                </a:r>
                <a:r>
                  <a:rPr lang="en-US" sz="3200" err="1"/>
                  <a:t>không</a:t>
                </a:r>
                <a:r>
                  <a:rPr lang="en-US" sz="3200"/>
                  <a:t> </a:t>
                </a:r>
                <a:r>
                  <a:rPr lang="en-US" sz="3200" err="1"/>
                  <a:t>gian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</a:t>
                </a:r>
                <a:r>
                  <a:rPr lang="en-US" sz="3200" err="1"/>
                  <a:t>cho</a:t>
                </a:r>
                <a:r>
                  <a:rPr lang="en-US" sz="3200"/>
                  <a:t> </a:t>
                </a:r>
                <a:r>
                  <a:rPr lang="en-US" sz="3200" err="1"/>
                  <a:t>hai</a:t>
                </a:r>
                <a:r>
                  <a:rPr lang="en-US" sz="3200"/>
                  <a:t> </a:t>
                </a:r>
                <a:r>
                  <a:rPr lang="en-US" sz="3200" err="1"/>
                  <a:t>đường</a:t>
                </a:r>
                <a:r>
                  <a:rPr lang="en-US" sz="3200"/>
                  <a:t> </a:t>
                </a:r>
                <a:r>
                  <a:rPr lang="en-US" sz="3200" err="1"/>
                  <a:t>thẳng</a:t>
                </a:r>
                <a:r>
                  <a:rPr lang="en-US" sz="3200"/>
                  <a:t> </a:t>
                </a:r>
                <a:endParaRPr lang="en-US" sz="3200" smtClean="0"/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pPr lvl="0"/>
                <a:r>
                  <a:rPr lang="en-US" sz="3200" err="1" smtClean="0"/>
                  <a:t>Đường</a:t>
                </a:r>
                <a:r>
                  <a:rPr lang="en-US" sz="3200" smtClean="0"/>
                  <a:t> </a:t>
                </a:r>
                <a:r>
                  <a:rPr lang="en-US" sz="3200" err="1"/>
                  <a:t>thẳng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err="1"/>
                  <a:t>cắt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/>
                  <a:t> </a:t>
                </a:r>
                <a:r>
                  <a:rPr lang="en-US" sz="3200" err="1"/>
                  <a:t>lần</a:t>
                </a:r>
                <a:r>
                  <a:rPr lang="en-US" sz="3200"/>
                  <a:t> </a:t>
                </a:r>
                <a:r>
                  <a:rPr lang="en-US" sz="3200" err="1"/>
                  <a:t>lượt</a:t>
                </a:r>
                <a:r>
                  <a:rPr lang="en-US" sz="3200"/>
                  <a:t> </a:t>
                </a:r>
                <a:r>
                  <a:rPr lang="en-US" sz="3200" err="1"/>
                  <a:t>tại</a:t>
                </a:r>
                <a:r>
                  <a:rPr lang="en-US" sz="3200"/>
                  <a:t> </a:t>
                </a:r>
                <a:r>
                  <a:rPr lang="en-US" sz="3200" err="1"/>
                  <a:t>các</a:t>
                </a:r>
                <a:r>
                  <a:rPr lang="en-US" sz="3200"/>
                  <a:t> </a:t>
                </a:r>
                <a:r>
                  <a:rPr lang="en-US" sz="3200" err="1"/>
                  <a:t>điểm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err="1"/>
                  <a:t>thỏa</a:t>
                </a:r>
                <a:r>
                  <a:rPr lang="en-US" sz="3200"/>
                  <a:t> </a:t>
                </a:r>
                <a:r>
                  <a:rPr lang="en-US" sz="3200" err="1"/>
                  <a:t>mãn</a:t>
                </a:r>
                <a:r>
                  <a:rPr lang="en-US" sz="3200"/>
                  <a:t> </a:t>
                </a:r>
                <a:r>
                  <a:rPr lang="en-US" sz="3200" err="1"/>
                  <a:t>độ</a:t>
                </a:r>
                <a:r>
                  <a:rPr lang="en-US" sz="3200"/>
                  <a:t> </a:t>
                </a:r>
                <a:r>
                  <a:rPr lang="en-US" sz="3200" err="1"/>
                  <a:t>dài</a:t>
                </a:r>
                <a:r>
                  <a:rPr lang="en-US" sz="3200"/>
                  <a:t> </a:t>
                </a:r>
                <a:r>
                  <a:rPr lang="en-US" sz="3200" err="1"/>
                  <a:t>đoạn</a:t>
                </a:r>
                <a:r>
                  <a:rPr lang="en-US" sz="3200"/>
                  <a:t> </a:t>
                </a:r>
                <a:r>
                  <a:rPr lang="en-US" sz="3200" err="1"/>
                  <a:t>thẳng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err="1"/>
                  <a:t>nhỏ</a:t>
                </a:r>
                <a:r>
                  <a:rPr lang="en-US" sz="3200"/>
                  <a:t> </a:t>
                </a:r>
                <a:r>
                  <a:rPr lang="en-US" sz="3200" err="1"/>
                  <a:t>nhất</a:t>
                </a:r>
                <a:r>
                  <a:rPr lang="en-US" sz="3200"/>
                  <a:t>. </a:t>
                </a:r>
                <a:r>
                  <a:rPr lang="en-US" sz="3200" err="1"/>
                  <a:t>Phương</a:t>
                </a:r>
                <a:r>
                  <a:rPr lang="en-US" sz="3200"/>
                  <a:t> </a:t>
                </a:r>
                <a:r>
                  <a:rPr lang="en-US" sz="3200" err="1"/>
                  <a:t>trình</a:t>
                </a:r>
                <a:r>
                  <a:rPr lang="en-US" sz="3200"/>
                  <a:t> </a:t>
                </a:r>
                <a:r>
                  <a:rPr lang="en-US" sz="3200" err="1"/>
                  <a:t>đường</a:t>
                </a:r>
                <a:r>
                  <a:rPr lang="en-US" sz="3200"/>
                  <a:t> </a:t>
                </a:r>
                <a:r>
                  <a:rPr lang="en-US" sz="3200" err="1"/>
                  <a:t>thẳng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err="1"/>
                  <a:t>là</a:t>
                </a:r>
                <a:endParaRPr lang="en-US" sz="3200"/>
              </a:p>
              <a:p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 b="1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408572"/>
                <a:ext cx="10515600" cy="4866332"/>
              </a:xfrm>
              <a:prstGeom prst="rect">
                <a:avLst/>
              </a:prstGeom>
              <a:blipFill rotWithShape="1">
                <a:blip r:embed="rId2"/>
                <a:stretch>
                  <a:fillRect l="-1449" t="-1504" b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67450" y="4786683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69039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331386"/>
                <a:ext cx="10515600" cy="626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0000FF"/>
                    </a:solidFill>
                  </a:rPr>
                  <a:t>Hướng dẫn </a:t>
                </a:r>
                <a:r>
                  <a:rPr lang="en-US" sz="3200" b="1">
                    <a:solidFill>
                      <a:srgbClr val="0000FF"/>
                    </a:solidFill>
                  </a:rPr>
                  <a:t>giải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;2−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;1+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;2+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=−2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/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2;1;1</m:t>
                        </m:r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−1;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800"/>
                  <a:t> ngắn nhất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800"/>
                  <a:t> là đoạn vuông góc chung của </a:t>
                </a:r>
                <a:r>
                  <a:rPr lang="en-US" sz="2800" smtClean="0"/>
                  <a:t>d, d</a:t>
                </a:r>
                <a:r>
                  <a:rPr lang="en-US" sz="2800" baseline="30000" smtClean="0"/>
                  <a:t>’</a:t>
                </a:r>
                <a:r>
                  <a:rPr lang="en-US" sz="2800" smtClean="0"/>
                  <a:t>.</a:t>
                </a:r>
                <a:r>
                  <a:rPr lang="en-US" sz="2800"/>
                  <a:t> </a:t>
                </a:r>
                <a:r>
                  <a:rPr lang="en-US" sz="2800" smtClean="0"/>
                  <a:t>Vậy ∆ </a:t>
                </a:r>
                <a:r>
                  <a:rPr lang="en-US" sz="2800"/>
                  <a:t>đi qua </a:t>
                </a:r>
                <a:r>
                  <a:rPr lang="en-US" sz="2800" smtClean="0"/>
                  <a:t>A(2; 1; 1) có vtơ </a:t>
                </a:r>
                <a:r>
                  <a:rPr lang="en-US" sz="2800"/>
                  <a:t>chỉ </a:t>
                </a:r>
                <a:r>
                  <a:rPr lang="en-US" sz="2800" smtClean="0"/>
                  <a:t>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−2;1;3</m:t>
                        </m:r>
                      </m:e>
                    </m:d>
                  </m:oMath>
                </a14:m>
                <a:r>
                  <a:rPr lang="en-US" sz="280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⇒∆: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smtClean="0"/>
              </a:p>
              <a:p>
                <a:pPr>
                  <a:lnSpc>
                    <a:spcPct val="110000"/>
                  </a:lnSpc>
                </a:pPr>
                <a:r>
                  <a:rPr lang="en-US" sz="2800" b="1">
                    <a:solidFill>
                      <a:srgbClr val="990099"/>
                    </a:solidFill>
                  </a:rPr>
                  <a:t>V</a:t>
                </a:r>
                <a:r>
                  <a:rPr lang="en-US" sz="2800" b="1" smtClean="0">
                    <a:solidFill>
                      <a:srgbClr val="990099"/>
                    </a:solidFill>
                  </a:rPr>
                  <a:t>ậy chọn B</a:t>
                </a:r>
                <a:endParaRPr lang="en-US" sz="280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31386"/>
                <a:ext cx="10515600" cy="6262805"/>
              </a:xfrm>
              <a:prstGeom prst="rect">
                <a:avLst/>
              </a:prstGeom>
              <a:blipFill rotWithShape="1">
                <a:blip r:embed="rId2"/>
                <a:stretch>
                  <a:fillRect l="-1217" t="-1265" b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0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235840"/>
                <a:ext cx="10515600" cy="5179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32: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với hệ trục tọa độ , cho bốn đường thẳng: 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∓1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,</a:t>
                </a:r>
                <a:r>
                  <a:rPr lang="en-US" sz="3200" b="1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,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200"/>
                  <a:t> </a:t>
                </a:r>
                <a:r>
                  <a:rPr lang="en-US" sz="320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,</a:t>
                </a:r>
                <a:r>
                  <a:rPr lang="en-US" sz="320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. </m:t>
                    </m:r>
                  </m:oMath>
                </a14:m>
                <a:endParaRPr lang="en-US" sz="3200" b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3200" smtClean="0"/>
                  <a:t>Số </a:t>
                </a:r>
                <a:r>
                  <a:rPr lang="en-US" sz="3200"/>
                  <a:t>đường thẳng trong không gian cắt cả bốn đường thẳng trên là</a:t>
                </a:r>
                <a:r>
                  <a:rPr lang="en-US" sz="320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 A</a:t>
                </a:r>
                <a:r>
                  <a:rPr lang="en-US" sz="3200" b="1"/>
                  <a:t>. </a:t>
                </a:r>
                <a:r>
                  <a:rPr lang="en-US" sz="3200"/>
                  <a:t>0.</a:t>
                </a:r>
                <a:r>
                  <a:rPr lang="en-US" sz="3200" b="1"/>
                  <a:t> 	</a:t>
                </a:r>
                <a:r>
                  <a:rPr lang="en-US" sz="3200" b="1" smtClean="0"/>
                  <a:t>	B</a:t>
                </a:r>
                <a:r>
                  <a:rPr lang="en-US" sz="3200" b="1"/>
                  <a:t>. </a:t>
                </a:r>
                <a:r>
                  <a:rPr lang="en-US" sz="3200"/>
                  <a:t>2.</a:t>
                </a:r>
                <a:r>
                  <a:rPr lang="en-US" sz="3200" b="1"/>
                  <a:t>	</a:t>
                </a:r>
                <a:r>
                  <a:rPr lang="en-US" sz="3200" b="1" smtClean="0"/>
                  <a:t>		C</a:t>
                </a:r>
                <a:r>
                  <a:rPr lang="en-US" sz="3200" b="1"/>
                  <a:t>. </a:t>
                </a:r>
                <a:r>
                  <a:rPr lang="en-US" sz="3200"/>
                  <a:t>Vô số.</a:t>
                </a:r>
                <a:r>
                  <a:rPr lang="en-US" sz="3200" b="1"/>
                  <a:t>	</a:t>
                </a:r>
                <a:r>
                  <a:rPr lang="en-US" sz="3200" b="1" smtClean="0"/>
                  <a:t>		D</a:t>
                </a:r>
                <a:r>
                  <a:rPr lang="en-US" sz="3200" b="1"/>
                  <a:t>. </a:t>
                </a:r>
                <a:r>
                  <a:rPr lang="en-US" sz="3200"/>
                  <a:t>1.</a:t>
                </a:r>
                <a:r>
                  <a:rPr lang="en-US" sz="3200" b="1"/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235840"/>
                <a:ext cx="10515600" cy="5179238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38200" y="5620949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331386"/>
                <a:ext cx="10515600" cy="5844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smtClean="0"/>
                  <a:t>Ta </a:t>
                </a:r>
                <a:r>
                  <a:rPr lang="en-US" sz="3200"/>
                  <a:t>có  </a:t>
                </a:r>
                <a:r>
                  <a:rPr lang="en-US" sz="3200" i="1" smtClean="0"/>
                  <a:t>d</a:t>
                </a:r>
                <a:r>
                  <a:rPr lang="en-US" sz="3200" baseline="-25000" smtClean="0"/>
                  <a:t>1</a:t>
                </a:r>
                <a:r>
                  <a:rPr lang="en-US" sz="3200" smtClean="0"/>
                  <a:t> </a:t>
                </a:r>
                <a:r>
                  <a:rPr lang="en-US" sz="3200"/>
                  <a:t>song song </a:t>
                </a:r>
                <a:r>
                  <a:rPr lang="en-US" sz="3200" i="1" smtClean="0"/>
                  <a:t>d</a:t>
                </a:r>
                <a:r>
                  <a:rPr lang="en-US" sz="3200" baseline="-25000" smtClean="0"/>
                  <a:t>2</a:t>
                </a:r>
                <a:r>
                  <a:rPr lang="en-US" sz="3200" smtClean="0"/>
                  <a:t>, </a:t>
                </a:r>
                <a:r>
                  <a:rPr lang="en-US" sz="3200"/>
                  <a:t>phương trình mặt phẳng chứa hai </a:t>
                </a:r>
                <a:r>
                  <a:rPr lang="fr-FR" sz="3200"/>
                  <a:t> đường </a:t>
                </a:r>
                <a:r>
                  <a:rPr lang="fr-FR" sz="3200" smtClean="0"/>
                  <a:t>thẳng </a:t>
                </a:r>
                <a:r>
                  <a:rPr lang="en-US" sz="3200" i="1" smtClean="0"/>
                  <a:t>d</a:t>
                </a:r>
                <a:r>
                  <a:rPr lang="en-US" sz="3200" baseline="-25000" smtClean="0"/>
                  <a:t>1</a:t>
                </a:r>
                <a:r>
                  <a:rPr lang="en-US" sz="3200" smtClean="0"/>
                  <a:t>,</a:t>
                </a:r>
                <a:r>
                  <a:rPr lang="en-US" sz="3200" i="1" smtClean="0"/>
                  <a:t>d</a:t>
                </a:r>
                <a:r>
                  <a:rPr lang="en-US" sz="3200" baseline="-25000" smtClean="0"/>
                  <a:t>2</a:t>
                </a:r>
                <a:r>
                  <a:rPr lang="fr-FR" sz="3200" smtClean="0"/>
                  <a:t> </a:t>
                </a:r>
                <a:r>
                  <a:rPr lang="fr-FR" sz="3200"/>
                  <a:t>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−1=0</m:t>
                    </m:r>
                  </m:oMath>
                </a14:m>
                <a:r>
                  <a:rPr lang="en-US" sz="3200"/>
                  <a:t>. </a:t>
                </a:r>
                <a:endParaRPr lang="fr-FR" sz="3200" smtClean="0"/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Gọi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3 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1;−1;1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i="1" smtClean="0"/>
                  <a:t>A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1,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3200" i="1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Gọi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𝐵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3 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0;1;0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1,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fr-FR" sz="3200"/>
                  <a:t>Mà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vi-VN" sz="3200" i="1">
                        <a:latin typeface="Cambria Math"/>
                      </a:rPr>
                      <m:t>=(−1;2;−1)</m:t>
                    </m:r>
                  </m:oMath>
                </a14:m>
                <a:r>
                  <a:rPr lang="vi-VN" sz="3200"/>
                  <a:t> </a:t>
                </a:r>
                <a:r>
                  <a:rPr lang="fr-FR" sz="3200"/>
                  <a:t>cùng phương với véc-tơ chỉ phương của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/>
                  <a:t> </a:t>
                </a:r>
                <a:r>
                  <a:rPr lang="fr-FR" sz="3200"/>
                  <a:t>nên không tồn tại đường thẳng nào đồng thời cắt cả bốn đường thẳng trên</a:t>
                </a:r>
                <a:r>
                  <a:rPr lang="fr-FR" sz="3200" smtClean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9900CC"/>
                    </a:solidFill>
                  </a:rPr>
                  <a:t>V</a:t>
                </a:r>
                <a:r>
                  <a:rPr lang="en-US" sz="3200" b="1" smtClean="0">
                    <a:solidFill>
                      <a:srgbClr val="9900CC"/>
                    </a:solidFill>
                  </a:rPr>
                  <a:t>ậy chọn A</a:t>
                </a:r>
                <a:endParaRPr lang="en-US" sz="3200" b="1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31386"/>
                <a:ext cx="10515600" cy="5844357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356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0034" y="788586"/>
            <a:ext cx="716351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CÂU HỎI VẬN DỤNG 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385968"/>
                <a:ext cx="10515600" cy="5208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33</a:t>
                </a:r>
                <a:r>
                  <a:rPr lang="en-US" sz="3200" b="1">
                    <a:solidFill>
                      <a:srgbClr val="FF0000"/>
                    </a:solidFill>
                  </a:rPr>
                  <a:t>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cho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2;−1;−6</m:t>
                        </m:r>
                      </m:e>
                    </m:d>
                  </m:oMath>
                </a14:m>
                <a:r>
                  <a:rPr lang="en-US" sz="3200"/>
                  <a:t> và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 Đường thẳng đi qua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/>
                  <a:t> và cắt cả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tại hai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3200"/>
                  <a:t>. Độ dài đoạn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200"/>
                  <a:t> bằng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𝟏𝟐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38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85968"/>
                <a:ext cx="10515600" cy="5208092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453452" y="5809695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581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Vì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3200"/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;1−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;−1+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3200"/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−2+3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;−1+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;2+2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𝑀𝐴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−1;2−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;5+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𝑀𝐵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−4+3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;8+2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5815375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363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8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4314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𝑀𝐴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𝑀𝐵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&amp;2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    </m:t>
                                      </m:r>
                                      <m:r>
                                        <a:rPr lang="en-US" sz="3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&amp;−4+3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&amp;2−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    </m:t>
                                      </m:r>
                                      <m:r>
                                        <a:rPr lang="en-US" sz="3200">
                                          <a:latin typeface="Cambria Math"/>
                                        </a:rPr>
                                        <m:t>5+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       </m:t>
                                      </m:r>
                                      <m:r>
                                        <a:rPr lang="en-US" sz="3200">
                                          <a:latin typeface="Cambria Math"/>
                                        </a:rPr>
                                        <m:t>8+2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&amp;5+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    2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&amp;8+2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en-US" sz="3200"/>
                                        <m:t>       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−4+3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smtClean="0"/>
              </a:p>
              <a:p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𝟕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𝟖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3200" b="1"/>
                              <m:t>         </m:t>
                            </m:r>
                            <m:r>
                              <a:rPr lang="en-US" sz="32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𝟖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𝟏𝟔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3200" b="1"/>
                              <m:t>       </m:t>
                            </m:r>
                            <m:r>
                              <a:rPr lang="en-US" sz="32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𝟐𝟎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𝟏𝟕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3200" b="1"/>
                              <m:t>   </m:t>
                            </m:r>
                            <m:r>
                              <a:rPr lang="en-US" sz="32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43141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7750" y="598086"/>
                <a:ext cx="10515600" cy="569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smtClean="0"/>
                  <a:t>Từ </a:t>
                </a:r>
                <a:r>
                  <a:rPr lang="en-US" sz="3200"/>
                  <a:t>(1) và (2</a:t>
                </a:r>
                <a:r>
                  <a:rPr lang="en-US" sz="3200" smtClean="0"/>
                  <a:t>) ta có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&amp;5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−7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+8=0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=−2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+4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+2=0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=−2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Thay vào (3) ta được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/>
                  <a:t> thỏa mãn.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/>
                  <a:t> ta được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3;0;0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4;1;6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30000"/>
                  </a:lnSpc>
                </a:pPr>
                <a:r>
                  <a:rPr lang="en-US" sz="3200" smtClean="0"/>
                  <a:t>suy </a:t>
                </a:r>
                <a:r>
                  <a:rPr lang="en-US" sz="3200"/>
                  <a:t>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38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 smtClean="0">
                    <a:solidFill>
                      <a:srgbClr val="6600FF"/>
                    </a:solidFill>
                  </a:rPr>
                  <a:t>Vậy chọn B</a:t>
                </a:r>
                <a:endParaRPr lang="en-US" sz="3200"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98086"/>
                <a:ext cx="10515600" cy="5699702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358672"/>
                <a:ext cx="10515600" cy="5071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34</a:t>
                </a:r>
                <a:r>
                  <a:rPr lang="en-US" sz="3200" b="1">
                    <a:solidFill>
                      <a:srgbClr val="FF0000"/>
                    </a:solidFill>
                  </a:rPr>
                  <a:t>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fr-FR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fr-FR" sz="3200"/>
                  <a:t>, cho hình hộp chữ nhật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/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3200"/>
                  <a:t> trùng với gốc tọa độ.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;0;0</m:t>
                        </m:r>
                      </m:e>
                    </m:d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0;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0;0;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3200"/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fr-FR" sz="3200" i="1">
                        <a:latin typeface="Cambria Math"/>
                      </a:rPr>
                      <m:t>&gt;0</m:t>
                    </m:r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fr-FR" sz="3200" i="1">
                        <a:latin typeface="Cambria Math"/>
                      </a:rPr>
                      <m:t>&gt;0</m:t>
                    </m:r>
                  </m:oMath>
                </a14:m>
                <a:r>
                  <a:rPr lang="fr-FR" sz="3200"/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fr-FR" sz="3200"/>
                  <a:t> là trung điểm của cạnh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/>
                  <a:t>. Xác định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fr-FR" sz="3200"/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fr-FR" sz="3200"/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𝐵𝐷𝑀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fr-FR" sz="3200" b="1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=−1</m:t>
                    </m:r>
                    <m:r>
                      <a:rPr lang="en-US" sz="32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FR" sz="3200" b="1"/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=2</m:t>
                    </m:r>
                    <m:r>
                      <a:rPr lang="en-US" sz="32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FR" sz="3200" b="1"/>
                  <a:t>	</a:t>
                </a:r>
                <a:r>
                  <a:rPr lang="fr-FR" sz="3200" b="1" smtClean="0"/>
                  <a:t>	C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b="1" smtClean="0"/>
                  <a:t>. </a:t>
                </a:r>
                <a:r>
                  <a:rPr lang="fr-FR" sz="3200" b="1"/>
                  <a:t>	</a:t>
                </a:r>
                <a:r>
                  <a:rPr lang="fr-FR" sz="3200" b="1" smtClean="0"/>
                  <a:t>	D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=1</m:t>
                    </m:r>
                    <m:r>
                      <a:rPr lang="en-US" sz="32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58672"/>
                <a:ext cx="10515600" cy="5071196"/>
              </a:xfrm>
              <a:prstGeom prst="rect">
                <a:avLst/>
              </a:prstGeom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954259" y="5561480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562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endParaRPr lang="en-US" sz="3200" b="1" smtClean="0"/>
              </a:p>
              <a:p>
                <a:endParaRPr lang="en-US" sz="3200" b="1" smtClean="0"/>
              </a:p>
              <a:p>
                <a:pPr>
                  <a:lnSpc>
                    <a:spcPct val="130000"/>
                  </a:lnSpc>
                </a:pPr>
                <a:r>
                  <a:rPr lang="fr-FR" sz="3200" smtClean="0"/>
                  <a:t>Ta </a:t>
                </a:r>
                <a:r>
                  <a:rPr lang="fr-FR" sz="3200"/>
                  <a:t>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endParaRPr lang="en-US" sz="3200" i="1" smtClean="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𝑏𝑥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𝑎𝑧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𝑎𝑏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fr-FR" sz="3200"/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sz="3200"/>
                  <a:t> là vectơ pháp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fr-FR" sz="3200"/>
                  <a:t>Dễ thấy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3200"/>
                  <a:t>. </a:t>
                </a:r>
                <a:endParaRPr lang="fr-FR" sz="3200" smtClean="0"/>
              </a:p>
              <a:p>
                <a:pPr>
                  <a:lnSpc>
                    <a:spcPct val="130000"/>
                  </a:lnSpc>
                </a:pPr>
                <a:r>
                  <a:rPr lang="fr-FR" sz="3200" smtClean="0"/>
                  <a:t>Khi </a:t>
                </a:r>
                <a:r>
                  <a:rPr lang="fr-FR" sz="3200"/>
                  <a:t>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5622821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77" y="598087"/>
            <a:ext cx="2751773" cy="3173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440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𝐵𝐷</m:t>
                            </m:r>
                          </m:e>
                        </m:acc>
                        <m:r>
                          <a:rPr lang="fr-FR" sz="32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𝐵𝑀</m:t>
                            </m:r>
                          </m:e>
                        </m:acc>
                      </m:e>
                    </m:d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𝑎𝑏</m:t>
                            </m:r>
                          </m:num>
                          <m:den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𝑎𝑏</m:t>
                            </m:r>
                          </m:num>
                          <m:den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3200" i="1">
                            <a:latin typeface="Cambria Math"/>
                          </a:rPr>
                          <m:t>;−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200"/>
                  <a:t> </a:t>
                </a:r>
                <a:endParaRPr lang="fr-FR" sz="3200" smtClean="0"/>
              </a:p>
              <a:p>
                <a:pPr>
                  <a:lnSpc>
                    <a:spcPct val="150000"/>
                  </a:lnSpc>
                </a:pPr>
                <a:r>
                  <a:rPr lang="fr-FR" sz="3200" smtClean="0"/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;−2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sz="3200"/>
                  <a:t> là vectơ pháp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𝐵𝐷𝑀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en-US" sz="3200"/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𝐵𝐷𝑀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/>
                      </a:rPr>
                      <m:t>⇒2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=0⇔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6600FF"/>
                    </a:solidFill>
                  </a:rPr>
                  <a:t>Vậy chọn D</a:t>
                </a:r>
                <a:endParaRPr lang="en-US" sz="3200" b="1"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4402295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595518"/>
                <a:ext cx="10515600" cy="483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35</a:t>
                </a:r>
                <a:r>
                  <a:rPr lang="en-US" sz="3200" b="1">
                    <a:solidFill>
                      <a:srgbClr val="FF0000"/>
                    </a:solidFill>
                  </a:rPr>
                  <a:t>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fr-FR" sz="3200"/>
                  <a:t>Trong</a:t>
                </a:r>
                <a:r>
                  <a:rPr lang="en-US" sz="3200"/>
                  <a:t> không gian  cho đường thẳng </a:t>
                </a:r>
                <a:endParaRPr lang="en-US" sz="3200" i="1" smtClean="0"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/>
                  <a:t> 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en-US" sz="3200"/>
                  <a:t> . Đường thẳng ∆  đi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𝐸</m:t>
                    </m:r>
                    <m:r>
                      <a:rPr lang="en-US" sz="3200" i="1">
                        <a:latin typeface="Cambria Math"/>
                      </a:rPr>
                      <m:t>(−2;1;−2)</m:t>
                    </m:r>
                  </m:oMath>
                </a14:m>
                <a:r>
                  <a:rPr lang="en-US" sz="3200"/>
                  <a:t> , song song với (P)  đồng thời tạo với  d  góc bé nhất. Biết rằng   ∆ có một véctơ chỉ phương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</a:rPr>
                          <m:t>;1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  Tính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=−5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 	B.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3200"/>
                  <a:t> .</a:t>
                </a:r>
                <a:r>
                  <a:rPr lang="en-US" sz="3200" b="1"/>
                  <a:t>	</a:t>
                </a:r>
                <a:r>
                  <a:rPr lang="en-US" sz="3200" b="1" smtClean="0"/>
                  <a:t>	C.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3200"/>
                  <a:t> .</a:t>
                </a:r>
                <a:r>
                  <a:rPr lang="en-US" sz="3200" b="1"/>
                  <a:t>	</a:t>
                </a:r>
                <a:r>
                  <a:rPr lang="en-US" sz="3200" b="1" smtClean="0"/>
                  <a:t>	D</a:t>
                </a:r>
                <a:r>
                  <a:rPr lang="en-US" sz="3200" b="1"/>
                  <a:t>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=−4</m:t>
                    </m:r>
                  </m:oMath>
                </a14:m>
                <a:r>
                  <a:rPr lang="en-US" sz="3200" b="1"/>
                  <a:t> </a:t>
                </a:r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595518"/>
                <a:ext cx="10515600" cy="4834016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217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959661" y="5655636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4413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en-US" sz="3200" smtClean="0"/>
                  <a:t>Mặt </a:t>
                </a:r>
                <a:r>
                  <a:rPr lang="en-US" sz="3200"/>
                  <a:t>phẳng (P)  có vec 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=(2;−1;2)</m:t>
                    </m:r>
                  </m:oMath>
                </a14:m>
                <a:r>
                  <a:rPr lang="en-US" sz="3200"/>
                  <a:t>   </a:t>
                </a:r>
                <a:endParaRPr lang="en-US" sz="3200" smtClean="0"/>
              </a:p>
              <a:p>
                <a:r>
                  <a:rPr lang="en-US" sz="3200" smtClean="0"/>
                  <a:t>và </a:t>
                </a:r>
                <a:r>
                  <a:rPr lang="en-US" sz="3200"/>
                  <a:t>đường thẳng  </a:t>
                </a:r>
                <a:r>
                  <a:rPr lang="en-US" sz="3200" i="1"/>
                  <a:t>d</a:t>
                </a:r>
                <a:r>
                  <a:rPr lang="en-US" sz="3200"/>
                  <a:t>  có vec 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=(4;−4;3)</m:t>
                    </m:r>
                  </m:oMath>
                </a14:m>
                <a:endParaRPr lang="en-US" sz="3200"/>
              </a:p>
              <a:p>
                <a:r>
                  <a:rPr lang="en-US" sz="3200"/>
                  <a:t>Vì ∆// (P) 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3200" b="1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+2=0</m:t>
                    </m:r>
                    <m:r>
                      <a:rPr lang="en-US" sz="3200" b="1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3200"/>
                  <a:t>  .</a:t>
                </a:r>
              </a:p>
              <a:p>
                <a:r>
                  <a:rPr lang="en-US" sz="3200"/>
                  <a:t>Mặt khác ta có </a:t>
                </a:r>
                <a:endParaRPr lang="en-US" sz="320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∆;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41(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41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(4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+5)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</m:t>
                            </m:r>
                          </m:den>
                        </m:f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41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16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+40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+25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4413837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8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5900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/>
                  <a:t>Vì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∆;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/>
                  <a:t> 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∆;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   bé nhất khi và chỉ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∆;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3200"/>
                  <a:t>   lớn nhất</a:t>
                </a:r>
              </a:p>
              <a:p>
                <a:r>
                  <a:rPr lang="en-US" sz="3200"/>
                  <a:t>Xét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+40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+25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+8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−72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−90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(5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/>
                  <a:t>  .</a:t>
                </a:r>
              </a:p>
              <a:p>
                <a:r>
                  <a:rPr lang="en-US" sz="3200"/>
                  <a:t>Bảng biến </a:t>
                </a:r>
                <a:r>
                  <a:rPr lang="en-US" sz="3200" smtClean="0"/>
                  <a:t>thiên </a:t>
                </a:r>
              </a:p>
              <a:p>
                <a:endParaRPr lang="en-US" sz="3200"/>
              </a:p>
              <a:p>
                <a:endParaRPr lang="en-US" sz="3200" smtClean="0"/>
              </a:p>
              <a:p>
                <a:endParaRPr lang="en-US" sz="3200"/>
              </a:p>
              <a:p>
                <a:r>
                  <a:rPr lang="en-US" sz="3200"/>
                  <a:t>Dựa vào bảng biến thiên ta có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=5</m:t>
                        </m:r>
                      </m:e>
                    </m:func>
                  </m:oMath>
                </a14:m>
                <a:r>
                  <a:rPr lang="en-US" sz="3200"/>
                  <a:t>  </a:t>
                </a:r>
                <a:endParaRPr lang="en-US" sz="3200" i="1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∆;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smtClean="0"/>
                  <a:t> </a:t>
                </a:r>
                <a:r>
                  <a:rPr lang="en-US" sz="3200"/>
                  <a:t>bé nhất khi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=0⇒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=2 </m:t>
                    </m:r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r>
                  <a:rPr lang="en-US" sz="3200" smtClean="0"/>
                  <a:t>Do </a:t>
                </a:r>
                <a:r>
                  <a:rPr lang="en-US" sz="3200"/>
                  <a:t>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=−4 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r>
                  <a:rPr lang="en-US" sz="3200" b="1" smtClean="0">
                    <a:solidFill>
                      <a:srgbClr val="6600FF"/>
                    </a:solidFill>
                  </a:rPr>
                  <a:t>Vậy chọn D</a:t>
                </a:r>
                <a:endParaRPr lang="en-US" sz="3200" b="1"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5900333"/>
              </a:xfrm>
              <a:prstGeom prst="rect">
                <a:avLst/>
              </a:prstGeom>
              <a:blipFill rotWithShape="1">
                <a:blip r:embed="rId2"/>
                <a:stretch>
                  <a:fillRect l="-1507" t="-82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809" r="4279"/>
          <a:stretch/>
        </p:blipFill>
        <p:spPr bwMode="auto">
          <a:xfrm>
            <a:off x="4343400" y="2514600"/>
            <a:ext cx="54864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CÂU HỎI VẬN DỤNG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48016"/>
                <a:ext cx="10515600" cy="4830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36</a:t>
                </a:r>
                <a:r>
                  <a:rPr lang="en-US" sz="3200" b="1">
                    <a:solidFill>
                      <a:srgbClr val="FF0000"/>
                    </a:solidFill>
                  </a:rPr>
                  <a:t>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. Phương trình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song song và cách đều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là: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b="1"/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−1=0</m:t>
                    </m:r>
                  </m:oMath>
                </a14:m>
                <a:r>
                  <a:rPr lang="vi-VN" sz="3200"/>
                  <a:t>.</a:t>
                </a:r>
                <a:r>
                  <a:rPr lang="vi-VN" sz="3200" b="1"/>
                  <a:t>	</a:t>
                </a:r>
                <a:r>
                  <a:rPr lang="vi-VN" sz="3200" b="1" smtClean="0"/>
                  <a:t>		B</a:t>
                </a:r>
                <a:r>
                  <a:rPr lang="vi-VN" sz="3200" b="1"/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−1=0</m:t>
                    </m:r>
                  </m:oMath>
                </a14:m>
                <a:r>
                  <a:rPr lang="vi-VN" sz="3200"/>
                  <a:t>.</a:t>
                </a:r>
                <a:r>
                  <a:rPr lang="vi-VN" sz="3200" b="1"/>
                  <a:t>	</a:t>
                </a:r>
                <a:endParaRPr lang="vi-VN" sz="3200" b="1" smtClean="0"/>
              </a:p>
              <a:p>
                <a:pPr>
                  <a:lnSpc>
                    <a:spcPct val="150000"/>
                  </a:lnSpc>
                </a:pPr>
                <a:r>
                  <a:rPr lang="vi-VN" sz="3200" b="1" smtClean="0"/>
                  <a:t>C</a:t>
                </a:r>
                <a:r>
                  <a:rPr lang="vi-VN" sz="3200" b="1"/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vi-VN" sz="3200"/>
                  <a:t>.</a:t>
                </a:r>
                <a:r>
                  <a:rPr lang="vi-VN" sz="3200" b="1"/>
                  <a:t>	</a:t>
                </a:r>
                <a:r>
                  <a:rPr lang="vi-VN" sz="3200" b="1" smtClean="0"/>
                  <a:t>		D</a:t>
                </a:r>
                <a:r>
                  <a:rPr lang="vi-VN" sz="3200" b="1"/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48016"/>
                <a:ext cx="10515600" cy="4830297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42998" y="5484184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D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mtClean="0"/>
                  <a:t>VTCP </a:t>
                </a:r>
                <a:r>
                  <a:rPr lang="vi-VN" sz="3200"/>
                  <a:t>của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/>
                  <a:t> lần lượt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=(−1;1;1)</m:t>
                    </m:r>
                  </m:oMath>
                </a14:m>
                <a:r>
                  <a:rPr lang="vi-VN" sz="32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=(−2;1;1)</m:t>
                    </m:r>
                  </m:oMath>
                </a14:m>
                <a:r>
                  <a:rPr lang="vi-VN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vi-VN" sz="3200"/>
                  <a:t>Vì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/>
                  <a:t> song song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/>
                  <a:t> </a:t>
                </a:r>
                <a:endParaRPr lang="vi-VN" sz="3200" smtClean="0"/>
              </a:p>
              <a:p>
                <a:pPr>
                  <a:lnSpc>
                    <a:spcPct val="150000"/>
                  </a:lnSpc>
                </a:pPr>
                <a:r>
                  <a:rPr lang="vi-VN" sz="3200" smtClean="0"/>
                  <a:t>nên </a:t>
                </a:r>
                <a:r>
                  <a:rPr lang="vi-VN" sz="3200"/>
                  <a:t>ta có VTPT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/>
                  <a:t> là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vi-VN" sz="32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vi-VN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vi-VN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2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/>
                            </a:rPr>
                            <m:t>0;−1;1</m:t>
                          </m:r>
                        </m:e>
                      </m:d>
                    </m:oMath>
                  </m:oMathPara>
                </a14:m>
                <a:endParaRPr lang="vi-VN" sz="3200" i="1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⇒</m:t>
                    </m:r>
                    <m:r>
                      <a:rPr lang="vi-VN" sz="32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/>
                  <a:t>có phương trình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=0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580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5417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smtClean="0">
                    <a:latin typeface="Calibri" pitchFamily="34" charset="0"/>
                    <a:cs typeface="Calibri" pitchFamily="34" charset="0"/>
                  </a:rPr>
                  <a:t>Ta </a:t>
                </a:r>
                <a:r>
                  <a:rPr lang="vi-VN" sz="3200">
                    <a:latin typeface="Calibri" pitchFamily="34" charset="0"/>
                    <a:cs typeface="Calibri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2;0;0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>
                    <a:latin typeface="Calibri" pitchFamily="34" charset="0"/>
                    <a:cs typeface="Calibri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0;1;2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>
                    <a:latin typeface="Calibri" pitchFamily="34" charset="0"/>
                    <a:cs typeface="Calibri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latin typeface="Calibri" pitchFamily="34" charset="0"/>
                    <a:cs typeface="Calibri" pitchFamily="34" charset="0"/>
                  </a:rPr>
                  <a:t> cách đều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/>
                  <a:t> </a:t>
                </a:r>
                <a:endParaRPr lang="vi-VN" sz="3200" smtClean="0"/>
              </a:p>
              <a:p>
                <a:pPr>
                  <a:lnSpc>
                    <a:spcPct val="150000"/>
                  </a:lnSpc>
                </a:pPr>
                <a:r>
                  <a:rPr lang="vi-VN" sz="3200">
                    <a:latin typeface="Calibri" pitchFamily="34" charset="0"/>
                    <a:cs typeface="Calibri" pitchFamily="34" charset="0"/>
                  </a:rPr>
                  <a:t>nên</a:t>
                </a:r>
                <a:r>
                  <a:rPr lang="vi-VN" sz="3200" smtClean="0"/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𝐴</m:t>
                        </m:r>
                        <m:r>
                          <a:rPr lang="vi-VN" sz="3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𝐵</m:t>
                        </m:r>
                        <m:r>
                          <a:rPr lang="vi-VN" sz="3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endParaRPr lang="en-US" sz="320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Do 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smtClean="0"/>
                  <a:t>: 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=0⇔2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6600FF"/>
                    </a:solidFill>
                  </a:rPr>
                  <a:t>Vậy chọn D</a:t>
                </a:r>
                <a:endParaRPr lang="en-US" sz="3200"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5417060"/>
              </a:xfrm>
              <a:prstGeom prst="rect">
                <a:avLst/>
              </a:prstGeom>
              <a:blipFill rotWithShape="1">
                <a:blip r:embed="rId2"/>
                <a:stretch>
                  <a:fillRect l="-1507" b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04446"/>
                <a:ext cx="10515600" cy="5136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37</a:t>
                </a:r>
                <a:r>
                  <a:rPr lang="en-US" sz="3200" b="1">
                    <a:solidFill>
                      <a:srgbClr val="FF0000"/>
                    </a:solidFill>
                  </a:rPr>
                  <a:t>:</a:t>
                </a:r>
                <a:r>
                  <a:rPr lang="en-US" sz="320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cho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/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3;0;0</m:t>
                        </m:r>
                      </m:e>
                    </m:d>
                  </m:oMath>
                </a14:m>
                <a:r>
                  <a:rPr lang="en-US" sz="320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0;6;0</m:t>
                        </m:r>
                      </m:e>
                    </m:d>
                  </m:oMath>
                </a14:m>
                <a:r>
                  <a:rPr lang="en-US" sz="320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0;0;6</m:t>
                        </m:r>
                      </m:e>
                    </m:d>
                  </m:oMath>
                </a14:m>
                <a:r>
                  <a:rPr lang="en-US" sz="3200"/>
                  <a:t>. Phương trình nào dưới đây là phương trình đường thẳng đi qua trực tâm của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/>
                  <a:t> và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</a:t>
                </a:r>
                <a:r>
                  <a:rPr lang="en-US" sz="3200" b="1" smtClean="0"/>
                  <a:t>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	</a:t>
                </a:r>
                <a:r>
                  <a:rPr lang="en-US" sz="3200" b="1" smtClean="0"/>
                  <a:t>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04446"/>
                <a:ext cx="10515600" cy="5136278"/>
              </a:xfrm>
              <a:prstGeom prst="rect">
                <a:avLst/>
              </a:prstGeom>
              <a:blipFill rotWithShape="1">
                <a:blip r:embed="rId2"/>
                <a:stretch>
                  <a:fillRect l="-1507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111811" y="4607314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4454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fr-FR" sz="3200" smtClean="0"/>
                  <a:t>Ta </a:t>
                </a:r>
                <a:r>
                  <a:rPr lang="fr-FR" sz="3200"/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fr-FR" sz="3200"/>
                  <a:t> là trực tâm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3200"/>
                  <a:t> </a:t>
                </a:r>
                <a:endParaRPr lang="fr-FR" sz="3200" smtClean="0"/>
              </a:p>
              <a:p>
                <a:r>
                  <a:rPr lang="fr-FR" sz="3200" smtClean="0"/>
                  <a:t>nên </a:t>
                </a:r>
                <a:r>
                  <a:rPr lang="fr-FR" sz="3200"/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fr-FR" sz="32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fr-FR" sz="3200" i="1">
                                <a:latin typeface="Cambria Math"/>
                              </a:rPr>
                              <m:t>=0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         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𝐵𝐻</m:t>
                                </m:r>
                              </m:e>
                            </m:acc>
                            <m:r>
                              <a:rPr lang="fr-FR" sz="32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fr-FR" sz="3200" i="1">
                                <a:latin typeface="Cambria Math"/>
                              </a:rPr>
                              <m:t>=0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        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fr-FR" sz="32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𝐴𝐶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32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fr-FR" sz="32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3200"/>
              </a:p>
              <a:p>
                <a:r>
                  <a:rPr lang="fr-FR" sz="3200"/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𝐴𝐻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−3;</m:t>
                        </m:r>
                        <m:r>
                          <a:rPr lang="fr-FR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fr-FR" sz="32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fr-FR" sz="3200"/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𝐵𝐻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𝑎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fr-FR" sz="3200" i="1">
                            <a:latin typeface="Cambria Math"/>
                          </a:rPr>
                          <m:t>𝑏</m:t>
                        </m:r>
                        <m:r>
                          <a:rPr lang="fr-FR" sz="3200" i="1">
                            <a:latin typeface="Cambria Math"/>
                          </a:rPr>
                          <m:t>−6;</m:t>
                        </m:r>
                        <m:r>
                          <a:rPr lang="fr-FR" sz="32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fr-FR" sz="3200"/>
                  <a:t> </a:t>
                </a:r>
                <a:r>
                  <a:rPr lang="fr-FR" sz="3200" smtClean="0"/>
                  <a:t>;</a:t>
                </a:r>
              </a:p>
              <a:p>
                <a:r>
                  <a:rPr lang="fr-FR" sz="32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0;−6;6</m:t>
                        </m:r>
                      </m:e>
                    </m:d>
                  </m:oMath>
                </a14:m>
                <a:r>
                  <a:rPr lang="fr-FR" sz="3200"/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−3;0;6</m:t>
                        </m:r>
                      </m:e>
                    </m:d>
                  </m:oMath>
                </a14:m>
                <a:r>
                  <a:rPr lang="fr-FR" sz="3200"/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−3;6;0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fr-FR" sz="32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36;18;18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fr-FR" sz="3200" b="1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4454938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778" b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750486"/>
                <a:ext cx="10515600" cy="644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fr-FR" sz="3200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𝐵𝐶</m:t>
                                  </m:r>
                                </m:e>
                              </m:acc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𝐵𝐻</m:t>
                                  </m:r>
                                </m:e>
                              </m:acc>
                              <m:r>
                                <a:rPr lang="fr-FR" sz="3200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𝐴𝐵</m:t>
                                      </m:r>
                                    </m:e>
                                  </m:acc>
                                  <m:r>
                                    <a:rPr lang="fr-FR" sz="3200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𝐴𝐶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fr-FR" sz="3200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fr-FR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&amp;−6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&amp;−3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&amp;36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sz="3200" i="1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fr-FR" sz="3200" i="1">
                                  <a:latin typeface="Cambria Math"/>
                                </a:rPr>
                                <m:t>+18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+18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smtClean="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&amp;−6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+6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&amp;−3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+6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&amp;2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=6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→</m:t>
                    </m:r>
                    <m:r>
                      <a:rPr lang="fr-FR" sz="3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2;1;1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:r>
                  <a:rPr lang="fr-FR" sz="3200"/>
                  <a:t>Đường thẳng đi qua trực tâm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2;1;1</m:t>
                        </m:r>
                      </m:e>
                    </m:d>
                  </m:oMath>
                </a14:m>
                <a:r>
                  <a:rPr lang="fr-FR" sz="3200"/>
                  <a:t> của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3200"/>
                  <a:t> và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3200"/>
                  <a:t> có vecto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18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fr-FR" sz="32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2;1;1</m:t>
                        </m:r>
                      </m:e>
                    </m:d>
                  </m:oMath>
                </a14:m>
                <a:r>
                  <a:rPr lang="fr-FR" sz="3200"/>
                  <a:t> </a:t>
                </a:r>
                <a:endParaRPr lang="fr-FR" sz="3200" smtClean="0"/>
              </a:p>
              <a:p>
                <a:r>
                  <a:rPr lang="fr-FR" sz="3200" smtClean="0"/>
                  <a:t>có </a:t>
                </a:r>
                <a:r>
                  <a:rPr lang="fr-FR" sz="3200"/>
                  <a:t>phương trình </a:t>
                </a:r>
                <a:r>
                  <a:rPr lang="fr-FR" sz="3200" smtClean="0"/>
                  <a:t>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fr-FR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fr-FR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smtClean="0"/>
                  <a:t>.</a:t>
                </a:r>
              </a:p>
              <a:p>
                <a:r>
                  <a:rPr lang="en-US" sz="3200" b="1" smtClean="0">
                    <a:solidFill>
                      <a:srgbClr val="6600FF"/>
                    </a:solidFill>
                  </a:rPr>
                  <a:t>Vậy chọn </a:t>
                </a:r>
                <a:r>
                  <a:rPr lang="en-US" sz="3200" b="1">
                    <a:solidFill>
                      <a:srgbClr val="6600FF"/>
                    </a:solidFill>
                  </a:rPr>
                  <a:t>B</a:t>
                </a:r>
                <a:endParaRPr lang="en-US" sz="3200">
                  <a:solidFill>
                    <a:srgbClr val="6600FF"/>
                  </a:solidFill>
                </a:endParaRPr>
              </a:p>
              <a:p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750486"/>
                <a:ext cx="10515600" cy="6449201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527278"/>
                <a:ext cx="10515600" cy="4225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>
                    <a:solidFill>
                      <a:srgbClr val="FF0000"/>
                    </a:solidFill>
                  </a:rPr>
                  <a:t>Câu </a:t>
                </a:r>
                <a:r>
                  <a:rPr lang="en-US" sz="3200" b="1" smtClean="0">
                    <a:solidFill>
                      <a:srgbClr val="FF0000"/>
                    </a:solidFill>
                  </a:rPr>
                  <a:t>38: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+15=0</m:t>
                    </m:r>
                  </m:oMath>
                </a14:m>
                <a:r>
                  <a:rPr lang="en-US" sz="3200"/>
                  <a:t> và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−1=0.</m:t>
                    </m:r>
                  </m:oMath>
                </a14:m>
                <a:r>
                  <a:rPr lang="en-US" sz="3200"/>
                  <a:t> Khoảng cách nhỏ nhất từ một điểm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đến một điểm thuộc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là: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r>
                  <a:rPr lang="en-US" sz="3200" smtClean="0"/>
                  <a:t>	</a:t>
                </a:r>
                <a:r>
                  <a:rPr lang="en-US" sz="3200" b="1"/>
                  <a:t>	</a:t>
                </a:r>
                <a:r>
                  <a:rPr lang="en-US" sz="3200" b="1" smtClean="0"/>
                  <a:t>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527278"/>
                <a:ext cx="10515600" cy="4225900"/>
              </a:xfrm>
              <a:prstGeom prst="rect">
                <a:avLst/>
              </a:prstGeom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954259" y="4862127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6339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endParaRPr lang="en-US" sz="3200" b="1" smtClean="0"/>
              </a:p>
              <a:p>
                <a:endParaRPr lang="en-US" sz="3200" b="1"/>
              </a:p>
              <a:p>
                <a:endParaRPr lang="en-US" sz="3200" b="1" smtClean="0"/>
              </a:p>
              <a:p>
                <a:r>
                  <a:rPr lang="en-US" sz="3200"/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có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0;1;1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r>
                  <a:rPr lang="en-US" sz="3200" smtClean="0"/>
                  <a:t>và </a:t>
                </a:r>
                <a:r>
                  <a:rPr lang="en-US" sz="3200"/>
                  <a:t>bán kính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r>
                  <a:rPr lang="en-US" sz="3200" smtClean="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/>
                  <a:t> là 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200"/>
                  <a:t>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/>
                  <a:t> là giao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𝐼𝐻</m:t>
                    </m:r>
                  </m:oMath>
                </a14:m>
                <a:r>
                  <a:rPr lang="en-US" sz="3200"/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. Khoảng cách nhỏ nhất từ một điểm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đến một điểm thuộc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là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𝐴𝐻</m:t>
                    </m:r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𝐴𝐻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endParaRPr lang="en-US" sz="3200" smtClean="0"/>
              </a:p>
              <a:p>
                <a:r>
                  <a:rPr lang="en-US" sz="3200" b="1" smtClean="0">
                    <a:solidFill>
                      <a:srgbClr val="6600FF"/>
                    </a:solidFill>
                  </a:rPr>
                  <a:t>Vậy chọn </a:t>
                </a:r>
                <a:r>
                  <a:rPr lang="en-US" sz="3200" b="1">
                    <a:solidFill>
                      <a:srgbClr val="6600FF"/>
                    </a:solidFill>
                  </a:rPr>
                  <a:t>D</a:t>
                </a:r>
              </a:p>
              <a:p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6339043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250" r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700" y="1061402"/>
            <a:ext cx="2989897" cy="2539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361802"/>
                <a:ext cx="10515600" cy="5160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39: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với hệ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𝑂𝑥𝑦𝑧</m:t>
                        </m:r>
                      </m:e>
                    </m:d>
                  </m:oMath>
                </a14:m>
                <a:r>
                  <a:rPr lang="en-US" sz="3200"/>
                  <a:t>,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−6=0</m:t>
                    </m:r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3200" smtClean="0"/>
                  <a:t>và </a:t>
                </a:r>
                <a:r>
                  <a:rPr lang="en-US" sz="32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:−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+2=0</m:t>
                    </m:r>
                  </m:oMath>
                </a14:m>
                <a:r>
                  <a:rPr lang="en-US" sz="3200"/>
                  <a:t>. T</a:t>
                </a:r>
                <a:r>
                  <a:rPr lang="en-US" sz="3200" smtClean="0"/>
                  <a:t>ập </a:t>
                </a:r>
                <a:r>
                  <a:rPr lang="en-US" sz="3200"/>
                  <a:t>hợp tâm các mặt cầu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và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là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/>
                  <a:t>A. </a:t>
                </a:r>
                <a:r>
                  <a:rPr lang="en-US" sz="3200" smtClean="0"/>
                  <a:t>hai </a:t>
                </a:r>
                <a:r>
                  <a:rPr lang="en-US" sz="3200"/>
                  <a:t>mặt phẳng có phương trình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±8=0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/>
                  <a:t>B. </a:t>
                </a:r>
                <a:r>
                  <a:rPr lang="en-US" sz="3200" smtClean="0"/>
                  <a:t>mặt </a:t>
                </a:r>
                <a:r>
                  <a:rPr lang="en-US" sz="3200"/>
                  <a:t>phẳng có phương trình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+8=0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/>
                  <a:t>C. </a:t>
                </a:r>
                <a:r>
                  <a:rPr lang="en-US" sz="3200" smtClean="0"/>
                  <a:t>mặt </a:t>
                </a:r>
                <a:r>
                  <a:rPr lang="en-US" sz="3200"/>
                  <a:t>phẳng có phương trình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−8=0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/>
                  <a:t>D. </a:t>
                </a:r>
                <a:r>
                  <a:rPr lang="en-US" sz="3200" smtClean="0"/>
                  <a:t>mặt </a:t>
                </a:r>
                <a:r>
                  <a:rPr lang="en-US" sz="3200"/>
                  <a:t>phẳng có phương trình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−4=0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61802"/>
                <a:ext cx="10515600" cy="5160772"/>
              </a:xfrm>
              <a:prstGeom prst="rect">
                <a:avLst/>
              </a:prstGeom>
              <a:blipFill rotWithShape="1">
                <a:blip r:embed="rId2"/>
                <a:stretch>
                  <a:fillRect l="-1507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0061" y="5819682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59485" y="738614"/>
            <a:ext cx="6785166" cy="5868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2758" y="54588"/>
            <a:ext cx="5636526" cy="5868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26636"/>
                <a:ext cx="10515600" cy="630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smtClean="0"/>
                  <a:t>Ta </a:t>
                </a:r>
                <a:r>
                  <a:rPr lang="en-US" sz="3200"/>
                  <a:t>thấy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pPr>
                  <a:lnSpc>
                    <a:spcPct val="120000"/>
                  </a:lnSpc>
                </a:pPr>
                <a:r>
                  <a:rPr lang="en-US" sz="3200" smtClean="0"/>
                  <a:t>Chọn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0;0;−3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0;0;−1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/>
                  <a:t>Tâm mặt cầu tiếp xúc với 2 mặt phẳng trên nằm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 song song và cách đều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. Phương trình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có </a:t>
                </a:r>
                <a:r>
                  <a:rPr lang="en-US" sz="3200" smtClean="0"/>
                  <a:t>dạng: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𝑀</m:t>
                          </m:r>
                          <m:r>
                            <a:rPr lang="en-US" sz="3200" i="1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6+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=−4</m:t>
                    </m:r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pPr>
                  <a:lnSpc>
                    <a:spcPct val="120000"/>
                  </a:lnSpc>
                </a:pPr>
                <a:r>
                  <a:rPr lang="en-US" sz="3200" smtClean="0"/>
                  <a:t>Vậy </a:t>
                </a:r>
                <a:r>
                  <a:rPr lang="en-US" sz="3200"/>
                  <a:t>Phương trình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/>
                  <a:t>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−4=0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b="1" smtClean="0">
                    <a:solidFill>
                      <a:srgbClr val="6600FF"/>
                    </a:solidFill>
                  </a:rPr>
                  <a:t>Vậy chọn D</a:t>
                </a:r>
                <a:endParaRPr lang="en-US" sz="3200"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26636"/>
                <a:ext cx="10515600" cy="6300507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257" b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41128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238500" y="35637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76850" y="35637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219950" y="35637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313863" y="35637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238500" y="257404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76849" y="257404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219950" y="26055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247188" y="26055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232901" y="16074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219950" y="16074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76850" y="16074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209925" y="15768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81100" y="35828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81100" y="259309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152525" y="1595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7" action="ppaction://hlinksldjump"/>
          </p:cNvPr>
          <p:cNvSpPr txBox="1"/>
          <p:nvPr/>
        </p:nvSpPr>
        <p:spPr>
          <a:xfrm>
            <a:off x="9251951" y="45030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7" action="ppaction://hlinksldjump"/>
          </p:cNvPr>
          <p:cNvSpPr txBox="1"/>
          <p:nvPr/>
        </p:nvSpPr>
        <p:spPr>
          <a:xfrm>
            <a:off x="7239000" y="45030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8" action="ppaction://hlinksldjump"/>
          </p:cNvPr>
          <p:cNvSpPr txBox="1"/>
          <p:nvPr/>
        </p:nvSpPr>
        <p:spPr>
          <a:xfrm>
            <a:off x="5295900" y="45030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9" action="ppaction://hlinksldjump"/>
          </p:cNvPr>
          <p:cNvSpPr txBox="1"/>
          <p:nvPr/>
        </p:nvSpPr>
        <p:spPr>
          <a:xfrm>
            <a:off x="3228975" y="44724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20" action="ppaction://hlinksldjump"/>
          </p:cNvPr>
          <p:cNvSpPr txBox="1"/>
          <p:nvPr/>
        </p:nvSpPr>
        <p:spPr>
          <a:xfrm>
            <a:off x="1171575" y="44914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312612"/>
                <a:ext cx="10515600" cy="543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40: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fr-FR" sz="3200"/>
                  <a:t>Trong không gian với hệ trục toạ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fr-FR" sz="3200"/>
                  <a:t>, cho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fr-FR" sz="3200"/>
                  <a:t> </a:t>
                </a:r>
                <a:endParaRPr lang="fr-FR" sz="3200" smtClean="0"/>
              </a:p>
              <a:p>
                <a:pPr lvl="0">
                  <a:lnSpc>
                    <a:spcPct val="120000"/>
                  </a:lnSpc>
                </a:pPr>
                <a:r>
                  <a:rPr lang="fr-FR" sz="3200" smtClean="0"/>
                  <a:t>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−1=0</m:t>
                    </m:r>
                  </m:oMath>
                </a14:m>
                <a:r>
                  <a:rPr lang="fr-FR" sz="3200"/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là mặt cầu có tâm thuộc trục hoành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200"/>
                  <a:t> theo giao tuyến là một đường tròn có bán kính bằng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fr-FR" sz="3200"/>
                  <a:t> theo giao tuyến là một đường tròn có bán kính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</m:oMath>
                </a14:m>
                <a:r>
                  <a:rPr lang="fr-FR" sz="3200"/>
                  <a:t>. </a:t>
                </a:r>
                <a:r>
                  <a:rPr lang="fr-FR" sz="3200" smtClean="0"/>
                  <a:t> Xác </a:t>
                </a:r>
                <a:r>
                  <a:rPr lang="fr-FR" sz="3200"/>
                  <a:t>định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</m:oMath>
                </a14:m>
                <a:r>
                  <a:rPr lang="fr-FR" sz="3200"/>
                  <a:t> sao cho chỉ đúng một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thoả yêu cầu?</a:t>
                </a:r>
                <a:endParaRPr lang="en-US" sz="3200"/>
              </a:p>
              <a:p>
                <a:pPr>
                  <a:lnSpc>
                    <a:spcPct val="120000"/>
                  </a:lnSpc>
                </a:pPr>
                <a:r>
                  <a:rPr lang="fr-FR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3200"/>
                  <a:t>.</a:t>
                </a:r>
                <a:r>
                  <a:rPr lang="fr-FR" sz="3200" b="1"/>
                  <a:t>	</a:t>
                </a:r>
                <a:r>
                  <a:rPr lang="fr-FR" sz="3200" b="1" smtClean="0"/>
                  <a:t>	B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/>
                  <a:t>.</a:t>
                </a:r>
                <a:r>
                  <a:rPr lang="fr-FR" sz="3200" b="1"/>
                  <a:t>	</a:t>
                </a:r>
                <a:r>
                  <a:rPr lang="fr-FR" sz="3200" b="1" smtClean="0"/>
                  <a:t>	C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/>
                  <a:t>.</a:t>
                </a:r>
                <a:r>
                  <a:rPr lang="fr-FR" sz="3200" b="1"/>
                  <a:t>	</a:t>
                </a:r>
                <a:r>
                  <a:rPr lang="fr-FR" sz="3200" b="1" smtClean="0"/>
                  <a:t>	D</a:t>
                </a:r>
                <a:r>
                  <a:rPr lang="fr-FR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12612"/>
                <a:ext cx="10515600" cy="5431423"/>
              </a:xfrm>
              <a:prstGeom prst="rect">
                <a:avLst/>
              </a:prstGeom>
              <a:blipFill rotWithShape="1">
                <a:blip r:embed="rId2"/>
                <a:stretch>
                  <a:fillRect l="-1507" t="-33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191440" y="5837032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21886"/>
                <a:ext cx="10515600" cy="6171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fr-FR" sz="3200" smtClean="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3200"/>
                  <a:t> </a:t>
                </a:r>
                <a:r>
                  <a:rPr lang="fr-FR" sz="3200"/>
                  <a:t>lần lượt là tâm và bán kính 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smtClean="0"/>
              </a:p>
              <a:p>
                <a:r>
                  <a:rPr lang="fr-FR" sz="3200"/>
                  <a:t> </a:t>
                </a:r>
                <a:r>
                  <a:rPr lang="fr-FR" sz="3200" smtClean="0"/>
                  <a:t>Ta </a:t>
                </a:r>
                <a:r>
                  <a:rPr lang="fr-FR" sz="3200"/>
                  <a:t>có: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/>
                  <a:t>. </a:t>
                </a:r>
                <a:endParaRPr lang="fr-FR" sz="3200" smtClean="0"/>
              </a:p>
              <a:p>
                <a:r>
                  <a:rPr lang="fr-FR" sz="3200" smtClean="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;0;0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FR" sz="3200"/>
                  <a:t>Ta có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+4−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 smtClean="0">
                        <a:latin typeface="Cambria Math"/>
                      </a:rPr>
                      <m:t>0</m:t>
                    </m:r>
                  </m:oMath>
                </a14:m>
                <a:endParaRPr lang="en-US" sz="3200" i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+1−4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+4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+6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=0⇔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  <a:p>
                <a:r>
                  <a:rPr lang="fr-FR" sz="3200"/>
                  <a:t>Bài toán </a:t>
                </a:r>
                <a:r>
                  <a:rPr lang="fr-FR" sz="3200" smtClean="0"/>
                  <a:t>trở </a:t>
                </a:r>
                <a:r>
                  <a:rPr lang="fr-FR" sz="3200"/>
                  <a:t>thành tìm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fr-FR" sz="3200" i="1">
                        <a:latin typeface="Cambria Math"/>
                      </a:rPr>
                      <m:t>&gt;0</m:t>
                    </m:r>
                  </m:oMath>
                </a14:m>
                <a:r>
                  <a:rPr lang="fr-FR" sz="3200"/>
                  <a:t> đề phương trình có duy nhất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/>
                  <a:t> nghiệm, tức là</a:t>
                </a:r>
                <a:r>
                  <a:rPr lang="en-US" sz="3200"/>
                  <a:t> 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  <m:r>
                      <a:rPr lang="en-US" sz="3200" i="1">
                        <a:latin typeface="Cambria Math"/>
                      </a:rPr>
                      <m:t>=0⇔1+2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=0⇔</m:t>
                    </m:r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/>
                  <a:t>.</a:t>
                </a:r>
                <a:endParaRPr lang="en-US" sz="3200" smtClean="0"/>
              </a:p>
              <a:p>
                <a:r>
                  <a:rPr lang="fr-FR" sz="3200" b="1" smtClean="0">
                    <a:solidFill>
                      <a:srgbClr val="660066"/>
                    </a:solidFill>
                  </a:rPr>
                  <a:t>Vậy chọn C</a:t>
                </a:r>
                <a:endParaRPr lang="en-US" sz="320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21886"/>
                <a:ext cx="10515600" cy="6171626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285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515600" cy="4593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41: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3200" smtClean="0"/>
                  <a:t>và </a:t>
                </a:r>
                <a:r>
                  <a:rPr lang="en-US" sz="3200"/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+4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−6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3200"/>
                  <a:t>. Có bao nhiêu giá trị nguyên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/>
                  <a:t> để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theo giao tuyến là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/>
                  <a:t> có chu vi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515600" cy="4593950"/>
              </a:xfrm>
              <a:prstGeom prst="rect">
                <a:avLst/>
              </a:prstGeom>
              <a:blipFill rotWithShape="1">
                <a:blip r:embed="rId2"/>
                <a:stretch>
                  <a:fillRect l="-1507" r="-98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5127" y="5268726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67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có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1;−2;3</m:t>
                        </m:r>
                      </m:e>
                    </m:d>
                  </m:oMath>
                </a14:m>
                <a:r>
                  <a:rPr lang="en-US" sz="3200"/>
                  <a:t> và bán kính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/>
                  <a:t> là 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200"/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Khi 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𝐼𝐻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2.1−2−2.3+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−6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/>
                  <a:t> có chu vi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 nên có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theo giao tuyến là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/>
                  <a:t> có chu vi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𝐼𝐻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−6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16−12</m:t>
                        </m:r>
                      </m:e>
                    </m:rad>
                  </m:oMath>
                </a14:m>
                <a:endParaRPr lang="en-US" sz="3200" i="1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=6⇔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−6=6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−6=−6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 smtClean="0"/>
                  <a:t>Do đó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/>
                  <a:t> giá trị nguyên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/>
                  <a:t> thỏa mãn</a:t>
                </a:r>
                <a:r>
                  <a:rPr lang="en-US" sz="3200" smtClean="0"/>
                  <a:t>.</a:t>
                </a:r>
              </a:p>
              <a:p>
                <a:r>
                  <a:rPr lang="en-US" sz="3200" b="1" smtClean="0">
                    <a:solidFill>
                      <a:srgbClr val="660066"/>
                    </a:solidFill>
                  </a:rPr>
                  <a:t>Vậy chọn </a:t>
                </a:r>
                <a:r>
                  <a:rPr lang="en-US" sz="3200" b="1">
                    <a:solidFill>
                      <a:srgbClr val="660066"/>
                    </a:solidFill>
                  </a:rPr>
                  <a:t>A</a:t>
                </a:r>
                <a:endParaRPr lang="en-US" sz="3200">
                  <a:solidFill>
                    <a:srgbClr val="660066"/>
                  </a:solidFill>
                </a:endParaRPr>
              </a:p>
              <a:p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6714146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180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759294"/>
                <a:ext cx="10515600" cy="391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smtClean="0">
                    <a:solidFill>
                      <a:srgbClr val="FF0000"/>
                    </a:solidFill>
                  </a:rPr>
                  <a:t>Câu 42: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, cho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3200"/>
                  <a:t> và </a:t>
                </a:r>
                <a:r>
                  <a:rPr lang="en-US" sz="3200" smtClean="0"/>
                  <a:t>mặt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200" smtClean="0"/>
                  <a:t> </a:t>
                </a:r>
                <a:r>
                  <a:rPr lang="en-US" sz="3200"/>
                  <a:t>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=8</m:t>
                    </m:r>
                  </m:oMath>
                </a14:m>
                <a:r>
                  <a:rPr lang="en-US" sz="3200"/>
                  <a:t>. Đường thẳng</a:t>
                </a:r>
                <a:r>
                  <a:rPr lang="en-US" sz="3200" b="1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/>
                  <a:t> thay đổi, đi qua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/>
                  <a:t>,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tại hai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/>
                  <a:t> phân biệt. Tính diện tích lớn nhất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/>
                  <a:t> của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𝑂𝐴𝐵</m:t>
                    </m:r>
                  </m:oMath>
                </a14:m>
                <a:r>
                  <a:rPr lang="en-US" sz="32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nl-NL" sz="32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3200" b="1"/>
                  <a:t>	</a:t>
                </a:r>
                <a:r>
                  <a:rPr lang="nl-NL" sz="3200" b="1" smtClean="0"/>
                  <a:t>	B</a:t>
                </a:r>
                <a:r>
                  <a:rPr lang="nl-NL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=4.</m:t>
                    </m:r>
                  </m:oMath>
                </a14:m>
                <a:r>
                  <a:rPr lang="nl-NL" sz="3200" b="1"/>
                  <a:t>	</a:t>
                </a:r>
                <a:r>
                  <a:rPr lang="nl-NL" sz="3200" b="1" smtClean="0"/>
                  <a:t>	C</a:t>
                </a:r>
                <a:r>
                  <a:rPr lang="nl-NL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nl-NL" sz="32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3200" b="1"/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nl-NL" sz="3200" i="1">
                        <a:latin typeface="Cambria Math"/>
                      </a:rPr>
                      <m:t>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759294"/>
                <a:ext cx="10515600" cy="3917291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73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22952" y="4896104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887104"/>
            <a:ext cx="6871416" cy="627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90912"/>
            <a:ext cx="5708175" cy="6840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369486"/>
                <a:ext cx="10515600" cy="6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smtClean="0"/>
                  <a:t>Mặt </a:t>
                </a:r>
                <a:r>
                  <a:rPr lang="nl-NL" sz="3200"/>
                  <a:t>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200"/>
                  <a:t> có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0;0;0</m:t>
                        </m:r>
                      </m:e>
                    </m:d>
                  </m:oMath>
                </a14:m>
                <a:r>
                  <a:rPr lang="nl-NL" sz="3200"/>
                  <a:t> và bán kính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nl-NL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3200"/>
                  <a:t>.</a:t>
                </a:r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/>
                  <a:t> nên M nằm trong mặt cầu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Khi đó diện tích AOB lớn nhất khi OM ⊥ A</a:t>
                </a:r>
                <a:r>
                  <a:rPr lang="en-US" sz="3200" b="1"/>
                  <a:t>B. </a:t>
                </a:r>
                <a:endParaRPr lang="en-U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Khi </a:t>
                </a:r>
                <a:r>
                  <a:rPr lang="en-US" sz="3200"/>
                  <a:t>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𝐴𝑂𝐵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𝑂𝑀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660066"/>
                    </a:solidFill>
                  </a:rPr>
                  <a:t>Vậy chọn A</a:t>
                </a:r>
                <a:endParaRPr lang="en-US" sz="320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69486"/>
                <a:ext cx="10515600" cy="6254341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267" b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902886"/>
                <a:ext cx="10515600" cy="5788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200" b="1" smtClean="0">
                    <a:solidFill>
                      <a:srgbClr val="FF0000"/>
                    </a:solidFill>
                  </a:rPr>
                  <a:t>Câu 43:</a:t>
                </a:r>
                <a:r>
                  <a:rPr lang="nl-NL" sz="3200" smtClean="0">
                    <a:solidFill>
                      <a:srgbClr val="FF0000"/>
                    </a:solidFill>
                  </a:rPr>
                  <a:t> </a:t>
                </a:r>
                <a:r>
                  <a:rPr lang="nl-NL" sz="3200"/>
                  <a:t>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+4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vi-VN" sz="3200"/>
                  <a:t> </a:t>
                </a:r>
                <a:r>
                  <a:rPr lang="nl-NL" sz="3200"/>
                  <a:t>và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𝑑</m:t>
                    </m:r>
                    <m:r>
                      <a:rPr lang="vi-VN" sz="32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=−1+2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=0             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3200" b="0" i="1" smtClean="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  <m:r>
                          <a:rPr lang="vi-VN" sz="3200" i="1">
                            <a:latin typeface="Cambria Math"/>
                          </a:rPr>
                          <m:t>∈</m:t>
                        </m:r>
                        <m:r>
                          <a:rPr lang="vi-VN" sz="32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nl-NL" sz="3200"/>
                  <a:t>. Biết có hai giá trị thực của tham số để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2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200"/>
                  <a:t> tại hai điểm phân biệt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</m:t>
                    </m:r>
                    <m:r>
                      <a:rPr lang="vi-VN" sz="3200" i="1">
                        <a:latin typeface="Cambria Math"/>
                      </a:rPr>
                      <m:t>,</m:t>
                    </m:r>
                    <m:r>
                      <a:rPr lang="vi-VN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3200"/>
                  <a:t> và các mặt phẳng tiếp diện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200"/>
                  <a:t> tại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nl-NL" sz="3200"/>
                  <a:t> và tại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3200"/>
                  <a:t> luôn vuông góc với nhau. </a:t>
                </a:r>
                <a:r>
                  <a:rPr lang="en-US" sz="3200"/>
                  <a:t>Tích của hai giá trị đó </a:t>
                </a:r>
                <a:r>
                  <a:rPr lang="en-US" sz="3200" smtClean="0"/>
                  <a:t>bằng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14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16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902886"/>
                <a:ext cx="10515600" cy="5788892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681" b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6600" y="5906596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408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3.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dụng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6750" y="598086"/>
                <a:ext cx="11106150" cy="443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vi-VN" sz="3200" smtClean="0"/>
                  <a:t>Vì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𝑑</m:t>
                    </m:r>
                    <m:r>
                      <a:rPr lang="vi-VN" sz="32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𝐴</m:t>
                        </m:r>
                        <m:r>
                          <a:rPr lang="vi-VN" sz="3200" i="1">
                            <a:latin typeface="Cambria Math"/>
                          </a:rPr>
                          <m:t>;</m:t>
                        </m:r>
                        <m:r>
                          <a:rPr lang="vi-VN" sz="32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endParaRPr lang="vi-VN" sz="3200" i="1" smtClean="0"/>
              </a:p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vi-VN" sz="3200"/>
                  <a:t> Tọa độ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</m:t>
                    </m:r>
                    <m:r>
                      <a:rPr lang="vi-VN" sz="3200" i="1">
                        <a:latin typeface="Cambria Math"/>
                      </a:rPr>
                      <m:t>,</m:t>
                    </m:r>
                    <m:r>
                      <a:rPr lang="vi-VN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/>
                  <a:t> là nghiệm của hệ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=−1+2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+4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+1=0</m:t>
                            </m:r>
                          </m:e>
                        </m:eqArr>
                      </m:e>
                    </m:d>
                  </m:oMath>
                </a14:m>
                <a:endParaRPr lang="en-US" sz="3200"/>
              </a:p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vi-VN" sz="32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−1+2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−1+2</m:t>
                        </m:r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r>
                          <a:rPr lang="vi-VN" sz="3200" i="1">
                            <a:latin typeface="Cambria Math"/>
                          </a:rPr>
                          <m:t>+2</m:t>
                        </m:r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+1=0</m:t>
                    </m:r>
                  </m:oMath>
                </a14:m>
                <a:endParaRPr lang="en-US" sz="3200"/>
              </a:p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vi-VN" sz="3200"/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+4</m:t>
                    </m:r>
                    <m:r>
                      <a:rPr lang="vi-VN" sz="3200" i="1">
                        <a:latin typeface="Cambria Math"/>
                      </a:rPr>
                      <m:t>𝑚𝑡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+4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+4=0</m:t>
                    </m:r>
                  </m:oMath>
                </a14:m>
                <a:r>
                  <a:rPr lang="vi-VN" sz="3200"/>
                  <a:t> </a:t>
                </a:r>
                <a:r>
                  <a:rPr lang="vi-VN" sz="3200" smtClean="0"/>
                  <a:t>(*)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598086"/>
                <a:ext cx="11106150" cy="4436792"/>
              </a:xfrm>
              <a:prstGeom prst="rect">
                <a:avLst/>
              </a:prstGeom>
              <a:blipFill rotWithShape="1">
                <a:blip r:embed="rId2"/>
                <a:stretch>
                  <a:fillRect l="-1372" t="-1786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98086"/>
                <a:ext cx="10515600" cy="572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smtClean="0"/>
                  <a:t>Theo </a:t>
                </a:r>
                <a:r>
                  <a:rPr lang="vi-VN" sz="3200"/>
                  <a:t>giả thiết: Có hai giá trị thực của tham số để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200"/>
                  <a:t> tại hai điểm phân biệt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</m:t>
                    </m:r>
                    <m:r>
                      <a:rPr lang="vi-VN" sz="3200" i="1">
                        <a:latin typeface="Cambria Math"/>
                      </a:rPr>
                      <m:t>,</m:t>
                    </m:r>
                    <m:r>
                      <a:rPr lang="vi-VN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/>
                  <a:t> nên 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3200"/>
                  <a:t>phải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</m:oMath>
                </a14:m>
                <a:r>
                  <a:rPr lang="vi-VN" sz="3200"/>
                  <a:t>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/>
                  <a:t>.</a:t>
                </a:r>
                <a:endParaRPr lang="en-US" sz="3200"/>
              </a:p>
              <a:p>
                <a:r>
                  <a:rPr lang="vi-VN" sz="3200"/>
                  <a:t>Điều kiện: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𝛥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+8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+8&lt;0(∗∗)</m:t>
                    </m:r>
                  </m:oMath>
                </a14:m>
                <a:endParaRPr lang="en-US" sz="3200"/>
              </a:p>
              <a:p>
                <a:r>
                  <a:rPr lang="fr-FR" sz="3200"/>
                  <a:t>Theo Viet,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32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fr-FR" sz="32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3200"/>
                  <a:t> (1)</a:t>
                </a:r>
                <a:endParaRPr lang="en-US" sz="3200"/>
              </a:p>
              <a:p>
                <a:r>
                  <a:rPr lang="fr-FR" sz="3200"/>
                  <a:t>Giả sử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−1+2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;0;</m:t>
                        </m:r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3200"/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−1+2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;0;</m:t>
                        </m:r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3200"/>
                  <a:t>.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có: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1;0;−2</m:t>
                        </m:r>
                      </m:e>
                    </m:d>
                  </m:oMath>
                </a14:m>
                <a:r>
                  <a:rPr lang="fr-FR" sz="3200"/>
                  <a:t>.</a:t>
                </a:r>
                <a:endParaRPr lang="en-US" sz="320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fr-FR" sz="32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𝐼𝐴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−2;0;2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fr-FR" sz="320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𝐼𝐵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−2;0;2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98086"/>
                <a:ext cx="10515600" cy="5727017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8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516198"/>
                <a:ext cx="10515600" cy="578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3200" smtClean="0"/>
                  <a:t>Theo </a:t>
                </a:r>
                <a:r>
                  <a:rPr lang="fr-FR" sz="3200"/>
                  <a:t>giả thiết: Mặt phẳng tiếp diện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3200"/>
                  <a:t> tại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3200"/>
                  <a:t> và tại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fr-FR" sz="3200"/>
                  <a:t> luôn vuông góc với nhau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fr-FR" sz="32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𝐼𝐴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fr-FR" sz="32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𝐼𝐴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𝐼𝐵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3200"/>
                  <a:t> </a:t>
                </a:r>
                <a:endParaRPr lang="en-US" sz="3200" i="1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fr-FR" sz="32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fr-FR" sz="3200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=0</m:t>
                    </m:r>
                  </m:oMath>
                </a14:m>
                <a:endParaRPr lang="en-US" sz="320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8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+4=0</m:t>
                    </m:r>
                  </m:oMath>
                </a14:m>
                <a:r>
                  <a:rPr lang="fr-FR" sz="3200"/>
                  <a:t> (2)</a:t>
                </a:r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fr-FR" sz="3200"/>
                  <a:t>Từ (1) và (2)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+4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+4−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+4=0</m:t>
                    </m:r>
                  </m:oMath>
                </a14:m>
                <a:r>
                  <a:rPr lang="en-US" sz="3200"/>
                  <a:t> </a:t>
                </a:r>
                <a:endParaRPr lang="en-US" sz="3200" i="1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+8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+12=0⇔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=−2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=−6</m:t>
                            </m:r>
                          </m:e>
                        </m:eqAr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FR" sz="3200"/>
                  <a:t> TM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∗∗</m:t>
                        </m:r>
                      </m:e>
                    </m:d>
                  </m:oMath>
                </a14:m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fr-FR" sz="3200"/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=12</m:t>
                    </m:r>
                  </m:oMath>
                </a14:m>
                <a:r>
                  <a:rPr lang="fr-FR" sz="3200" smtClean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000FF"/>
                    </a:solidFill>
                  </a:rPr>
                  <a:t>V</a:t>
                </a:r>
                <a:r>
                  <a:rPr lang="en-US" sz="3200" b="1" smtClean="0">
                    <a:solidFill>
                      <a:srgbClr val="0000FF"/>
                    </a:solidFill>
                  </a:rPr>
                  <a:t>ậy c</a:t>
                </a:r>
                <a:r>
                  <a:rPr lang="vi-VN" sz="3200" b="1" smtClean="0">
                    <a:solidFill>
                      <a:srgbClr val="0000FF"/>
                    </a:solidFill>
                  </a:rPr>
                  <a:t>họn </a:t>
                </a:r>
                <a:r>
                  <a:rPr lang="vi-VN" sz="2800" b="1" smtClean="0">
                    <a:solidFill>
                      <a:srgbClr val="0000FF"/>
                    </a:solidFill>
                  </a:rPr>
                  <a:t>A</a:t>
                </a:r>
                <a:endParaRPr lang="en-US" sz="28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16198"/>
                <a:ext cx="10515600" cy="5786264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043" b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4594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1550" y="1333500"/>
                <a:ext cx="10210800" cy="4227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="1">
                    <a:solidFill>
                      <a:srgbClr val="0000FF"/>
                    </a:solidFill>
                  </a:rPr>
                  <a:t>. KIẾN THỨC CƠ BẢN.</a:t>
                </a:r>
                <a:endParaRPr lang="en-US" sz="3200">
                  <a:solidFill>
                    <a:srgbClr val="0000FF"/>
                  </a:solidFill>
                </a:endParaRPr>
              </a:p>
              <a:p>
                <a:r>
                  <a:rPr lang="en-US" sz="3200" b="1" smtClean="0">
                    <a:solidFill>
                      <a:srgbClr val="002060"/>
                    </a:solidFill>
                  </a:rPr>
                  <a:t>1</a:t>
                </a:r>
                <a:r>
                  <a:rPr lang="en-US" sz="3200" b="1">
                    <a:solidFill>
                      <a:srgbClr val="002060"/>
                    </a:solidFill>
                  </a:rPr>
                  <a:t>. Vị trí tương đối của hai đường thẳng:</a:t>
                </a:r>
                <a:endParaRPr lang="en-US" sz="3200">
                  <a:solidFill>
                    <a:srgbClr val="002060"/>
                  </a:solidFill>
                </a:endParaRPr>
              </a:p>
              <a:p>
                <a:r>
                  <a:rPr lang="en-US" sz="3200"/>
                  <a:t>Trong không gian Oxyz cho hai 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 và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  ; biết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/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/>
                  <a:t> , đi qua M</a:t>
                </a:r>
                <a:r>
                  <a:rPr lang="en-US" sz="3200" baseline="-25000"/>
                  <a:t>o </a:t>
                </a:r>
                <a:r>
                  <a:rPr lang="en-US" sz="3200"/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/>
                  <a:t>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/>
                  <a:t>,  đi qua M</a:t>
                </a:r>
                <a:r>
                  <a:rPr lang="en-US" sz="3200" baseline="-25000"/>
                  <a:t>o</a:t>
                </a:r>
                <a:r>
                  <a:rPr lang="en-US" sz="3200"/>
                  <a:t>’. </a:t>
                </a:r>
                <a:r>
                  <a:rPr lang="en-US" sz="3200" smtClean="0"/>
                  <a:t>Xét vị trí tương đối của </a:t>
                </a:r>
                <a:r>
                  <a:rPr lang="en-US" sz="3200" i="1" smtClean="0"/>
                  <a:t>d</a:t>
                </a:r>
                <a:r>
                  <a:rPr lang="en-US" sz="3200" smtClean="0"/>
                  <a:t> và </a:t>
                </a:r>
                <a:r>
                  <a:rPr lang="en-US" sz="3200" i="1" smtClean="0"/>
                  <a:t>d</a:t>
                </a:r>
                <a:r>
                  <a:rPr lang="en-US" sz="3200" baseline="30000" smtClean="0"/>
                  <a:t>’.</a:t>
                </a:r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333500"/>
                <a:ext cx="10210800" cy="4227247"/>
              </a:xfrm>
              <a:prstGeom prst="rect">
                <a:avLst/>
              </a:prstGeom>
              <a:blipFill rotWithShape="1">
                <a:blip r:embed="rId2"/>
                <a:stretch>
                  <a:fillRect l="-1493" t="-1876" r="-239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390798"/>
                <a:ext cx="10515600" cy="5296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44: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nl-NL" sz="3200"/>
                  <a:t>Trong không gian tọa độ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nl-NL" sz="3200"/>
                  <a:t>cho mặt cầu </a:t>
                </a:r>
                <a:endParaRPr lang="nl-NL" sz="32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+4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−6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=0</m:t>
                    </m:r>
                  </m:oMath>
                </a14:m>
                <a:r>
                  <a:rPr lang="nl-NL" sz="3200"/>
                  <a:t> và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3200"/>
                  <a:t> là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+2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−4=0</m:t>
                    </m:r>
                  </m:oMath>
                </a14:m>
                <a:r>
                  <a:rPr lang="nl-NL" sz="32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:2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−2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𝑧</m:t>
                    </m:r>
                    <m:r>
                      <a:rPr lang="vi-VN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nl-NL" sz="3200"/>
                  <a:t>.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3200"/>
                  <a:t>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200"/>
                  <a:t> tại hai điểm phân biệt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</m:t>
                    </m:r>
                    <m:r>
                      <a:rPr lang="vi-VN" sz="3200" i="1">
                        <a:latin typeface="Cambria Math"/>
                      </a:rPr>
                      <m:t>,</m:t>
                    </m:r>
                    <m:r>
                      <a:rPr lang="vi-VN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3200"/>
                  <a:t> thỏa mãn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𝐴𝐵</m:t>
                    </m:r>
                    <m:r>
                      <a:rPr lang="vi-VN" sz="3200" i="1">
                        <a:latin typeface="Cambria Math"/>
                      </a:rPr>
                      <m:t>=8</m:t>
                    </m:r>
                  </m:oMath>
                </a14:m>
                <a:r>
                  <a:rPr lang="nl-NL" sz="3200"/>
                  <a:t> </a:t>
                </a:r>
                <a:r>
                  <a:rPr lang="nl-NL" sz="3200" smtClean="0"/>
                  <a:t>khi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/>
                  <a:t>A.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</a:t>
                </a:r>
                <a:r>
                  <a:rPr lang="nl-NL" sz="3200" b="1" smtClean="0"/>
                  <a:t>				B</a:t>
                </a:r>
                <a:r>
                  <a:rPr lang="nl-NL" sz="3200" b="1"/>
                  <a:t>.</a:t>
                </a:r>
                <a:r>
                  <a:rPr lang="nl-NL" sz="3200" b="1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12</m:t>
                    </m:r>
                  </m:oMath>
                </a14:m>
                <a:r>
                  <a:rPr lang="nl-NL" sz="3200"/>
                  <a:t>.</a:t>
                </a:r>
                <a:r>
                  <a:rPr lang="nl-NL" sz="3200" b="1"/>
                  <a:t>	</a:t>
                </a:r>
                <a:endParaRPr lang="nl-NL" sz="3200" b="1" smtClean="0"/>
              </a:p>
              <a:p>
                <a:pPr>
                  <a:lnSpc>
                    <a:spcPct val="150000"/>
                  </a:lnSpc>
                </a:pPr>
                <a:r>
                  <a:rPr lang="nl-NL" sz="3200" b="1" smtClean="0"/>
                  <a:t>C</a:t>
                </a:r>
                <a:r>
                  <a:rPr lang="nl-NL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320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 smtClean="0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90798"/>
                <a:ext cx="10515600" cy="5296450"/>
              </a:xfrm>
              <a:prstGeom prst="rect">
                <a:avLst/>
              </a:prstGeom>
              <a:blipFill rotWithShape="1">
                <a:blip r:embed="rId2"/>
                <a:stretch>
                  <a:fillRect l="-1507" r="-1217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17550" y="5879873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5094" y="445686"/>
                <a:ext cx="11259402" cy="616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en-US" sz="3200" smtClean="0"/>
                  <a:t>Phương </a:t>
                </a:r>
                <a:r>
                  <a:rPr lang="en-US" sz="3200"/>
                  <a:t>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+4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−6</m:t>
                    </m:r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/>
                  <a:t> là phương trình mặt cầu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&lt;13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có tọa độ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−2;3;0</m:t>
                        </m:r>
                      </m:e>
                    </m:d>
                  </m:oMath>
                </a14:m>
                <a:r>
                  <a:rPr lang="en-US" sz="3200"/>
                  <a:t> bán kính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13−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/>
                  <a:t> là điểm bất kỳ thuộc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/>
                  <a:t>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/>
                  <a:t> thỏa mãn hệ: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−4=0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3200"/>
                  <a:t> ta có: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=4−2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=−1+2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=−2+3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=−3+2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3200" i="1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có phương trình tham số: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=−2+2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=−3+2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3200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đi qua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−2;0;−3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 và </a:t>
                </a:r>
                <a:r>
                  <a:rPr lang="en-US" sz="3200"/>
                  <a:t>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2;1;2</m:t>
                        </m:r>
                      </m:e>
                    </m:d>
                    <m:r>
                      <a:rPr lang="en-US" sz="3200">
                        <a:latin typeface="Cambria Math"/>
                      </a:rPr>
                      <m:t>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4" y="445686"/>
                <a:ext cx="11259402" cy="6166303"/>
              </a:xfrm>
              <a:prstGeom prst="rect">
                <a:avLst/>
              </a:prstGeom>
              <a:blipFill rotWithShape="1">
                <a:blip r:embed="rId2"/>
                <a:stretch>
                  <a:fillRect l="-1354" t="-128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331386"/>
                <a:ext cx="10687050" cy="642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/>
                  <a:t>Giả </a:t>
                </a:r>
                <a:r>
                  <a:rPr lang="en-US" sz="3200"/>
                  <a:t>sử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cắt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tại hai </a:t>
                </a:r>
                <a:endParaRPr lang="en-US" sz="3200" smtClean="0"/>
              </a:p>
              <a:p>
                <a:r>
                  <a:rPr lang="en-US" sz="3200" smtClean="0"/>
                  <a:t>điểm </a:t>
                </a:r>
                <a:r>
                  <a:rPr lang="en-US" sz="3200"/>
                  <a:t>phân biệt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/>
                  <a:t> sao </a:t>
                </a:r>
                <a:r>
                  <a:rPr lang="en-US" sz="3200" smtClean="0"/>
                  <a:t>cho</a:t>
                </a:r>
              </a:p>
              <a:p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r>
                  <a:rPr lang="en-US" sz="3200" smtClean="0"/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/>
                  <a:t> là đường </a:t>
                </a:r>
                <a:r>
                  <a:rPr lang="en-US" sz="3200" smtClean="0"/>
                  <a:t>tròn lớn </a:t>
                </a:r>
                <a:r>
                  <a:rPr lang="en-US" sz="3200"/>
                  <a:t>chứa </a:t>
                </a:r>
                <a:endParaRPr lang="en-US" sz="3200" smtClean="0"/>
              </a:p>
              <a:p>
                <a:r>
                  <a:rPr lang="en-US" sz="3200" smtClean="0"/>
                  <a:t>đường </a:t>
                </a:r>
                <a:r>
                  <a:rPr lang="en-US" sz="3200"/>
                  <a:t>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. </a:t>
                </a:r>
                <a:endParaRPr lang="en-US" sz="3200" smtClean="0"/>
              </a:p>
              <a:p>
                <a:r>
                  <a:rPr lang="en-US" sz="3200" smtClean="0"/>
                  <a:t>Khi </a:t>
                </a:r>
                <a:r>
                  <a:rPr lang="en-US" sz="3200"/>
                  <a:t>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=13−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−3</m:t>
                    </m:r>
                  </m:oMath>
                </a14:m>
                <a:r>
                  <a:rPr lang="en-US" sz="320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𝐼𝑁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0;−3;−3</m:t>
                        </m:r>
                      </m:e>
                    </m:d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𝐼𝑁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−3;−6;6</m:t>
                        </m:r>
                      </m:e>
                    </m:d>
                  </m:oMath>
                </a14:m>
                <a:endParaRPr lang="en-US" sz="3200" i="1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𝐼𝑁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=9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</a:rPr>
                      <m:t>=3⇒ 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𝐼𝑁</m:t>
                                    </m:r>
                                  </m:e>
                                </m:acc>
                                <m:r>
                                  <a:rPr lang="en-US" sz="32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 smtClean="0"/>
                  <a:t>Do đó mặt </a:t>
                </a:r>
                <a:r>
                  <a:rPr lang="en-US" sz="3200"/>
                  <a:t>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 cắt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/>
                  <a:t> sao cho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⇔−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−3=9⇔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=−12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r>
                  <a:rPr lang="en-US" sz="3200" b="1" smtClean="0">
                    <a:solidFill>
                      <a:srgbClr val="660066"/>
                    </a:solidFill>
                  </a:rPr>
                  <a:t>Vậy chọn C</a:t>
                </a:r>
                <a:endParaRPr lang="en-US" sz="320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31386"/>
                <a:ext cx="10687050" cy="6421630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13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66" y="369727"/>
            <a:ext cx="3951335" cy="27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830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45:</a:t>
                </a:r>
                <a:r>
                  <a:rPr lang="en-US" sz="320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/>
                  <a:t>Trong không gian , cho điểm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(1;2;−1)</m:t>
                    </m:r>
                  </m:oMath>
                </a14:m>
                <a:r>
                  <a:rPr lang="en-US" sz="3200" smtClean="0"/>
                  <a:t> </a:t>
                </a:r>
                <a:r>
                  <a:rPr lang="en-US" sz="3200"/>
                  <a:t>, đường thẳng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smtClean="0"/>
                  <a:t> </a:t>
                </a:r>
                <a:r>
                  <a:rPr lang="en-US" sz="3200"/>
                  <a:t>và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+1=0</m:t>
                    </m:r>
                  </m:oMath>
                </a14:m>
                <a:r>
                  <a:rPr lang="en-US" sz="3200"/>
                  <a:t>. </a:t>
                </a:r>
                <a:r>
                  <a:rPr lang="en-US" sz="3200" smtClean="0"/>
                  <a:t> </a:t>
                </a:r>
                <a:r>
                  <a:rPr lang="en-US" sz="3200"/>
                  <a:t>Điểm </a:t>
                </a:r>
                <a:r>
                  <a:rPr lang="en-US" sz="3200" i="1"/>
                  <a:t>B</a:t>
                </a:r>
                <a:r>
                  <a:rPr lang="en-US" sz="3200"/>
                  <a:t>  thuộc mặt phẳng (</a:t>
                </a:r>
                <a:r>
                  <a:rPr lang="en-US" sz="3200" i="1"/>
                  <a:t>P</a:t>
                </a:r>
                <a:r>
                  <a:rPr lang="en-US" sz="3200"/>
                  <a:t>)  thỏa mãn đường thẳng </a:t>
                </a:r>
                <a:r>
                  <a:rPr lang="en-US" sz="3200" i="1"/>
                  <a:t>AB</a:t>
                </a:r>
                <a:r>
                  <a:rPr lang="en-US" sz="3200"/>
                  <a:t>  vuông góc và cắt đường thẳng </a:t>
                </a:r>
                <a:r>
                  <a:rPr lang="en-US" sz="3200" i="1"/>
                  <a:t>d</a:t>
                </a:r>
                <a:r>
                  <a:rPr lang="en-US" sz="3200"/>
                  <a:t> . Tọa độ điểm </a:t>
                </a:r>
                <a:r>
                  <a:rPr lang="en-US" sz="3200" i="1"/>
                  <a:t>B</a:t>
                </a:r>
                <a:r>
                  <a:rPr lang="en-US" sz="3200"/>
                  <a:t>  là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(6;−7;0)</m:t>
                    </m:r>
                  </m:oMath>
                </a14:m>
                <a:r>
                  <a:rPr lang="en-US" sz="3200" b="1"/>
                  <a:t> </a:t>
                </a:r>
                <a:r>
                  <a:rPr lang="en-US" sz="3200" smtClean="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	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(3;−2;−1)</m:t>
                    </m:r>
                  </m:oMath>
                </a14:m>
                <a:r>
                  <a:rPr lang="en-US" sz="3200" b="1"/>
                  <a:t> </a:t>
                </a:r>
                <a:r>
                  <a:rPr lang="en-US" sz="3200" smtClean="0"/>
                  <a:t>.</a:t>
                </a:r>
                <a:r>
                  <a:rPr lang="en-US" sz="3200" b="1"/>
                  <a:t>	</a:t>
                </a:r>
                <a:endParaRPr lang="en-US" sz="3200" b="1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(−3;8;−3)</m:t>
                    </m:r>
                  </m:oMath>
                </a14:m>
                <a:r>
                  <a:rPr lang="en-US" sz="3200" smtClean="0"/>
                  <a:t>.</a:t>
                </a:r>
                <a:r>
                  <a:rPr lang="en-US" sz="3200" b="1"/>
                  <a:t>	</a:t>
                </a:r>
                <a:r>
                  <a:rPr lang="en-US" sz="3200" b="1" smtClean="0"/>
                  <a:t>				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(0;3;−2)</m:t>
                    </m:r>
                  </m:oMath>
                </a14:m>
                <a:r>
                  <a:rPr lang="en-US" sz="3200" b="1"/>
                  <a:t> </a:t>
                </a:r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830297"/>
              </a:xfrm>
              <a:prstGeom prst="rect">
                <a:avLst/>
              </a:prstGeom>
              <a:blipFill rotWithShape="1">
                <a:blip r:embed="rId2"/>
                <a:stretch>
                  <a:fillRect l="-1478" r="-199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124131" y="5500608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22675" y="6441743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531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smtClean="0"/>
                  <a:t>Đường </a:t>
                </a:r>
                <a:r>
                  <a:rPr lang="en-US" sz="3200"/>
                  <a:t>thẳng  có một VTCP là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=(2;1;−1)</m:t>
                    </m:r>
                  </m:oMath>
                </a14:m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Gọi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∩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vi-VN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;−1+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;2−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vi-VN" sz="3200" i="1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latin typeface="Cambria Math"/>
                            </a:rPr>
                            <m:t>𝐴𝑀</m:t>
                          </m:r>
                        </m:e>
                      </m:acc>
                      <m:r>
                        <a:rPr lang="vi-VN" sz="3200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(2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;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−3;3−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𝐴𝐵</m:t>
                      </m:r>
                      <m:r>
                        <a:rPr lang="vi-VN" sz="3200" i="1">
                          <a:latin typeface="Cambria Math"/>
                        </a:rPr>
                        <m:t>⊥</m:t>
                      </m:r>
                      <m:r>
                        <a:rPr lang="vi-VN" sz="3200" i="1">
                          <a:latin typeface="Cambria Math"/>
                        </a:rPr>
                        <m:t>𝑑</m:t>
                      </m:r>
                      <m:r>
                        <a:rPr lang="vi-VN" sz="3200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latin typeface="Cambria Math"/>
                            </a:rPr>
                            <m:t>𝐴𝑀</m:t>
                          </m:r>
                        </m:e>
                      </m:acc>
                      <m:r>
                        <a:rPr lang="vi-VN" sz="32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vi-VN" sz="3200" i="1">
                          <a:latin typeface="Cambria Math"/>
                        </a:rPr>
                        <m:t>=0⇔4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+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−3−3=0⇔</m:t>
                      </m:r>
                      <m:r>
                        <a:rPr lang="vi-VN" sz="3200" i="1">
                          <a:latin typeface="Cambria Math"/>
                        </a:rPr>
                        <m:t>𝑡</m:t>
                      </m:r>
                      <m:r>
                        <a:rPr lang="vi-VN" sz="32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vi-VN" sz="3200" i="1" smtClean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latin typeface="Cambria Math"/>
                            </a:rPr>
                            <m:t>𝐴𝑀</m:t>
                          </m:r>
                        </m:e>
                      </m:acc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>
                          <a:latin typeface="Cambria Math"/>
                        </a:rPr>
                        <m:t>(2;</m:t>
                      </m:r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>
                          <a:latin typeface="Cambria Math"/>
                        </a:rPr>
                        <m:t>2;2)=2(1;</m:t>
                      </m:r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>
                          <a:latin typeface="Cambria Math"/>
                        </a:rPr>
                        <m:t>1;1)</m:t>
                      </m:r>
                    </m:oMath>
                  </m:oMathPara>
                </a14:m>
                <a:endParaRPr lang="en-US" sz="3200"/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 đi qua điểm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(1;2;−1)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, </a:t>
                </a:r>
                <a:r>
                  <a:rPr lang="en-US" sz="3200"/>
                  <a:t>có một VTCP là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1;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5312032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3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281624"/>
                <a:ext cx="9796249" cy="610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vi-VN" sz="3200">
                        <a:latin typeface="Cambria Math"/>
                      </a:rPr>
                      <m:t>AB</m:t>
                    </m:r>
                    <m:r>
                      <a:rPr lang="vi-VN" sz="320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=1+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=2−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=−1+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</a:rPr>
                      <m:t>(</m:t>
                    </m:r>
                    <m:r>
                      <a:rPr lang="vi-VN" sz="3200" i="1">
                        <a:latin typeface="Cambria Math"/>
                      </a:rPr>
                      <m:t>𝑡</m:t>
                    </m:r>
                    <m:r>
                      <a:rPr lang="vi-VN" sz="3200" i="1">
                        <a:latin typeface="Cambria Math"/>
                      </a:rPr>
                      <m:t>∈</m:t>
                    </m:r>
                    <m:r>
                      <a:rPr lang="vi-VN" sz="3200" i="1">
                        <a:latin typeface="Cambria Math"/>
                      </a:rPr>
                      <m:t>𝑅</m:t>
                    </m:r>
                    <m:r>
                      <a:rPr lang="vi-VN" sz="32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200"/>
                  <a:t> </a:t>
                </a:r>
                <a:r>
                  <a:rPr lang="en-US" sz="3200"/>
                  <a:t> 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Ta có: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/>
                  <a:t>   nên tọa độ của B  là nghiệm của hệ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=1+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=2−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=−1+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+1=0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/>
                  <a:t> </a:t>
                </a:r>
                <a:r>
                  <a:rPr lang="en-US" sz="3200"/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⇒</m:t>
                      </m:r>
                      <m:r>
                        <a:rPr lang="vi-VN" sz="3200" i="1">
                          <a:latin typeface="Cambria Math"/>
                        </a:rPr>
                        <m:t>𝐵</m:t>
                      </m:r>
                      <m:r>
                        <a:rPr lang="vi-VN" sz="3200" i="1">
                          <a:latin typeface="Cambria Math"/>
                        </a:rPr>
                        <m:t>(0;3;−2)</m:t>
                      </m:r>
                    </m:oMath>
                  </m:oMathPara>
                </a14:m>
                <a:endParaRPr lang="en-US" sz="3200" smtClean="0"/>
              </a:p>
              <a:p>
                <a:pPr>
                  <a:lnSpc>
                    <a:spcPct val="130000"/>
                  </a:lnSpc>
                </a:pPr>
                <a:r>
                  <a:rPr lang="en-US" sz="3200" b="1" smtClean="0">
                    <a:solidFill>
                      <a:srgbClr val="0000FF"/>
                    </a:solidFill>
                  </a:rPr>
                  <a:t>Vậy chọn D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81624"/>
                <a:ext cx="9796249" cy="6104941"/>
              </a:xfrm>
              <a:prstGeom prst="rect">
                <a:avLst/>
              </a:prstGeom>
              <a:blipFill rotWithShape="1">
                <a:blip r:embed="rId2"/>
                <a:stretch>
                  <a:fillRect l="-1618" r="-187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837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46: </a:t>
                </a:r>
                <a:r>
                  <a:rPr lang="en-US" sz="3200" smtClean="0"/>
                  <a:t>Trong </a:t>
                </a:r>
                <a:r>
                  <a:rPr lang="en-US" sz="3200"/>
                  <a:t>không gian với hệ tọa độ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,cho </a:t>
                </a:r>
                <a:r>
                  <a:rPr lang="en-US" sz="3200"/>
                  <a:t>điểm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2;−1;−2</m:t>
                        </m:r>
                      </m:e>
                    </m:d>
                  </m:oMath>
                </a14:m>
                <a:r>
                  <a:rPr lang="en-US" sz="3200"/>
                  <a:t>  và đường thẳng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𝑑</m:t>
                    </m:r>
                    <m:r>
                      <a:rPr lang="en-US" sz="3200" b="0" i="1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  <m:r>
                          <a:rPr lang="en-US" sz="3200" b="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𝑦</m:t>
                        </m:r>
                        <m:r>
                          <a:rPr lang="en-US" sz="3200" b="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𝑧</m:t>
                        </m:r>
                        <m:r>
                          <a:rPr lang="en-US" sz="3200" b="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. </a:t>
                </a:r>
                <a:r>
                  <a:rPr lang="en-US" sz="3200"/>
                  <a:t>Gọi (</a:t>
                </a:r>
                <a:r>
                  <a:rPr lang="en-US" sz="3200" i="1"/>
                  <a:t>P</a:t>
                </a:r>
                <a:r>
                  <a:rPr lang="en-US" sz="3200"/>
                  <a:t>)  là mặt phẳng đi qua điểm </a:t>
                </a:r>
                <a:r>
                  <a:rPr lang="en-US" sz="3200" i="1"/>
                  <a:t>A</a:t>
                </a:r>
                <a:r>
                  <a:rPr lang="en-US" sz="3200"/>
                  <a:t> , song song với đường thẳng </a:t>
                </a:r>
                <a:r>
                  <a:rPr lang="en-US" sz="3200" i="1"/>
                  <a:t>d</a:t>
                </a:r>
                <a:r>
                  <a:rPr lang="en-US" sz="3200"/>
                  <a:t>  và khoảng cách từ đường thẳng </a:t>
                </a:r>
                <a:r>
                  <a:rPr lang="en-US" sz="3200" i="1"/>
                  <a:t>d</a:t>
                </a:r>
                <a:r>
                  <a:rPr lang="en-US" sz="3200"/>
                  <a:t>  tới mặt phẳng (</a:t>
                </a:r>
                <a:r>
                  <a:rPr lang="en-US" sz="3200" i="1"/>
                  <a:t>P</a:t>
                </a:r>
                <a:r>
                  <a:rPr lang="en-US" sz="3200"/>
                  <a:t>) </a:t>
                </a:r>
                <a:r>
                  <a:rPr lang="en-US" sz="3200" smtClean="0"/>
                  <a:t>là </a:t>
                </a:r>
                <a:r>
                  <a:rPr lang="en-US" sz="3200"/>
                  <a:t>lớn nhất. Khi đó mặt phẳng  (</a:t>
                </a:r>
                <a:r>
                  <a:rPr lang="en-US" sz="3200" i="1"/>
                  <a:t>P</a:t>
                </a:r>
                <a:r>
                  <a:rPr lang="en-US" sz="3200"/>
                  <a:t>) vuông góc với mặt phẳng nào sau đây?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/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−6=0</m:t>
                    </m:r>
                  </m:oMath>
                </a14:m>
                <a:r>
                  <a:rPr lang="en-US" sz="3200" smtClean="0"/>
                  <a:t>. </a:t>
                </a:r>
                <a:r>
                  <a:rPr lang="en-US" sz="3200"/>
                  <a:t>	</a:t>
                </a:r>
                <a:r>
                  <a:rPr lang="en-US" sz="3200" smtClean="0"/>
                  <a:t>		B</a:t>
                </a:r>
                <a:r>
                  <a:rPr lang="en-US" sz="3200"/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+3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+2</m:t>
                    </m:r>
                    <m:r>
                      <a:rPr lang="en-US" sz="3200" b="0" i="1">
                        <a:latin typeface="Cambria Math"/>
                      </a:rPr>
                      <m:t>𝑧</m:t>
                    </m:r>
                    <m:r>
                      <a:rPr lang="en-US" sz="3200" b="0" i="1">
                        <a:latin typeface="Cambria Math"/>
                      </a:rPr>
                      <m:t>+10=0</m:t>
                    </m:r>
                  </m:oMath>
                </a14:m>
                <a:r>
                  <a:rPr lang="en-US" sz="3200" smtClean="0"/>
                  <a:t>. </a:t>
                </a:r>
                <a:r>
                  <a:rPr lang="en-US" sz="3200"/>
                  <a:t>	</a:t>
                </a:r>
                <a:endParaRPr lang="en-US" sz="3200" smtClean="0"/>
              </a:p>
              <a:p>
                <a:pPr>
                  <a:lnSpc>
                    <a:spcPct val="130000"/>
                  </a:lnSpc>
                </a:pPr>
                <a:r>
                  <a:rPr lang="en-US" sz="3200" smtClean="0"/>
                  <a:t>C</a:t>
                </a:r>
                <a:r>
                  <a:rPr lang="en-US" sz="3200"/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−2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−3</m:t>
                    </m:r>
                    <m:r>
                      <a:rPr lang="en-US" sz="3200" b="0" i="1">
                        <a:latin typeface="Cambria Math"/>
                      </a:rPr>
                      <m:t>𝑧</m:t>
                    </m:r>
                    <m:r>
                      <a:rPr lang="en-US" sz="3200" b="0" i="1">
                        <a:latin typeface="Cambria Math"/>
                      </a:rPr>
                      <m:t>−1=0</m:t>
                    </m:r>
                  </m:oMath>
                </a14:m>
                <a:r>
                  <a:rPr lang="en-US" sz="3200" smtClean="0"/>
                  <a:t>. </a:t>
                </a:r>
                <a:r>
                  <a:rPr lang="en-US" sz="3200"/>
                  <a:t>	</a:t>
                </a:r>
                <a:r>
                  <a:rPr lang="en-US" sz="3200" smtClean="0"/>
                  <a:t>	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3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+</m:t>
                    </m:r>
                    <m:r>
                      <a:rPr lang="en-US" sz="3200" b="0" i="1">
                        <a:latin typeface="Cambria Math"/>
                      </a:rPr>
                      <m:t>𝑧</m:t>
                    </m:r>
                    <m:r>
                      <a:rPr lang="en-US" sz="3200" b="0" i="1">
                        <a:latin typeface="Cambria Math"/>
                      </a:rPr>
                      <m:t>+2=0</m:t>
                    </m:r>
                  </m:oMath>
                </a14:m>
                <a:r>
                  <a:rPr lang="en-US" sz="3200" smtClean="0"/>
                  <a:t>. 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837415"/>
              </a:xfrm>
              <a:prstGeom prst="rect">
                <a:avLst/>
              </a:prstGeom>
              <a:blipFill rotWithShape="1">
                <a:blip r:embed="rId2"/>
                <a:stretch>
                  <a:fillRect l="-1478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09715" y="5541552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D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260016"/>
                <a:ext cx="10515600" cy="601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en-US" sz="2800"/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/>
                  <a:t>   là hình chiếu vuông góc </a:t>
                </a:r>
                <a:endParaRPr lang="en-US" sz="2800" smtClean="0"/>
              </a:p>
              <a:p>
                <a:r>
                  <a:rPr lang="en-US" sz="2800" smtClean="0"/>
                  <a:t>của  </a:t>
                </a:r>
                <a:r>
                  <a:rPr lang="en-US" sz="2800" i="1"/>
                  <a:t>A</a:t>
                </a:r>
                <a:r>
                  <a:rPr lang="en-US" sz="2800"/>
                  <a:t>  lên </a:t>
                </a:r>
                <a:r>
                  <a:rPr lang="en-US" sz="2800" i="1"/>
                  <a:t>d </a:t>
                </a:r>
                <a:r>
                  <a:rPr lang="en-US" sz="2800"/>
                  <a:t>  . Tọa độ của  </a:t>
                </a:r>
                <a:r>
                  <a:rPr lang="en-US" sz="2800" i="1"/>
                  <a:t>K</a:t>
                </a:r>
                <a:r>
                  <a:rPr lang="en-US" sz="2800"/>
                  <a:t> là </a:t>
                </a:r>
                <a:r>
                  <a:rPr lang="en-US" sz="2800" smtClean="0"/>
                  <a:t>nghiệm</a:t>
                </a:r>
              </a:p>
              <a:p>
                <a:r>
                  <a:rPr lang="en-US" sz="2800" smtClean="0"/>
                  <a:t> </a:t>
                </a:r>
                <a:r>
                  <a:rPr lang="en-US" sz="2800"/>
                  <a:t>của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−1=0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2800" i="1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(1;1;1)</m:t>
                    </m:r>
                  </m:oMath>
                </a14:m>
                <a:r>
                  <a:rPr lang="en-US" sz="2800" smtClean="0"/>
                  <a:t>.</a:t>
                </a:r>
                <a:endParaRPr lang="en-US" sz="2800"/>
              </a:p>
              <a:p>
                <a:r>
                  <a:rPr lang="en-US" sz="2800"/>
                  <a:t>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𝐾𝐻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𝐾𝐴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800"/>
                  <a:t>  . </a:t>
                </a:r>
                <a:endParaRPr lang="en-US" sz="2800" smtClean="0"/>
              </a:p>
              <a:p>
                <a:r>
                  <a:rPr lang="en-US" sz="2800" smtClean="0"/>
                  <a:t>Nên </a:t>
                </a:r>
                <a:r>
                  <a:rPr lang="en-US" sz="2800"/>
                  <a:t>khoảng cách từ </a:t>
                </a:r>
                <a:r>
                  <a:rPr lang="en-US" sz="2800" i="1"/>
                  <a:t>d</a:t>
                </a:r>
                <a:r>
                  <a:rPr lang="en-US" sz="2800"/>
                  <a:t>  đến (</a:t>
                </a:r>
                <a:r>
                  <a:rPr lang="en-US" sz="2800" i="1"/>
                  <a:t>P</a:t>
                </a:r>
                <a:r>
                  <a:rPr lang="en-US" sz="2800"/>
                  <a:t>)  đạt giá trị lớn nhất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800"/>
                  <a:t>   khi mặt phẳng (</a:t>
                </a:r>
                <a:r>
                  <a:rPr lang="en-US" sz="2800" i="1"/>
                  <a:t>P</a:t>
                </a:r>
                <a:r>
                  <a:rPr lang="en-US" sz="2800"/>
                  <a:t>) </a:t>
                </a:r>
                <a:r>
                  <a:rPr lang="en-US" sz="2800" smtClean="0"/>
                  <a:t>qua </a:t>
                </a:r>
                <a:r>
                  <a:rPr lang="en-US" sz="2800" i="1"/>
                  <a:t>A</a:t>
                </a:r>
                <a:r>
                  <a:rPr lang="en-US" sz="2800"/>
                  <a:t> </a:t>
                </a:r>
                <a:r>
                  <a:rPr lang="en-US" sz="2800" smtClean="0"/>
                  <a:t> </a:t>
                </a:r>
                <a:r>
                  <a:rPr lang="en-US" sz="2800"/>
                  <a:t>và vuông góc với </a:t>
                </a:r>
                <a:r>
                  <a:rPr lang="en-US" sz="2800" i="1"/>
                  <a:t>KA</a:t>
                </a:r>
                <a:r>
                  <a:rPr lang="en-US" sz="2800"/>
                  <a:t> </a:t>
                </a:r>
                <a:r>
                  <a:rPr lang="en-US" sz="2800" smtClean="0"/>
                  <a:t>. </a:t>
                </a:r>
                <a:r>
                  <a:rPr lang="en-US" sz="2800"/>
                  <a:t>Khi đó có thể chọn VTPT của (</a:t>
                </a:r>
                <a:r>
                  <a:rPr lang="en-US" sz="2800" i="1"/>
                  <a:t>P</a:t>
                </a:r>
                <a:r>
                  <a:rPr lang="en-US" sz="2800"/>
                  <a:t>) </a:t>
                </a:r>
                <a:r>
                  <a:rPr lang="en-US" sz="2800" smtClean="0"/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𝐾𝐴</m:t>
                        </m:r>
                      </m:e>
                    </m:acc>
                  </m:oMath>
                </a14:m>
                <a:r>
                  <a:rPr lang="en-US" sz="280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𝐾𝐴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=(1;−2;−3)</m:t>
                    </m:r>
                  </m:oMath>
                </a14:m>
                <a:r>
                  <a:rPr lang="en-US" sz="2800" smtClean="0"/>
                  <a:t> </a:t>
                </a:r>
              </a:p>
              <a:p>
                <a:r>
                  <a:rPr lang="en-US" sz="2800" smtClean="0"/>
                  <a:t>Do đó  </a:t>
                </a:r>
                <a:r>
                  <a:rPr lang="en-US" sz="2800"/>
                  <a:t>(</a:t>
                </a:r>
                <a:r>
                  <a:rPr lang="en-US" sz="2800" i="1"/>
                  <a:t>P</a:t>
                </a:r>
                <a:r>
                  <a:rPr lang="en-US" sz="2800"/>
                  <a:t>) </a:t>
                </a:r>
                <a:r>
                  <a:rPr lang="en-US" sz="2800" smtClean="0"/>
                  <a:t>vuông </a:t>
                </a:r>
                <a:r>
                  <a:rPr lang="en-US" sz="2800"/>
                  <a:t>góc với mặt phẳng </a:t>
                </a:r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+2=0</m:t>
                    </m:r>
                  </m:oMath>
                </a14:m>
                <a:r>
                  <a:rPr lang="en-US" sz="2800" smtClean="0"/>
                  <a:t>.</a:t>
                </a:r>
              </a:p>
              <a:p>
                <a:r>
                  <a:rPr lang="en-US" sz="2800" b="1">
                    <a:solidFill>
                      <a:srgbClr val="0000FF"/>
                    </a:solidFill>
                  </a:rPr>
                  <a:t>Vậy chọn D</a:t>
                </a:r>
                <a:endParaRPr lang="en-US" sz="28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60016"/>
                <a:ext cx="10515600" cy="6011902"/>
              </a:xfrm>
              <a:prstGeom prst="rect">
                <a:avLst/>
              </a:prstGeom>
              <a:blipFill rotWithShape="1">
                <a:blip r:embed="rId2"/>
                <a:stretch>
                  <a:fillRect l="-1217" t="-1318" r="-232" b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1016551"/>
            <a:ext cx="3926569" cy="2449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72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47: </a:t>
                </a:r>
                <a:r>
                  <a:rPr lang="en-US" sz="3200" smtClean="0"/>
                  <a:t>Trong </a:t>
                </a:r>
                <a:r>
                  <a:rPr lang="en-US" sz="3200"/>
                  <a:t>không gian với hệ tọa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cho </a:t>
                </a:r>
                <a:r>
                  <a:rPr lang="en-US" sz="3200"/>
                  <a:t>hai đường </a:t>
                </a:r>
                <a:endParaRPr lang="en-US" sz="3200" smtClean="0"/>
              </a:p>
              <a:p>
                <a:r>
                  <a:rPr lang="en-US" sz="3200"/>
                  <a:t>thẳng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. Gọi S là tập tất cả </a:t>
                </a:r>
                <a:r>
                  <a:rPr lang="en-US" sz="3200" smtClean="0"/>
                  <a:t>các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 </a:t>
                </a:r>
                <a:r>
                  <a:rPr lang="en-US" sz="3200"/>
                  <a:t>số  </a:t>
                </a:r>
                <a:r>
                  <a:rPr lang="en-US" sz="3200" i="1"/>
                  <a:t>m</a:t>
                </a:r>
                <a:r>
                  <a:rPr lang="en-US" sz="3200"/>
                  <a:t> sao cho </a:t>
                </a:r>
                <a:r>
                  <a:rPr lang="en-US" sz="3200" i="1"/>
                  <a:t>d</a:t>
                </a:r>
                <a:r>
                  <a:rPr lang="en-US" sz="3200" baseline="-25000"/>
                  <a:t>1</a:t>
                </a:r>
                <a:r>
                  <a:rPr lang="en-US" sz="3200"/>
                  <a:t>  và </a:t>
                </a:r>
                <a:r>
                  <a:rPr lang="en-US" sz="3200" i="1"/>
                  <a:t>d</a:t>
                </a:r>
                <a:r>
                  <a:rPr lang="en-US" sz="3200" baseline="-25000"/>
                  <a:t>2</a:t>
                </a:r>
                <a:r>
                  <a:rPr lang="en-US" sz="3200"/>
                  <a:t> chéo nhau và khoảng cách giữa chúng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. </a:t>
                </a:r>
                <a:r>
                  <a:rPr lang="en-US" sz="3200"/>
                  <a:t>Tính tổng các phần tử của 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/>
                  <a:t> 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−11</m:t>
                    </m:r>
                    <m:r>
                      <a:rPr lang="en-US" sz="3200" b="0" i="1" smtClean="0">
                        <a:latin typeface="Cambria Math"/>
                      </a:rPr>
                      <m:t>. 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B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3200"/>
                  <a:t>.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−12 </m:t>
                    </m:r>
                  </m:oMath>
                </a14:m>
                <a:r>
                  <a:rPr lang="en-US" sz="3200"/>
                  <a:t>.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11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722447"/>
              </a:xfrm>
              <a:prstGeom prst="rect">
                <a:avLst/>
              </a:prstGeom>
              <a:blipFill rotWithShape="1">
                <a:blip r:embed="rId2"/>
                <a:stretch>
                  <a:fillRect l="-1478" r="-625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96067" y="5405072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2388" y="369200"/>
                <a:ext cx="10972800" cy="6030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/>
                  <a:t>Đường thẳng d</a:t>
                </a:r>
                <a:r>
                  <a:rPr lang="en-US" sz="2800" baseline="-25000"/>
                  <a:t>1</a:t>
                </a:r>
                <a:r>
                  <a:rPr lang="en-US" sz="2800"/>
                  <a:t>  đi qua </a:t>
                </a:r>
                <a:r>
                  <a:rPr lang="en-US" sz="2800" smtClean="0"/>
                  <a:t>M</a:t>
                </a:r>
                <a:r>
                  <a:rPr lang="en-US" sz="2800" baseline="-25000" smtClean="0"/>
                  <a:t>1</a:t>
                </a:r>
                <a:r>
                  <a:rPr lang="en-US" sz="2800" smtClean="0"/>
                  <a:t> </a:t>
                </a:r>
                <a:r>
                  <a:rPr lang="en-US" sz="2800"/>
                  <a:t>(1;0;0)  và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=(2;1;3)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.</a:t>
                </a:r>
                <a:endParaRPr lang="en-US" sz="2800"/>
              </a:p>
              <a:p>
                <a:pPr>
                  <a:lnSpc>
                    <a:spcPct val="110000"/>
                  </a:lnSpc>
                </a:pPr>
                <a:r>
                  <a:rPr lang="en-US" sz="2800"/>
                  <a:t>Đường thẳng d</a:t>
                </a:r>
                <a:r>
                  <a:rPr lang="en-US" sz="2800" baseline="-25000"/>
                  <a:t>2</a:t>
                </a:r>
                <a:r>
                  <a:rPr lang="en-US" sz="2800"/>
                  <a:t>  đi qua </a:t>
                </a:r>
                <a:r>
                  <a:rPr lang="en-US" sz="2800" smtClean="0"/>
                  <a:t>M</a:t>
                </a:r>
                <a:r>
                  <a:rPr lang="en-US" sz="2800" baseline="-25000" smtClean="0"/>
                  <a:t>2</a:t>
                </a:r>
                <a:r>
                  <a:rPr lang="en-US" sz="2800" smtClean="0"/>
                  <a:t> </a:t>
                </a:r>
                <a:r>
                  <a:rPr lang="en-US" sz="2800"/>
                  <a:t>(1;2;m)và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=(1;1;0)</m:t>
                    </m:r>
                  </m:oMath>
                </a14:m>
                <a:r>
                  <a:rPr lang="en-US" sz="2800"/>
                  <a:t> 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0;2;</m:t>
                        </m:r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/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=(−3;3;1)</m:t>
                    </m:r>
                  </m:oMath>
                </a14:m>
                <a:r>
                  <a:rPr lang="en-US" sz="2800"/>
                  <a:t>   </a:t>
                </a:r>
                <a:endParaRPr lang="en-US" sz="2800" smtClean="0"/>
              </a:p>
              <a:p>
                <a:pPr>
                  <a:lnSpc>
                    <a:spcPct val="110000"/>
                  </a:lnSpc>
                </a:pPr>
                <a:r>
                  <a:rPr lang="en-US" sz="2800" smtClean="0"/>
                  <a:t>Do </a:t>
                </a:r>
                <a:r>
                  <a:rPr lang="en-US" sz="2800"/>
                  <a:t>đó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+6</m:t>
                    </m:r>
                  </m:oMath>
                </a14:m>
                <a:r>
                  <a:rPr lang="en-US" sz="2800"/>
                  <a:t> 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/>
                  <a:t>Điều kiện cần và đủ để d</a:t>
                </a:r>
                <a:r>
                  <a:rPr lang="en-US" sz="2800" baseline="-25000"/>
                  <a:t>1</a:t>
                </a:r>
                <a:r>
                  <a:rPr lang="en-US" sz="2800"/>
                  <a:t>  và d</a:t>
                </a:r>
                <a:r>
                  <a:rPr lang="en-US" sz="2800" baseline="-25000"/>
                  <a:t>2</a:t>
                </a:r>
                <a:r>
                  <a:rPr lang="en-US" sz="2800"/>
                  <a:t>  chéo nhau và khoảng cách giữa chúng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19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/>
                  <a:t>  là</a:t>
                </a:r>
                <a:r>
                  <a:rPr lang="en-US" sz="280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+6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19</m:t>
                            </m:r>
                          </m:e>
                        </m:rad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19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smtClean="0"/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+6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=5⇔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+6=5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+6=−5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=−1    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/>
                  <a:t>  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−11;−1</m:t>
                        </m:r>
                      </m:e>
                    </m:d>
                  </m:oMath>
                </a14:m>
                <a:r>
                  <a:rPr lang="en-US" sz="2800"/>
                  <a:t>  . </a:t>
                </a:r>
                <a:endParaRPr lang="en-US" sz="2800" smtClean="0"/>
              </a:p>
              <a:p>
                <a:pPr>
                  <a:lnSpc>
                    <a:spcPct val="110000"/>
                  </a:lnSpc>
                </a:pPr>
                <a:r>
                  <a:rPr lang="en-US" sz="2800" smtClean="0"/>
                  <a:t>Do </a:t>
                </a:r>
                <a:r>
                  <a:rPr lang="en-US" sz="2800"/>
                  <a:t>đó tổng các phần tử của S </a:t>
                </a:r>
                <a:r>
                  <a:rPr lang="en-US" sz="2800" smtClean="0"/>
                  <a:t>là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−11)+(−1)=−12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b="1" smtClean="0">
                    <a:solidFill>
                      <a:srgbClr val="0000FF"/>
                    </a:solidFill>
                  </a:rPr>
                  <a:t>Vậy chọn C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369200"/>
                <a:ext cx="10972800" cy="6030690"/>
              </a:xfrm>
              <a:prstGeom prst="rect">
                <a:avLst/>
              </a:prstGeom>
              <a:blipFill rotWithShape="1">
                <a:blip r:embed="rId2"/>
                <a:stretch>
                  <a:fillRect l="-1167" t="-1314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2501" y="459408"/>
            <a:ext cx="4857749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smtClean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Vani" panose="02040502050405020303" pitchFamily="18" charset="0"/>
                <a:cs typeface="Vani" panose="02040502050405020303" pitchFamily="18" charset="0"/>
              </a:rPr>
              <a:t>Phương pháp 1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0301" y="459408"/>
            <a:ext cx="4857749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smtClean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smtClean="0">
                <a:solidFill>
                  <a:srgbClr val="6600FF"/>
                </a:solidFill>
                <a:latin typeface="Vani" panose="02040502050405020303" pitchFamily="18" charset="0"/>
                <a:cs typeface="Vani" panose="02040502050405020303" pitchFamily="18" charset="0"/>
              </a:rPr>
              <a:t>Phương pháp 2</a:t>
            </a:r>
            <a:endParaRPr lang="en-US" sz="32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2501" y="1483092"/>
                <a:ext cx="4857749" cy="4894097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2000" b="1">
                    <a:solidFill>
                      <a:srgbClr val="FF0000"/>
                    </a:solidFill>
                    <a:sym typeface="Wingdings 2"/>
                  </a:rPr>
                  <a:t>Trường hợp 1</a:t>
                </a:r>
                <a:r>
                  <a:rPr lang="vi-VN" sz="2000">
                    <a:sym typeface="Wingdings 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00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000">
                            <a:latin typeface="Cambria Math"/>
                          </a:rPr>
                          <m:t>𝒖</m:t>
                        </m:r>
                        <m:r>
                          <a:rPr lang="vi-VN" sz="200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2000"/>
                  <a:t> cùng phương.</a:t>
                </a:r>
                <a:endParaRPr lang="en-US" sz="2000"/>
              </a:p>
              <a:p>
                <a:pPr algn="just">
                  <a:lnSpc>
                    <a:spcPct val="115000"/>
                  </a:lnSpc>
                </a:pPr>
                <a:r>
                  <a:rPr lang="vi-VN" sz="2000"/>
                  <a:t>1) d // d’</a:t>
                </a:r>
                <a:r>
                  <a:rPr lang="vi-VN" sz="2000"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vi-VN" sz="2000">
                                <a:latin typeface="Cambria Math"/>
                              </a:rPr>
                              <m:t>=</m:t>
                            </m:r>
                            <m:r>
                              <a:rPr lang="vi-VN" sz="2000">
                                <a:latin typeface="Cambria Math"/>
                              </a:rPr>
                              <m:t>𝑘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vi-VN" sz="2000">
                                    <a:latin typeface="Cambria Math"/>
                                  </a:rPr>
                                  <m:t>′</m:t>
                                </m:r>
                              </m:e>
                            </m:acc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vi-VN" sz="20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>
                                <a:latin typeface="Cambria Math"/>
                              </a:rPr>
                              <m:t>∉</m:t>
                            </m:r>
                            <m:r>
                              <a:rPr lang="vi-VN" sz="2000">
                                <a:latin typeface="Cambria Math"/>
                              </a:rPr>
                              <m:t>𝑑</m:t>
                            </m:r>
                            <m:r>
                              <a:rPr lang="vi-VN" sz="2000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2000"/>
              </a:p>
              <a:p>
                <a:pPr algn="just">
                  <a:lnSpc>
                    <a:spcPct val="115000"/>
                  </a:lnSpc>
                </a:pPr>
                <a:endParaRPr lang="en-US" sz="2000"/>
              </a:p>
              <a:p>
                <a:pPr marL="457200" indent="-457200" algn="just">
                  <a:lnSpc>
                    <a:spcPct val="115000"/>
                  </a:lnSpc>
                  <a:buAutoNum type="arabicParenR" startAt="2"/>
                </a:pPr>
                <a:r>
                  <a:rPr lang="vi-VN" sz="2000" smtClean="0"/>
                  <a:t>d </a:t>
                </a:r>
                <a:r>
                  <a:rPr lang="vi-VN" sz="2000"/>
                  <a:t>≡ d’</a:t>
                </a:r>
                <a:r>
                  <a:rPr lang="vi-VN" sz="2000"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vi-VN" sz="2000">
                                <a:latin typeface="Cambria Math"/>
                              </a:rPr>
                              <m:t>=</m:t>
                            </m:r>
                            <m:r>
                              <a:rPr lang="vi-VN" sz="2000">
                                <a:latin typeface="Cambria Math"/>
                              </a:rPr>
                              <m:t>𝑘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vi-VN" sz="2000">
                                    <a:latin typeface="Cambria Math"/>
                                  </a:rPr>
                                  <m:t>′</m:t>
                                </m:r>
                              </m:e>
                            </m:acc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200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vi-VN" sz="20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>
                                <a:latin typeface="Cambria Math"/>
                              </a:rPr>
                              <m:t>∈</m:t>
                            </m:r>
                            <m:r>
                              <a:rPr lang="vi-VN" sz="2000">
                                <a:latin typeface="Cambria Math"/>
                              </a:rPr>
                              <m:t>𝑑</m:t>
                            </m:r>
                            <m:r>
                              <a:rPr lang="vi-VN" sz="2000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en-US" sz="2000" smtClean="0"/>
              </a:p>
              <a:p>
                <a:pPr>
                  <a:lnSpc>
                    <a:spcPct val="110000"/>
                  </a:lnSpc>
                </a:pPr>
                <a:r>
                  <a:rPr lang="vi-VN" sz="2000" b="1">
                    <a:solidFill>
                      <a:srgbClr val="FF0000"/>
                    </a:solidFill>
                    <a:sym typeface="Wingdings 2"/>
                  </a:rPr>
                  <a:t>Trường hợp 2</a:t>
                </a:r>
                <a:r>
                  <a:rPr lang="vi-VN" sz="2000">
                    <a:sym typeface="Wingdings 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00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000">
                            <a:latin typeface="Cambria Math"/>
                          </a:rPr>
                          <m:t>𝒖</m:t>
                        </m:r>
                        <m:r>
                          <a:rPr lang="vi-VN" sz="200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2000"/>
                  <a:t>không cùng phương.</a:t>
                </a:r>
              </a:p>
              <a:p>
                <a:pPr>
                  <a:lnSpc>
                    <a:spcPct val="110000"/>
                  </a:lnSpc>
                </a:pPr>
                <a:r>
                  <a:rPr lang="vi-VN" sz="2000"/>
                  <a:t>Xét hệ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/>
                  <a:t>  (1)</a:t>
                </a:r>
              </a:p>
              <a:p>
                <a:r>
                  <a:rPr lang="en-US" sz="2000"/>
                  <a:t>3) d chéo d’</a:t>
                </a:r>
                <a:r>
                  <a:rPr lang="en-US" sz="2000">
                    <a:sym typeface="Symbol"/>
                  </a:rPr>
                  <a:t></a:t>
                </a:r>
                <a:r>
                  <a:rPr lang="en-US" sz="2000"/>
                  <a:t> Hệ Ptrình (1) vô nghiệm</a:t>
                </a:r>
              </a:p>
              <a:p>
                <a:r>
                  <a:rPr lang="en-US" sz="2000"/>
                  <a:t>4) d cắt d’</a:t>
                </a:r>
                <a:r>
                  <a:rPr lang="en-US" sz="2000">
                    <a:sym typeface="Symbol"/>
                  </a:rPr>
                  <a:t></a:t>
                </a:r>
                <a:r>
                  <a:rPr lang="en-US" sz="2000"/>
                  <a:t> Hệ Ptrình (1) có một </a:t>
                </a:r>
                <a:r>
                  <a:rPr lang="en-US" sz="2000" smtClean="0"/>
                  <a:t>nghiệm</a:t>
                </a:r>
                <a:endParaRPr lang="en-US" sz="20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1" y="1483092"/>
                <a:ext cx="4857749" cy="4894097"/>
              </a:xfrm>
              <a:prstGeom prst="rect">
                <a:avLst/>
              </a:prstGeom>
              <a:blipFill rotWithShape="1">
                <a:blip r:embed="rId2"/>
                <a:stretch>
                  <a:fillRect l="-872" r="-249" b="-989"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10300" y="1481158"/>
                <a:ext cx="4857749" cy="4901470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endParaRPr lang="en-US" sz="2800" smtClean="0">
                  <a:sym typeface="Wingdings 2"/>
                </a:endParaRPr>
              </a:p>
              <a:p>
                <a:pPr algn="just">
                  <a:lnSpc>
                    <a:spcPct val="115000"/>
                  </a:lnSpc>
                </a:pPr>
                <a:endParaRPr lang="en-US" sz="2000" smtClean="0">
                  <a:sym typeface="Wingdings 2"/>
                </a:endParaRPr>
              </a:p>
              <a:p>
                <a:pPr algn="just">
                  <a:lnSpc>
                    <a:spcPct val="115000"/>
                  </a:lnSpc>
                </a:pPr>
                <a:endParaRPr lang="en-US" sz="800">
                  <a:sym typeface="Wingdings 2"/>
                </a:endParaRPr>
              </a:p>
              <a:p>
                <a:pPr algn="just">
                  <a:lnSpc>
                    <a:spcPct val="115000"/>
                  </a:lnSpc>
                </a:pPr>
                <a:endParaRPr lang="en-US" sz="800">
                  <a:sym typeface="Wingdings 2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000" smtClean="0">
                    <a:sym typeface="Wingdings 2"/>
                  </a:rPr>
                  <a:t>1) </a:t>
                </a:r>
                <a:r>
                  <a:rPr lang="vi-VN" sz="2000"/>
                  <a:t> (d) // (d’) </a:t>
                </a:r>
                <a:r>
                  <a:rPr lang="vi-VN" sz="2000">
                    <a:sym typeface="Symbol"/>
                  </a:rPr>
                  <a:t></a:t>
                </a:r>
                <a:r>
                  <a:rPr lang="vi-VN" sz="20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vi-VN" sz="2000">
                                  <a:latin typeface="Cambria Math"/>
                                </a:rPr>
                                <m:t>[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vi-VN" sz="200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vi-VN" sz="200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vi-VN" sz="2000">
                                  <a:latin typeface="Cambria Math"/>
                                </a:rPr>
                                <m:t>]=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000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vi-VN" sz="2000">
                                  <a:latin typeface="Cambria Math"/>
                                </a:rPr>
                                <m:t>∉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vi-VN" sz="200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/>
              </a:p>
              <a:p>
                <a:pPr algn="just">
                  <a:lnSpc>
                    <a:spcPct val="115000"/>
                  </a:lnSpc>
                </a:pPr>
                <a:r>
                  <a:rPr lang="en-US" sz="2000" smtClean="0"/>
                  <a:t>2) </a:t>
                </a:r>
                <a:r>
                  <a:rPr lang="vi-VN" sz="2000" smtClean="0"/>
                  <a:t>(d</a:t>
                </a:r>
                <a:r>
                  <a:rPr lang="vi-VN" sz="2000"/>
                  <a:t>) ≡ (d’) </a:t>
                </a:r>
                <a:r>
                  <a:rPr lang="vi-VN" sz="2000">
                    <a:sym typeface="Symbol"/>
                  </a:rPr>
                  <a:t></a:t>
                </a:r>
                <a:r>
                  <a:rPr lang="vi-VN" sz="20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vi-VN" sz="2000">
                                  <a:latin typeface="Cambria Math"/>
                                </a:rPr>
                                <m:t>[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1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</m:acc>
                              <m:r>
                                <a:rPr lang="vi-VN" sz="200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1">
                                      <a:latin typeface="Cambria Math"/>
                                    </a:rPr>
                                    <m:t>u</m:t>
                                  </m:r>
                                  <m:r>
                                    <a:rPr lang="vi-VN" sz="200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vi-VN" sz="2000">
                                  <a:latin typeface="Cambria Math"/>
                                </a:rPr>
                                <m:t>]=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1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vi-VN" sz="20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000"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vi-VN" sz="2000" i="1">
                                  <a:latin typeface="Cambria Math"/>
                                </a:rPr>
                                <m:t>d</m:t>
                              </m:r>
                              <m:r>
                                <a:rPr lang="vi-VN" sz="200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smtClean="0"/>
              </a:p>
              <a:p>
                <a:pPr>
                  <a:lnSpc>
                    <a:spcPct val="110000"/>
                  </a:lnSpc>
                </a:pPr>
                <a:endParaRPr lang="en-US" sz="2000" b="1" smtClean="0">
                  <a:sym typeface="Wingdings 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 smtClean="0">
                    <a:sym typeface="Wingdings 2"/>
                  </a:rPr>
                  <a:t>3</a:t>
                </a:r>
                <a:r>
                  <a:rPr lang="en-US" sz="2000" b="1">
                    <a:sym typeface="Wingdings 2"/>
                  </a:rPr>
                  <a:t>) </a:t>
                </a:r>
                <a:r>
                  <a:rPr lang="en-US" sz="2000" smtClean="0"/>
                  <a:t>(</a:t>
                </a:r>
                <a:r>
                  <a:rPr lang="en-US" sz="2000"/>
                  <a:t>d) chéo (d’) </a:t>
                </a:r>
                <a:r>
                  <a:rPr lang="en-US" sz="2000">
                    <a:sym typeface="Symbol"/>
                  </a:rPr>
                  <a:t>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r>
                      <a:rPr lang="en-US" sz="2000" i="1">
                        <a:latin typeface="Cambria Math"/>
                      </a:rPr>
                      <m:t>≠0</m:t>
                    </m:r>
                  </m:oMath>
                </a14:m>
                <a:endParaRPr lang="en-US" sz="2000"/>
              </a:p>
              <a:p>
                <a:pPr>
                  <a:lnSpc>
                    <a:spcPct val="110000"/>
                  </a:lnSpc>
                </a:pPr>
                <a:endParaRPr lang="en-US" sz="800"/>
              </a:p>
              <a:p>
                <a:pPr>
                  <a:lnSpc>
                    <a:spcPct val="110000"/>
                  </a:lnSpc>
                </a:pPr>
                <a:r>
                  <a:rPr lang="en-US" sz="2000" smtClean="0"/>
                  <a:t>4</a:t>
                </a:r>
                <a:r>
                  <a:rPr lang="en-US" sz="2000"/>
                  <a:t>) (d) cắt (d’) </a:t>
                </a:r>
                <a:r>
                  <a:rPr lang="en-US" sz="2000">
                    <a:sym typeface="Symbol"/>
                  </a:rPr>
                  <a:t>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≠0              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acc>
                            <m:r>
                              <a:rPr lang="en-US" sz="20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81158"/>
                <a:ext cx="4857749" cy="4901470"/>
              </a:xfrm>
              <a:prstGeom prst="rect">
                <a:avLst/>
              </a:prstGeom>
              <a:blipFill rotWithShape="1">
                <a:blip r:embed="rId3"/>
                <a:stretch>
                  <a:fillRect l="-996"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0426890" y="6250675"/>
            <a:ext cx="641444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69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48: </a:t>
                </a:r>
                <a:r>
                  <a:rPr lang="en-US" sz="3200" smtClean="0"/>
                  <a:t>Trong </a:t>
                </a:r>
                <a:r>
                  <a:rPr lang="en-US" sz="3200"/>
                  <a:t>không gian với hệ tọa </a:t>
                </a:r>
                <a:r>
                  <a:rPr lang="en-US" sz="3200" smtClean="0"/>
                  <a:t>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 smtClean="0"/>
                  <a:t>, cho </a:t>
                </a:r>
                <a:r>
                  <a:rPr lang="en-US" sz="3200"/>
                  <a:t>đường </a:t>
                </a:r>
                <a:r>
                  <a:rPr lang="en-US" sz="3200" smtClean="0"/>
                  <a:t>thẳng</a:t>
                </a:r>
              </a:p>
              <a:p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∆: 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    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smtClean="0"/>
                  <a:t>. </a:t>
                </a:r>
                <a:r>
                  <a:rPr lang="en-US" sz="3200"/>
                  <a:t>Biết rằng khi  </a:t>
                </a:r>
                <a:r>
                  <a:rPr lang="en-US" sz="3200" i="1"/>
                  <a:t>a</a:t>
                </a:r>
                <a:r>
                  <a:rPr lang="en-US" sz="3200"/>
                  <a:t>  thay đổi luôn </a:t>
                </a:r>
                <a:r>
                  <a:rPr lang="en-US" sz="3200" smtClean="0"/>
                  <a:t>tồn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 </a:t>
                </a:r>
                <a:r>
                  <a:rPr lang="en-US" sz="3200"/>
                  <a:t>tại một mặt cầu cố định qua điểm M(1;1;1)  và tiếp xúc với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3200"/>
                  <a:t>  . </a:t>
                </a:r>
                <a:r>
                  <a:rPr lang="en-US" sz="3200" smtClean="0"/>
                  <a:t>Tính </a:t>
                </a:r>
                <a:r>
                  <a:rPr lang="en-US" sz="3200"/>
                  <a:t>bán kính mặt cầu đó.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B</a:t>
                </a:r>
                <a:r>
                  <a:rPr lang="en-US" sz="3200" b="1"/>
                  <a:t>. 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C</a:t>
                </a:r>
                <a:r>
                  <a:rPr lang="en-US" sz="3200" b="1"/>
                  <a:t>. 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D</a:t>
                </a:r>
                <a:r>
                  <a:rPr lang="en-US" sz="3200" b="1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696286"/>
              </a:xfrm>
              <a:prstGeom prst="rect">
                <a:avLst/>
              </a:prstGeom>
              <a:blipFill rotWithShape="1">
                <a:blip r:embed="rId2"/>
                <a:stretch>
                  <a:fillRect l="-1478" r="-1023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4665" y="5350105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6588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en-US" sz="320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a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c</m:t>
                    </m:r>
                    <m:r>
                      <a:rPr lang="en-US" sz="3200" b="0" i="1" smtClean="0">
                        <a:latin typeface="Cambria Math"/>
                      </a:rPr>
                      <m:t>ó </m:t>
                    </m:r>
                    <m:r>
                      <a:rPr lang="en-US" sz="3200" i="1">
                        <a:latin typeface="Cambria Math"/>
                      </a:rPr>
                      <m:t>∆: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    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Δ</m:t>
                    </m:r>
                  </m:oMath>
                </a14:m>
                <a:r>
                  <a:rPr lang="en-US" sz="3200"/>
                  <a:t> luôn qua điểm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/>
                  <a:t>  </a:t>
                </a:r>
                <a:r>
                  <a:rPr lang="en-US" sz="3200" smtClean="0"/>
                  <a:t>cố </a:t>
                </a:r>
                <a:r>
                  <a:rPr lang="en-US" sz="3200"/>
                  <a:t>định  </a:t>
                </a:r>
                <a:r>
                  <a:rPr lang="en-US" sz="3200" smtClean="0"/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Δ</m:t>
                    </m:r>
                  </m:oMath>
                </a14:m>
                <a:r>
                  <a:rPr lang="en-US" sz="3200"/>
                  <a:t>   nằm trong mặt phẳng   </a:t>
                </a:r>
                <a:r>
                  <a:rPr lang="en-US" sz="3200" smtClean="0"/>
                  <a:t>(</a:t>
                </a:r>
                <a:r>
                  <a:rPr lang="en-US" sz="3200"/>
                  <a:t>P):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/>
                  <a:t>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Mặt cầu tiếp xúc với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/>
                  <a:t> với mọi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/>
                  <a:t>. Nên mặt cầu tiếp xúc mặt phẳng (</a:t>
                </a:r>
                <a:r>
                  <a:rPr lang="en-US" sz="3200" i="1"/>
                  <a:t>P</a:t>
                </a:r>
                <a:r>
                  <a:rPr lang="en-US" sz="3200"/>
                  <a:t>) tại </a:t>
                </a:r>
                <a:r>
                  <a:rPr lang="en-US" sz="3200" i="1"/>
                  <a:t>A</a:t>
                </a:r>
                <a:r>
                  <a:rPr lang="en-US" sz="320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6588920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203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5" y="491315"/>
            <a:ext cx="3912928" cy="290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49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Đường </a:t>
                </a:r>
                <a:r>
                  <a:rPr lang="en-US" sz="3200"/>
                  <a:t>thẳng IA  qua A   và vuông góc với (P)  có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/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Mà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𝐼𝑀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𝐼𝑀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/>
                  <a:t> </a:t>
                </a:r>
                <a:r>
                  <a:rPr lang="en-US" sz="3200" smtClean="0"/>
                  <a:t>.</a:t>
                </a:r>
              </a:p>
              <a:p>
                <a:r>
                  <a:rPr lang="en-US" sz="3200" b="1" smtClean="0">
                    <a:solidFill>
                      <a:srgbClr val="0000FF"/>
                    </a:solidFill>
                  </a:rPr>
                  <a:t>Vậy chọn A.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4931928"/>
              </a:xfrm>
              <a:prstGeom prst="rect">
                <a:avLst/>
              </a:prstGeom>
              <a:blipFill rotWithShape="1">
                <a:blip r:embed="rId2"/>
                <a:stretch>
                  <a:fillRect l="-1507" r="-986" b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203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FF0000"/>
                    </a:solidFill>
                  </a:rPr>
                  <a:t>Câu 49: </a:t>
                </a:r>
                <a:r>
                  <a:rPr lang="en-US" sz="3200" smtClean="0"/>
                  <a:t>Trong </a:t>
                </a:r>
                <a:r>
                  <a:rPr lang="en-US" sz="3200"/>
                  <a:t>không gian với hệ tọa </a:t>
                </a:r>
                <a:r>
                  <a:rPr lang="en-US" sz="3200" smtClean="0"/>
                  <a:t>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sz="3200" smtClean="0"/>
                  <a:t>, </a:t>
                </a:r>
                <a:r>
                  <a:rPr lang="en-US" sz="3200"/>
                  <a:t>cho hai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=25;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=4 .</m:t>
                    </m:r>
                  </m:oMath>
                </a14:m>
                <a:endParaRPr lang="en-US" sz="3200" b="0" smtClean="0"/>
              </a:p>
              <a:p>
                <a:r>
                  <a:rPr lang="en-US" sz="3200"/>
                  <a:t>Một đường thẳng </a:t>
                </a:r>
                <a:r>
                  <a:rPr lang="en-US" sz="3200" i="1"/>
                  <a:t>d</a:t>
                </a:r>
                <a:r>
                  <a:rPr lang="en-US" sz="3200"/>
                  <a:t>  vuông góc với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=(1;−1;0)</m:t>
                    </m:r>
                  </m:oMath>
                </a14:m>
                <a:r>
                  <a:rPr lang="en-US" sz="3200"/>
                  <a:t>  tiếp xúc với mặt 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/>
                  <a:t>và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smtClean="0"/>
                  <a:t> </a:t>
                </a:r>
                <a:r>
                  <a:rPr lang="en-US" sz="3200"/>
                  <a:t>theo một đoạn thẳng có độ dài bằng 8 </a:t>
                </a:r>
                <a:r>
                  <a:rPr lang="en-US" sz="3200" smtClean="0"/>
                  <a:t>. </a:t>
                </a:r>
                <a:r>
                  <a:rPr lang="en-US" sz="3200"/>
                  <a:t>Hỏi véc tơ nào sau đây là véc tơ chỉ phương của  </a:t>
                </a:r>
                <a:r>
                  <a:rPr lang="en-US" sz="3200" i="1"/>
                  <a:t>d</a:t>
                </a:r>
                <a:r>
                  <a:rPr lang="en-US" sz="3200"/>
                  <a:t> </a:t>
                </a:r>
                <a:r>
                  <a:rPr lang="en-US" sz="3200" smtClean="0"/>
                  <a:t>.</a:t>
                </a:r>
                <a:endParaRPr lang="en-US" sz="3200"/>
              </a:p>
              <a:p>
                <a:r>
                  <a:rPr lang="en-US" sz="3200"/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1;1;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smtClean="0"/>
                  <a:t>. </a:t>
                </a:r>
                <a:r>
                  <a:rPr lang="en-US" sz="3200"/>
                  <a:t>	</a:t>
                </a:r>
                <a:r>
                  <a:rPr lang="en-US" sz="3200" smtClean="0"/>
                  <a:t>		B</a:t>
                </a:r>
                <a:r>
                  <a:rPr lang="en-US" sz="320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1;1;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	</a:t>
                </a:r>
                <a:endParaRPr lang="en-US" sz="3200" smtClean="0"/>
              </a:p>
              <a:p>
                <a:r>
                  <a:rPr lang="en-US" sz="3200" smtClean="0"/>
                  <a:t>C</a:t>
                </a:r>
                <a:r>
                  <a:rPr lang="en-US" sz="320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1;1;0</m:t>
                        </m:r>
                      </m:e>
                    </m:d>
                  </m:oMath>
                </a14:m>
                <a:r>
                  <a:rPr lang="en-US" sz="3200"/>
                  <a:t>	 .	</a:t>
                </a:r>
                <a:r>
                  <a:rPr lang="en-US" sz="3200" smtClean="0"/>
                  <a:t>		D</a:t>
                </a:r>
                <a:r>
                  <a:rPr lang="en-US" sz="3200"/>
                  <a:t>.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1;1;−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203715"/>
              </a:xfrm>
              <a:prstGeom prst="rect">
                <a:avLst/>
              </a:prstGeom>
              <a:blipFill rotWithShape="1">
                <a:blip r:embed="rId2"/>
                <a:stretch>
                  <a:fillRect l="-1478" t="-173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6172" y="4947367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5850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</a:rPr>
                  <a:t>Hướng dẫn </a:t>
                </a:r>
                <a:r>
                  <a:rPr lang="en-US" sz="3200" b="1" smtClean="0">
                    <a:solidFill>
                      <a:srgbClr val="0000FF"/>
                    </a:solidFill>
                  </a:rPr>
                  <a:t>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Hai mặt </a:t>
                </a:r>
                <a:r>
                  <a:rPr lang="en-US" sz="3200" smtClean="0"/>
                  <a:t>cầu </a:t>
                </a:r>
                <a:r>
                  <a:rPr lang="en-US" sz="3200"/>
                  <a:t>có tâm lần lượt </a:t>
                </a:r>
                <a:r>
                  <a:rPr lang="en-US" sz="3200" smtClean="0"/>
                  <a:t>là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  </a:t>
                </a:r>
                <a:r>
                  <a:rPr lang="en-US" sz="3200"/>
                  <a:t>gốc </a:t>
                </a:r>
                <a:r>
                  <a:rPr lang="en-US" sz="3200" smtClean="0"/>
                  <a:t>tọa độ</a:t>
                </a:r>
                <a:r>
                  <a:rPr lang="en-US" sz="3200"/>
                  <a:t> O,  I và bán kính lần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lượt là  </a:t>
                </a:r>
                <a:r>
                  <a:rPr lang="en-US" sz="3200"/>
                  <a:t>R</a:t>
                </a:r>
                <a:r>
                  <a:rPr lang="en-US" sz="3200" baseline="-25000"/>
                  <a:t>1</a:t>
                </a:r>
                <a:r>
                  <a:rPr lang="en-US" sz="3200"/>
                  <a:t>=5 ; R</a:t>
                </a:r>
                <a:r>
                  <a:rPr lang="en-US" sz="3200" baseline="-25000"/>
                  <a:t>2</a:t>
                </a:r>
                <a:r>
                  <a:rPr lang="en-US" sz="3200"/>
                  <a:t>=2.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Gọi A là tiếp điểm của </a:t>
                </a:r>
                <a:r>
                  <a:rPr lang="en-US" sz="3200" i="1"/>
                  <a:t>d</a:t>
                </a:r>
                <a:r>
                  <a:rPr lang="en-US" sz="3200"/>
                  <a:t> </a:t>
                </a:r>
                <a:r>
                  <a:rPr lang="en-US" sz="3200" smtClean="0"/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/>
                  <a:t> </a:t>
                </a:r>
                <a:r>
                  <a:rPr lang="en-US" sz="3200" smtClean="0"/>
                  <a:t>,</a:t>
                </a:r>
                <a:r>
                  <a:rPr lang="en-US" sz="3200"/>
                  <a:t> 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ta </a:t>
                </a:r>
                <a:r>
                  <a:rPr lang="en-US" sz="3200"/>
                  <a:t>có IA = R</a:t>
                </a:r>
                <a:r>
                  <a:rPr lang="en-US" sz="3200" baseline="-25000"/>
                  <a:t>2</a:t>
                </a:r>
                <a:r>
                  <a:rPr lang="en-US" sz="3200"/>
                  <a:t> = 2.</a:t>
                </a:r>
              </a:p>
              <a:p>
                <a:r>
                  <a:rPr lang="en-US" sz="3200"/>
                  <a:t>Vì d cắt (S1)  theo một đoạn thẳng có độ dài bằng 8 </a:t>
                </a:r>
                <a:r>
                  <a:rPr lang="en-US" sz="3200" smtClean="0"/>
                  <a:t>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25−16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5850897"/>
              </a:xfrm>
              <a:prstGeom prst="rect">
                <a:avLst/>
              </a:prstGeom>
              <a:blipFill rotWithShape="1">
                <a:blip r:embed="rId2"/>
                <a:stretch>
                  <a:fillRect l="-1507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escription: 55576256_1012465622276895_6175061583119515648_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19" y="791570"/>
            <a:ext cx="3384645" cy="2620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464736"/>
                <a:ext cx="10515600" cy="606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Vì </a:t>
                </a:r>
                <a:r>
                  <a:rPr lang="en-US" sz="3200" i="1"/>
                  <a:t>d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/>
                      </a:rPr>
                      <m:t>=(1;1;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/>
                  <a:t>   ta có: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 OI+IA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𝑂𝐴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⇒1+2≥</m:t>
                    </m:r>
                    <m:r>
                      <a:rPr lang="en-US" sz="3200" i="1">
                        <a:latin typeface="Cambria Math"/>
                      </a:rPr>
                      <m:t>𝑂𝐴</m:t>
                    </m:r>
                    <m:r>
                      <a:rPr lang="en-US" sz="3200" i="1">
                        <a:latin typeface="Cambria Math"/>
                      </a:rPr>
                      <m:t>≥3</m:t>
                    </m:r>
                  </m:oMath>
                </a14:m>
                <a:endParaRPr lang="en-US" sz="3200" i="1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/>
                  <a:t>O;I;A  thẳng hàng.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𝑂𝐴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𝑂𝐼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𝑂𝐼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smtClean="0"/>
                  <a:t>Do </a:t>
                </a:r>
                <a:r>
                  <a:rPr lang="en-US" sz="3200"/>
                  <a:t>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𝑂𝐴</m:t>
                                    </m:r>
                                  </m:e>
                                </m:acc>
                                <m:r>
                                  <a:rPr lang="en-US" sz="32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+2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endParaRPr lang="en-US" sz="3200" b="1" smtClean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=0⇒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/>
                      </a:rPr>
                      <m:t>=(1;1;0)</m:t>
                    </m:r>
                  </m:oMath>
                </a14:m>
                <a:r>
                  <a:rPr lang="en-US" sz="3200"/>
                  <a:t>  </a:t>
                </a:r>
                <a:endParaRPr lang="en-US" sz="320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00FF"/>
                    </a:solidFill>
                  </a:rPr>
                  <a:t>Vậy chọn C. 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4736"/>
                <a:ext cx="10515600" cy="6067623"/>
              </a:xfrm>
              <a:prstGeom prst="rect">
                <a:avLst/>
              </a:prstGeom>
              <a:blipFill rotWithShape="1">
                <a:blip r:embed="rId2"/>
                <a:stretch>
                  <a:fillRect l="-1507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" y="1459038"/>
                <a:ext cx="1072515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FF0000"/>
                    </a:solidFill>
                  </a:rPr>
                  <a:t>Câu 50: </a:t>
                </a:r>
                <a:r>
                  <a:rPr lang="en-US" sz="3200"/>
                  <a:t>Trong không gian với hệ tọa độ 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+10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−6=0</m:t>
                    </m:r>
                  </m:oMath>
                </a14:m>
                <a:r>
                  <a:rPr lang="en-US" sz="3200"/>
                  <a:t> . Gọi  </a:t>
                </a:r>
                <a:r>
                  <a:rPr lang="en-US" sz="3200" i="1"/>
                  <a:t>d</a:t>
                </a:r>
                <a:r>
                  <a:rPr lang="en-US" sz="3200"/>
                  <a:t>  là giao tuyến của hai mặt phẳng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/>
                  <a:t>  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−3=0</m:t>
                    </m:r>
                  </m:oMath>
                </a14:m>
                <a:r>
                  <a:rPr lang="en-US" sz="3200"/>
                  <a:t>  . Gọi X  là tập tất cả giá trị của tham số </a:t>
                </a:r>
                <a:r>
                  <a:rPr lang="en-US" sz="3200" smtClean="0"/>
                  <a:t>m để </a:t>
                </a:r>
                <a:r>
                  <a:rPr lang="en-US" sz="3200"/>
                  <a:t>d </a:t>
                </a:r>
                <a:r>
                  <a:rPr lang="en-US" sz="3200" smtClean="0"/>
                  <a:t>tiếp </a:t>
                </a:r>
                <a:r>
                  <a:rPr lang="en-US" sz="3200"/>
                  <a:t>xúc với mặt cầu (S)  </a:t>
                </a:r>
                <a:r>
                  <a:rPr lang="en-US" sz="3200" smtClean="0"/>
                  <a:t>. </a:t>
                </a:r>
                <a:r>
                  <a:rPr lang="en-US" sz="3200"/>
                  <a:t>Tích tất cả các phần tử của X  bằng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A.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−11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B</a:t>
                </a:r>
                <a:r>
                  <a:rPr lang="en-US" sz="3200" b="1"/>
                  <a:t>.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−10</m:t>
                    </m:r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C</a:t>
                </a:r>
                <a:r>
                  <a:rPr lang="en-US" sz="3200" b="1"/>
                  <a:t>.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−5</m:t>
                    </m:r>
                  </m:oMath>
                </a14:m>
                <a:r>
                  <a:rPr lang="en-US" sz="3200" smtClean="0"/>
                  <a:t>.</a:t>
                </a:r>
                <a:r>
                  <a:rPr lang="en-US" sz="3200"/>
                  <a:t>	</a:t>
                </a:r>
                <a:r>
                  <a:rPr lang="en-US" sz="3200" smtClean="0"/>
                  <a:t>	</a:t>
                </a:r>
                <a:r>
                  <a:rPr lang="en-US" sz="3200" b="1" smtClean="0"/>
                  <a:t>D</a:t>
                </a:r>
                <a:r>
                  <a:rPr lang="en-US" sz="3200" b="1"/>
                  <a:t>.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−8</m:t>
                    </m:r>
                  </m:oMath>
                </a14:m>
                <a:r>
                  <a:rPr lang="en-US" sz="3200" smtClean="0"/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459038"/>
                <a:ext cx="1072515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478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071" y="7203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Vận dụng 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36320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Bài tập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2389" y="5182437"/>
            <a:ext cx="736979" cy="723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5093" y="109888"/>
                <a:ext cx="10986447" cy="6590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0000FF"/>
                    </a:solidFill>
                  </a:rPr>
                  <a:t>Hướng dẫn giải</a:t>
                </a:r>
              </a:p>
              <a:p>
                <a:r>
                  <a:rPr lang="en-US" sz="2800"/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+10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−6=0</m:t>
                    </m:r>
                  </m:oMath>
                </a14:m>
                <a:r>
                  <a:rPr lang="en-US" sz="2800"/>
                  <a:t>   có tâm  I(2;-5;1)  và bán kính R=6 . </a:t>
                </a:r>
              </a:p>
              <a:p>
                <a:r>
                  <a:rPr lang="en-US" sz="2800"/>
                  <a:t>Giao tuyến của hai mặt phẳng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/>
                  <a:t>  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−3=0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 </a:t>
                </a:r>
                <a:r>
                  <a:rPr lang="en-US" sz="2800"/>
                  <a:t>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Δ</m:t>
                    </m:r>
                    <m:r>
                      <a:rPr lang="en-US" sz="2800" i="1"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=3−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/>
                  <a:t>  .</a:t>
                </a:r>
              </a:p>
              <a:p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Δ</m:t>
                    </m:r>
                  </m:oMath>
                </a14:m>
                <a:r>
                  <a:rPr lang="en-US" sz="2800"/>
                  <a:t> đi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(0;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;3)</m:t>
                    </m:r>
                  </m:oMath>
                </a14:m>
                <a:r>
                  <a:rPr lang="en-US" sz="2800"/>
                  <a:t>   và có một véc 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=(1;0;−1)</m:t>
                    </m:r>
                  </m:oMath>
                </a14:m>
                <a:r>
                  <a:rPr lang="en-US" sz="2800"/>
                  <a:t> </a:t>
                </a:r>
                <a:endParaRPr lang="en-US" sz="2800" smtClean="0"/>
              </a:p>
              <a:p>
                <a:r>
                  <a:rPr lang="en-US" sz="28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𝐼𝐴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−2;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+5;2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𝐼𝐴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=(−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−5;0;−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−5)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.</a:t>
                </a:r>
                <a:endParaRPr lang="en-US" sz="2800"/>
              </a:p>
              <a:p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Δ</m:t>
                    </m:r>
                  </m:oMath>
                </a14:m>
                <a:r>
                  <a:rPr lang="en-US" sz="2800"/>
                  <a:t> tiếp xúc với mặt cầu (S</a:t>
                </a:r>
                <a:r>
                  <a:rPr lang="en-US" sz="2800" smtClean="0"/>
                  <a:t>) </a:t>
                </a:r>
                <a:r>
                  <a:rPr lang="en-US" sz="2800"/>
                  <a:t>khi và chỉ 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  <m:r>
                          <a:rPr lang="en-US" sz="2800" i="1">
                            <a:latin typeface="Cambria Math"/>
                          </a:rPr>
                          <m:t>,∆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𝐼𝐴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=6</m:t>
                    </m:r>
                  </m:oMath>
                </a14:m>
                <a:endParaRPr lang="en-US" sz="2800" b="1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=6⇔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+10</m:t>
                      </m:r>
                      <m:r>
                        <a:rPr lang="en-US" sz="2800" i="1">
                          <a:latin typeface="Cambria Math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</a:rPr>
                        <m:t>−11=0</m:t>
                      </m:r>
                    </m:oMath>
                  </m:oMathPara>
                </a14:m>
                <a:endParaRPr lang="en-US" sz="2800" i="1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=−11</m:t>
                      </m:r>
                    </m:oMath>
                  </m:oMathPara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r>
                  <a:rPr lang="en-US" sz="2800" b="1" smtClean="0">
                    <a:solidFill>
                      <a:srgbClr val="0000FF"/>
                    </a:solidFill>
                  </a:rPr>
                  <a:t>Vậy </a:t>
                </a:r>
                <a:r>
                  <a:rPr lang="en-US" sz="2800" b="1">
                    <a:solidFill>
                      <a:srgbClr val="0000FF"/>
                    </a:solidFill>
                  </a:rPr>
                  <a:t>chọn A.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3" y="109888"/>
                <a:ext cx="10986447" cy="6590522"/>
              </a:xfrm>
              <a:prstGeom prst="rect">
                <a:avLst/>
              </a:prstGeom>
              <a:blipFill rotWithShape="1">
                <a:blip r:embed="rId2"/>
                <a:stretch>
                  <a:fillRect l="-1109" t="-1203" r="-1054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743059" y="6334831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493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</a:rPr>
                  <a:t>Câu 1: </a:t>
                </a:r>
                <a:r>
                  <a:rPr lang="es-ES" sz="2800" smtClean="0"/>
                  <a:t>Cho </a:t>
                </a:r>
                <a:r>
                  <a:rPr lang="es-ES" sz="2800"/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4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8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5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s-E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7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s-ES" sz="2800" i="1">
                                <a:latin typeface="Cambria Math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s-ES" sz="2800"/>
                  <a:t> Trong các mệnh đề sau, mệnh đề nào đúng?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s-ES" sz="2800" b="1"/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/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/>
                  <a:t>.</a:t>
                </a:r>
                <a:r>
                  <a:rPr lang="vi-VN" sz="2800" smtClean="0"/>
                  <a:t>	</a:t>
                </a:r>
                <a:r>
                  <a:rPr lang="es-ES" sz="2800" b="1"/>
                  <a:t>	</a:t>
                </a:r>
                <a:r>
                  <a:rPr lang="vi-VN" sz="2800" b="1" smtClean="0"/>
                  <a:t>			</a:t>
                </a:r>
                <a:r>
                  <a:rPr lang="es-ES" sz="2800" b="1" smtClean="0"/>
                  <a:t>B</a:t>
                </a:r>
                <a:r>
                  <a:rPr lang="es-ES" sz="2800" b="1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/>
                  <a:t>.</a:t>
                </a:r>
                <a:endParaRPr lang="vi-VN" sz="2800" smtClean="0"/>
              </a:p>
              <a:p>
                <a:pPr>
                  <a:lnSpc>
                    <a:spcPct val="150000"/>
                  </a:lnSpc>
                </a:pPr>
                <a:r>
                  <a:rPr lang="es-ES" sz="2800" b="1"/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/>
                  <a:t> chéo nhau.</a:t>
                </a:r>
                <a:r>
                  <a:rPr lang="es-ES" sz="2800" b="1"/>
                  <a:t>	</a:t>
                </a:r>
                <a:r>
                  <a:rPr lang="vi-VN" sz="2800" b="1" smtClean="0"/>
                  <a:t>		</a:t>
                </a:r>
                <a:r>
                  <a:rPr lang="es-ES" sz="2800" b="1" smtClean="0"/>
                  <a:t>D</a:t>
                </a:r>
                <a:r>
                  <a:rPr lang="es-ES" sz="2800" b="1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/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4936159"/>
              </a:xfrm>
              <a:prstGeom prst="rect">
                <a:avLst/>
              </a:prstGeom>
              <a:blipFill rotWithShape="1">
                <a:blip r:embed="rId2"/>
                <a:stretch>
                  <a:fillRect l="-1282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050" y="1104900"/>
                <a:ext cx="950595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2800" b="1">
                    <a:solidFill>
                      <a:srgbClr val="FF0000"/>
                    </a:solidFill>
                  </a:rPr>
                  <a:t>Câu 2: </a:t>
                </a:r>
                <a:r>
                  <a:rPr lang="en-US" sz="2800"/>
                  <a:t>Trong không gian , cho hai mặt phẳng </a:t>
                </a:r>
                <a:endParaRPr lang="en-US" sz="2800" smtClean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/>
                  <a:t>Vị trí tương đối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là</a:t>
                </a:r>
                <a:endParaRPr lang="en-US" sz="2800"/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A. </a:t>
                </a:r>
                <a:r>
                  <a:rPr lang="en-US" sz="2800"/>
                  <a:t>Cắt nhưng không vuông góc.</a:t>
                </a:r>
                <a:r>
                  <a:rPr lang="en-US" sz="2800" b="1"/>
                  <a:t>	</a:t>
                </a:r>
                <a:r>
                  <a:rPr lang="en-US" sz="2800" b="1" smtClean="0"/>
                  <a:t>	B</a:t>
                </a:r>
                <a:r>
                  <a:rPr lang="en-US" sz="2800" b="1"/>
                  <a:t>. </a:t>
                </a:r>
                <a:r>
                  <a:rPr lang="en-US" sz="2800"/>
                  <a:t>Vuông góc.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/>
                  <a:t>C. </a:t>
                </a:r>
                <a:r>
                  <a:rPr lang="en-US" sz="2800"/>
                  <a:t>Song song.</a:t>
                </a:r>
                <a:r>
                  <a:rPr lang="en-US" sz="2800" b="1"/>
                  <a:t>		</a:t>
                </a:r>
                <a:r>
                  <a:rPr lang="en-US" sz="2800" b="1" smtClean="0"/>
                  <a:t>		D</a:t>
                </a:r>
                <a:r>
                  <a:rPr lang="en-US" sz="2800" b="1"/>
                  <a:t>. </a:t>
                </a:r>
                <a:r>
                  <a:rPr lang="en-US" sz="2800"/>
                  <a:t>Trùng nhau.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104900"/>
                <a:ext cx="950595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282" t="-2353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592931" y="6307535"/>
            <a:ext cx="559558" cy="3753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1140</TotalTime>
  <Words>12642</Words>
  <PresentationFormat>Custom</PresentationFormat>
  <Paragraphs>837</Paragraphs>
  <Slides>118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2020-02-16T07:08:23Z</dcterms:modified>
</cp:coreProperties>
</file>