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 id="2147483681" r:id="rId2"/>
  </p:sldMasterIdLst>
  <p:notesMasterIdLst>
    <p:notesMasterId r:id="rId47"/>
  </p:notesMasterIdLst>
  <p:sldIdLst>
    <p:sldId id="256" r:id="rId3"/>
    <p:sldId id="311" r:id="rId4"/>
    <p:sldId id="337" r:id="rId5"/>
    <p:sldId id="339" r:id="rId6"/>
    <p:sldId id="260" r:id="rId7"/>
    <p:sldId id="257" r:id="rId8"/>
    <p:sldId id="314" r:id="rId9"/>
    <p:sldId id="321" r:id="rId10"/>
    <p:sldId id="262" r:id="rId11"/>
    <p:sldId id="375" r:id="rId12"/>
    <p:sldId id="263" r:id="rId13"/>
    <p:sldId id="376" r:id="rId14"/>
    <p:sldId id="377" r:id="rId15"/>
    <p:sldId id="315" r:id="rId16"/>
    <p:sldId id="379" r:id="rId17"/>
    <p:sldId id="349" r:id="rId18"/>
    <p:sldId id="380" r:id="rId19"/>
    <p:sldId id="352" r:id="rId20"/>
    <p:sldId id="381" r:id="rId21"/>
    <p:sldId id="343" r:id="rId22"/>
    <p:sldId id="382" r:id="rId23"/>
    <p:sldId id="346" r:id="rId24"/>
    <p:sldId id="360" r:id="rId25"/>
    <p:sldId id="359" r:id="rId26"/>
    <p:sldId id="383" r:id="rId27"/>
    <p:sldId id="384" r:id="rId28"/>
    <p:sldId id="364" r:id="rId29"/>
    <p:sldId id="385" r:id="rId30"/>
    <p:sldId id="327" r:id="rId31"/>
    <p:sldId id="331" r:id="rId32"/>
    <p:sldId id="332" r:id="rId33"/>
    <p:sldId id="386" r:id="rId34"/>
    <p:sldId id="387" r:id="rId35"/>
    <p:sldId id="388" r:id="rId36"/>
    <p:sldId id="389" r:id="rId37"/>
    <p:sldId id="326" r:id="rId38"/>
    <p:sldId id="275" r:id="rId39"/>
    <p:sldId id="371" r:id="rId40"/>
    <p:sldId id="285" r:id="rId41"/>
    <p:sldId id="390" r:id="rId42"/>
    <p:sldId id="258" r:id="rId43"/>
    <p:sldId id="374" r:id="rId44"/>
    <p:sldId id="329" r:id="rId45"/>
    <p:sldId id="267" r:id="rId46"/>
  </p:sldIdLst>
  <p:sldSz cx="9144000" cy="5143500" type="screen16x9"/>
  <p:notesSz cx="6858000" cy="9144000"/>
  <p:embeddedFontLst>
    <p:embeddedFont>
      <p:font typeface="Quicksand Medium" panose="020B0604020202020204" charset="0"/>
      <p:regular r:id="rId48"/>
      <p:bold r:id="rId49"/>
    </p:embeddedFont>
    <p:embeddedFont>
      <p:font typeface="Maven Pro SemiBold" panose="020B0604020202020204" charset="0"/>
      <p:regular r:id="rId50"/>
      <p:bold r:id="rId51"/>
    </p:embeddedFont>
    <p:embeddedFont>
      <p:font typeface="Malgun Gothic" panose="020B0503020000020004" pitchFamily="34" charset="-127"/>
      <p:regular r:id="rId52"/>
      <p:bold r:id="rId53"/>
    </p:embeddedFont>
    <p:embeddedFont>
      <p:font typeface="Anaheim" panose="020B0604020202020204" charset="0"/>
      <p:regular r:id="rId54"/>
    </p:embeddedFont>
    <p:embeddedFont>
      <p:font typeface="Lato" panose="020B0604020202020204" charset="0"/>
      <p:regular r:id="rId55"/>
      <p:bold r:id="rId56"/>
      <p:italic r:id="rId57"/>
      <p:boldItalic r:id="rId58"/>
    </p:embeddedFont>
    <p:embeddedFont>
      <p:font typeface="Lilita One" panose="020B0604020202020204" charset="0"/>
      <p:regular r:id="rId59"/>
    </p:embeddedFont>
    <p:embeddedFont>
      <p:font typeface="Calibri" panose="020F0502020204030204" pitchFamily="34" charset="0"/>
      <p:regular r:id="rId60"/>
      <p:bold r:id="rId61"/>
      <p:italic r:id="rId62"/>
      <p:boldItalic r:id="rId63"/>
    </p:embeddedFont>
    <p:embeddedFont>
      <p:font typeface="Maven Pro ExtraBold" panose="020B0604020202020204" charset="0"/>
      <p:bold r:id="rId64"/>
    </p:embeddedFont>
    <p:embeddedFont>
      <p:font typeface="Nunito Light" panose="020B0604020202020204" charset="0"/>
      <p:regular r:id="rId65"/>
      <p:italic r:id="rId66"/>
    </p:embeddedFont>
    <p:embeddedFont>
      <p:font typeface="DM Sans" panose="020B0604020202020204" charset="0"/>
      <p:regular r:id="rId67"/>
      <p:bold r:id="rId68"/>
      <p:italic r:id="rId69"/>
      <p:boldItalic r:id="rId70"/>
    </p:embeddedFont>
    <p:embeddedFont>
      <p:font typeface="Cambria Math" panose="02040503050406030204" pitchFamily="18" charset="0"/>
      <p:regular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495"/>
    <a:srgbClr val="B0E2BB"/>
    <a:srgbClr val="000000"/>
    <a:srgbClr val="004376"/>
    <a:srgbClr val="EBF9F8"/>
    <a:srgbClr val="DEF6F4"/>
    <a:srgbClr val="FFE8C5"/>
    <a:srgbClr val="002060"/>
    <a:srgbClr val="003258"/>
    <a:srgbClr val="0051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FB5A7CC-CB73-4319-8113-6FCC8F1BAEBE}">
  <a:tblStyle styleId="{FFB5A7CC-CB73-4319-8113-6FCC8F1BAEB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158E201-AA78-40B4-998A-5D3CEF417331}"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83" autoAdjust="0"/>
  </p:normalViewPr>
  <p:slideViewPr>
    <p:cSldViewPr snapToGrid="0">
      <p:cViewPr>
        <p:scale>
          <a:sx n="80" d="100"/>
          <a:sy n="80" d="100"/>
        </p:scale>
        <p:origin x="25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font" Target="fonts/font16.fntdata"/><Relationship Id="rId68" Type="http://schemas.openxmlformats.org/officeDocument/2006/relationships/font" Target="fonts/font21.fntdata"/><Relationship Id="rId7" Type="http://schemas.openxmlformats.org/officeDocument/2006/relationships/slide" Target="slides/slide5.xml"/><Relationship Id="rId71" Type="http://schemas.openxmlformats.org/officeDocument/2006/relationships/font" Target="fonts/font24.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7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font" Target="fonts/font1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font" Target="fonts/font22.fntdata"/><Relationship Id="rId8" Type="http://schemas.openxmlformats.org/officeDocument/2006/relationships/slide" Target="slides/slide6.xml"/><Relationship Id="rId51" Type="http://schemas.openxmlformats.org/officeDocument/2006/relationships/font" Target="fonts/font4.fntdata"/><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font" Target="fonts/font23.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6"/>
        <p:cNvGrpSpPr/>
        <p:nvPr/>
      </p:nvGrpSpPr>
      <p:grpSpPr>
        <a:xfrm>
          <a:off x="0" y="0"/>
          <a:ext cx="0" cy="0"/>
          <a:chOff x="0" y="0"/>
          <a:chExt cx="0" cy="0"/>
        </a:xfrm>
      </p:grpSpPr>
      <p:sp>
        <p:nvSpPr>
          <p:cNvPr id="2257" name="Google Shape;2257;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8" name="Google Shape;2258;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9168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0484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4818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62758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979129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2680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4172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2823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5634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50591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9514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5883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62654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874873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488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39890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84225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5241515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4745509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6329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5"/>
        <p:cNvGrpSpPr/>
        <p:nvPr/>
      </p:nvGrpSpPr>
      <p:grpSpPr>
        <a:xfrm>
          <a:off x="0" y="0"/>
          <a:ext cx="0" cy="0"/>
          <a:chOff x="0" y="0"/>
          <a:chExt cx="0" cy="0"/>
        </a:xfrm>
      </p:grpSpPr>
      <p:sp>
        <p:nvSpPr>
          <p:cNvPr id="2416" name="Google Shape;241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7" name="Google Shape;241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1069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a:t>
            </a:r>
            <a:r>
              <a:rPr lang="en-US" baseline="0" smtClean="0"/>
              <a:t> đáp án bằng cách tích vào ô A, B, C, D</a:t>
            </a:r>
            <a:endParaRPr lang="en-US"/>
          </a:p>
        </p:txBody>
      </p:sp>
    </p:spTree>
    <p:extLst>
      <p:ext uri="{BB962C8B-B14F-4D97-AF65-F5344CB8AC3E}">
        <p14:creationId xmlns:p14="http://schemas.microsoft.com/office/powerpoint/2010/main" val="7485692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a:t>
            </a:r>
            <a:r>
              <a:rPr lang="en-US" baseline="0" smtClean="0"/>
              <a:t> đáp án bằng cách tích vào ô A, B, C, D</a:t>
            </a:r>
            <a:endParaRPr lang="en-US"/>
          </a:p>
        </p:txBody>
      </p:sp>
    </p:spTree>
    <p:extLst>
      <p:ext uri="{BB962C8B-B14F-4D97-AF65-F5344CB8AC3E}">
        <p14:creationId xmlns:p14="http://schemas.microsoft.com/office/powerpoint/2010/main" val="12052589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a:t>
            </a:r>
            <a:r>
              <a:rPr lang="en-US" baseline="0" smtClean="0"/>
              <a:t> đáp án bằng cách tích vào ô A, B, C, D</a:t>
            </a:r>
            <a:endParaRPr lang="en-US"/>
          </a:p>
        </p:txBody>
      </p:sp>
    </p:spTree>
    <p:extLst>
      <p:ext uri="{BB962C8B-B14F-4D97-AF65-F5344CB8AC3E}">
        <p14:creationId xmlns:p14="http://schemas.microsoft.com/office/powerpoint/2010/main" val="10726630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a:t>
            </a:r>
            <a:r>
              <a:rPr lang="en-US" baseline="0" smtClean="0"/>
              <a:t> đáp án bằng cách tích vào ô A, B, C, D</a:t>
            </a:r>
            <a:endParaRPr lang="en-US"/>
          </a:p>
        </p:txBody>
      </p:sp>
    </p:spTree>
    <p:extLst>
      <p:ext uri="{BB962C8B-B14F-4D97-AF65-F5344CB8AC3E}">
        <p14:creationId xmlns:p14="http://schemas.microsoft.com/office/powerpoint/2010/main" val="22296873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a:t>
            </a:r>
            <a:r>
              <a:rPr lang="en-US" baseline="0" smtClean="0"/>
              <a:t> đáp án bằng cách tích vào ô A, B, C, D</a:t>
            </a:r>
            <a:endParaRPr lang="en-US"/>
          </a:p>
        </p:txBody>
      </p:sp>
    </p:spTree>
    <p:extLst>
      <p:ext uri="{BB962C8B-B14F-4D97-AF65-F5344CB8AC3E}">
        <p14:creationId xmlns:p14="http://schemas.microsoft.com/office/powerpoint/2010/main" val="24463789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1895391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7"/>
        <p:cNvGrpSpPr/>
        <p:nvPr/>
      </p:nvGrpSpPr>
      <p:grpSpPr>
        <a:xfrm>
          <a:off x="0" y="0"/>
          <a:ext cx="0" cy="0"/>
          <a:chOff x="0" y="0"/>
          <a:chExt cx="0" cy="0"/>
        </a:xfrm>
      </p:grpSpPr>
      <p:sp>
        <p:nvSpPr>
          <p:cNvPr id="3178" name="Google Shape;3178;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9" name="Google Shape;3179;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76635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0"/>
        <p:cNvGrpSpPr/>
        <p:nvPr/>
      </p:nvGrpSpPr>
      <p:grpSpPr>
        <a:xfrm>
          <a:off x="0" y="0"/>
          <a:ext cx="0" cy="0"/>
          <a:chOff x="0" y="0"/>
          <a:chExt cx="0" cy="0"/>
        </a:xfrm>
      </p:grpSpPr>
      <p:sp>
        <p:nvSpPr>
          <p:cNvPr id="4031" name="Google Shape;4031;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2" name="Google Shape;4032;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673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3711957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8387162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4"/>
        <p:cNvGrpSpPr/>
        <p:nvPr/>
      </p:nvGrpSpPr>
      <p:grpSpPr>
        <a:xfrm>
          <a:off x="0" y="0"/>
          <a:ext cx="0" cy="0"/>
          <a:chOff x="0" y="0"/>
          <a:chExt cx="0" cy="0"/>
        </a:xfrm>
      </p:grpSpPr>
      <p:sp>
        <p:nvSpPr>
          <p:cNvPr id="4065" name="Google Shape;4065;g27d748fa09b_0_2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6" name="Google Shape;4066;g27d748fa09b_0_2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48326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7"/>
        <p:cNvGrpSpPr/>
        <p:nvPr/>
      </p:nvGrpSpPr>
      <p:grpSpPr>
        <a:xfrm>
          <a:off x="0" y="0"/>
          <a:ext cx="0" cy="0"/>
          <a:chOff x="0" y="0"/>
          <a:chExt cx="0" cy="0"/>
        </a:xfrm>
      </p:grpSpPr>
      <p:sp>
        <p:nvSpPr>
          <p:cNvPr id="2828" name="Google Shape;2828;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9" name="Google Shape;2829;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4060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054773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454950" y="269892"/>
            <a:ext cx="8234100" cy="4603720"/>
            <a:chOff x="429225" y="317630"/>
            <a:chExt cx="8234100" cy="4603720"/>
          </a:xfrm>
        </p:grpSpPr>
        <p:sp>
          <p:nvSpPr>
            <p:cNvPr id="10" name="Google Shape;10;p2"/>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1" name="Google Shape;11;p2"/>
            <p:cNvGrpSpPr/>
            <p:nvPr/>
          </p:nvGrpSpPr>
          <p:grpSpPr>
            <a:xfrm>
              <a:off x="679925" y="317630"/>
              <a:ext cx="7742675" cy="4600565"/>
              <a:chOff x="679925" y="317625"/>
              <a:chExt cx="7742675" cy="4510800"/>
            </a:xfrm>
          </p:grpSpPr>
          <p:cxnSp>
            <p:nvCxnSpPr>
              <p:cNvPr id="12" name="Google Shape;12;p2"/>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 name="Google Shape;13;p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 name="Google Shape;14;p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 name="Google Shape;15;p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 name="Google Shape;16;p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 name="Google Shape;17;p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8" name="Google Shape;18;p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9" name="Google Shape;19;p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0" name="Google Shape;20;p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 name="Google Shape;21;p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 name="Google Shape;22;p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3" name="Google Shape;23;p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4" name="Google Shape;24;p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5" name="Google Shape;25;p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6" name="Google Shape;26;p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7" name="Google Shape;27;p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8" name="Google Shape;28;p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9" name="Google Shape;29;p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0" name="Google Shape;30;p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1" name="Google Shape;31;p2"/>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2" name="Google Shape;32;p2"/>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 name="Google Shape;33;p2"/>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 name="Google Shape;34;p2"/>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 name="Google Shape;35;p2"/>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 name="Google Shape;36;p2"/>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 name="Google Shape;37;p2"/>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 name="Google Shape;38;p2"/>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9" name="Google Shape;39;p2"/>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0" name="Google Shape;40;p2"/>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1" name="Google Shape;41;p2"/>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 name="Google Shape;42;p2"/>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 name="Google Shape;43;p2"/>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 name="Google Shape;44;p2"/>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45" name="Google Shape;45;p2"/>
            <p:cNvGrpSpPr/>
            <p:nvPr/>
          </p:nvGrpSpPr>
          <p:grpSpPr>
            <a:xfrm rot="5400000">
              <a:off x="2488064" y="-1492722"/>
              <a:ext cx="4107800" cy="8225444"/>
              <a:chOff x="925175" y="317625"/>
              <a:chExt cx="4107800" cy="4510800"/>
            </a:xfrm>
          </p:grpSpPr>
          <p:cxnSp>
            <p:nvCxnSpPr>
              <p:cNvPr id="46" name="Google Shape;46;p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 name="Google Shape;47;p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8" name="Google Shape;48;p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9" name="Google Shape;49;p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 name="Google Shape;50;p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 name="Google Shape;51;p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 name="Google Shape;52;p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 name="Google Shape;53;p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 name="Google Shape;54;p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 name="Google Shape;55;p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6" name="Google Shape;56;p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7" name="Google Shape;57;p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 name="Google Shape;58;p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 name="Google Shape;59;p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 name="Google Shape;60;p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 name="Google Shape;61;p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 name="Google Shape;62;p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3" name="Google Shape;63;p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64" name="Google Shape;64;p2"/>
          <p:cNvSpPr txBox="1">
            <a:spLocks noGrp="1"/>
          </p:cNvSpPr>
          <p:nvPr>
            <p:ph type="ctrTitle"/>
          </p:nvPr>
        </p:nvSpPr>
        <p:spPr>
          <a:xfrm>
            <a:off x="2097300" y="1255925"/>
            <a:ext cx="4949400" cy="23043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60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65" name="Google Shape;65;p2"/>
          <p:cNvSpPr txBox="1">
            <a:spLocks noGrp="1"/>
          </p:cNvSpPr>
          <p:nvPr>
            <p:ph type="subTitle" idx="1"/>
          </p:nvPr>
        </p:nvSpPr>
        <p:spPr>
          <a:xfrm>
            <a:off x="2097300" y="3753075"/>
            <a:ext cx="4949400" cy="462600"/>
          </a:xfrm>
          <a:prstGeom prst="rect">
            <a:avLst/>
          </a:prstGeom>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66" name="Google Shape;66;p2"/>
          <p:cNvGrpSpPr/>
          <p:nvPr/>
        </p:nvGrpSpPr>
        <p:grpSpPr>
          <a:xfrm>
            <a:off x="8430775" y="3489050"/>
            <a:ext cx="507323" cy="521794"/>
            <a:chOff x="8498350" y="3464975"/>
            <a:chExt cx="507323" cy="521794"/>
          </a:xfrm>
        </p:grpSpPr>
        <p:sp>
          <p:nvSpPr>
            <p:cNvPr id="67" name="Google Shape;67;p2"/>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69;p2"/>
          <p:cNvGrpSpPr/>
          <p:nvPr/>
        </p:nvGrpSpPr>
        <p:grpSpPr>
          <a:xfrm>
            <a:off x="91238" y="36146"/>
            <a:ext cx="8887515" cy="4999940"/>
            <a:chOff x="91238" y="36146"/>
            <a:chExt cx="8887515" cy="4999940"/>
          </a:xfrm>
        </p:grpSpPr>
        <p:sp>
          <p:nvSpPr>
            <p:cNvPr id="70" name="Google Shape;70;p2"/>
            <p:cNvSpPr/>
            <p:nvPr/>
          </p:nvSpPr>
          <p:spPr>
            <a:xfrm rot="-1303645" flipH="1">
              <a:off x="126362" y="4640102"/>
              <a:ext cx="575280" cy="300164"/>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a:off x="312825" y="120475"/>
            <a:ext cx="8727094" cy="4780446"/>
            <a:chOff x="312825" y="120475"/>
            <a:chExt cx="8727094" cy="4780446"/>
          </a:xfrm>
        </p:grpSpPr>
        <p:sp>
          <p:nvSpPr>
            <p:cNvPr id="73" name="Google Shape;73;p2"/>
            <p:cNvSpPr/>
            <p:nvPr/>
          </p:nvSpPr>
          <p:spPr>
            <a:xfrm>
              <a:off x="312825" y="12842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8737100" y="46040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8279363" y="1204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1382"/>
        <p:cNvGrpSpPr/>
        <p:nvPr/>
      </p:nvGrpSpPr>
      <p:grpSpPr>
        <a:xfrm>
          <a:off x="0" y="0"/>
          <a:ext cx="0" cy="0"/>
          <a:chOff x="0" y="0"/>
          <a:chExt cx="0" cy="0"/>
        </a:xfrm>
      </p:grpSpPr>
      <p:grpSp>
        <p:nvGrpSpPr>
          <p:cNvPr id="1383" name="Google Shape;1383;p21"/>
          <p:cNvGrpSpPr/>
          <p:nvPr/>
        </p:nvGrpSpPr>
        <p:grpSpPr>
          <a:xfrm>
            <a:off x="454950" y="269892"/>
            <a:ext cx="8234100" cy="4603720"/>
            <a:chOff x="429225" y="317630"/>
            <a:chExt cx="8234100" cy="4603720"/>
          </a:xfrm>
        </p:grpSpPr>
        <p:sp>
          <p:nvSpPr>
            <p:cNvPr id="1384" name="Google Shape;1384;p21"/>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385" name="Google Shape;1385;p21"/>
            <p:cNvGrpSpPr/>
            <p:nvPr/>
          </p:nvGrpSpPr>
          <p:grpSpPr>
            <a:xfrm>
              <a:off x="679925" y="317630"/>
              <a:ext cx="7742675" cy="4600565"/>
              <a:chOff x="679925" y="317625"/>
              <a:chExt cx="7742675" cy="4510800"/>
            </a:xfrm>
          </p:grpSpPr>
          <p:cxnSp>
            <p:nvCxnSpPr>
              <p:cNvPr id="1386" name="Google Shape;1386;p21"/>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87" name="Google Shape;1387;p21"/>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88" name="Google Shape;1388;p21"/>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89" name="Google Shape;1389;p21"/>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0" name="Google Shape;1390;p21"/>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1" name="Google Shape;1391;p21"/>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2" name="Google Shape;1392;p21"/>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3" name="Google Shape;1393;p21"/>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4" name="Google Shape;1394;p21"/>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5" name="Google Shape;1395;p21"/>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6" name="Google Shape;1396;p21"/>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7" name="Google Shape;1397;p21"/>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8" name="Google Shape;1398;p21"/>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9" name="Google Shape;1399;p21"/>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0" name="Google Shape;1400;p21"/>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1" name="Google Shape;1401;p21"/>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2" name="Google Shape;1402;p21"/>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3" name="Google Shape;1403;p21"/>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4" name="Google Shape;1404;p21"/>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5" name="Google Shape;1405;p21"/>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6" name="Google Shape;1406;p21"/>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7" name="Google Shape;1407;p21"/>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8" name="Google Shape;1408;p21"/>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9" name="Google Shape;1409;p21"/>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0" name="Google Shape;1410;p21"/>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1" name="Google Shape;1411;p21"/>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2" name="Google Shape;1412;p21"/>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3" name="Google Shape;1413;p21"/>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4" name="Google Shape;1414;p21"/>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5" name="Google Shape;1415;p21"/>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6" name="Google Shape;1416;p21"/>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7" name="Google Shape;1417;p21"/>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8" name="Google Shape;1418;p21"/>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419" name="Google Shape;1419;p21"/>
            <p:cNvGrpSpPr/>
            <p:nvPr/>
          </p:nvGrpSpPr>
          <p:grpSpPr>
            <a:xfrm rot="5400000">
              <a:off x="2488064" y="-1492722"/>
              <a:ext cx="4107800" cy="8225444"/>
              <a:chOff x="925175" y="317625"/>
              <a:chExt cx="4107800" cy="4510800"/>
            </a:xfrm>
          </p:grpSpPr>
          <p:cxnSp>
            <p:nvCxnSpPr>
              <p:cNvPr id="1420" name="Google Shape;1420;p21"/>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1" name="Google Shape;1421;p21"/>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2" name="Google Shape;1422;p21"/>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3" name="Google Shape;1423;p21"/>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4" name="Google Shape;1424;p21"/>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5" name="Google Shape;1425;p21"/>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6" name="Google Shape;1426;p21"/>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7" name="Google Shape;1427;p21"/>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8" name="Google Shape;1428;p21"/>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9" name="Google Shape;1429;p21"/>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0" name="Google Shape;1430;p21"/>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1" name="Google Shape;1431;p21"/>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2" name="Google Shape;1432;p21"/>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3" name="Google Shape;1433;p21"/>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4" name="Google Shape;1434;p21"/>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5" name="Google Shape;1435;p21"/>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6" name="Google Shape;1436;p21"/>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7" name="Google Shape;1437;p21"/>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438" name="Google Shape;1438;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439" name="Google Shape;1439;p21"/>
          <p:cNvGrpSpPr/>
          <p:nvPr/>
        </p:nvGrpSpPr>
        <p:grpSpPr>
          <a:xfrm>
            <a:off x="255475" y="1133250"/>
            <a:ext cx="8572769" cy="3832246"/>
            <a:chOff x="255475" y="1133250"/>
            <a:chExt cx="8572769" cy="3832246"/>
          </a:xfrm>
        </p:grpSpPr>
        <p:sp>
          <p:nvSpPr>
            <p:cNvPr id="1440" name="Google Shape;1440;p21"/>
            <p:cNvSpPr/>
            <p:nvPr/>
          </p:nvSpPr>
          <p:spPr>
            <a:xfrm>
              <a:off x="255475" y="42662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1"/>
            <p:cNvSpPr/>
            <p:nvPr/>
          </p:nvSpPr>
          <p:spPr>
            <a:xfrm>
              <a:off x="273400" y="11332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1"/>
            <p:cNvSpPr/>
            <p:nvPr/>
          </p:nvSpPr>
          <p:spPr>
            <a:xfrm>
              <a:off x="8525425" y="41014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1"/>
            <p:cNvSpPr/>
            <p:nvPr/>
          </p:nvSpPr>
          <p:spPr>
            <a:xfrm>
              <a:off x="8244125" y="46685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4" name="Google Shape;1444;p21"/>
          <p:cNvGrpSpPr/>
          <p:nvPr/>
        </p:nvGrpSpPr>
        <p:grpSpPr>
          <a:xfrm>
            <a:off x="119800" y="32583"/>
            <a:ext cx="8947027" cy="4966558"/>
            <a:chOff x="119800" y="32583"/>
            <a:chExt cx="8947027" cy="4966558"/>
          </a:xfrm>
        </p:grpSpPr>
        <p:grpSp>
          <p:nvGrpSpPr>
            <p:cNvPr id="1445" name="Google Shape;1445;p21"/>
            <p:cNvGrpSpPr/>
            <p:nvPr/>
          </p:nvGrpSpPr>
          <p:grpSpPr>
            <a:xfrm>
              <a:off x="119800" y="32583"/>
              <a:ext cx="8947027" cy="4966558"/>
              <a:chOff x="119800" y="32583"/>
              <a:chExt cx="8947027" cy="4966558"/>
            </a:xfrm>
          </p:grpSpPr>
          <p:grpSp>
            <p:nvGrpSpPr>
              <p:cNvPr id="1446" name="Google Shape;1446;p21"/>
              <p:cNvGrpSpPr/>
              <p:nvPr/>
            </p:nvGrpSpPr>
            <p:grpSpPr>
              <a:xfrm>
                <a:off x="119800" y="548125"/>
                <a:ext cx="507323" cy="521794"/>
                <a:chOff x="8498350" y="3464975"/>
                <a:chExt cx="507323" cy="521794"/>
              </a:xfrm>
            </p:grpSpPr>
            <p:sp>
              <p:nvSpPr>
                <p:cNvPr id="1447" name="Google Shape;1447;p21"/>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1"/>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9" name="Google Shape;1449;p21"/>
              <p:cNvGrpSpPr/>
              <p:nvPr/>
            </p:nvGrpSpPr>
            <p:grpSpPr>
              <a:xfrm rot="922728">
                <a:off x="356090" y="87442"/>
                <a:ext cx="489838" cy="563816"/>
                <a:chOff x="104132" y="3774240"/>
                <a:chExt cx="602807" cy="693845"/>
              </a:xfrm>
            </p:grpSpPr>
            <p:sp>
              <p:nvSpPr>
                <p:cNvPr id="1450" name="Google Shape;1450;p21"/>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1"/>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1"/>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3" name="Google Shape;1453;p21"/>
              <p:cNvGrpSpPr/>
              <p:nvPr/>
            </p:nvGrpSpPr>
            <p:grpSpPr>
              <a:xfrm>
                <a:off x="8484574" y="4431924"/>
                <a:ext cx="582254" cy="567217"/>
                <a:chOff x="8362049" y="142511"/>
                <a:chExt cx="582254" cy="567217"/>
              </a:xfrm>
            </p:grpSpPr>
            <p:sp>
              <p:nvSpPr>
                <p:cNvPr id="1454" name="Google Shape;1454;p21"/>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1"/>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1"/>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57" name="Google Shape;1457;p21"/>
            <p:cNvSpPr/>
            <p:nvPr/>
          </p:nvSpPr>
          <p:spPr>
            <a:xfrm rot="-944183">
              <a:off x="8490453" y="1231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3">
  <p:cSld name="TITLE_ONLY_1_2">
    <p:spTree>
      <p:nvGrpSpPr>
        <p:cNvPr id="1" name="Shape 1458"/>
        <p:cNvGrpSpPr/>
        <p:nvPr/>
      </p:nvGrpSpPr>
      <p:grpSpPr>
        <a:xfrm>
          <a:off x="0" y="0"/>
          <a:ext cx="0" cy="0"/>
          <a:chOff x="0" y="0"/>
          <a:chExt cx="0" cy="0"/>
        </a:xfrm>
      </p:grpSpPr>
      <p:grpSp>
        <p:nvGrpSpPr>
          <p:cNvPr id="1459" name="Google Shape;1459;p22"/>
          <p:cNvGrpSpPr/>
          <p:nvPr/>
        </p:nvGrpSpPr>
        <p:grpSpPr>
          <a:xfrm>
            <a:off x="454950" y="269892"/>
            <a:ext cx="8234100" cy="4603720"/>
            <a:chOff x="429225" y="317630"/>
            <a:chExt cx="8234100" cy="4603720"/>
          </a:xfrm>
        </p:grpSpPr>
        <p:sp>
          <p:nvSpPr>
            <p:cNvPr id="1460" name="Google Shape;1460;p22"/>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461" name="Google Shape;1461;p22"/>
            <p:cNvGrpSpPr/>
            <p:nvPr/>
          </p:nvGrpSpPr>
          <p:grpSpPr>
            <a:xfrm>
              <a:off x="679925" y="317630"/>
              <a:ext cx="7742675" cy="4600565"/>
              <a:chOff x="679925" y="317625"/>
              <a:chExt cx="7742675" cy="4510800"/>
            </a:xfrm>
          </p:grpSpPr>
          <p:cxnSp>
            <p:nvCxnSpPr>
              <p:cNvPr id="1462" name="Google Shape;1462;p22"/>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3" name="Google Shape;1463;p2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4" name="Google Shape;1464;p2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5" name="Google Shape;1465;p2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6" name="Google Shape;1466;p2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7" name="Google Shape;1467;p2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8" name="Google Shape;1468;p2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9" name="Google Shape;1469;p2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0" name="Google Shape;1470;p2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1" name="Google Shape;1471;p2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2" name="Google Shape;1472;p2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3" name="Google Shape;1473;p2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4" name="Google Shape;1474;p2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5" name="Google Shape;1475;p2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6" name="Google Shape;1476;p2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7" name="Google Shape;1477;p2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8" name="Google Shape;1478;p2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9" name="Google Shape;1479;p2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0" name="Google Shape;1480;p2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1" name="Google Shape;1481;p22"/>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2" name="Google Shape;1482;p22"/>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3" name="Google Shape;1483;p22"/>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4" name="Google Shape;1484;p22"/>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5" name="Google Shape;1485;p22"/>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6" name="Google Shape;1486;p22"/>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7" name="Google Shape;1487;p22"/>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8" name="Google Shape;1488;p22"/>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9" name="Google Shape;1489;p22"/>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0" name="Google Shape;1490;p22"/>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1" name="Google Shape;1491;p22"/>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2" name="Google Shape;1492;p22"/>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3" name="Google Shape;1493;p22"/>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4" name="Google Shape;1494;p22"/>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495" name="Google Shape;1495;p22"/>
            <p:cNvGrpSpPr/>
            <p:nvPr/>
          </p:nvGrpSpPr>
          <p:grpSpPr>
            <a:xfrm rot="5400000">
              <a:off x="2488064" y="-1492722"/>
              <a:ext cx="4107800" cy="8225444"/>
              <a:chOff x="925175" y="317625"/>
              <a:chExt cx="4107800" cy="4510800"/>
            </a:xfrm>
          </p:grpSpPr>
          <p:cxnSp>
            <p:nvCxnSpPr>
              <p:cNvPr id="1496" name="Google Shape;1496;p2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7" name="Google Shape;1497;p2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8" name="Google Shape;1498;p2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9" name="Google Shape;1499;p2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0" name="Google Shape;1500;p2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1" name="Google Shape;1501;p2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2" name="Google Shape;1502;p2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3" name="Google Shape;1503;p2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4" name="Google Shape;1504;p2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5" name="Google Shape;1505;p2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6" name="Google Shape;1506;p2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7" name="Google Shape;1507;p2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8" name="Google Shape;1508;p2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9" name="Google Shape;1509;p2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10" name="Google Shape;1510;p2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11" name="Google Shape;1511;p2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12" name="Google Shape;1512;p2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13" name="Google Shape;1513;p2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514" name="Google Shape;1514;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515" name="Google Shape;1515;p22"/>
          <p:cNvGrpSpPr/>
          <p:nvPr/>
        </p:nvGrpSpPr>
        <p:grpSpPr>
          <a:xfrm>
            <a:off x="-597077" y="36146"/>
            <a:ext cx="10106720" cy="3757129"/>
            <a:chOff x="-597077" y="36146"/>
            <a:chExt cx="10106720" cy="3757129"/>
          </a:xfrm>
        </p:grpSpPr>
        <p:grpSp>
          <p:nvGrpSpPr>
            <p:cNvPr id="1516" name="Google Shape;1516;p22"/>
            <p:cNvGrpSpPr/>
            <p:nvPr/>
          </p:nvGrpSpPr>
          <p:grpSpPr>
            <a:xfrm rot="-7310798">
              <a:off x="8146362" y="1994794"/>
              <a:ext cx="1214065" cy="1026413"/>
              <a:chOff x="6745875" y="1386325"/>
              <a:chExt cx="1050850" cy="888425"/>
            </a:xfrm>
          </p:grpSpPr>
          <p:sp>
            <p:nvSpPr>
              <p:cNvPr id="1517" name="Google Shape;1517;p22"/>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2"/>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2"/>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2"/>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2"/>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2"/>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2"/>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2"/>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2"/>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2"/>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2"/>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2"/>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2"/>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2"/>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2"/>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2" name="Google Shape;1532;p22"/>
            <p:cNvSpPr/>
            <p:nvPr/>
          </p:nvSpPr>
          <p:spPr>
            <a:xfrm rot="3912685" flipH="1">
              <a:off x="1191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3" name="Google Shape;1533;p22"/>
            <p:cNvGrpSpPr/>
            <p:nvPr/>
          </p:nvGrpSpPr>
          <p:grpSpPr>
            <a:xfrm rot="584040">
              <a:off x="-458540" y="1863445"/>
              <a:ext cx="1791293" cy="1791293"/>
              <a:chOff x="7910987" y="28700"/>
              <a:chExt cx="1619581" cy="1619581"/>
            </a:xfrm>
          </p:grpSpPr>
          <p:sp>
            <p:nvSpPr>
              <p:cNvPr id="1534" name="Google Shape;1534;p22"/>
              <p:cNvSpPr/>
              <p:nvPr/>
            </p:nvSpPr>
            <p:spPr>
              <a:xfrm rot="2700000">
                <a:off x="8051309" y="362742"/>
                <a:ext cx="1338935" cy="951497"/>
              </a:xfrm>
              <a:custGeom>
                <a:avLst/>
                <a:gdLst/>
                <a:ahLst/>
                <a:cxnLst/>
                <a:rect l="l" t="t" r="r" b="b"/>
                <a:pathLst>
                  <a:path w="42210" h="29996" extrusionOk="0">
                    <a:moveTo>
                      <a:pt x="4549" y="4248"/>
                    </a:moveTo>
                    <a:cubicBezTo>
                      <a:pt x="4587" y="4248"/>
                      <a:pt x="4637" y="4248"/>
                      <a:pt x="4675" y="4261"/>
                    </a:cubicBezTo>
                    <a:cubicBezTo>
                      <a:pt x="5190" y="4361"/>
                      <a:pt x="5454" y="5040"/>
                      <a:pt x="5202" y="5467"/>
                    </a:cubicBezTo>
                    <a:lnTo>
                      <a:pt x="5064" y="5630"/>
                    </a:lnTo>
                    <a:cubicBezTo>
                      <a:pt x="4926" y="5756"/>
                      <a:pt x="4750" y="5819"/>
                      <a:pt x="4562" y="5819"/>
                    </a:cubicBezTo>
                    <a:cubicBezTo>
                      <a:pt x="4210" y="5819"/>
                      <a:pt x="3845" y="5605"/>
                      <a:pt x="3757" y="5253"/>
                    </a:cubicBezTo>
                    <a:cubicBezTo>
                      <a:pt x="3619" y="4776"/>
                      <a:pt x="4059" y="4248"/>
                      <a:pt x="4549" y="4248"/>
                    </a:cubicBezTo>
                    <a:close/>
                    <a:moveTo>
                      <a:pt x="4122" y="1"/>
                    </a:moveTo>
                    <a:cubicBezTo>
                      <a:pt x="3971" y="302"/>
                      <a:pt x="3808" y="616"/>
                      <a:pt x="3657" y="918"/>
                    </a:cubicBezTo>
                    <a:cubicBezTo>
                      <a:pt x="2551" y="3079"/>
                      <a:pt x="1345" y="5178"/>
                      <a:pt x="25" y="7214"/>
                    </a:cubicBezTo>
                    <a:lnTo>
                      <a:pt x="0" y="7264"/>
                    </a:lnTo>
                    <a:cubicBezTo>
                      <a:pt x="9626" y="12705"/>
                      <a:pt x="19151" y="18322"/>
                      <a:pt x="28588" y="24090"/>
                    </a:cubicBezTo>
                    <a:cubicBezTo>
                      <a:pt x="31729" y="26012"/>
                      <a:pt x="34858" y="27960"/>
                      <a:pt x="37974" y="29920"/>
                    </a:cubicBezTo>
                    <a:lnTo>
                      <a:pt x="38100" y="29996"/>
                    </a:lnTo>
                    <a:cubicBezTo>
                      <a:pt x="39507" y="27897"/>
                      <a:pt x="40852" y="25761"/>
                      <a:pt x="42134" y="23587"/>
                    </a:cubicBezTo>
                    <a:lnTo>
                      <a:pt x="42209" y="23474"/>
                    </a:lnTo>
                    <a:cubicBezTo>
                      <a:pt x="39935" y="22016"/>
                      <a:pt x="37660" y="20559"/>
                      <a:pt x="35373" y="19126"/>
                    </a:cubicBezTo>
                    <a:cubicBezTo>
                      <a:pt x="34707" y="18699"/>
                      <a:pt x="34029" y="18272"/>
                      <a:pt x="33363" y="17857"/>
                    </a:cubicBezTo>
                    <a:cubicBezTo>
                      <a:pt x="32684" y="17430"/>
                      <a:pt x="32018" y="17015"/>
                      <a:pt x="31340" y="16588"/>
                    </a:cubicBezTo>
                    <a:cubicBezTo>
                      <a:pt x="29216" y="15256"/>
                      <a:pt x="27092" y="13924"/>
                      <a:pt x="24956" y="12604"/>
                    </a:cubicBezTo>
                    <a:cubicBezTo>
                      <a:pt x="24328" y="12227"/>
                      <a:pt x="23699" y="11838"/>
                      <a:pt x="23084" y="11448"/>
                    </a:cubicBezTo>
                    <a:cubicBezTo>
                      <a:pt x="21789" y="10657"/>
                      <a:pt x="20483" y="9852"/>
                      <a:pt x="19188" y="9061"/>
                    </a:cubicBezTo>
                    <a:cubicBezTo>
                      <a:pt x="17919" y="8294"/>
                      <a:pt x="16650" y="7515"/>
                      <a:pt x="15393" y="6749"/>
                    </a:cubicBezTo>
                    <a:cubicBezTo>
                      <a:pt x="14124" y="5982"/>
                      <a:pt x="12868" y="5228"/>
                      <a:pt x="11611" y="4462"/>
                    </a:cubicBezTo>
                    <a:cubicBezTo>
                      <a:pt x="10367" y="3720"/>
                      <a:pt x="9136" y="2979"/>
                      <a:pt x="7904" y="2237"/>
                    </a:cubicBezTo>
                    <a:cubicBezTo>
                      <a:pt x="6673" y="1509"/>
                      <a:pt x="5441" y="767"/>
                      <a:pt x="4197" y="38"/>
                    </a:cubicBezTo>
                    <a:lnTo>
                      <a:pt x="4122"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5" name="Google Shape;1535;p22"/>
              <p:cNvGrpSpPr/>
              <p:nvPr/>
            </p:nvGrpSpPr>
            <p:grpSpPr>
              <a:xfrm>
                <a:off x="8643129" y="226316"/>
                <a:ext cx="344065" cy="1232036"/>
                <a:chOff x="8643129" y="226316"/>
                <a:chExt cx="344065" cy="1232036"/>
              </a:xfrm>
            </p:grpSpPr>
            <p:sp>
              <p:nvSpPr>
                <p:cNvPr id="1536" name="Google Shape;1536;p22"/>
                <p:cNvSpPr/>
                <p:nvPr/>
              </p:nvSpPr>
              <p:spPr>
                <a:xfrm rot="2700000">
                  <a:off x="8659998" y="231100"/>
                  <a:ext cx="40190" cy="64362"/>
                </a:xfrm>
                <a:custGeom>
                  <a:avLst/>
                  <a:gdLst/>
                  <a:ahLst/>
                  <a:cxnLst/>
                  <a:rect l="l" t="t" r="r" b="b"/>
                  <a:pathLst>
                    <a:path w="1267" h="2029" extrusionOk="0">
                      <a:moveTo>
                        <a:pt x="1205" y="1"/>
                      </a:moveTo>
                      <a:cubicBezTo>
                        <a:pt x="1191" y="1"/>
                        <a:pt x="1179" y="6"/>
                        <a:pt x="1175" y="19"/>
                      </a:cubicBezTo>
                      <a:cubicBezTo>
                        <a:pt x="873" y="685"/>
                        <a:pt x="509" y="1313"/>
                        <a:pt x="56" y="1866"/>
                      </a:cubicBezTo>
                      <a:cubicBezTo>
                        <a:pt x="0" y="1940"/>
                        <a:pt x="55" y="2028"/>
                        <a:pt x="117" y="2028"/>
                      </a:cubicBezTo>
                      <a:cubicBezTo>
                        <a:pt x="139" y="2028"/>
                        <a:pt x="162" y="2018"/>
                        <a:pt x="182" y="1992"/>
                      </a:cubicBezTo>
                      <a:cubicBezTo>
                        <a:pt x="421" y="1715"/>
                        <a:pt x="634" y="1401"/>
                        <a:pt x="823" y="1074"/>
                      </a:cubicBezTo>
                      <a:cubicBezTo>
                        <a:pt x="1011" y="747"/>
                        <a:pt x="1137" y="408"/>
                        <a:pt x="1250" y="56"/>
                      </a:cubicBezTo>
                      <a:cubicBezTo>
                        <a:pt x="1267" y="23"/>
                        <a:pt x="1233" y="1"/>
                        <a:pt x="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2"/>
                <p:cNvSpPr/>
                <p:nvPr/>
              </p:nvSpPr>
              <p:spPr>
                <a:xfrm rot="2700000">
                  <a:off x="8695086" y="364120"/>
                  <a:ext cx="37240" cy="68231"/>
                </a:xfrm>
                <a:custGeom>
                  <a:avLst/>
                  <a:gdLst/>
                  <a:ahLst/>
                  <a:cxnLst/>
                  <a:rect l="l" t="t" r="r" b="b"/>
                  <a:pathLst>
                    <a:path w="1174" h="2151" extrusionOk="0">
                      <a:moveTo>
                        <a:pt x="1100" y="0"/>
                      </a:moveTo>
                      <a:cubicBezTo>
                        <a:pt x="1075" y="0"/>
                        <a:pt x="1050" y="14"/>
                        <a:pt x="1040" y="45"/>
                      </a:cubicBezTo>
                      <a:cubicBezTo>
                        <a:pt x="814" y="749"/>
                        <a:pt x="474" y="1402"/>
                        <a:pt x="47" y="2005"/>
                      </a:cubicBezTo>
                      <a:cubicBezTo>
                        <a:pt x="0" y="2071"/>
                        <a:pt x="72" y="2150"/>
                        <a:pt x="143" y="2150"/>
                      </a:cubicBezTo>
                      <a:cubicBezTo>
                        <a:pt x="167" y="2150"/>
                        <a:pt x="191" y="2141"/>
                        <a:pt x="211" y="2118"/>
                      </a:cubicBezTo>
                      <a:cubicBezTo>
                        <a:pt x="650" y="1502"/>
                        <a:pt x="977" y="811"/>
                        <a:pt x="1166" y="83"/>
                      </a:cubicBezTo>
                      <a:cubicBezTo>
                        <a:pt x="1173" y="30"/>
                        <a:pt x="113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2"/>
                <p:cNvSpPr/>
                <p:nvPr/>
              </p:nvSpPr>
              <p:spPr>
                <a:xfrm rot="2700000">
                  <a:off x="8728806" y="500959"/>
                  <a:ext cx="38192" cy="68009"/>
                </a:xfrm>
                <a:custGeom>
                  <a:avLst/>
                  <a:gdLst/>
                  <a:ahLst/>
                  <a:cxnLst/>
                  <a:rect l="l" t="t" r="r" b="b"/>
                  <a:pathLst>
                    <a:path w="1204" h="2144" extrusionOk="0">
                      <a:moveTo>
                        <a:pt x="1106" y="1"/>
                      </a:moveTo>
                      <a:cubicBezTo>
                        <a:pt x="1082" y="1"/>
                        <a:pt x="1057" y="14"/>
                        <a:pt x="1040" y="43"/>
                      </a:cubicBezTo>
                      <a:cubicBezTo>
                        <a:pt x="688" y="684"/>
                        <a:pt x="361" y="1350"/>
                        <a:pt x="35" y="2003"/>
                      </a:cubicBezTo>
                      <a:cubicBezTo>
                        <a:pt x="1" y="2079"/>
                        <a:pt x="69" y="2144"/>
                        <a:pt x="133" y="2144"/>
                      </a:cubicBezTo>
                      <a:cubicBezTo>
                        <a:pt x="164" y="2144"/>
                        <a:pt x="194" y="2128"/>
                        <a:pt x="210" y="2091"/>
                      </a:cubicBezTo>
                      <a:cubicBezTo>
                        <a:pt x="537" y="1438"/>
                        <a:pt x="876" y="784"/>
                        <a:pt x="1178" y="118"/>
                      </a:cubicBezTo>
                      <a:cubicBezTo>
                        <a:pt x="1203" y="51"/>
                        <a:pt x="1156"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2"/>
                <p:cNvSpPr/>
                <p:nvPr/>
              </p:nvSpPr>
              <p:spPr>
                <a:xfrm rot="2700000">
                  <a:off x="8756871" y="638656"/>
                  <a:ext cx="36479" cy="78160"/>
                </a:xfrm>
                <a:custGeom>
                  <a:avLst/>
                  <a:gdLst/>
                  <a:ahLst/>
                  <a:cxnLst/>
                  <a:rect l="l" t="t" r="r" b="b"/>
                  <a:pathLst>
                    <a:path w="1150" h="2464" extrusionOk="0">
                      <a:moveTo>
                        <a:pt x="1042" y="0"/>
                      </a:moveTo>
                      <a:cubicBezTo>
                        <a:pt x="1016" y="0"/>
                        <a:pt x="988" y="12"/>
                        <a:pt x="968" y="40"/>
                      </a:cubicBezTo>
                      <a:cubicBezTo>
                        <a:pt x="730" y="391"/>
                        <a:pt x="516" y="781"/>
                        <a:pt x="353" y="1196"/>
                      </a:cubicBezTo>
                      <a:cubicBezTo>
                        <a:pt x="277" y="1384"/>
                        <a:pt x="202" y="1585"/>
                        <a:pt x="139" y="1786"/>
                      </a:cubicBezTo>
                      <a:cubicBezTo>
                        <a:pt x="101" y="1887"/>
                        <a:pt x="76" y="2000"/>
                        <a:pt x="51" y="2100"/>
                      </a:cubicBezTo>
                      <a:cubicBezTo>
                        <a:pt x="39" y="2151"/>
                        <a:pt x="26" y="2188"/>
                        <a:pt x="13" y="2239"/>
                      </a:cubicBezTo>
                      <a:cubicBezTo>
                        <a:pt x="1" y="2301"/>
                        <a:pt x="13" y="2339"/>
                        <a:pt x="13" y="2402"/>
                      </a:cubicBezTo>
                      <a:cubicBezTo>
                        <a:pt x="13" y="2439"/>
                        <a:pt x="49" y="2463"/>
                        <a:pt x="83" y="2463"/>
                      </a:cubicBezTo>
                      <a:cubicBezTo>
                        <a:pt x="107" y="2463"/>
                        <a:pt x="129" y="2452"/>
                        <a:pt x="139" y="2427"/>
                      </a:cubicBezTo>
                      <a:cubicBezTo>
                        <a:pt x="164" y="2377"/>
                        <a:pt x="189" y="2339"/>
                        <a:pt x="215" y="2289"/>
                      </a:cubicBezTo>
                      <a:cubicBezTo>
                        <a:pt x="227" y="2239"/>
                        <a:pt x="227" y="2188"/>
                        <a:pt x="240" y="2151"/>
                      </a:cubicBezTo>
                      <a:cubicBezTo>
                        <a:pt x="265" y="2037"/>
                        <a:pt x="302" y="1937"/>
                        <a:pt x="328" y="1836"/>
                      </a:cubicBezTo>
                      <a:cubicBezTo>
                        <a:pt x="390" y="1635"/>
                        <a:pt x="453" y="1434"/>
                        <a:pt x="541" y="1233"/>
                      </a:cubicBezTo>
                      <a:cubicBezTo>
                        <a:pt x="692" y="844"/>
                        <a:pt x="893" y="467"/>
                        <a:pt x="1107" y="115"/>
                      </a:cubicBezTo>
                      <a:cubicBezTo>
                        <a:pt x="1150" y="55"/>
                        <a:pt x="1098" y="0"/>
                        <a:pt x="1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2"/>
                <p:cNvSpPr/>
                <p:nvPr/>
              </p:nvSpPr>
              <p:spPr>
                <a:xfrm rot="2700000">
                  <a:off x="8793895" y="780479"/>
                  <a:ext cx="39302" cy="60523"/>
                </a:xfrm>
                <a:custGeom>
                  <a:avLst/>
                  <a:gdLst/>
                  <a:ahLst/>
                  <a:cxnLst/>
                  <a:rect l="l" t="t" r="r" b="b"/>
                  <a:pathLst>
                    <a:path w="1239" h="1908" extrusionOk="0">
                      <a:moveTo>
                        <a:pt x="1156" y="0"/>
                      </a:moveTo>
                      <a:cubicBezTo>
                        <a:pt x="1136" y="0"/>
                        <a:pt x="1115" y="9"/>
                        <a:pt x="1099" y="28"/>
                      </a:cubicBezTo>
                      <a:cubicBezTo>
                        <a:pt x="722" y="594"/>
                        <a:pt x="396" y="1185"/>
                        <a:pt x="44" y="1775"/>
                      </a:cubicBezTo>
                      <a:cubicBezTo>
                        <a:pt x="1" y="1844"/>
                        <a:pt x="65" y="1907"/>
                        <a:pt x="129" y="1907"/>
                      </a:cubicBezTo>
                      <a:cubicBezTo>
                        <a:pt x="158" y="1907"/>
                        <a:pt x="188" y="1894"/>
                        <a:pt x="207" y="1863"/>
                      </a:cubicBezTo>
                      <a:cubicBezTo>
                        <a:pt x="559" y="1273"/>
                        <a:pt x="911" y="694"/>
                        <a:pt x="1213" y="91"/>
                      </a:cubicBezTo>
                      <a:cubicBezTo>
                        <a:pt x="1238" y="40"/>
                        <a:pt x="1200" y="0"/>
                        <a:pt x="1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2"/>
                <p:cNvSpPr/>
                <p:nvPr/>
              </p:nvSpPr>
              <p:spPr>
                <a:xfrm rot="2700000">
                  <a:off x="8826198" y="923286"/>
                  <a:ext cx="36606" cy="62966"/>
                </a:xfrm>
                <a:custGeom>
                  <a:avLst/>
                  <a:gdLst/>
                  <a:ahLst/>
                  <a:cxnLst/>
                  <a:rect l="l" t="t" r="r" b="b"/>
                  <a:pathLst>
                    <a:path w="1154" h="1985" extrusionOk="0">
                      <a:moveTo>
                        <a:pt x="1061" y="1"/>
                      </a:moveTo>
                      <a:cubicBezTo>
                        <a:pt x="1039" y="1"/>
                        <a:pt x="1017" y="11"/>
                        <a:pt x="1002" y="35"/>
                      </a:cubicBezTo>
                      <a:cubicBezTo>
                        <a:pt x="662" y="625"/>
                        <a:pt x="348" y="1241"/>
                        <a:pt x="34" y="1844"/>
                      </a:cubicBezTo>
                      <a:cubicBezTo>
                        <a:pt x="0" y="1920"/>
                        <a:pt x="57" y="1985"/>
                        <a:pt x="117" y="1985"/>
                      </a:cubicBezTo>
                      <a:cubicBezTo>
                        <a:pt x="147" y="1985"/>
                        <a:pt x="177" y="1969"/>
                        <a:pt x="197" y="1932"/>
                      </a:cubicBezTo>
                      <a:cubicBezTo>
                        <a:pt x="512" y="1329"/>
                        <a:pt x="838" y="726"/>
                        <a:pt x="1127" y="110"/>
                      </a:cubicBezTo>
                      <a:cubicBezTo>
                        <a:pt x="1153" y="49"/>
                        <a:pt x="1108" y="1"/>
                        <a:pt x="1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2"/>
                <p:cNvSpPr/>
                <p:nvPr/>
              </p:nvSpPr>
              <p:spPr>
                <a:xfrm rot="2700000">
                  <a:off x="8869697" y="1083018"/>
                  <a:ext cx="33117" cy="60967"/>
                </a:xfrm>
                <a:custGeom>
                  <a:avLst/>
                  <a:gdLst/>
                  <a:ahLst/>
                  <a:cxnLst/>
                  <a:rect l="l" t="t" r="r" b="b"/>
                  <a:pathLst>
                    <a:path w="1044" h="1922" extrusionOk="0">
                      <a:moveTo>
                        <a:pt x="959" y="0"/>
                      </a:moveTo>
                      <a:cubicBezTo>
                        <a:pt x="938" y="0"/>
                        <a:pt x="917" y="10"/>
                        <a:pt x="901" y="34"/>
                      </a:cubicBezTo>
                      <a:cubicBezTo>
                        <a:pt x="599" y="612"/>
                        <a:pt x="323" y="1203"/>
                        <a:pt x="34" y="1781"/>
                      </a:cubicBezTo>
                      <a:cubicBezTo>
                        <a:pt x="0" y="1857"/>
                        <a:pt x="63" y="1922"/>
                        <a:pt x="126" y="1922"/>
                      </a:cubicBezTo>
                      <a:cubicBezTo>
                        <a:pt x="158" y="1922"/>
                        <a:pt x="189" y="1906"/>
                        <a:pt x="210" y="1869"/>
                      </a:cubicBezTo>
                      <a:cubicBezTo>
                        <a:pt x="486" y="1278"/>
                        <a:pt x="763" y="700"/>
                        <a:pt x="1027" y="97"/>
                      </a:cubicBezTo>
                      <a:cubicBezTo>
                        <a:pt x="1044" y="46"/>
                        <a:pt x="1002"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2"/>
                <p:cNvSpPr/>
                <p:nvPr/>
              </p:nvSpPr>
              <p:spPr>
                <a:xfrm rot="2700000">
                  <a:off x="8902929" y="1230158"/>
                  <a:ext cx="34798" cy="59096"/>
                </a:xfrm>
                <a:custGeom>
                  <a:avLst/>
                  <a:gdLst/>
                  <a:ahLst/>
                  <a:cxnLst/>
                  <a:rect l="l" t="t" r="r" b="b"/>
                  <a:pathLst>
                    <a:path w="1097" h="1863" extrusionOk="0">
                      <a:moveTo>
                        <a:pt x="1027" y="0"/>
                      </a:moveTo>
                      <a:cubicBezTo>
                        <a:pt x="1015" y="0"/>
                        <a:pt x="1003" y="6"/>
                        <a:pt x="993" y="19"/>
                      </a:cubicBezTo>
                      <a:cubicBezTo>
                        <a:pt x="566" y="521"/>
                        <a:pt x="239" y="1124"/>
                        <a:pt x="25" y="1740"/>
                      </a:cubicBezTo>
                      <a:cubicBezTo>
                        <a:pt x="0" y="1807"/>
                        <a:pt x="75" y="1863"/>
                        <a:pt x="140" y="1863"/>
                      </a:cubicBezTo>
                      <a:cubicBezTo>
                        <a:pt x="172" y="1863"/>
                        <a:pt x="201" y="1849"/>
                        <a:pt x="214" y="1816"/>
                      </a:cubicBezTo>
                      <a:cubicBezTo>
                        <a:pt x="339" y="1514"/>
                        <a:pt x="452" y="1212"/>
                        <a:pt x="603" y="923"/>
                      </a:cubicBezTo>
                      <a:cubicBezTo>
                        <a:pt x="741" y="634"/>
                        <a:pt x="905" y="358"/>
                        <a:pt x="1068" y="81"/>
                      </a:cubicBezTo>
                      <a:cubicBezTo>
                        <a:pt x="1096" y="44"/>
                        <a:pt x="1062" y="0"/>
                        <a:pt x="10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2"/>
                <p:cNvSpPr/>
                <p:nvPr/>
              </p:nvSpPr>
              <p:spPr>
                <a:xfrm rot="2700000">
                  <a:off x="8931236" y="1391436"/>
                  <a:ext cx="39937" cy="61856"/>
                </a:xfrm>
                <a:custGeom>
                  <a:avLst/>
                  <a:gdLst/>
                  <a:ahLst/>
                  <a:cxnLst/>
                  <a:rect l="l" t="t" r="r" b="b"/>
                  <a:pathLst>
                    <a:path w="1259" h="1950" extrusionOk="0">
                      <a:moveTo>
                        <a:pt x="1168" y="0"/>
                      </a:moveTo>
                      <a:cubicBezTo>
                        <a:pt x="1146" y="0"/>
                        <a:pt x="1124" y="12"/>
                        <a:pt x="1108" y="40"/>
                      </a:cubicBezTo>
                      <a:cubicBezTo>
                        <a:pt x="793" y="643"/>
                        <a:pt x="454" y="1246"/>
                        <a:pt x="52" y="1812"/>
                      </a:cubicBezTo>
                      <a:cubicBezTo>
                        <a:pt x="0" y="1881"/>
                        <a:pt x="73" y="1950"/>
                        <a:pt x="148" y="1950"/>
                      </a:cubicBezTo>
                      <a:cubicBezTo>
                        <a:pt x="182" y="1950"/>
                        <a:pt x="217" y="1935"/>
                        <a:pt x="241" y="1900"/>
                      </a:cubicBezTo>
                      <a:cubicBezTo>
                        <a:pt x="630" y="1347"/>
                        <a:pt x="982" y="744"/>
                        <a:pt x="1233" y="103"/>
                      </a:cubicBezTo>
                      <a:cubicBezTo>
                        <a:pt x="1259" y="51"/>
                        <a:pt x="1215"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2"/>
                <p:cNvSpPr/>
                <p:nvPr/>
              </p:nvSpPr>
              <p:spPr>
                <a:xfrm rot="2700000">
                  <a:off x="8934765" y="1326683"/>
                  <a:ext cx="26328" cy="38160"/>
                </a:xfrm>
                <a:custGeom>
                  <a:avLst/>
                  <a:gdLst/>
                  <a:ahLst/>
                  <a:cxnLst/>
                  <a:rect l="l" t="t" r="r" b="b"/>
                  <a:pathLst>
                    <a:path w="830" h="1203" extrusionOk="0">
                      <a:moveTo>
                        <a:pt x="750" y="1"/>
                      </a:moveTo>
                      <a:cubicBezTo>
                        <a:pt x="736" y="1"/>
                        <a:pt x="723" y="6"/>
                        <a:pt x="713" y="19"/>
                      </a:cubicBezTo>
                      <a:cubicBezTo>
                        <a:pt x="588" y="195"/>
                        <a:pt x="475" y="371"/>
                        <a:pt x="349" y="559"/>
                      </a:cubicBezTo>
                      <a:cubicBezTo>
                        <a:pt x="299" y="647"/>
                        <a:pt x="236" y="735"/>
                        <a:pt x="173" y="823"/>
                      </a:cubicBezTo>
                      <a:cubicBezTo>
                        <a:pt x="123" y="911"/>
                        <a:pt x="35" y="1012"/>
                        <a:pt x="10" y="1112"/>
                      </a:cubicBezTo>
                      <a:cubicBezTo>
                        <a:pt x="0" y="1168"/>
                        <a:pt x="45" y="1203"/>
                        <a:pt x="89" y="1203"/>
                      </a:cubicBezTo>
                      <a:cubicBezTo>
                        <a:pt x="106" y="1203"/>
                        <a:pt x="122" y="1198"/>
                        <a:pt x="135" y="1188"/>
                      </a:cubicBezTo>
                      <a:cubicBezTo>
                        <a:pt x="186" y="1150"/>
                        <a:pt x="211" y="1087"/>
                        <a:pt x="236" y="1050"/>
                      </a:cubicBezTo>
                      <a:cubicBezTo>
                        <a:pt x="261" y="999"/>
                        <a:pt x="286" y="962"/>
                        <a:pt x="311" y="924"/>
                      </a:cubicBezTo>
                      <a:cubicBezTo>
                        <a:pt x="374" y="823"/>
                        <a:pt x="424" y="735"/>
                        <a:pt x="487" y="647"/>
                      </a:cubicBezTo>
                      <a:cubicBezTo>
                        <a:pt x="600" y="459"/>
                        <a:pt x="713" y="270"/>
                        <a:pt x="801" y="82"/>
                      </a:cubicBezTo>
                      <a:cubicBezTo>
                        <a:pt x="829" y="45"/>
                        <a:pt x="788"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2"/>
                <p:cNvSpPr/>
                <p:nvPr/>
              </p:nvSpPr>
              <p:spPr>
                <a:xfrm rot="2700000">
                  <a:off x="8901462" y="1161534"/>
                  <a:ext cx="24901" cy="42918"/>
                </a:xfrm>
                <a:custGeom>
                  <a:avLst/>
                  <a:gdLst/>
                  <a:ahLst/>
                  <a:cxnLst/>
                  <a:rect l="l" t="t" r="r" b="b"/>
                  <a:pathLst>
                    <a:path w="785" h="1353" extrusionOk="0">
                      <a:moveTo>
                        <a:pt x="717" y="0"/>
                      </a:moveTo>
                      <a:cubicBezTo>
                        <a:pt x="702" y="0"/>
                        <a:pt x="687" y="7"/>
                        <a:pt x="679" y="24"/>
                      </a:cubicBezTo>
                      <a:cubicBezTo>
                        <a:pt x="541" y="237"/>
                        <a:pt x="428" y="451"/>
                        <a:pt x="315" y="665"/>
                      </a:cubicBezTo>
                      <a:cubicBezTo>
                        <a:pt x="252" y="765"/>
                        <a:pt x="189" y="866"/>
                        <a:pt x="139" y="979"/>
                      </a:cubicBezTo>
                      <a:cubicBezTo>
                        <a:pt x="89" y="1067"/>
                        <a:pt x="1" y="1192"/>
                        <a:pt x="1" y="1293"/>
                      </a:cubicBezTo>
                      <a:cubicBezTo>
                        <a:pt x="1" y="1330"/>
                        <a:pt x="28" y="1353"/>
                        <a:pt x="57" y="1353"/>
                      </a:cubicBezTo>
                      <a:cubicBezTo>
                        <a:pt x="68" y="1353"/>
                        <a:pt x="79" y="1350"/>
                        <a:pt x="89" y="1343"/>
                      </a:cubicBezTo>
                      <a:cubicBezTo>
                        <a:pt x="177" y="1280"/>
                        <a:pt x="227" y="1155"/>
                        <a:pt x="265" y="1067"/>
                      </a:cubicBezTo>
                      <a:cubicBezTo>
                        <a:pt x="327" y="954"/>
                        <a:pt x="390" y="841"/>
                        <a:pt x="440" y="727"/>
                      </a:cubicBezTo>
                      <a:cubicBezTo>
                        <a:pt x="554" y="514"/>
                        <a:pt x="667" y="300"/>
                        <a:pt x="767" y="74"/>
                      </a:cubicBezTo>
                      <a:cubicBezTo>
                        <a:pt x="784" y="31"/>
                        <a:pt x="749" y="0"/>
                        <a:pt x="7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2"/>
                <p:cNvSpPr/>
                <p:nvPr/>
              </p:nvSpPr>
              <p:spPr>
                <a:xfrm rot="2700000">
                  <a:off x="8868767" y="1022986"/>
                  <a:ext cx="24837" cy="28009"/>
                </a:xfrm>
                <a:custGeom>
                  <a:avLst/>
                  <a:gdLst/>
                  <a:ahLst/>
                  <a:cxnLst/>
                  <a:rect l="l" t="t" r="r" b="b"/>
                  <a:pathLst>
                    <a:path w="783" h="883" extrusionOk="0">
                      <a:moveTo>
                        <a:pt x="706" y="1"/>
                      </a:moveTo>
                      <a:cubicBezTo>
                        <a:pt x="692" y="1"/>
                        <a:pt x="679" y="5"/>
                        <a:pt x="666" y="14"/>
                      </a:cubicBezTo>
                      <a:cubicBezTo>
                        <a:pt x="541" y="140"/>
                        <a:pt x="428" y="278"/>
                        <a:pt x="314" y="416"/>
                      </a:cubicBezTo>
                      <a:cubicBezTo>
                        <a:pt x="252" y="492"/>
                        <a:pt x="201" y="554"/>
                        <a:pt x="139" y="630"/>
                      </a:cubicBezTo>
                      <a:cubicBezTo>
                        <a:pt x="101" y="680"/>
                        <a:pt x="0" y="768"/>
                        <a:pt x="25" y="844"/>
                      </a:cubicBezTo>
                      <a:cubicBezTo>
                        <a:pt x="25" y="869"/>
                        <a:pt x="51" y="881"/>
                        <a:pt x="76" y="881"/>
                      </a:cubicBezTo>
                      <a:cubicBezTo>
                        <a:pt x="79" y="882"/>
                        <a:pt x="83" y="882"/>
                        <a:pt x="86" y="882"/>
                      </a:cubicBezTo>
                      <a:cubicBezTo>
                        <a:pt x="158" y="882"/>
                        <a:pt x="228" y="766"/>
                        <a:pt x="264" y="718"/>
                      </a:cubicBezTo>
                      <a:cubicBezTo>
                        <a:pt x="327" y="655"/>
                        <a:pt x="377" y="580"/>
                        <a:pt x="428" y="504"/>
                      </a:cubicBezTo>
                      <a:cubicBezTo>
                        <a:pt x="541" y="366"/>
                        <a:pt x="654" y="228"/>
                        <a:pt x="754" y="77"/>
                      </a:cubicBezTo>
                      <a:cubicBezTo>
                        <a:pt x="783" y="39"/>
                        <a:pt x="747"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2"/>
                <p:cNvSpPr/>
                <p:nvPr/>
              </p:nvSpPr>
              <p:spPr>
                <a:xfrm rot="2700000">
                  <a:off x="8832816" y="858750"/>
                  <a:ext cx="20587" cy="35337"/>
                </a:xfrm>
                <a:custGeom>
                  <a:avLst/>
                  <a:gdLst/>
                  <a:ahLst/>
                  <a:cxnLst/>
                  <a:rect l="l" t="t" r="r" b="b"/>
                  <a:pathLst>
                    <a:path w="649" h="1114" extrusionOk="0">
                      <a:moveTo>
                        <a:pt x="606" y="1"/>
                      </a:moveTo>
                      <a:cubicBezTo>
                        <a:pt x="589" y="1"/>
                        <a:pt x="572" y="11"/>
                        <a:pt x="566" y="33"/>
                      </a:cubicBezTo>
                      <a:cubicBezTo>
                        <a:pt x="554" y="58"/>
                        <a:pt x="529" y="83"/>
                        <a:pt x="516" y="108"/>
                      </a:cubicBezTo>
                      <a:cubicBezTo>
                        <a:pt x="504" y="133"/>
                        <a:pt x="491" y="158"/>
                        <a:pt x="491" y="171"/>
                      </a:cubicBezTo>
                      <a:cubicBezTo>
                        <a:pt x="466" y="221"/>
                        <a:pt x="453" y="272"/>
                        <a:pt x="428" y="322"/>
                      </a:cubicBezTo>
                      <a:cubicBezTo>
                        <a:pt x="390" y="410"/>
                        <a:pt x="340" y="498"/>
                        <a:pt x="302" y="573"/>
                      </a:cubicBezTo>
                      <a:cubicBezTo>
                        <a:pt x="252" y="661"/>
                        <a:pt x="202" y="736"/>
                        <a:pt x="139" y="824"/>
                      </a:cubicBezTo>
                      <a:cubicBezTo>
                        <a:pt x="89" y="887"/>
                        <a:pt x="1" y="975"/>
                        <a:pt x="13" y="1076"/>
                      </a:cubicBezTo>
                      <a:cubicBezTo>
                        <a:pt x="13" y="1088"/>
                        <a:pt x="26" y="1113"/>
                        <a:pt x="51" y="1113"/>
                      </a:cubicBezTo>
                      <a:cubicBezTo>
                        <a:pt x="152" y="1113"/>
                        <a:pt x="215" y="988"/>
                        <a:pt x="265" y="912"/>
                      </a:cubicBezTo>
                      <a:cubicBezTo>
                        <a:pt x="328" y="824"/>
                        <a:pt x="378" y="736"/>
                        <a:pt x="428" y="649"/>
                      </a:cubicBezTo>
                      <a:cubicBezTo>
                        <a:pt x="478" y="561"/>
                        <a:pt x="529" y="460"/>
                        <a:pt x="566" y="372"/>
                      </a:cubicBezTo>
                      <a:cubicBezTo>
                        <a:pt x="579" y="322"/>
                        <a:pt x="604" y="272"/>
                        <a:pt x="617" y="221"/>
                      </a:cubicBezTo>
                      <a:cubicBezTo>
                        <a:pt x="629" y="158"/>
                        <a:pt x="629" y="108"/>
                        <a:pt x="642" y="45"/>
                      </a:cubicBezTo>
                      <a:cubicBezTo>
                        <a:pt x="649" y="17"/>
                        <a:pt x="628" y="1"/>
                        <a:pt x="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2"/>
                <p:cNvSpPr/>
                <p:nvPr/>
              </p:nvSpPr>
              <p:spPr>
                <a:xfrm rot="2700000">
                  <a:off x="8796307" y="720735"/>
                  <a:ext cx="20682" cy="35400"/>
                </a:xfrm>
                <a:custGeom>
                  <a:avLst/>
                  <a:gdLst/>
                  <a:ahLst/>
                  <a:cxnLst/>
                  <a:rect l="l" t="t" r="r" b="b"/>
                  <a:pathLst>
                    <a:path w="652" h="1116" extrusionOk="0">
                      <a:moveTo>
                        <a:pt x="559" y="1"/>
                      </a:moveTo>
                      <a:cubicBezTo>
                        <a:pt x="527" y="1"/>
                        <a:pt x="496" y="19"/>
                        <a:pt x="486" y="60"/>
                      </a:cubicBezTo>
                      <a:cubicBezTo>
                        <a:pt x="435" y="399"/>
                        <a:pt x="284" y="713"/>
                        <a:pt x="58" y="965"/>
                      </a:cubicBezTo>
                      <a:cubicBezTo>
                        <a:pt x="0" y="1033"/>
                        <a:pt x="61" y="1115"/>
                        <a:pt x="127" y="1115"/>
                      </a:cubicBezTo>
                      <a:cubicBezTo>
                        <a:pt x="147" y="1115"/>
                        <a:pt x="167" y="1108"/>
                        <a:pt x="184" y="1090"/>
                      </a:cubicBezTo>
                      <a:cubicBezTo>
                        <a:pt x="423" y="801"/>
                        <a:pt x="586" y="462"/>
                        <a:pt x="636" y="98"/>
                      </a:cubicBezTo>
                      <a:cubicBezTo>
                        <a:pt x="651" y="38"/>
                        <a:pt x="60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2"/>
                <p:cNvSpPr/>
                <p:nvPr/>
              </p:nvSpPr>
              <p:spPr>
                <a:xfrm rot="2700000">
                  <a:off x="8763701" y="578511"/>
                  <a:ext cx="22236" cy="37399"/>
                </a:xfrm>
                <a:custGeom>
                  <a:avLst/>
                  <a:gdLst/>
                  <a:ahLst/>
                  <a:cxnLst/>
                  <a:rect l="l" t="t" r="r" b="b"/>
                  <a:pathLst>
                    <a:path w="701" h="1179" extrusionOk="0">
                      <a:moveTo>
                        <a:pt x="618" y="1"/>
                      </a:moveTo>
                      <a:cubicBezTo>
                        <a:pt x="588" y="1"/>
                        <a:pt x="558" y="18"/>
                        <a:pt x="547" y="55"/>
                      </a:cubicBezTo>
                      <a:cubicBezTo>
                        <a:pt x="510" y="243"/>
                        <a:pt x="447" y="432"/>
                        <a:pt x="359" y="595"/>
                      </a:cubicBezTo>
                      <a:cubicBezTo>
                        <a:pt x="309" y="683"/>
                        <a:pt x="271" y="771"/>
                        <a:pt x="208" y="846"/>
                      </a:cubicBezTo>
                      <a:cubicBezTo>
                        <a:pt x="183" y="884"/>
                        <a:pt x="145" y="922"/>
                        <a:pt x="120" y="959"/>
                      </a:cubicBezTo>
                      <a:cubicBezTo>
                        <a:pt x="83" y="997"/>
                        <a:pt x="45" y="1035"/>
                        <a:pt x="32" y="1072"/>
                      </a:cubicBezTo>
                      <a:cubicBezTo>
                        <a:pt x="0" y="1126"/>
                        <a:pt x="49" y="1179"/>
                        <a:pt x="103" y="1179"/>
                      </a:cubicBezTo>
                      <a:cubicBezTo>
                        <a:pt x="113" y="1179"/>
                        <a:pt x="123" y="1177"/>
                        <a:pt x="133" y="1173"/>
                      </a:cubicBezTo>
                      <a:cubicBezTo>
                        <a:pt x="208" y="1123"/>
                        <a:pt x="271" y="1010"/>
                        <a:pt x="334" y="934"/>
                      </a:cubicBezTo>
                      <a:cubicBezTo>
                        <a:pt x="397" y="846"/>
                        <a:pt x="447" y="758"/>
                        <a:pt x="497" y="670"/>
                      </a:cubicBezTo>
                      <a:cubicBezTo>
                        <a:pt x="585" y="494"/>
                        <a:pt x="648" y="293"/>
                        <a:pt x="686" y="92"/>
                      </a:cubicBezTo>
                      <a:cubicBezTo>
                        <a:pt x="700" y="34"/>
                        <a:pt x="66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2"/>
                <p:cNvSpPr/>
                <p:nvPr/>
              </p:nvSpPr>
              <p:spPr>
                <a:xfrm rot="2700000">
                  <a:off x="8731363" y="453621"/>
                  <a:ext cx="21190" cy="36669"/>
                </a:xfrm>
                <a:custGeom>
                  <a:avLst/>
                  <a:gdLst/>
                  <a:ahLst/>
                  <a:cxnLst/>
                  <a:rect l="l" t="t" r="r" b="b"/>
                  <a:pathLst>
                    <a:path w="668" h="1156" extrusionOk="0">
                      <a:moveTo>
                        <a:pt x="597" y="0"/>
                      </a:moveTo>
                      <a:cubicBezTo>
                        <a:pt x="579" y="0"/>
                        <a:pt x="562" y="9"/>
                        <a:pt x="550" y="29"/>
                      </a:cubicBezTo>
                      <a:cubicBezTo>
                        <a:pt x="449" y="193"/>
                        <a:pt x="361" y="368"/>
                        <a:pt x="261" y="544"/>
                      </a:cubicBezTo>
                      <a:cubicBezTo>
                        <a:pt x="223" y="632"/>
                        <a:pt x="173" y="720"/>
                        <a:pt x="122" y="808"/>
                      </a:cubicBezTo>
                      <a:cubicBezTo>
                        <a:pt x="85" y="884"/>
                        <a:pt x="22" y="984"/>
                        <a:pt x="9" y="1072"/>
                      </a:cubicBezTo>
                      <a:cubicBezTo>
                        <a:pt x="0" y="1117"/>
                        <a:pt x="36" y="1156"/>
                        <a:pt x="76" y="1156"/>
                      </a:cubicBezTo>
                      <a:cubicBezTo>
                        <a:pt x="92" y="1156"/>
                        <a:pt x="108" y="1149"/>
                        <a:pt x="122" y="1135"/>
                      </a:cubicBezTo>
                      <a:cubicBezTo>
                        <a:pt x="185" y="1072"/>
                        <a:pt x="223" y="959"/>
                        <a:pt x="261" y="884"/>
                      </a:cubicBezTo>
                      <a:cubicBezTo>
                        <a:pt x="311" y="796"/>
                        <a:pt x="349" y="708"/>
                        <a:pt x="399" y="607"/>
                      </a:cubicBezTo>
                      <a:cubicBezTo>
                        <a:pt x="487" y="431"/>
                        <a:pt x="575" y="255"/>
                        <a:pt x="650" y="79"/>
                      </a:cubicBezTo>
                      <a:cubicBezTo>
                        <a:pt x="667" y="37"/>
                        <a:pt x="632" y="0"/>
                        <a:pt x="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2"/>
                <p:cNvSpPr/>
                <p:nvPr/>
              </p:nvSpPr>
              <p:spPr>
                <a:xfrm rot="2700000">
                  <a:off x="8692225" y="315856"/>
                  <a:ext cx="21316" cy="36479"/>
                </a:xfrm>
                <a:custGeom>
                  <a:avLst/>
                  <a:gdLst/>
                  <a:ahLst/>
                  <a:cxnLst/>
                  <a:rect l="l" t="t" r="r" b="b"/>
                  <a:pathLst>
                    <a:path w="672" h="1150" extrusionOk="0">
                      <a:moveTo>
                        <a:pt x="636" y="1"/>
                      </a:moveTo>
                      <a:cubicBezTo>
                        <a:pt x="629" y="1"/>
                        <a:pt x="620" y="6"/>
                        <a:pt x="613" y="17"/>
                      </a:cubicBezTo>
                      <a:lnTo>
                        <a:pt x="575" y="67"/>
                      </a:lnTo>
                      <a:cubicBezTo>
                        <a:pt x="550" y="79"/>
                        <a:pt x="550" y="79"/>
                        <a:pt x="525" y="105"/>
                      </a:cubicBezTo>
                      <a:cubicBezTo>
                        <a:pt x="500" y="142"/>
                        <a:pt x="487" y="180"/>
                        <a:pt x="462" y="230"/>
                      </a:cubicBezTo>
                      <a:cubicBezTo>
                        <a:pt x="412" y="318"/>
                        <a:pt x="361" y="406"/>
                        <a:pt x="324" y="494"/>
                      </a:cubicBezTo>
                      <a:cubicBezTo>
                        <a:pt x="223" y="670"/>
                        <a:pt x="135" y="846"/>
                        <a:pt x="35" y="1034"/>
                      </a:cubicBezTo>
                      <a:cubicBezTo>
                        <a:pt x="0" y="1095"/>
                        <a:pt x="60" y="1149"/>
                        <a:pt x="117" y="1149"/>
                      </a:cubicBezTo>
                      <a:cubicBezTo>
                        <a:pt x="144" y="1149"/>
                        <a:pt x="170" y="1138"/>
                        <a:pt x="185" y="1110"/>
                      </a:cubicBezTo>
                      <a:cubicBezTo>
                        <a:pt x="273" y="921"/>
                        <a:pt x="361" y="745"/>
                        <a:pt x="449" y="569"/>
                      </a:cubicBezTo>
                      <a:cubicBezTo>
                        <a:pt x="500" y="482"/>
                        <a:pt x="537" y="394"/>
                        <a:pt x="575" y="306"/>
                      </a:cubicBezTo>
                      <a:cubicBezTo>
                        <a:pt x="600" y="255"/>
                        <a:pt x="625" y="218"/>
                        <a:pt x="650" y="167"/>
                      </a:cubicBezTo>
                      <a:cubicBezTo>
                        <a:pt x="650" y="142"/>
                        <a:pt x="650" y="130"/>
                        <a:pt x="650" y="117"/>
                      </a:cubicBezTo>
                      <a:lnTo>
                        <a:pt x="650" y="92"/>
                      </a:lnTo>
                      <a:lnTo>
                        <a:pt x="663" y="54"/>
                      </a:lnTo>
                      <a:cubicBezTo>
                        <a:pt x="672" y="28"/>
                        <a:pt x="656"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553" name="Google Shape;1553;p22"/>
          <p:cNvGrpSpPr/>
          <p:nvPr/>
        </p:nvGrpSpPr>
        <p:grpSpPr>
          <a:xfrm>
            <a:off x="244725" y="350225"/>
            <a:ext cx="8592056" cy="3577471"/>
            <a:chOff x="244725" y="350225"/>
            <a:chExt cx="8592056" cy="3577471"/>
          </a:xfrm>
        </p:grpSpPr>
        <p:sp>
          <p:nvSpPr>
            <p:cNvPr id="1554" name="Google Shape;1554;p22"/>
            <p:cNvSpPr/>
            <p:nvPr/>
          </p:nvSpPr>
          <p:spPr>
            <a:xfrm>
              <a:off x="8533963" y="3502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2"/>
            <p:cNvSpPr/>
            <p:nvPr/>
          </p:nvSpPr>
          <p:spPr>
            <a:xfrm>
              <a:off x="244725" y="36307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556;p22"/>
          <p:cNvGrpSpPr/>
          <p:nvPr/>
        </p:nvGrpSpPr>
        <p:grpSpPr>
          <a:xfrm>
            <a:off x="-425" y="1256148"/>
            <a:ext cx="9144422" cy="2607346"/>
            <a:chOff x="-425" y="1256148"/>
            <a:chExt cx="9144422" cy="2607346"/>
          </a:xfrm>
        </p:grpSpPr>
        <p:grpSp>
          <p:nvGrpSpPr>
            <p:cNvPr id="1557" name="Google Shape;1557;p22"/>
            <p:cNvGrpSpPr/>
            <p:nvPr/>
          </p:nvGrpSpPr>
          <p:grpSpPr>
            <a:xfrm>
              <a:off x="8636675" y="3341700"/>
              <a:ext cx="507323" cy="521794"/>
              <a:chOff x="8498350" y="3464975"/>
              <a:chExt cx="507323" cy="521794"/>
            </a:xfrm>
          </p:grpSpPr>
          <p:sp>
            <p:nvSpPr>
              <p:cNvPr id="1558" name="Google Shape;1558;p22"/>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2"/>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0" name="Google Shape;1560;p22"/>
            <p:cNvGrpSpPr/>
            <p:nvPr/>
          </p:nvGrpSpPr>
          <p:grpSpPr>
            <a:xfrm rot="1910861">
              <a:off x="111462" y="1342947"/>
              <a:ext cx="489865" cy="563846"/>
              <a:chOff x="104132" y="3774240"/>
              <a:chExt cx="602807" cy="693845"/>
            </a:xfrm>
          </p:grpSpPr>
          <p:sp>
            <p:nvSpPr>
              <p:cNvPr id="1561" name="Google Shape;1561;p22"/>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2"/>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2"/>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4">
  <p:cSld name="TITLE_ONLY_1_3">
    <p:spTree>
      <p:nvGrpSpPr>
        <p:cNvPr id="1" name="Shape 1564"/>
        <p:cNvGrpSpPr/>
        <p:nvPr/>
      </p:nvGrpSpPr>
      <p:grpSpPr>
        <a:xfrm>
          <a:off x="0" y="0"/>
          <a:ext cx="0" cy="0"/>
          <a:chOff x="0" y="0"/>
          <a:chExt cx="0" cy="0"/>
        </a:xfrm>
      </p:grpSpPr>
      <p:grpSp>
        <p:nvGrpSpPr>
          <p:cNvPr id="1565" name="Google Shape;1565;p23"/>
          <p:cNvGrpSpPr/>
          <p:nvPr/>
        </p:nvGrpSpPr>
        <p:grpSpPr>
          <a:xfrm>
            <a:off x="454950" y="269892"/>
            <a:ext cx="8234100" cy="4603720"/>
            <a:chOff x="429225" y="317630"/>
            <a:chExt cx="8234100" cy="4603720"/>
          </a:xfrm>
        </p:grpSpPr>
        <p:sp>
          <p:nvSpPr>
            <p:cNvPr id="1566" name="Google Shape;1566;p23"/>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567" name="Google Shape;1567;p23"/>
            <p:cNvGrpSpPr/>
            <p:nvPr/>
          </p:nvGrpSpPr>
          <p:grpSpPr>
            <a:xfrm>
              <a:off x="679925" y="317630"/>
              <a:ext cx="7742675" cy="4600565"/>
              <a:chOff x="679925" y="317625"/>
              <a:chExt cx="7742675" cy="4510800"/>
            </a:xfrm>
          </p:grpSpPr>
          <p:cxnSp>
            <p:nvCxnSpPr>
              <p:cNvPr id="1568" name="Google Shape;1568;p23"/>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69" name="Google Shape;1569;p2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0" name="Google Shape;1570;p2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1" name="Google Shape;1571;p2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2" name="Google Shape;1572;p2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3" name="Google Shape;1573;p2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4" name="Google Shape;1574;p2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5" name="Google Shape;1575;p2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6" name="Google Shape;1576;p2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7" name="Google Shape;1577;p2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8" name="Google Shape;1578;p2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9" name="Google Shape;1579;p2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0" name="Google Shape;1580;p2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1" name="Google Shape;1581;p2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2" name="Google Shape;1582;p2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3" name="Google Shape;1583;p2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4" name="Google Shape;1584;p2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5" name="Google Shape;1585;p2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6" name="Google Shape;1586;p2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7" name="Google Shape;1587;p23"/>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8" name="Google Shape;1588;p23"/>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9" name="Google Shape;1589;p23"/>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0" name="Google Shape;1590;p23"/>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1" name="Google Shape;1591;p23"/>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2" name="Google Shape;1592;p23"/>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3" name="Google Shape;1593;p23"/>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4" name="Google Shape;1594;p23"/>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5" name="Google Shape;1595;p23"/>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6" name="Google Shape;1596;p23"/>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7" name="Google Shape;1597;p23"/>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8" name="Google Shape;1598;p23"/>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9" name="Google Shape;1599;p23"/>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0" name="Google Shape;1600;p23"/>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601" name="Google Shape;1601;p23"/>
            <p:cNvGrpSpPr/>
            <p:nvPr/>
          </p:nvGrpSpPr>
          <p:grpSpPr>
            <a:xfrm rot="5400000">
              <a:off x="2488064" y="-1492722"/>
              <a:ext cx="4107800" cy="8225444"/>
              <a:chOff x="925175" y="317625"/>
              <a:chExt cx="4107800" cy="4510800"/>
            </a:xfrm>
          </p:grpSpPr>
          <p:cxnSp>
            <p:nvCxnSpPr>
              <p:cNvPr id="1602" name="Google Shape;1602;p2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3" name="Google Shape;1603;p2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4" name="Google Shape;1604;p2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5" name="Google Shape;1605;p2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6" name="Google Shape;1606;p2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7" name="Google Shape;1607;p2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8" name="Google Shape;1608;p2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9" name="Google Shape;1609;p2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0" name="Google Shape;1610;p2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1" name="Google Shape;1611;p2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2" name="Google Shape;1612;p2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3" name="Google Shape;1613;p2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4" name="Google Shape;1614;p2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5" name="Google Shape;1615;p2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6" name="Google Shape;1616;p2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7" name="Google Shape;1617;p2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8" name="Google Shape;1618;p2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9" name="Google Shape;1619;p2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620" name="Google Shape;1620;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21" name="Google Shape;1621;p23"/>
          <p:cNvSpPr/>
          <p:nvPr/>
        </p:nvSpPr>
        <p:spPr>
          <a:xfrm rot="3912685" flipH="1">
            <a:off x="59763" y="389412"/>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3"/>
          <p:cNvSpPr/>
          <p:nvPr/>
        </p:nvSpPr>
        <p:spPr>
          <a:xfrm>
            <a:off x="8579725" y="3576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712"/>
        <p:cNvGrpSpPr/>
        <p:nvPr/>
      </p:nvGrpSpPr>
      <p:grpSpPr>
        <a:xfrm>
          <a:off x="0" y="0"/>
          <a:ext cx="0" cy="0"/>
          <a:chOff x="0" y="0"/>
          <a:chExt cx="0" cy="0"/>
        </a:xfrm>
      </p:grpSpPr>
      <p:grpSp>
        <p:nvGrpSpPr>
          <p:cNvPr id="1713" name="Google Shape;1713;p25"/>
          <p:cNvGrpSpPr/>
          <p:nvPr/>
        </p:nvGrpSpPr>
        <p:grpSpPr>
          <a:xfrm>
            <a:off x="454950" y="269892"/>
            <a:ext cx="8234100" cy="4603720"/>
            <a:chOff x="429225" y="317630"/>
            <a:chExt cx="8234100" cy="4603720"/>
          </a:xfrm>
        </p:grpSpPr>
        <p:sp>
          <p:nvSpPr>
            <p:cNvPr id="1714" name="Google Shape;1714;p25"/>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715" name="Google Shape;1715;p25"/>
            <p:cNvGrpSpPr/>
            <p:nvPr/>
          </p:nvGrpSpPr>
          <p:grpSpPr>
            <a:xfrm>
              <a:off x="679925" y="317630"/>
              <a:ext cx="7742675" cy="4600565"/>
              <a:chOff x="679925" y="317625"/>
              <a:chExt cx="7742675" cy="4510800"/>
            </a:xfrm>
          </p:grpSpPr>
          <p:cxnSp>
            <p:nvCxnSpPr>
              <p:cNvPr id="1716" name="Google Shape;1716;p25"/>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17" name="Google Shape;1717;p25"/>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18" name="Google Shape;1718;p25"/>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19" name="Google Shape;1719;p25"/>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0" name="Google Shape;1720;p25"/>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1" name="Google Shape;1721;p25"/>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2" name="Google Shape;1722;p25"/>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3" name="Google Shape;1723;p25"/>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4" name="Google Shape;1724;p25"/>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5" name="Google Shape;1725;p25"/>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6" name="Google Shape;1726;p25"/>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7" name="Google Shape;1727;p25"/>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8" name="Google Shape;1728;p25"/>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9" name="Google Shape;1729;p25"/>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0" name="Google Shape;1730;p25"/>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1" name="Google Shape;1731;p25"/>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2" name="Google Shape;1732;p25"/>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3" name="Google Shape;1733;p25"/>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4" name="Google Shape;1734;p25"/>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5" name="Google Shape;1735;p25"/>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6" name="Google Shape;1736;p25"/>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7" name="Google Shape;1737;p25"/>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8" name="Google Shape;1738;p25"/>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9" name="Google Shape;1739;p25"/>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0" name="Google Shape;1740;p25"/>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1" name="Google Shape;1741;p25"/>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2" name="Google Shape;1742;p25"/>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3" name="Google Shape;1743;p25"/>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4" name="Google Shape;1744;p25"/>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5" name="Google Shape;1745;p25"/>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6" name="Google Shape;1746;p25"/>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7" name="Google Shape;1747;p25"/>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8" name="Google Shape;1748;p25"/>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749" name="Google Shape;1749;p25"/>
            <p:cNvGrpSpPr/>
            <p:nvPr/>
          </p:nvGrpSpPr>
          <p:grpSpPr>
            <a:xfrm rot="5400000">
              <a:off x="2488064" y="-1492722"/>
              <a:ext cx="4107800" cy="8225444"/>
              <a:chOff x="925175" y="317625"/>
              <a:chExt cx="4107800" cy="4510800"/>
            </a:xfrm>
          </p:grpSpPr>
          <p:cxnSp>
            <p:nvCxnSpPr>
              <p:cNvPr id="1750" name="Google Shape;1750;p25"/>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1" name="Google Shape;1751;p25"/>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2" name="Google Shape;1752;p25"/>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3" name="Google Shape;1753;p25"/>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4" name="Google Shape;1754;p25"/>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5" name="Google Shape;1755;p25"/>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6" name="Google Shape;1756;p25"/>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7" name="Google Shape;1757;p25"/>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8" name="Google Shape;1758;p25"/>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9" name="Google Shape;1759;p25"/>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0" name="Google Shape;1760;p25"/>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1" name="Google Shape;1761;p25"/>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2" name="Google Shape;1762;p25"/>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3" name="Google Shape;1763;p25"/>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4" name="Google Shape;1764;p25"/>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5" name="Google Shape;1765;p25"/>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6" name="Google Shape;1766;p25"/>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7" name="Google Shape;1767;p25"/>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768" name="Google Shape;1768;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69" name="Google Shape;1769;p25"/>
          <p:cNvSpPr txBox="1">
            <a:spLocks noGrp="1"/>
          </p:cNvSpPr>
          <p:nvPr>
            <p:ph type="subTitle" idx="1"/>
          </p:nvPr>
        </p:nvSpPr>
        <p:spPr>
          <a:xfrm>
            <a:off x="858263" y="3303550"/>
            <a:ext cx="22227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0" name="Google Shape;1770;p25"/>
          <p:cNvSpPr txBox="1">
            <a:spLocks noGrp="1"/>
          </p:cNvSpPr>
          <p:nvPr>
            <p:ph type="subTitle" idx="2"/>
          </p:nvPr>
        </p:nvSpPr>
        <p:spPr>
          <a:xfrm>
            <a:off x="3460648" y="3303550"/>
            <a:ext cx="22227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1" name="Google Shape;1771;p25"/>
          <p:cNvSpPr txBox="1">
            <a:spLocks noGrp="1"/>
          </p:cNvSpPr>
          <p:nvPr>
            <p:ph type="subTitle" idx="3"/>
          </p:nvPr>
        </p:nvSpPr>
        <p:spPr>
          <a:xfrm>
            <a:off x="6063041" y="3303550"/>
            <a:ext cx="22227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2" name="Google Shape;1772;p25"/>
          <p:cNvSpPr txBox="1">
            <a:spLocks noGrp="1"/>
          </p:cNvSpPr>
          <p:nvPr>
            <p:ph type="subTitle" idx="4"/>
          </p:nvPr>
        </p:nvSpPr>
        <p:spPr>
          <a:xfrm>
            <a:off x="858275" y="2795550"/>
            <a:ext cx="2222700" cy="50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1773" name="Google Shape;1773;p25"/>
          <p:cNvSpPr txBox="1">
            <a:spLocks noGrp="1"/>
          </p:cNvSpPr>
          <p:nvPr>
            <p:ph type="subTitle" idx="5"/>
          </p:nvPr>
        </p:nvSpPr>
        <p:spPr>
          <a:xfrm>
            <a:off x="3460661" y="2795550"/>
            <a:ext cx="2222700" cy="50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1774" name="Google Shape;1774;p25"/>
          <p:cNvSpPr txBox="1">
            <a:spLocks noGrp="1"/>
          </p:cNvSpPr>
          <p:nvPr>
            <p:ph type="subTitle" idx="6"/>
          </p:nvPr>
        </p:nvSpPr>
        <p:spPr>
          <a:xfrm>
            <a:off x="6063051" y="2795550"/>
            <a:ext cx="2222700" cy="50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grpSp>
        <p:nvGrpSpPr>
          <p:cNvPr id="1775" name="Google Shape;1775;p25"/>
          <p:cNvGrpSpPr/>
          <p:nvPr/>
        </p:nvGrpSpPr>
        <p:grpSpPr>
          <a:xfrm>
            <a:off x="273400" y="1133250"/>
            <a:ext cx="8554844" cy="3832246"/>
            <a:chOff x="273400" y="1133250"/>
            <a:chExt cx="8554844" cy="3832246"/>
          </a:xfrm>
        </p:grpSpPr>
        <p:sp>
          <p:nvSpPr>
            <p:cNvPr id="1776" name="Google Shape;1776;p25"/>
            <p:cNvSpPr/>
            <p:nvPr/>
          </p:nvSpPr>
          <p:spPr>
            <a:xfrm>
              <a:off x="273400" y="39433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5"/>
            <p:cNvSpPr/>
            <p:nvPr/>
          </p:nvSpPr>
          <p:spPr>
            <a:xfrm>
              <a:off x="273400" y="11332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5"/>
            <p:cNvSpPr/>
            <p:nvPr/>
          </p:nvSpPr>
          <p:spPr>
            <a:xfrm>
              <a:off x="8525425" y="41014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5"/>
            <p:cNvSpPr/>
            <p:nvPr/>
          </p:nvSpPr>
          <p:spPr>
            <a:xfrm>
              <a:off x="8244125" y="46685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0" name="Google Shape;1780;p25"/>
          <p:cNvGrpSpPr/>
          <p:nvPr/>
        </p:nvGrpSpPr>
        <p:grpSpPr>
          <a:xfrm>
            <a:off x="8220275" y="360525"/>
            <a:ext cx="863733" cy="741697"/>
            <a:chOff x="8166475" y="4286125"/>
            <a:chExt cx="863733" cy="741697"/>
          </a:xfrm>
        </p:grpSpPr>
        <p:sp>
          <p:nvSpPr>
            <p:cNvPr id="1781" name="Google Shape;1781;p25"/>
            <p:cNvSpPr/>
            <p:nvPr/>
          </p:nvSpPr>
          <p:spPr>
            <a:xfrm>
              <a:off x="8181505" y="4294471"/>
              <a:ext cx="848704" cy="507300"/>
            </a:xfrm>
            <a:custGeom>
              <a:avLst/>
              <a:gdLst/>
              <a:ahLst/>
              <a:cxnLst/>
              <a:rect l="l" t="t" r="r" b="b"/>
              <a:pathLst>
                <a:path w="25523" h="15256" extrusionOk="0">
                  <a:moveTo>
                    <a:pt x="1" y="0"/>
                  </a:moveTo>
                  <a:lnTo>
                    <a:pt x="1" y="0"/>
                  </a:lnTo>
                  <a:cubicBezTo>
                    <a:pt x="6359" y="4901"/>
                    <a:pt x="12579" y="9990"/>
                    <a:pt x="18636" y="15255"/>
                  </a:cubicBezTo>
                  <a:cubicBezTo>
                    <a:pt x="18649" y="15243"/>
                    <a:pt x="18674" y="15243"/>
                    <a:pt x="18699" y="15243"/>
                  </a:cubicBezTo>
                  <a:cubicBezTo>
                    <a:pt x="20936" y="14539"/>
                    <a:pt x="23223" y="13999"/>
                    <a:pt x="25522" y="13584"/>
                  </a:cubicBezTo>
                  <a:cubicBezTo>
                    <a:pt x="17015" y="9060"/>
                    <a:pt x="8508" y="4524"/>
                    <a:pt x="1"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5"/>
            <p:cNvSpPr/>
            <p:nvPr/>
          </p:nvSpPr>
          <p:spPr>
            <a:xfrm>
              <a:off x="8166475" y="4286125"/>
              <a:ext cx="636819" cy="741697"/>
            </a:xfrm>
            <a:custGeom>
              <a:avLst/>
              <a:gdLst/>
              <a:ahLst/>
              <a:cxnLst/>
              <a:rect l="l" t="t" r="r" b="b"/>
              <a:pathLst>
                <a:path w="19151" h="22305" extrusionOk="0">
                  <a:moveTo>
                    <a:pt x="0" y="0"/>
                  </a:moveTo>
                  <a:cubicBezTo>
                    <a:pt x="26" y="75"/>
                    <a:pt x="63" y="151"/>
                    <a:pt x="88" y="226"/>
                  </a:cubicBezTo>
                  <a:lnTo>
                    <a:pt x="164" y="189"/>
                  </a:lnTo>
                  <a:cubicBezTo>
                    <a:pt x="5429" y="5919"/>
                    <a:pt x="10694" y="11636"/>
                    <a:pt x="15959" y="17354"/>
                  </a:cubicBezTo>
                  <a:lnTo>
                    <a:pt x="16085" y="17530"/>
                  </a:lnTo>
                  <a:lnTo>
                    <a:pt x="16110" y="17517"/>
                  </a:lnTo>
                  <a:lnTo>
                    <a:pt x="16236" y="17492"/>
                  </a:lnTo>
                  <a:cubicBezTo>
                    <a:pt x="16487" y="19088"/>
                    <a:pt x="16751" y="20671"/>
                    <a:pt x="17002" y="22267"/>
                  </a:cubicBezTo>
                  <a:lnTo>
                    <a:pt x="17015" y="22305"/>
                  </a:lnTo>
                  <a:cubicBezTo>
                    <a:pt x="17907" y="20093"/>
                    <a:pt x="18623" y="17819"/>
                    <a:pt x="19151" y="15494"/>
                  </a:cubicBezTo>
                  <a:cubicBezTo>
                    <a:pt x="19126" y="15494"/>
                    <a:pt x="19101" y="15494"/>
                    <a:pt x="19088" y="15506"/>
                  </a:cubicBezTo>
                  <a:cubicBezTo>
                    <a:pt x="13031" y="10241"/>
                    <a:pt x="6811" y="5152"/>
                    <a:pt x="453" y="251"/>
                  </a:cubicBezTo>
                  <a:cubicBezTo>
                    <a:pt x="302" y="163"/>
                    <a:pt x="151" y="88"/>
                    <a:pt x="0"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5"/>
            <p:cNvSpPr/>
            <p:nvPr/>
          </p:nvSpPr>
          <p:spPr>
            <a:xfrm>
              <a:off x="8632362" y="4867727"/>
              <a:ext cx="99491" cy="159246"/>
            </a:xfrm>
            <a:custGeom>
              <a:avLst/>
              <a:gdLst/>
              <a:ahLst/>
              <a:cxnLst/>
              <a:rect l="l" t="t" r="r" b="b"/>
              <a:pathLst>
                <a:path w="2992" h="4789" extrusionOk="0">
                  <a:moveTo>
                    <a:pt x="2225" y="1"/>
                  </a:moveTo>
                  <a:lnTo>
                    <a:pt x="2099" y="26"/>
                  </a:lnTo>
                  <a:lnTo>
                    <a:pt x="2074" y="39"/>
                  </a:lnTo>
                  <a:cubicBezTo>
                    <a:pt x="1420" y="554"/>
                    <a:pt x="729" y="994"/>
                    <a:pt x="0" y="1408"/>
                  </a:cubicBezTo>
                  <a:lnTo>
                    <a:pt x="38" y="1471"/>
                  </a:lnTo>
                  <a:cubicBezTo>
                    <a:pt x="1006" y="2577"/>
                    <a:pt x="1961" y="3683"/>
                    <a:pt x="2928" y="4789"/>
                  </a:cubicBezTo>
                  <a:lnTo>
                    <a:pt x="2991" y="4776"/>
                  </a:lnTo>
                  <a:cubicBezTo>
                    <a:pt x="2740" y="3180"/>
                    <a:pt x="2476" y="1597"/>
                    <a:pt x="2225"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5"/>
            <p:cNvSpPr/>
            <p:nvPr/>
          </p:nvSpPr>
          <p:spPr>
            <a:xfrm>
              <a:off x="8169401" y="4292376"/>
              <a:ext cx="531940" cy="705784"/>
            </a:xfrm>
            <a:custGeom>
              <a:avLst/>
              <a:gdLst/>
              <a:ahLst/>
              <a:cxnLst/>
              <a:rect l="l" t="t" r="r" b="b"/>
              <a:pathLst>
                <a:path w="15997" h="21225" extrusionOk="0">
                  <a:moveTo>
                    <a:pt x="76" y="1"/>
                  </a:moveTo>
                  <a:lnTo>
                    <a:pt x="0" y="38"/>
                  </a:lnTo>
                  <a:cubicBezTo>
                    <a:pt x="3016" y="7100"/>
                    <a:pt x="6019" y="14162"/>
                    <a:pt x="9023" y="21224"/>
                  </a:cubicBezTo>
                  <a:lnTo>
                    <a:pt x="11724" y="19867"/>
                  </a:lnTo>
                  <a:cubicBezTo>
                    <a:pt x="12466" y="19490"/>
                    <a:pt x="13207" y="19113"/>
                    <a:pt x="13923" y="18711"/>
                  </a:cubicBezTo>
                  <a:cubicBezTo>
                    <a:pt x="14652" y="18297"/>
                    <a:pt x="15343" y="17857"/>
                    <a:pt x="15997" y="17342"/>
                  </a:cubicBezTo>
                  <a:lnTo>
                    <a:pt x="15871" y="17166"/>
                  </a:lnTo>
                  <a:cubicBezTo>
                    <a:pt x="10606" y="11448"/>
                    <a:pt x="5341" y="5731"/>
                    <a:pt x="76"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5"/>
            <p:cNvSpPr/>
            <p:nvPr/>
          </p:nvSpPr>
          <p:spPr>
            <a:xfrm>
              <a:off x="8181505" y="4294471"/>
              <a:ext cx="848704" cy="507300"/>
            </a:xfrm>
            <a:custGeom>
              <a:avLst/>
              <a:gdLst/>
              <a:ahLst/>
              <a:cxnLst/>
              <a:rect l="l" t="t" r="r" b="b"/>
              <a:pathLst>
                <a:path w="25523" h="15256" extrusionOk="0">
                  <a:moveTo>
                    <a:pt x="1" y="0"/>
                  </a:moveTo>
                  <a:lnTo>
                    <a:pt x="1" y="0"/>
                  </a:lnTo>
                  <a:cubicBezTo>
                    <a:pt x="6359" y="4901"/>
                    <a:pt x="12579" y="9990"/>
                    <a:pt x="18636" y="15255"/>
                  </a:cubicBezTo>
                  <a:cubicBezTo>
                    <a:pt x="18649" y="15243"/>
                    <a:pt x="18674" y="15243"/>
                    <a:pt x="18699" y="15243"/>
                  </a:cubicBezTo>
                  <a:cubicBezTo>
                    <a:pt x="20936" y="14539"/>
                    <a:pt x="23223" y="13999"/>
                    <a:pt x="25522" y="13584"/>
                  </a:cubicBezTo>
                  <a:cubicBezTo>
                    <a:pt x="17015" y="9060"/>
                    <a:pt x="8508" y="4524"/>
                    <a:pt x="1"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5"/>
            <p:cNvSpPr/>
            <p:nvPr/>
          </p:nvSpPr>
          <p:spPr>
            <a:xfrm>
              <a:off x="8166475" y="4286125"/>
              <a:ext cx="636819" cy="741697"/>
            </a:xfrm>
            <a:custGeom>
              <a:avLst/>
              <a:gdLst/>
              <a:ahLst/>
              <a:cxnLst/>
              <a:rect l="l" t="t" r="r" b="b"/>
              <a:pathLst>
                <a:path w="19151" h="22305" extrusionOk="0">
                  <a:moveTo>
                    <a:pt x="17015" y="22305"/>
                  </a:moveTo>
                  <a:lnTo>
                    <a:pt x="17002" y="22267"/>
                  </a:lnTo>
                  <a:lnTo>
                    <a:pt x="17002" y="22267"/>
                  </a:lnTo>
                  <a:lnTo>
                    <a:pt x="17002" y="22267"/>
                  </a:lnTo>
                  <a:cubicBezTo>
                    <a:pt x="16751" y="20671"/>
                    <a:pt x="16487" y="19088"/>
                    <a:pt x="16236" y="17492"/>
                  </a:cubicBezTo>
                  <a:lnTo>
                    <a:pt x="16110" y="17517"/>
                  </a:lnTo>
                  <a:lnTo>
                    <a:pt x="16085" y="17530"/>
                  </a:lnTo>
                  <a:lnTo>
                    <a:pt x="16085" y="17530"/>
                  </a:lnTo>
                  <a:lnTo>
                    <a:pt x="15959" y="17354"/>
                  </a:lnTo>
                  <a:cubicBezTo>
                    <a:pt x="13082" y="14237"/>
                    <a:pt x="10217" y="11121"/>
                    <a:pt x="7339" y="7992"/>
                  </a:cubicBezTo>
                  <a:lnTo>
                    <a:pt x="7339" y="7992"/>
                  </a:lnTo>
                  <a:cubicBezTo>
                    <a:pt x="10217" y="11121"/>
                    <a:pt x="13082" y="14237"/>
                    <a:pt x="15959" y="17354"/>
                  </a:cubicBezTo>
                  <a:lnTo>
                    <a:pt x="16085" y="17530"/>
                  </a:lnTo>
                  <a:lnTo>
                    <a:pt x="16110" y="17517"/>
                  </a:lnTo>
                  <a:lnTo>
                    <a:pt x="16236" y="17492"/>
                  </a:lnTo>
                  <a:cubicBezTo>
                    <a:pt x="16487" y="19088"/>
                    <a:pt x="16751" y="20671"/>
                    <a:pt x="17002" y="22267"/>
                  </a:cubicBezTo>
                  <a:lnTo>
                    <a:pt x="17015" y="22305"/>
                  </a:lnTo>
                  <a:cubicBezTo>
                    <a:pt x="17907" y="20093"/>
                    <a:pt x="18623" y="17819"/>
                    <a:pt x="19151" y="15494"/>
                  </a:cubicBezTo>
                  <a:lnTo>
                    <a:pt x="19151" y="15494"/>
                  </a:lnTo>
                  <a:cubicBezTo>
                    <a:pt x="18623" y="17819"/>
                    <a:pt x="17907" y="20093"/>
                    <a:pt x="17015" y="22305"/>
                  </a:cubicBezTo>
                  <a:moveTo>
                    <a:pt x="453" y="251"/>
                  </a:moveTo>
                  <a:lnTo>
                    <a:pt x="453" y="251"/>
                  </a:lnTo>
                  <a:lnTo>
                    <a:pt x="453" y="251"/>
                  </a:lnTo>
                  <a:lnTo>
                    <a:pt x="453" y="251"/>
                  </a:lnTo>
                  <a:lnTo>
                    <a:pt x="453" y="251"/>
                  </a:lnTo>
                  <a:cubicBezTo>
                    <a:pt x="302" y="163"/>
                    <a:pt x="151" y="88"/>
                    <a:pt x="0" y="0"/>
                  </a:cubicBezTo>
                  <a:lnTo>
                    <a:pt x="0" y="0"/>
                  </a:lnTo>
                  <a:cubicBezTo>
                    <a:pt x="151" y="88"/>
                    <a:pt x="302" y="163"/>
                    <a:pt x="453" y="251"/>
                  </a:cubicBezTo>
                  <a:lnTo>
                    <a:pt x="453" y="251"/>
                  </a:lnTo>
                  <a:moveTo>
                    <a:pt x="38" y="113"/>
                  </a:moveTo>
                  <a:cubicBezTo>
                    <a:pt x="26" y="88"/>
                    <a:pt x="26" y="63"/>
                    <a:pt x="13" y="38"/>
                  </a:cubicBezTo>
                  <a:cubicBezTo>
                    <a:pt x="26" y="63"/>
                    <a:pt x="26" y="88"/>
                    <a:pt x="38" y="113"/>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5"/>
            <p:cNvSpPr/>
            <p:nvPr/>
          </p:nvSpPr>
          <p:spPr>
            <a:xfrm>
              <a:off x="8166475" y="4286125"/>
              <a:ext cx="636819" cy="741697"/>
            </a:xfrm>
            <a:custGeom>
              <a:avLst/>
              <a:gdLst/>
              <a:ahLst/>
              <a:cxnLst/>
              <a:rect l="l" t="t" r="r" b="b"/>
              <a:pathLst>
                <a:path w="19151" h="22305" extrusionOk="0">
                  <a:moveTo>
                    <a:pt x="0" y="0"/>
                  </a:moveTo>
                  <a:cubicBezTo>
                    <a:pt x="0" y="13"/>
                    <a:pt x="0" y="25"/>
                    <a:pt x="13" y="38"/>
                  </a:cubicBezTo>
                  <a:cubicBezTo>
                    <a:pt x="26" y="63"/>
                    <a:pt x="26" y="88"/>
                    <a:pt x="38" y="113"/>
                  </a:cubicBezTo>
                  <a:cubicBezTo>
                    <a:pt x="76" y="138"/>
                    <a:pt x="101" y="176"/>
                    <a:pt x="139" y="201"/>
                  </a:cubicBezTo>
                  <a:lnTo>
                    <a:pt x="164" y="189"/>
                  </a:lnTo>
                  <a:cubicBezTo>
                    <a:pt x="2564" y="2790"/>
                    <a:pt x="4951" y="5391"/>
                    <a:pt x="7339" y="7992"/>
                  </a:cubicBezTo>
                  <a:cubicBezTo>
                    <a:pt x="10217" y="11121"/>
                    <a:pt x="13082" y="14237"/>
                    <a:pt x="15959" y="17354"/>
                  </a:cubicBezTo>
                  <a:lnTo>
                    <a:pt x="16085" y="17530"/>
                  </a:lnTo>
                  <a:lnTo>
                    <a:pt x="16110" y="17517"/>
                  </a:lnTo>
                  <a:lnTo>
                    <a:pt x="16236" y="17492"/>
                  </a:lnTo>
                  <a:cubicBezTo>
                    <a:pt x="16487" y="19088"/>
                    <a:pt x="16751" y="20671"/>
                    <a:pt x="17002" y="22267"/>
                  </a:cubicBezTo>
                  <a:lnTo>
                    <a:pt x="17015" y="22305"/>
                  </a:lnTo>
                  <a:cubicBezTo>
                    <a:pt x="17907" y="20093"/>
                    <a:pt x="18623" y="17819"/>
                    <a:pt x="19151" y="15494"/>
                  </a:cubicBezTo>
                  <a:cubicBezTo>
                    <a:pt x="19126" y="15494"/>
                    <a:pt x="19101" y="15494"/>
                    <a:pt x="19088" y="15506"/>
                  </a:cubicBezTo>
                  <a:cubicBezTo>
                    <a:pt x="13031" y="10241"/>
                    <a:pt x="6811" y="5152"/>
                    <a:pt x="453" y="251"/>
                  </a:cubicBezTo>
                  <a:cubicBezTo>
                    <a:pt x="302" y="163"/>
                    <a:pt x="151" y="88"/>
                    <a:pt x="0"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5"/>
            <p:cNvSpPr/>
            <p:nvPr/>
          </p:nvSpPr>
          <p:spPr>
            <a:xfrm>
              <a:off x="8706313" y="4867727"/>
              <a:ext cx="25538" cy="158814"/>
            </a:xfrm>
            <a:custGeom>
              <a:avLst/>
              <a:gdLst/>
              <a:ahLst/>
              <a:cxnLst/>
              <a:rect l="l" t="t" r="r" b="b"/>
              <a:pathLst>
                <a:path w="768" h="4776" extrusionOk="0">
                  <a:moveTo>
                    <a:pt x="1" y="1"/>
                  </a:moveTo>
                  <a:lnTo>
                    <a:pt x="1" y="1"/>
                  </a:lnTo>
                  <a:cubicBezTo>
                    <a:pt x="173" y="1093"/>
                    <a:pt x="350" y="2179"/>
                    <a:pt x="526" y="3267"/>
                  </a:cubicBezTo>
                  <a:lnTo>
                    <a:pt x="526" y="3267"/>
                  </a:lnTo>
                  <a:cubicBezTo>
                    <a:pt x="385" y="2377"/>
                    <a:pt x="246" y="1488"/>
                    <a:pt x="101" y="604"/>
                  </a:cubicBezTo>
                  <a:cubicBezTo>
                    <a:pt x="63" y="403"/>
                    <a:pt x="38" y="202"/>
                    <a:pt x="1" y="1"/>
                  </a:cubicBezTo>
                  <a:close/>
                  <a:moveTo>
                    <a:pt x="526" y="3267"/>
                  </a:moveTo>
                  <a:lnTo>
                    <a:pt x="526" y="3267"/>
                  </a:lnTo>
                  <a:cubicBezTo>
                    <a:pt x="606" y="3770"/>
                    <a:pt x="686" y="4273"/>
                    <a:pt x="767" y="4776"/>
                  </a:cubicBezTo>
                  <a:cubicBezTo>
                    <a:pt x="688" y="4272"/>
                    <a:pt x="607" y="3770"/>
                    <a:pt x="526" y="3267"/>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5"/>
            <p:cNvSpPr/>
            <p:nvPr/>
          </p:nvSpPr>
          <p:spPr>
            <a:xfrm>
              <a:off x="8410475" y="4551871"/>
              <a:ext cx="290860" cy="317162"/>
            </a:xfrm>
            <a:custGeom>
              <a:avLst/>
              <a:gdLst/>
              <a:ahLst/>
              <a:cxnLst/>
              <a:rect l="l" t="t" r="r" b="b"/>
              <a:pathLst>
                <a:path w="8747" h="9538" extrusionOk="0">
                  <a:moveTo>
                    <a:pt x="8747" y="9538"/>
                  </a:moveTo>
                  <a:lnTo>
                    <a:pt x="8621" y="9362"/>
                  </a:lnTo>
                  <a:cubicBezTo>
                    <a:pt x="5744" y="6245"/>
                    <a:pt x="2879" y="3129"/>
                    <a:pt x="1" y="0"/>
                  </a:cubicBezTo>
                  <a:cubicBezTo>
                    <a:pt x="2879" y="3129"/>
                    <a:pt x="5744" y="6245"/>
                    <a:pt x="8621" y="9362"/>
                  </a:cubicBezTo>
                  <a:lnTo>
                    <a:pt x="8747" y="9538"/>
                  </a:lnTo>
                  <a:lnTo>
                    <a:pt x="8747" y="9538"/>
                  </a:lnTo>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5"/>
            <p:cNvSpPr/>
            <p:nvPr/>
          </p:nvSpPr>
          <p:spPr>
            <a:xfrm>
              <a:off x="8181505" y="4294471"/>
              <a:ext cx="619727" cy="507300"/>
            </a:xfrm>
            <a:custGeom>
              <a:avLst/>
              <a:gdLst/>
              <a:ahLst/>
              <a:cxnLst/>
              <a:rect l="l" t="t" r="r" b="b"/>
              <a:pathLst>
                <a:path w="18637" h="15256" extrusionOk="0">
                  <a:moveTo>
                    <a:pt x="18636" y="15255"/>
                  </a:moveTo>
                  <a:lnTo>
                    <a:pt x="18636" y="15255"/>
                  </a:lnTo>
                  <a:cubicBezTo>
                    <a:pt x="12579" y="9990"/>
                    <a:pt x="6359" y="4901"/>
                    <a:pt x="1" y="0"/>
                  </a:cubicBezTo>
                  <a:lnTo>
                    <a:pt x="1" y="0"/>
                  </a:lnTo>
                  <a:cubicBezTo>
                    <a:pt x="6359" y="4901"/>
                    <a:pt x="12579" y="9990"/>
                    <a:pt x="18636" y="15255"/>
                  </a:cubicBezTo>
                  <a:lnTo>
                    <a:pt x="18636" y="15255"/>
                  </a:lnTo>
                  <a:lnTo>
                    <a:pt x="18636" y="15255"/>
                  </a:lnTo>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5"/>
            <p:cNvSpPr/>
            <p:nvPr/>
          </p:nvSpPr>
          <p:spPr>
            <a:xfrm>
              <a:off x="8632362" y="4867727"/>
              <a:ext cx="99491" cy="159246"/>
            </a:xfrm>
            <a:custGeom>
              <a:avLst/>
              <a:gdLst/>
              <a:ahLst/>
              <a:cxnLst/>
              <a:rect l="l" t="t" r="r" b="b"/>
              <a:pathLst>
                <a:path w="2992" h="4789" extrusionOk="0">
                  <a:moveTo>
                    <a:pt x="2225" y="1"/>
                  </a:moveTo>
                  <a:lnTo>
                    <a:pt x="2099" y="26"/>
                  </a:lnTo>
                  <a:lnTo>
                    <a:pt x="2074" y="39"/>
                  </a:lnTo>
                  <a:cubicBezTo>
                    <a:pt x="1420" y="554"/>
                    <a:pt x="729" y="994"/>
                    <a:pt x="0" y="1408"/>
                  </a:cubicBezTo>
                  <a:lnTo>
                    <a:pt x="38" y="1471"/>
                  </a:lnTo>
                  <a:cubicBezTo>
                    <a:pt x="1006" y="2577"/>
                    <a:pt x="1961" y="3683"/>
                    <a:pt x="2928" y="4789"/>
                  </a:cubicBezTo>
                  <a:lnTo>
                    <a:pt x="2991" y="4776"/>
                  </a:lnTo>
                  <a:cubicBezTo>
                    <a:pt x="2765" y="3381"/>
                    <a:pt x="2551" y="1986"/>
                    <a:pt x="2325" y="604"/>
                  </a:cubicBezTo>
                  <a:cubicBezTo>
                    <a:pt x="2287" y="403"/>
                    <a:pt x="2262" y="202"/>
                    <a:pt x="2225"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5"/>
            <p:cNvSpPr/>
            <p:nvPr/>
          </p:nvSpPr>
          <p:spPr>
            <a:xfrm>
              <a:off x="8709672" y="4887811"/>
              <a:ext cx="22179" cy="138729"/>
            </a:xfrm>
            <a:custGeom>
              <a:avLst/>
              <a:gdLst/>
              <a:ahLst/>
              <a:cxnLst/>
              <a:rect l="l" t="t" r="r" b="b"/>
              <a:pathLst>
                <a:path w="667" h="4172" extrusionOk="0">
                  <a:moveTo>
                    <a:pt x="666" y="4172"/>
                  </a:moveTo>
                  <a:lnTo>
                    <a:pt x="666" y="4172"/>
                  </a:lnTo>
                  <a:cubicBezTo>
                    <a:pt x="440" y="2777"/>
                    <a:pt x="226" y="1382"/>
                    <a:pt x="0" y="0"/>
                  </a:cubicBezTo>
                  <a:cubicBezTo>
                    <a:pt x="226" y="1382"/>
                    <a:pt x="440" y="2777"/>
                    <a:pt x="666" y="4172"/>
                  </a:cubicBezTo>
                  <a:lnTo>
                    <a:pt x="666" y="4172"/>
                  </a:lnTo>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3" name="Google Shape;1793;p25"/>
          <p:cNvGrpSpPr/>
          <p:nvPr/>
        </p:nvGrpSpPr>
        <p:grpSpPr>
          <a:xfrm>
            <a:off x="119800" y="32583"/>
            <a:ext cx="8947027" cy="4966558"/>
            <a:chOff x="119800" y="32583"/>
            <a:chExt cx="8947027" cy="4966558"/>
          </a:xfrm>
        </p:grpSpPr>
        <p:grpSp>
          <p:nvGrpSpPr>
            <p:cNvPr id="1794" name="Google Shape;1794;p25"/>
            <p:cNvGrpSpPr/>
            <p:nvPr/>
          </p:nvGrpSpPr>
          <p:grpSpPr>
            <a:xfrm>
              <a:off x="119800" y="548125"/>
              <a:ext cx="507323" cy="521794"/>
              <a:chOff x="8498350" y="3464975"/>
              <a:chExt cx="507323" cy="521794"/>
            </a:xfrm>
          </p:grpSpPr>
          <p:sp>
            <p:nvSpPr>
              <p:cNvPr id="1795" name="Google Shape;1795;p25"/>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5"/>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7" name="Google Shape;1797;p25"/>
            <p:cNvGrpSpPr/>
            <p:nvPr/>
          </p:nvGrpSpPr>
          <p:grpSpPr>
            <a:xfrm rot="922728">
              <a:off x="356090" y="87442"/>
              <a:ext cx="489838" cy="563816"/>
              <a:chOff x="104132" y="3774240"/>
              <a:chExt cx="602807" cy="693845"/>
            </a:xfrm>
          </p:grpSpPr>
          <p:sp>
            <p:nvSpPr>
              <p:cNvPr id="1798" name="Google Shape;1798;p25"/>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5"/>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5"/>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1" name="Google Shape;1801;p25"/>
            <p:cNvGrpSpPr/>
            <p:nvPr/>
          </p:nvGrpSpPr>
          <p:grpSpPr>
            <a:xfrm>
              <a:off x="8484574" y="4431924"/>
              <a:ext cx="582254" cy="567217"/>
              <a:chOff x="8362049" y="142511"/>
              <a:chExt cx="582254" cy="567217"/>
            </a:xfrm>
          </p:grpSpPr>
          <p:sp>
            <p:nvSpPr>
              <p:cNvPr id="1802" name="Google Shape;1802;p25"/>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5"/>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5"/>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5" name="Google Shape;1805;p25"/>
            <p:cNvSpPr/>
            <p:nvPr/>
          </p:nvSpPr>
          <p:spPr>
            <a:xfrm rot="-944183">
              <a:off x="8490453" y="1231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192"/>
        <p:cNvGrpSpPr/>
        <p:nvPr/>
      </p:nvGrpSpPr>
      <p:grpSpPr>
        <a:xfrm>
          <a:off x="0" y="0"/>
          <a:ext cx="0" cy="0"/>
          <a:chOff x="0" y="0"/>
          <a:chExt cx="0" cy="0"/>
        </a:xfrm>
      </p:grpSpPr>
      <p:grpSp>
        <p:nvGrpSpPr>
          <p:cNvPr id="2193" name="Google Shape;2193;p30"/>
          <p:cNvGrpSpPr/>
          <p:nvPr/>
        </p:nvGrpSpPr>
        <p:grpSpPr>
          <a:xfrm>
            <a:off x="454950" y="269892"/>
            <a:ext cx="8234100" cy="4603720"/>
            <a:chOff x="429225" y="317630"/>
            <a:chExt cx="8234100" cy="4603720"/>
          </a:xfrm>
        </p:grpSpPr>
        <p:sp>
          <p:nvSpPr>
            <p:cNvPr id="2194" name="Google Shape;2194;p30"/>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2195" name="Google Shape;2195;p30"/>
            <p:cNvGrpSpPr/>
            <p:nvPr/>
          </p:nvGrpSpPr>
          <p:grpSpPr>
            <a:xfrm>
              <a:off x="679925" y="317630"/>
              <a:ext cx="7742675" cy="4600565"/>
              <a:chOff x="679925" y="317625"/>
              <a:chExt cx="7742675" cy="4510800"/>
            </a:xfrm>
          </p:grpSpPr>
          <p:cxnSp>
            <p:nvCxnSpPr>
              <p:cNvPr id="2196" name="Google Shape;2196;p30"/>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97" name="Google Shape;2197;p30"/>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98" name="Google Shape;2198;p30"/>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99" name="Google Shape;2199;p30"/>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0" name="Google Shape;2200;p30"/>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1" name="Google Shape;2201;p30"/>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2" name="Google Shape;2202;p30"/>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3" name="Google Shape;2203;p30"/>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4" name="Google Shape;2204;p30"/>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5" name="Google Shape;2205;p30"/>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6" name="Google Shape;2206;p30"/>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7" name="Google Shape;2207;p30"/>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8" name="Google Shape;2208;p30"/>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9" name="Google Shape;2209;p30"/>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0" name="Google Shape;2210;p30"/>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1" name="Google Shape;2211;p30"/>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2" name="Google Shape;2212;p30"/>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3" name="Google Shape;2213;p30"/>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4" name="Google Shape;2214;p30"/>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5" name="Google Shape;2215;p30"/>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6" name="Google Shape;2216;p30"/>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7" name="Google Shape;2217;p30"/>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8" name="Google Shape;2218;p30"/>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9" name="Google Shape;2219;p30"/>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0" name="Google Shape;2220;p30"/>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1" name="Google Shape;2221;p30"/>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2" name="Google Shape;2222;p30"/>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3" name="Google Shape;2223;p30"/>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4" name="Google Shape;2224;p30"/>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5" name="Google Shape;2225;p30"/>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6" name="Google Shape;2226;p30"/>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7" name="Google Shape;2227;p30"/>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8" name="Google Shape;2228;p30"/>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2229" name="Google Shape;2229;p30"/>
            <p:cNvGrpSpPr/>
            <p:nvPr/>
          </p:nvGrpSpPr>
          <p:grpSpPr>
            <a:xfrm rot="5400000">
              <a:off x="2488064" y="-1492722"/>
              <a:ext cx="4107800" cy="8225444"/>
              <a:chOff x="925175" y="317625"/>
              <a:chExt cx="4107800" cy="4510800"/>
            </a:xfrm>
          </p:grpSpPr>
          <p:cxnSp>
            <p:nvCxnSpPr>
              <p:cNvPr id="2230" name="Google Shape;2230;p30"/>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1" name="Google Shape;2231;p30"/>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2" name="Google Shape;2232;p30"/>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3" name="Google Shape;2233;p30"/>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4" name="Google Shape;2234;p30"/>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5" name="Google Shape;2235;p30"/>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6" name="Google Shape;2236;p30"/>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7" name="Google Shape;2237;p30"/>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8" name="Google Shape;2238;p30"/>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9" name="Google Shape;2239;p30"/>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0" name="Google Shape;2240;p30"/>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1" name="Google Shape;2241;p30"/>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2" name="Google Shape;2242;p30"/>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3" name="Google Shape;2243;p30"/>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4" name="Google Shape;2244;p30"/>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5" name="Google Shape;2245;p30"/>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6" name="Google Shape;2246;p30"/>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7" name="Google Shape;2247;p30"/>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248"/>
        <p:cNvGrpSpPr/>
        <p:nvPr/>
      </p:nvGrpSpPr>
      <p:grpSpPr>
        <a:xfrm>
          <a:off x="0" y="0"/>
          <a:ext cx="0" cy="0"/>
          <a:chOff x="0" y="0"/>
          <a:chExt cx="0" cy="0"/>
        </a:xfrm>
      </p:grpSpPr>
      <p:sp>
        <p:nvSpPr>
          <p:cNvPr id="2249" name="Google Shape;2249;p31"/>
          <p:cNvSpPr/>
          <p:nvPr/>
        </p:nvSpPr>
        <p:spPr>
          <a:xfrm>
            <a:off x="454950" y="273113"/>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11/8/2023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89788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11/8/2023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89532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11/8/2023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91928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11/8/2023</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03435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6"/>
        <p:cNvGrpSpPr/>
        <p:nvPr/>
      </p:nvGrpSpPr>
      <p:grpSpPr>
        <a:xfrm>
          <a:off x="0" y="0"/>
          <a:ext cx="0" cy="0"/>
          <a:chOff x="0" y="0"/>
          <a:chExt cx="0" cy="0"/>
        </a:xfrm>
      </p:grpSpPr>
      <p:grpSp>
        <p:nvGrpSpPr>
          <p:cNvPr id="77" name="Google Shape;77;p3"/>
          <p:cNvGrpSpPr/>
          <p:nvPr/>
        </p:nvGrpSpPr>
        <p:grpSpPr>
          <a:xfrm>
            <a:off x="454950" y="269892"/>
            <a:ext cx="8234100" cy="4603720"/>
            <a:chOff x="429225" y="317630"/>
            <a:chExt cx="8234100" cy="4603720"/>
          </a:xfrm>
        </p:grpSpPr>
        <p:sp>
          <p:nvSpPr>
            <p:cNvPr id="78" name="Google Shape;78;p3"/>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79" name="Google Shape;79;p3"/>
            <p:cNvGrpSpPr/>
            <p:nvPr/>
          </p:nvGrpSpPr>
          <p:grpSpPr>
            <a:xfrm>
              <a:off x="679925" y="317630"/>
              <a:ext cx="7742675" cy="4600565"/>
              <a:chOff x="679925" y="317625"/>
              <a:chExt cx="7742675" cy="4510800"/>
            </a:xfrm>
          </p:grpSpPr>
          <p:cxnSp>
            <p:nvCxnSpPr>
              <p:cNvPr id="80" name="Google Shape;80;p3"/>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1" name="Google Shape;81;p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2" name="Google Shape;82;p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3" name="Google Shape;83;p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4" name="Google Shape;84;p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5" name="Google Shape;85;p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6" name="Google Shape;86;p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7" name="Google Shape;87;p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8" name="Google Shape;88;p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9" name="Google Shape;89;p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0" name="Google Shape;90;p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1" name="Google Shape;91;p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2" name="Google Shape;92;p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3" name="Google Shape;93;p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4" name="Google Shape;94;p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5" name="Google Shape;95;p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6" name="Google Shape;96;p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7" name="Google Shape;97;p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8" name="Google Shape;98;p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9" name="Google Shape;99;p3"/>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0" name="Google Shape;100;p3"/>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1" name="Google Shape;101;p3"/>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2" name="Google Shape;102;p3"/>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3" name="Google Shape;103;p3"/>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4" name="Google Shape;104;p3"/>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 name="Google Shape;105;p3"/>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 name="Google Shape;106;p3"/>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 name="Google Shape;107;p3"/>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 name="Google Shape;108;p3"/>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 name="Google Shape;109;p3"/>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0" name="Google Shape;110;p3"/>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1" name="Google Shape;111;p3"/>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2" name="Google Shape;112;p3"/>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13" name="Google Shape;113;p3"/>
            <p:cNvGrpSpPr/>
            <p:nvPr/>
          </p:nvGrpSpPr>
          <p:grpSpPr>
            <a:xfrm rot="5400000">
              <a:off x="2488064" y="-1492722"/>
              <a:ext cx="4107800" cy="8225444"/>
              <a:chOff x="925175" y="317625"/>
              <a:chExt cx="4107800" cy="4510800"/>
            </a:xfrm>
          </p:grpSpPr>
          <p:cxnSp>
            <p:nvCxnSpPr>
              <p:cNvPr id="114" name="Google Shape;114;p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 name="Google Shape;115;p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 name="Google Shape;116;p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 name="Google Shape;117;p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 name="Google Shape;118;p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9" name="Google Shape;119;p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0" name="Google Shape;120;p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1" name="Google Shape;121;p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2" name="Google Shape;122;p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3" name="Google Shape;123;p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4" name="Google Shape;124;p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5" name="Google Shape;125;p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6" name="Google Shape;126;p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7" name="Google Shape;127;p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8" name="Google Shape;128;p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9" name="Google Shape;129;p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0" name="Google Shape;130;p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1" name="Google Shape;131;p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32" name="Google Shape;132;p3"/>
          <p:cNvSpPr txBox="1">
            <a:spLocks noGrp="1"/>
          </p:cNvSpPr>
          <p:nvPr>
            <p:ph type="title"/>
          </p:nvPr>
        </p:nvSpPr>
        <p:spPr>
          <a:xfrm>
            <a:off x="2038200" y="2388500"/>
            <a:ext cx="5067600" cy="8211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3" name="Google Shape;133;p3"/>
          <p:cNvSpPr txBox="1">
            <a:spLocks noGrp="1"/>
          </p:cNvSpPr>
          <p:nvPr>
            <p:ph type="title" idx="2" hasCustomPrompt="1"/>
          </p:nvPr>
        </p:nvSpPr>
        <p:spPr>
          <a:xfrm>
            <a:off x="3745950" y="1457950"/>
            <a:ext cx="1652100" cy="782400"/>
          </a:xfrm>
          <a:prstGeom prst="rect">
            <a:avLst/>
          </a:prstGeom>
          <a:solidFill>
            <a:schemeClr val="dk2"/>
          </a:solidFill>
          <a:ln w="19050" cap="flat" cmpd="sng">
            <a:solidFill>
              <a:schemeClr val="accent2"/>
            </a:solidFill>
            <a:prstDash val="solid"/>
            <a:round/>
            <a:headEnd type="none" w="sm" len="sm"/>
            <a:tailEnd type="none" w="sm" len="sm"/>
          </a:ln>
          <a:effectLst>
            <a:outerShdw dist="57150" dir="2640000" algn="bl" rotWithShape="0">
              <a:schemeClr val="dk1">
                <a:alpha val="20000"/>
              </a:schemeClr>
            </a:outerShdw>
          </a:effectLst>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4" name="Google Shape;134;p3"/>
          <p:cNvSpPr txBox="1">
            <a:spLocks noGrp="1"/>
          </p:cNvSpPr>
          <p:nvPr>
            <p:ph type="subTitle" idx="1"/>
          </p:nvPr>
        </p:nvSpPr>
        <p:spPr>
          <a:xfrm>
            <a:off x="2038200" y="3264550"/>
            <a:ext cx="50676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3"/>
          <p:cNvSpPr/>
          <p:nvPr/>
        </p:nvSpPr>
        <p:spPr>
          <a:xfrm>
            <a:off x="7826075" y="4236825"/>
            <a:ext cx="25" cy="3475"/>
          </a:xfrm>
          <a:custGeom>
            <a:avLst/>
            <a:gdLst/>
            <a:ahLst/>
            <a:cxnLst/>
            <a:rect l="l" t="t" r="r" b="b"/>
            <a:pathLst>
              <a:path w="1" h="139" extrusionOk="0">
                <a:moveTo>
                  <a:pt x="0" y="138"/>
                </a:moveTo>
                <a:cubicBezTo>
                  <a:pt x="0" y="138"/>
                  <a:pt x="0" y="138"/>
                  <a:pt x="0" y="126"/>
                </a:cubicBezTo>
                <a:cubicBezTo>
                  <a:pt x="0" y="138"/>
                  <a:pt x="0" y="138"/>
                  <a:pt x="0" y="138"/>
                </a:cubicBezTo>
                <a:close/>
                <a:moveTo>
                  <a:pt x="0" y="126"/>
                </a:moveTo>
                <a:cubicBezTo>
                  <a:pt x="0" y="126"/>
                  <a:pt x="0" y="113"/>
                  <a:pt x="0" y="113"/>
                </a:cubicBezTo>
                <a:cubicBezTo>
                  <a:pt x="0" y="113"/>
                  <a:pt x="0" y="126"/>
                  <a:pt x="0" y="126"/>
                </a:cubicBezTo>
                <a:close/>
                <a:moveTo>
                  <a:pt x="0" y="101"/>
                </a:moveTo>
                <a:cubicBezTo>
                  <a:pt x="0" y="101"/>
                  <a:pt x="0" y="101"/>
                  <a:pt x="0" y="101"/>
                </a:cubicBezTo>
                <a:cubicBezTo>
                  <a:pt x="0" y="101"/>
                  <a:pt x="0" y="101"/>
                  <a:pt x="0" y="101"/>
                </a:cubicBezTo>
                <a:close/>
                <a:moveTo>
                  <a:pt x="0" y="88"/>
                </a:moveTo>
                <a:cubicBezTo>
                  <a:pt x="0" y="88"/>
                  <a:pt x="0" y="76"/>
                  <a:pt x="0" y="76"/>
                </a:cubicBezTo>
                <a:cubicBezTo>
                  <a:pt x="0" y="76"/>
                  <a:pt x="0" y="88"/>
                  <a:pt x="0" y="88"/>
                </a:cubicBezTo>
                <a:close/>
                <a:moveTo>
                  <a:pt x="0" y="76"/>
                </a:moveTo>
                <a:cubicBezTo>
                  <a:pt x="0" y="63"/>
                  <a:pt x="0" y="63"/>
                  <a:pt x="0" y="63"/>
                </a:cubicBezTo>
                <a:cubicBezTo>
                  <a:pt x="0" y="63"/>
                  <a:pt x="0" y="63"/>
                  <a:pt x="0" y="76"/>
                </a:cubicBezTo>
                <a:close/>
                <a:moveTo>
                  <a:pt x="0" y="50"/>
                </a:moveTo>
                <a:cubicBezTo>
                  <a:pt x="0" y="50"/>
                  <a:pt x="0" y="50"/>
                  <a:pt x="0" y="50"/>
                </a:cubicBezTo>
                <a:cubicBezTo>
                  <a:pt x="0" y="50"/>
                  <a:pt x="0" y="50"/>
                  <a:pt x="0" y="50"/>
                </a:cubicBezTo>
                <a:close/>
                <a:moveTo>
                  <a:pt x="0" y="38"/>
                </a:moveTo>
                <a:cubicBezTo>
                  <a:pt x="0" y="38"/>
                  <a:pt x="0" y="25"/>
                  <a:pt x="0" y="25"/>
                </a:cubicBezTo>
                <a:cubicBezTo>
                  <a:pt x="0" y="25"/>
                  <a:pt x="0" y="38"/>
                  <a:pt x="0" y="38"/>
                </a:cubicBezTo>
                <a:close/>
                <a:moveTo>
                  <a:pt x="0" y="13"/>
                </a:moveTo>
                <a:cubicBezTo>
                  <a:pt x="0" y="13"/>
                  <a:pt x="0" y="13"/>
                  <a:pt x="0" y="13"/>
                </a:cubicBezTo>
                <a:cubicBezTo>
                  <a:pt x="0" y="13"/>
                  <a:pt x="0" y="13"/>
                  <a:pt x="0" y="13"/>
                </a:cubicBezTo>
                <a:close/>
                <a:moveTo>
                  <a:pt x="0" y="0"/>
                </a:moveTo>
                <a:cubicBezTo>
                  <a:pt x="0" y="0"/>
                  <a:pt x="0" y="0"/>
                  <a:pt x="0" y="0"/>
                </a:cubicBezTo>
                <a:cubicBezTo>
                  <a:pt x="0" y="0"/>
                  <a:pt x="0" y="0"/>
                  <a:pt x="0" y="0"/>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 name="Google Shape;136;p3"/>
          <p:cNvGrpSpPr/>
          <p:nvPr/>
        </p:nvGrpSpPr>
        <p:grpSpPr>
          <a:xfrm>
            <a:off x="226150" y="36146"/>
            <a:ext cx="8752603" cy="5092171"/>
            <a:chOff x="226150" y="36146"/>
            <a:chExt cx="8752603" cy="5092171"/>
          </a:xfrm>
        </p:grpSpPr>
        <p:sp>
          <p:nvSpPr>
            <p:cNvPr id="137" name="Google Shape;137;p3"/>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rot="6887315">
              <a:off x="195363" y="465417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139;p3"/>
          <p:cNvGrpSpPr/>
          <p:nvPr/>
        </p:nvGrpSpPr>
        <p:grpSpPr>
          <a:xfrm>
            <a:off x="1179130" y="47625"/>
            <a:ext cx="8671677" cy="5499611"/>
            <a:chOff x="1179130" y="47625"/>
            <a:chExt cx="8671677" cy="5499611"/>
          </a:xfrm>
        </p:grpSpPr>
        <p:grpSp>
          <p:nvGrpSpPr>
            <p:cNvPr id="140" name="Google Shape;140;p3"/>
            <p:cNvGrpSpPr/>
            <p:nvPr/>
          </p:nvGrpSpPr>
          <p:grpSpPr>
            <a:xfrm rot="1902070">
              <a:off x="7722502" y="3418931"/>
              <a:ext cx="1791284" cy="1791284"/>
              <a:chOff x="7910987" y="28700"/>
              <a:chExt cx="1619581" cy="1619581"/>
            </a:xfrm>
          </p:grpSpPr>
          <p:sp>
            <p:nvSpPr>
              <p:cNvPr id="141" name="Google Shape;141;p3"/>
              <p:cNvSpPr/>
              <p:nvPr/>
            </p:nvSpPr>
            <p:spPr>
              <a:xfrm rot="2700000">
                <a:off x="8051309" y="362742"/>
                <a:ext cx="1338935" cy="951497"/>
              </a:xfrm>
              <a:custGeom>
                <a:avLst/>
                <a:gdLst/>
                <a:ahLst/>
                <a:cxnLst/>
                <a:rect l="l" t="t" r="r" b="b"/>
                <a:pathLst>
                  <a:path w="42210" h="29996" extrusionOk="0">
                    <a:moveTo>
                      <a:pt x="4549" y="4248"/>
                    </a:moveTo>
                    <a:cubicBezTo>
                      <a:pt x="4587" y="4248"/>
                      <a:pt x="4637" y="4248"/>
                      <a:pt x="4675" y="4261"/>
                    </a:cubicBezTo>
                    <a:cubicBezTo>
                      <a:pt x="5190" y="4361"/>
                      <a:pt x="5454" y="5040"/>
                      <a:pt x="5202" y="5467"/>
                    </a:cubicBezTo>
                    <a:lnTo>
                      <a:pt x="5064" y="5630"/>
                    </a:lnTo>
                    <a:cubicBezTo>
                      <a:pt x="4926" y="5756"/>
                      <a:pt x="4750" y="5819"/>
                      <a:pt x="4562" y="5819"/>
                    </a:cubicBezTo>
                    <a:cubicBezTo>
                      <a:pt x="4210" y="5819"/>
                      <a:pt x="3845" y="5605"/>
                      <a:pt x="3757" y="5253"/>
                    </a:cubicBezTo>
                    <a:cubicBezTo>
                      <a:pt x="3619" y="4776"/>
                      <a:pt x="4059" y="4248"/>
                      <a:pt x="4549" y="4248"/>
                    </a:cubicBezTo>
                    <a:close/>
                    <a:moveTo>
                      <a:pt x="4122" y="1"/>
                    </a:moveTo>
                    <a:cubicBezTo>
                      <a:pt x="3971" y="302"/>
                      <a:pt x="3808" y="616"/>
                      <a:pt x="3657" y="918"/>
                    </a:cubicBezTo>
                    <a:cubicBezTo>
                      <a:pt x="2551" y="3079"/>
                      <a:pt x="1345" y="5178"/>
                      <a:pt x="25" y="7214"/>
                    </a:cubicBezTo>
                    <a:lnTo>
                      <a:pt x="0" y="7264"/>
                    </a:lnTo>
                    <a:cubicBezTo>
                      <a:pt x="9626" y="12705"/>
                      <a:pt x="19151" y="18322"/>
                      <a:pt x="28588" y="24090"/>
                    </a:cubicBezTo>
                    <a:cubicBezTo>
                      <a:pt x="31729" y="26012"/>
                      <a:pt x="34858" y="27960"/>
                      <a:pt x="37974" y="29920"/>
                    </a:cubicBezTo>
                    <a:lnTo>
                      <a:pt x="38100" y="29996"/>
                    </a:lnTo>
                    <a:cubicBezTo>
                      <a:pt x="39507" y="27897"/>
                      <a:pt x="40852" y="25761"/>
                      <a:pt x="42134" y="23587"/>
                    </a:cubicBezTo>
                    <a:lnTo>
                      <a:pt x="42209" y="23474"/>
                    </a:lnTo>
                    <a:cubicBezTo>
                      <a:pt x="39935" y="22016"/>
                      <a:pt x="37660" y="20559"/>
                      <a:pt x="35373" y="19126"/>
                    </a:cubicBezTo>
                    <a:cubicBezTo>
                      <a:pt x="34707" y="18699"/>
                      <a:pt x="34029" y="18272"/>
                      <a:pt x="33363" y="17857"/>
                    </a:cubicBezTo>
                    <a:cubicBezTo>
                      <a:pt x="32684" y="17430"/>
                      <a:pt x="32018" y="17015"/>
                      <a:pt x="31340" y="16588"/>
                    </a:cubicBezTo>
                    <a:cubicBezTo>
                      <a:pt x="29216" y="15256"/>
                      <a:pt x="27092" y="13924"/>
                      <a:pt x="24956" y="12604"/>
                    </a:cubicBezTo>
                    <a:cubicBezTo>
                      <a:pt x="24328" y="12227"/>
                      <a:pt x="23699" y="11838"/>
                      <a:pt x="23084" y="11448"/>
                    </a:cubicBezTo>
                    <a:cubicBezTo>
                      <a:pt x="21789" y="10657"/>
                      <a:pt x="20483" y="9852"/>
                      <a:pt x="19188" y="9061"/>
                    </a:cubicBezTo>
                    <a:cubicBezTo>
                      <a:pt x="17919" y="8294"/>
                      <a:pt x="16650" y="7515"/>
                      <a:pt x="15393" y="6749"/>
                    </a:cubicBezTo>
                    <a:cubicBezTo>
                      <a:pt x="14124" y="5982"/>
                      <a:pt x="12868" y="5228"/>
                      <a:pt x="11611" y="4462"/>
                    </a:cubicBezTo>
                    <a:cubicBezTo>
                      <a:pt x="10367" y="3720"/>
                      <a:pt x="9136" y="2979"/>
                      <a:pt x="7904" y="2237"/>
                    </a:cubicBezTo>
                    <a:cubicBezTo>
                      <a:pt x="6673" y="1509"/>
                      <a:pt x="5441" y="767"/>
                      <a:pt x="4197" y="38"/>
                    </a:cubicBezTo>
                    <a:lnTo>
                      <a:pt x="4122"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 name="Google Shape;142;p3"/>
              <p:cNvGrpSpPr/>
              <p:nvPr/>
            </p:nvGrpSpPr>
            <p:grpSpPr>
              <a:xfrm>
                <a:off x="8643129" y="226316"/>
                <a:ext cx="344065" cy="1232036"/>
                <a:chOff x="8643129" y="226316"/>
                <a:chExt cx="344065" cy="1232036"/>
              </a:xfrm>
            </p:grpSpPr>
            <p:sp>
              <p:nvSpPr>
                <p:cNvPr id="143" name="Google Shape;143;p3"/>
                <p:cNvSpPr/>
                <p:nvPr/>
              </p:nvSpPr>
              <p:spPr>
                <a:xfrm rot="2700000">
                  <a:off x="8659998" y="231100"/>
                  <a:ext cx="40190" cy="64362"/>
                </a:xfrm>
                <a:custGeom>
                  <a:avLst/>
                  <a:gdLst/>
                  <a:ahLst/>
                  <a:cxnLst/>
                  <a:rect l="l" t="t" r="r" b="b"/>
                  <a:pathLst>
                    <a:path w="1267" h="2029" extrusionOk="0">
                      <a:moveTo>
                        <a:pt x="1205" y="1"/>
                      </a:moveTo>
                      <a:cubicBezTo>
                        <a:pt x="1191" y="1"/>
                        <a:pt x="1179" y="6"/>
                        <a:pt x="1175" y="19"/>
                      </a:cubicBezTo>
                      <a:cubicBezTo>
                        <a:pt x="873" y="685"/>
                        <a:pt x="509" y="1313"/>
                        <a:pt x="56" y="1866"/>
                      </a:cubicBezTo>
                      <a:cubicBezTo>
                        <a:pt x="0" y="1940"/>
                        <a:pt x="55" y="2028"/>
                        <a:pt x="117" y="2028"/>
                      </a:cubicBezTo>
                      <a:cubicBezTo>
                        <a:pt x="139" y="2028"/>
                        <a:pt x="162" y="2018"/>
                        <a:pt x="182" y="1992"/>
                      </a:cubicBezTo>
                      <a:cubicBezTo>
                        <a:pt x="421" y="1715"/>
                        <a:pt x="634" y="1401"/>
                        <a:pt x="823" y="1074"/>
                      </a:cubicBezTo>
                      <a:cubicBezTo>
                        <a:pt x="1011" y="747"/>
                        <a:pt x="1137" y="408"/>
                        <a:pt x="1250" y="56"/>
                      </a:cubicBezTo>
                      <a:cubicBezTo>
                        <a:pt x="1267" y="23"/>
                        <a:pt x="1233" y="1"/>
                        <a:pt x="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rot="2700000">
                  <a:off x="8695086" y="364120"/>
                  <a:ext cx="37240" cy="68231"/>
                </a:xfrm>
                <a:custGeom>
                  <a:avLst/>
                  <a:gdLst/>
                  <a:ahLst/>
                  <a:cxnLst/>
                  <a:rect l="l" t="t" r="r" b="b"/>
                  <a:pathLst>
                    <a:path w="1174" h="2151" extrusionOk="0">
                      <a:moveTo>
                        <a:pt x="1100" y="0"/>
                      </a:moveTo>
                      <a:cubicBezTo>
                        <a:pt x="1075" y="0"/>
                        <a:pt x="1050" y="14"/>
                        <a:pt x="1040" y="45"/>
                      </a:cubicBezTo>
                      <a:cubicBezTo>
                        <a:pt x="814" y="749"/>
                        <a:pt x="474" y="1402"/>
                        <a:pt x="47" y="2005"/>
                      </a:cubicBezTo>
                      <a:cubicBezTo>
                        <a:pt x="0" y="2071"/>
                        <a:pt x="72" y="2150"/>
                        <a:pt x="143" y="2150"/>
                      </a:cubicBezTo>
                      <a:cubicBezTo>
                        <a:pt x="167" y="2150"/>
                        <a:pt x="191" y="2141"/>
                        <a:pt x="211" y="2118"/>
                      </a:cubicBezTo>
                      <a:cubicBezTo>
                        <a:pt x="650" y="1502"/>
                        <a:pt x="977" y="811"/>
                        <a:pt x="1166" y="83"/>
                      </a:cubicBezTo>
                      <a:cubicBezTo>
                        <a:pt x="1173" y="30"/>
                        <a:pt x="113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rot="2700000">
                  <a:off x="8728806" y="500959"/>
                  <a:ext cx="38192" cy="68009"/>
                </a:xfrm>
                <a:custGeom>
                  <a:avLst/>
                  <a:gdLst/>
                  <a:ahLst/>
                  <a:cxnLst/>
                  <a:rect l="l" t="t" r="r" b="b"/>
                  <a:pathLst>
                    <a:path w="1204" h="2144" extrusionOk="0">
                      <a:moveTo>
                        <a:pt x="1106" y="1"/>
                      </a:moveTo>
                      <a:cubicBezTo>
                        <a:pt x="1082" y="1"/>
                        <a:pt x="1057" y="14"/>
                        <a:pt x="1040" y="43"/>
                      </a:cubicBezTo>
                      <a:cubicBezTo>
                        <a:pt x="688" y="684"/>
                        <a:pt x="361" y="1350"/>
                        <a:pt x="35" y="2003"/>
                      </a:cubicBezTo>
                      <a:cubicBezTo>
                        <a:pt x="1" y="2079"/>
                        <a:pt x="69" y="2144"/>
                        <a:pt x="133" y="2144"/>
                      </a:cubicBezTo>
                      <a:cubicBezTo>
                        <a:pt x="164" y="2144"/>
                        <a:pt x="194" y="2128"/>
                        <a:pt x="210" y="2091"/>
                      </a:cubicBezTo>
                      <a:cubicBezTo>
                        <a:pt x="537" y="1438"/>
                        <a:pt x="876" y="784"/>
                        <a:pt x="1178" y="118"/>
                      </a:cubicBezTo>
                      <a:cubicBezTo>
                        <a:pt x="1203" y="51"/>
                        <a:pt x="1156"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rot="2700000">
                  <a:off x="8756871" y="638656"/>
                  <a:ext cx="36479" cy="78160"/>
                </a:xfrm>
                <a:custGeom>
                  <a:avLst/>
                  <a:gdLst/>
                  <a:ahLst/>
                  <a:cxnLst/>
                  <a:rect l="l" t="t" r="r" b="b"/>
                  <a:pathLst>
                    <a:path w="1150" h="2464" extrusionOk="0">
                      <a:moveTo>
                        <a:pt x="1042" y="0"/>
                      </a:moveTo>
                      <a:cubicBezTo>
                        <a:pt x="1016" y="0"/>
                        <a:pt x="988" y="12"/>
                        <a:pt x="968" y="40"/>
                      </a:cubicBezTo>
                      <a:cubicBezTo>
                        <a:pt x="730" y="391"/>
                        <a:pt x="516" y="781"/>
                        <a:pt x="353" y="1196"/>
                      </a:cubicBezTo>
                      <a:cubicBezTo>
                        <a:pt x="277" y="1384"/>
                        <a:pt x="202" y="1585"/>
                        <a:pt x="139" y="1786"/>
                      </a:cubicBezTo>
                      <a:cubicBezTo>
                        <a:pt x="101" y="1887"/>
                        <a:pt x="76" y="2000"/>
                        <a:pt x="51" y="2100"/>
                      </a:cubicBezTo>
                      <a:cubicBezTo>
                        <a:pt x="39" y="2151"/>
                        <a:pt x="26" y="2188"/>
                        <a:pt x="13" y="2239"/>
                      </a:cubicBezTo>
                      <a:cubicBezTo>
                        <a:pt x="1" y="2301"/>
                        <a:pt x="13" y="2339"/>
                        <a:pt x="13" y="2402"/>
                      </a:cubicBezTo>
                      <a:cubicBezTo>
                        <a:pt x="13" y="2439"/>
                        <a:pt x="49" y="2463"/>
                        <a:pt x="83" y="2463"/>
                      </a:cubicBezTo>
                      <a:cubicBezTo>
                        <a:pt x="107" y="2463"/>
                        <a:pt x="129" y="2452"/>
                        <a:pt x="139" y="2427"/>
                      </a:cubicBezTo>
                      <a:cubicBezTo>
                        <a:pt x="164" y="2377"/>
                        <a:pt x="189" y="2339"/>
                        <a:pt x="215" y="2289"/>
                      </a:cubicBezTo>
                      <a:cubicBezTo>
                        <a:pt x="227" y="2239"/>
                        <a:pt x="227" y="2188"/>
                        <a:pt x="240" y="2151"/>
                      </a:cubicBezTo>
                      <a:cubicBezTo>
                        <a:pt x="265" y="2037"/>
                        <a:pt x="302" y="1937"/>
                        <a:pt x="328" y="1836"/>
                      </a:cubicBezTo>
                      <a:cubicBezTo>
                        <a:pt x="390" y="1635"/>
                        <a:pt x="453" y="1434"/>
                        <a:pt x="541" y="1233"/>
                      </a:cubicBezTo>
                      <a:cubicBezTo>
                        <a:pt x="692" y="844"/>
                        <a:pt x="893" y="467"/>
                        <a:pt x="1107" y="115"/>
                      </a:cubicBezTo>
                      <a:cubicBezTo>
                        <a:pt x="1150" y="55"/>
                        <a:pt x="1098" y="0"/>
                        <a:pt x="1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rot="2700000">
                  <a:off x="8793895" y="780479"/>
                  <a:ext cx="39302" cy="60523"/>
                </a:xfrm>
                <a:custGeom>
                  <a:avLst/>
                  <a:gdLst/>
                  <a:ahLst/>
                  <a:cxnLst/>
                  <a:rect l="l" t="t" r="r" b="b"/>
                  <a:pathLst>
                    <a:path w="1239" h="1908" extrusionOk="0">
                      <a:moveTo>
                        <a:pt x="1156" y="0"/>
                      </a:moveTo>
                      <a:cubicBezTo>
                        <a:pt x="1136" y="0"/>
                        <a:pt x="1115" y="9"/>
                        <a:pt x="1099" y="28"/>
                      </a:cubicBezTo>
                      <a:cubicBezTo>
                        <a:pt x="722" y="594"/>
                        <a:pt x="396" y="1185"/>
                        <a:pt x="44" y="1775"/>
                      </a:cubicBezTo>
                      <a:cubicBezTo>
                        <a:pt x="1" y="1844"/>
                        <a:pt x="65" y="1907"/>
                        <a:pt x="129" y="1907"/>
                      </a:cubicBezTo>
                      <a:cubicBezTo>
                        <a:pt x="158" y="1907"/>
                        <a:pt x="188" y="1894"/>
                        <a:pt x="207" y="1863"/>
                      </a:cubicBezTo>
                      <a:cubicBezTo>
                        <a:pt x="559" y="1273"/>
                        <a:pt x="911" y="694"/>
                        <a:pt x="1213" y="91"/>
                      </a:cubicBezTo>
                      <a:cubicBezTo>
                        <a:pt x="1238" y="40"/>
                        <a:pt x="1200" y="0"/>
                        <a:pt x="1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rot="2700000">
                  <a:off x="8826198" y="923286"/>
                  <a:ext cx="36606" cy="62966"/>
                </a:xfrm>
                <a:custGeom>
                  <a:avLst/>
                  <a:gdLst/>
                  <a:ahLst/>
                  <a:cxnLst/>
                  <a:rect l="l" t="t" r="r" b="b"/>
                  <a:pathLst>
                    <a:path w="1154" h="1985" extrusionOk="0">
                      <a:moveTo>
                        <a:pt x="1061" y="1"/>
                      </a:moveTo>
                      <a:cubicBezTo>
                        <a:pt x="1039" y="1"/>
                        <a:pt x="1017" y="11"/>
                        <a:pt x="1002" y="35"/>
                      </a:cubicBezTo>
                      <a:cubicBezTo>
                        <a:pt x="662" y="625"/>
                        <a:pt x="348" y="1241"/>
                        <a:pt x="34" y="1844"/>
                      </a:cubicBezTo>
                      <a:cubicBezTo>
                        <a:pt x="0" y="1920"/>
                        <a:pt x="57" y="1985"/>
                        <a:pt x="117" y="1985"/>
                      </a:cubicBezTo>
                      <a:cubicBezTo>
                        <a:pt x="147" y="1985"/>
                        <a:pt x="177" y="1969"/>
                        <a:pt x="197" y="1932"/>
                      </a:cubicBezTo>
                      <a:cubicBezTo>
                        <a:pt x="512" y="1329"/>
                        <a:pt x="838" y="726"/>
                        <a:pt x="1127" y="110"/>
                      </a:cubicBezTo>
                      <a:cubicBezTo>
                        <a:pt x="1153" y="49"/>
                        <a:pt x="1108" y="1"/>
                        <a:pt x="1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rot="2700000">
                  <a:off x="8869697" y="1083018"/>
                  <a:ext cx="33117" cy="60967"/>
                </a:xfrm>
                <a:custGeom>
                  <a:avLst/>
                  <a:gdLst/>
                  <a:ahLst/>
                  <a:cxnLst/>
                  <a:rect l="l" t="t" r="r" b="b"/>
                  <a:pathLst>
                    <a:path w="1044" h="1922" extrusionOk="0">
                      <a:moveTo>
                        <a:pt x="959" y="0"/>
                      </a:moveTo>
                      <a:cubicBezTo>
                        <a:pt x="938" y="0"/>
                        <a:pt x="917" y="10"/>
                        <a:pt x="901" y="34"/>
                      </a:cubicBezTo>
                      <a:cubicBezTo>
                        <a:pt x="599" y="612"/>
                        <a:pt x="323" y="1203"/>
                        <a:pt x="34" y="1781"/>
                      </a:cubicBezTo>
                      <a:cubicBezTo>
                        <a:pt x="0" y="1857"/>
                        <a:pt x="63" y="1922"/>
                        <a:pt x="126" y="1922"/>
                      </a:cubicBezTo>
                      <a:cubicBezTo>
                        <a:pt x="158" y="1922"/>
                        <a:pt x="189" y="1906"/>
                        <a:pt x="210" y="1869"/>
                      </a:cubicBezTo>
                      <a:cubicBezTo>
                        <a:pt x="486" y="1278"/>
                        <a:pt x="763" y="700"/>
                        <a:pt x="1027" y="97"/>
                      </a:cubicBezTo>
                      <a:cubicBezTo>
                        <a:pt x="1044" y="46"/>
                        <a:pt x="1002"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rot="2700000">
                  <a:off x="8902929" y="1230158"/>
                  <a:ext cx="34798" cy="59096"/>
                </a:xfrm>
                <a:custGeom>
                  <a:avLst/>
                  <a:gdLst/>
                  <a:ahLst/>
                  <a:cxnLst/>
                  <a:rect l="l" t="t" r="r" b="b"/>
                  <a:pathLst>
                    <a:path w="1097" h="1863" extrusionOk="0">
                      <a:moveTo>
                        <a:pt x="1027" y="0"/>
                      </a:moveTo>
                      <a:cubicBezTo>
                        <a:pt x="1015" y="0"/>
                        <a:pt x="1003" y="6"/>
                        <a:pt x="993" y="19"/>
                      </a:cubicBezTo>
                      <a:cubicBezTo>
                        <a:pt x="566" y="521"/>
                        <a:pt x="239" y="1124"/>
                        <a:pt x="25" y="1740"/>
                      </a:cubicBezTo>
                      <a:cubicBezTo>
                        <a:pt x="0" y="1807"/>
                        <a:pt x="75" y="1863"/>
                        <a:pt x="140" y="1863"/>
                      </a:cubicBezTo>
                      <a:cubicBezTo>
                        <a:pt x="172" y="1863"/>
                        <a:pt x="201" y="1849"/>
                        <a:pt x="214" y="1816"/>
                      </a:cubicBezTo>
                      <a:cubicBezTo>
                        <a:pt x="339" y="1514"/>
                        <a:pt x="452" y="1212"/>
                        <a:pt x="603" y="923"/>
                      </a:cubicBezTo>
                      <a:cubicBezTo>
                        <a:pt x="741" y="634"/>
                        <a:pt x="905" y="358"/>
                        <a:pt x="1068" y="81"/>
                      </a:cubicBezTo>
                      <a:cubicBezTo>
                        <a:pt x="1096" y="44"/>
                        <a:pt x="1062" y="0"/>
                        <a:pt x="10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rot="2700000">
                  <a:off x="8931236" y="1391436"/>
                  <a:ext cx="39937" cy="61856"/>
                </a:xfrm>
                <a:custGeom>
                  <a:avLst/>
                  <a:gdLst/>
                  <a:ahLst/>
                  <a:cxnLst/>
                  <a:rect l="l" t="t" r="r" b="b"/>
                  <a:pathLst>
                    <a:path w="1259" h="1950" extrusionOk="0">
                      <a:moveTo>
                        <a:pt x="1168" y="0"/>
                      </a:moveTo>
                      <a:cubicBezTo>
                        <a:pt x="1146" y="0"/>
                        <a:pt x="1124" y="12"/>
                        <a:pt x="1108" y="40"/>
                      </a:cubicBezTo>
                      <a:cubicBezTo>
                        <a:pt x="793" y="643"/>
                        <a:pt x="454" y="1246"/>
                        <a:pt x="52" y="1812"/>
                      </a:cubicBezTo>
                      <a:cubicBezTo>
                        <a:pt x="0" y="1881"/>
                        <a:pt x="73" y="1950"/>
                        <a:pt x="148" y="1950"/>
                      </a:cubicBezTo>
                      <a:cubicBezTo>
                        <a:pt x="182" y="1950"/>
                        <a:pt x="217" y="1935"/>
                        <a:pt x="241" y="1900"/>
                      </a:cubicBezTo>
                      <a:cubicBezTo>
                        <a:pt x="630" y="1347"/>
                        <a:pt x="982" y="744"/>
                        <a:pt x="1233" y="103"/>
                      </a:cubicBezTo>
                      <a:cubicBezTo>
                        <a:pt x="1259" y="51"/>
                        <a:pt x="1215"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rot="2700000">
                  <a:off x="8934765" y="1326683"/>
                  <a:ext cx="26328" cy="38160"/>
                </a:xfrm>
                <a:custGeom>
                  <a:avLst/>
                  <a:gdLst/>
                  <a:ahLst/>
                  <a:cxnLst/>
                  <a:rect l="l" t="t" r="r" b="b"/>
                  <a:pathLst>
                    <a:path w="830" h="1203" extrusionOk="0">
                      <a:moveTo>
                        <a:pt x="750" y="1"/>
                      </a:moveTo>
                      <a:cubicBezTo>
                        <a:pt x="736" y="1"/>
                        <a:pt x="723" y="6"/>
                        <a:pt x="713" y="19"/>
                      </a:cubicBezTo>
                      <a:cubicBezTo>
                        <a:pt x="588" y="195"/>
                        <a:pt x="475" y="371"/>
                        <a:pt x="349" y="559"/>
                      </a:cubicBezTo>
                      <a:cubicBezTo>
                        <a:pt x="299" y="647"/>
                        <a:pt x="236" y="735"/>
                        <a:pt x="173" y="823"/>
                      </a:cubicBezTo>
                      <a:cubicBezTo>
                        <a:pt x="123" y="911"/>
                        <a:pt x="35" y="1012"/>
                        <a:pt x="10" y="1112"/>
                      </a:cubicBezTo>
                      <a:cubicBezTo>
                        <a:pt x="0" y="1168"/>
                        <a:pt x="45" y="1203"/>
                        <a:pt x="89" y="1203"/>
                      </a:cubicBezTo>
                      <a:cubicBezTo>
                        <a:pt x="106" y="1203"/>
                        <a:pt x="122" y="1198"/>
                        <a:pt x="135" y="1188"/>
                      </a:cubicBezTo>
                      <a:cubicBezTo>
                        <a:pt x="186" y="1150"/>
                        <a:pt x="211" y="1087"/>
                        <a:pt x="236" y="1050"/>
                      </a:cubicBezTo>
                      <a:cubicBezTo>
                        <a:pt x="261" y="999"/>
                        <a:pt x="286" y="962"/>
                        <a:pt x="311" y="924"/>
                      </a:cubicBezTo>
                      <a:cubicBezTo>
                        <a:pt x="374" y="823"/>
                        <a:pt x="424" y="735"/>
                        <a:pt x="487" y="647"/>
                      </a:cubicBezTo>
                      <a:cubicBezTo>
                        <a:pt x="600" y="459"/>
                        <a:pt x="713" y="270"/>
                        <a:pt x="801" y="82"/>
                      </a:cubicBezTo>
                      <a:cubicBezTo>
                        <a:pt x="829" y="45"/>
                        <a:pt x="788"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rot="2700000">
                  <a:off x="8901462" y="1161534"/>
                  <a:ext cx="24901" cy="42918"/>
                </a:xfrm>
                <a:custGeom>
                  <a:avLst/>
                  <a:gdLst/>
                  <a:ahLst/>
                  <a:cxnLst/>
                  <a:rect l="l" t="t" r="r" b="b"/>
                  <a:pathLst>
                    <a:path w="785" h="1353" extrusionOk="0">
                      <a:moveTo>
                        <a:pt x="717" y="0"/>
                      </a:moveTo>
                      <a:cubicBezTo>
                        <a:pt x="702" y="0"/>
                        <a:pt x="687" y="7"/>
                        <a:pt x="679" y="24"/>
                      </a:cubicBezTo>
                      <a:cubicBezTo>
                        <a:pt x="541" y="237"/>
                        <a:pt x="428" y="451"/>
                        <a:pt x="315" y="665"/>
                      </a:cubicBezTo>
                      <a:cubicBezTo>
                        <a:pt x="252" y="765"/>
                        <a:pt x="189" y="866"/>
                        <a:pt x="139" y="979"/>
                      </a:cubicBezTo>
                      <a:cubicBezTo>
                        <a:pt x="89" y="1067"/>
                        <a:pt x="1" y="1192"/>
                        <a:pt x="1" y="1293"/>
                      </a:cubicBezTo>
                      <a:cubicBezTo>
                        <a:pt x="1" y="1330"/>
                        <a:pt x="28" y="1353"/>
                        <a:pt x="57" y="1353"/>
                      </a:cubicBezTo>
                      <a:cubicBezTo>
                        <a:pt x="68" y="1353"/>
                        <a:pt x="79" y="1350"/>
                        <a:pt x="89" y="1343"/>
                      </a:cubicBezTo>
                      <a:cubicBezTo>
                        <a:pt x="177" y="1280"/>
                        <a:pt x="227" y="1155"/>
                        <a:pt x="265" y="1067"/>
                      </a:cubicBezTo>
                      <a:cubicBezTo>
                        <a:pt x="327" y="954"/>
                        <a:pt x="390" y="841"/>
                        <a:pt x="440" y="727"/>
                      </a:cubicBezTo>
                      <a:cubicBezTo>
                        <a:pt x="554" y="514"/>
                        <a:pt x="667" y="300"/>
                        <a:pt x="767" y="74"/>
                      </a:cubicBezTo>
                      <a:cubicBezTo>
                        <a:pt x="784" y="31"/>
                        <a:pt x="749" y="0"/>
                        <a:pt x="7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rot="2700000">
                  <a:off x="8868767" y="1022986"/>
                  <a:ext cx="24837" cy="28009"/>
                </a:xfrm>
                <a:custGeom>
                  <a:avLst/>
                  <a:gdLst/>
                  <a:ahLst/>
                  <a:cxnLst/>
                  <a:rect l="l" t="t" r="r" b="b"/>
                  <a:pathLst>
                    <a:path w="783" h="883" extrusionOk="0">
                      <a:moveTo>
                        <a:pt x="706" y="1"/>
                      </a:moveTo>
                      <a:cubicBezTo>
                        <a:pt x="692" y="1"/>
                        <a:pt x="679" y="5"/>
                        <a:pt x="666" y="14"/>
                      </a:cubicBezTo>
                      <a:cubicBezTo>
                        <a:pt x="541" y="140"/>
                        <a:pt x="428" y="278"/>
                        <a:pt x="314" y="416"/>
                      </a:cubicBezTo>
                      <a:cubicBezTo>
                        <a:pt x="252" y="492"/>
                        <a:pt x="201" y="554"/>
                        <a:pt x="139" y="630"/>
                      </a:cubicBezTo>
                      <a:cubicBezTo>
                        <a:pt x="101" y="680"/>
                        <a:pt x="0" y="768"/>
                        <a:pt x="25" y="844"/>
                      </a:cubicBezTo>
                      <a:cubicBezTo>
                        <a:pt x="25" y="869"/>
                        <a:pt x="51" y="881"/>
                        <a:pt x="76" y="881"/>
                      </a:cubicBezTo>
                      <a:cubicBezTo>
                        <a:pt x="79" y="882"/>
                        <a:pt x="83" y="882"/>
                        <a:pt x="86" y="882"/>
                      </a:cubicBezTo>
                      <a:cubicBezTo>
                        <a:pt x="158" y="882"/>
                        <a:pt x="228" y="766"/>
                        <a:pt x="264" y="718"/>
                      </a:cubicBezTo>
                      <a:cubicBezTo>
                        <a:pt x="327" y="655"/>
                        <a:pt x="377" y="580"/>
                        <a:pt x="428" y="504"/>
                      </a:cubicBezTo>
                      <a:cubicBezTo>
                        <a:pt x="541" y="366"/>
                        <a:pt x="654" y="228"/>
                        <a:pt x="754" y="77"/>
                      </a:cubicBezTo>
                      <a:cubicBezTo>
                        <a:pt x="783" y="39"/>
                        <a:pt x="747"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rot="2700000">
                  <a:off x="8832816" y="858750"/>
                  <a:ext cx="20587" cy="35337"/>
                </a:xfrm>
                <a:custGeom>
                  <a:avLst/>
                  <a:gdLst/>
                  <a:ahLst/>
                  <a:cxnLst/>
                  <a:rect l="l" t="t" r="r" b="b"/>
                  <a:pathLst>
                    <a:path w="649" h="1114" extrusionOk="0">
                      <a:moveTo>
                        <a:pt x="606" y="1"/>
                      </a:moveTo>
                      <a:cubicBezTo>
                        <a:pt x="589" y="1"/>
                        <a:pt x="572" y="11"/>
                        <a:pt x="566" y="33"/>
                      </a:cubicBezTo>
                      <a:cubicBezTo>
                        <a:pt x="554" y="58"/>
                        <a:pt x="529" y="83"/>
                        <a:pt x="516" y="108"/>
                      </a:cubicBezTo>
                      <a:cubicBezTo>
                        <a:pt x="504" y="133"/>
                        <a:pt x="491" y="158"/>
                        <a:pt x="491" y="171"/>
                      </a:cubicBezTo>
                      <a:cubicBezTo>
                        <a:pt x="466" y="221"/>
                        <a:pt x="453" y="272"/>
                        <a:pt x="428" y="322"/>
                      </a:cubicBezTo>
                      <a:cubicBezTo>
                        <a:pt x="390" y="410"/>
                        <a:pt x="340" y="498"/>
                        <a:pt x="302" y="573"/>
                      </a:cubicBezTo>
                      <a:cubicBezTo>
                        <a:pt x="252" y="661"/>
                        <a:pt x="202" y="736"/>
                        <a:pt x="139" y="824"/>
                      </a:cubicBezTo>
                      <a:cubicBezTo>
                        <a:pt x="89" y="887"/>
                        <a:pt x="1" y="975"/>
                        <a:pt x="13" y="1076"/>
                      </a:cubicBezTo>
                      <a:cubicBezTo>
                        <a:pt x="13" y="1088"/>
                        <a:pt x="26" y="1113"/>
                        <a:pt x="51" y="1113"/>
                      </a:cubicBezTo>
                      <a:cubicBezTo>
                        <a:pt x="152" y="1113"/>
                        <a:pt x="215" y="988"/>
                        <a:pt x="265" y="912"/>
                      </a:cubicBezTo>
                      <a:cubicBezTo>
                        <a:pt x="328" y="824"/>
                        <a:pt x="378" y="736"/>
                        <a:pt x="428" y="649"/>
                      </a:cubicBezTo>
                      <a:cubicBezTo>
                        <a:pt x="478" y="561"/>
                        <a:pt x="529" y="460"/>
                        <a:pt x="566" y="372"/>
                      </a:cubicBezTo>
                      <a:cubicBezTo>
                        <a:pt x="579" y="322"/>
                        <a:pt x="604" y="272"/>
                        <a:pt x="617" y="221"/>
                      </a:cubicBezTo>
                      <a:cubicBezTo>
                        <a:pt x="629" y="158"/>
                        <a:pt x="629" y="108"/>
                        <a:pt x="642" y="45"/>
                      </a:cubicBezTo>
                      <a:cubicBezTo>
                        <a:pt x="649" y="17"/>
                        <a:pt x="628" y="1"/>
                        <a:pt x="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rot="2700000">
                  <a:off x="8796307" y="720735"/>
                  <a:ext cx="20682" cy="35400"/>
                </a:xfrm>
                <a:custGeom>
                  <a:avLst/>
                  <a:gdLst/>
                  <a:ahLst/>
                  <a:cxnLst/>
                  <a:rect l="l" t="t" r="r" b="b"/>
                  <a:pathLst>
                    <a:path w="652" h="1116" extrusionOk="0">
                      <a:moveTo>
                        <a:pt x="559" y="1"/>
                      </a:moveTo>
                      <a:cubicBezTo>
                        <a:pt x="527" y="1"/>
                        <a:pt x="496" y="19"/>
                        <a:pt x="486" y="60"/>
                      </a:cubicBezTo>
                      <a:cubicBezTo>
                        <a:pt x="435" y="399"/>
                        <a:pt x="284" y="713"/>
                        <a:pt x="58" y="965"/>
                      </a:cubicBezTo>
                      <a:cubicBezTo>
                        <a:pt x="0" y="1033"/>
                        <a:pt x="61" y="1115"/>
                        <a:pt x="127" y="1115"/>
                      </a:cubicBezTo>
                      <a:cubicBezTo>
                        <a:pt x="147" y="1115"/>
                        <a:pt x="167" y="1108"/>
                        <a:pt x="184" y="1090"/>
                      </a:cubicBezTo>
                      <a:cubicBezTo>
                        <a:pt x="423" y="801"/>
                        <a:pt x="586" y="462"/>
                        <a:pt x="636" y="98"/>
                      </a:cubicBezTo>
                      <a:cubicBezTo>
                        <a:pt x="651" y="38"/>
                        <a:pt x="60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rot="2700000">
                  <a:off x="8763701" y="578511"/>
                  <a:ext cx="22236" cy="37399"/>
                </a:xfrm>
                <a:custGeom>
                  <a:avLst/>
                  <a:gdLst/>
                  <a:ahLst/>
                  <a:cxnLst/>
                  <a:rect l="l" t="t" r="r" b="b"/>
                  <a:pathLst>
                    <a:path w="701" h="1179" extrusionOk="0">
                      <a:moveTo>
                        <a:pt x="618" y="1"/>
                      </a:moveTo>
                      <a:cubicBezTo>
                        <a:pt x="588" y="1"/>
                        <a:pt x="558" y="18"/>
                        <a:pt x="547" y="55"/>
                      </a:cubicBezTo>
                      <a:cubicBezTo>
                        <a:pt x="510" y="243"/>
                        <a:pt x="447" y="432"/>
                        <a:pt x="359" y="595"/>
                      </a:cubicBezTo>
                      <a:cubicBezTo>
                        <a:pt x="309" y="683"/>
                        <a:pt x="271" y="771"/>
                        <a:pt x="208" y="846"/>
                      </a:cubicBezTo>
                      <a:cubicBezTo>
                        <a:pt x="183" y="884"/>
                        <a:pt x="145" y="922"/>
                        <a:pt x="120" y="959"/>
                      </a:cubicBezTo>
                      <a:cubicBezTo>
                        <a:pt x="83" y="997"/>
                        <a:pt x="45" y="1035"/>
                        <a:pt x="32" y="1072"/>
                      </a:cubicBezTo>
                      <a:cubicBezTo>
                        <a:pt x="0" y="1126"/>
                        <a:pt x="49" y="1179"/>
                        <a:pt x="103" y="1179"/>
                      </a:cubicBezTo>
                      <a:cubicBezTo>
                        <a:pt x="113" y="1179"/>
                        <a:pt x="123" y="1177"/>
                        <a:pt x="133" y="1173"/>
                      </a:cubicBezTo>
                      <a:cubicBezTo>
                        <a:pt x="208" y="1123"/>
                        <a:pt x="271" y="1010"/>
                        <a:pt x="334" y="934"/>
                      </a:cubicBezTo>
                      <a:cubicBezTo>
                        <a:pt x="397" y="846"/>
                        <a:pt x="447" y="758"/>
                        <a:pt x="497" y="670"/>
                      </a:cubicBezTo>
                      <a:cubicBezTo>
                        <a:pt x="585" y="494"/>
                        <a:pt x="648" y="293"/>
                        <a:pt x="686" y="92"/>
                      </a:cubicBezTo>
                      <a:cubicBezTo>
                        <a:pt x="700" y="34"/>
                        <a:pt x="66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rot="2700000">
                  <a:off x="8731363" y="453621"/>
                  <a:ext cx="21190" cy="36669"/>
                </a:xfrm>
                <a:custGeom>
                  <a:avLst/>
                  <a:gdLst/>
                  <a:ahLst/>
                  <a:cxnLst/>
                  <a:rect l="l" t="t" r="r" b="b"/>
                  <a:pathLst>
                    <a:path w="668" h="1156" extrusionOk="0">
                      <a:moveTo>
                        <a:pt x="597" y="0"/>
                      </a:moveTo>
                      <a:cubicBezTo>
                        <a:pt x="579" y="0"/>
                        <a:pt x="562" y="9"/>
                        <a:pt x="550" y="29"/>
                      </a:cubicBezTo>
                      <a:cubicBezTo>
                        <a:pt x="449" y="193"/>
                        <a:pt x="361" y="368"/>
                        <a:pt x="261" y="544"/>
                      </a:cubicBezTo>
                      <a:cubicBezTo>
                        <a:pt x="223" y="632"/>
                        <a:pt x="173" y="720"/>
                        <a:pt x="122" y="808"/>
                      </a:cubicBezTo>
                      <a:cubicBezTo>
                        <a:pt x="85" y="884"/>
                        <a:pt x="22" y="984"/>
                        <a:pt x="9" y="1072"/>
                      </a:cubicBezTo>
                      <a:cubicBezTo>
                        <a:pt x="0" y="1117"/>
                        <a:pt x="36" y="1156"/>
                        <a:pt x="76" y="1156"/>
                      </a:cubicBezTo>
                      <a:cubicBezTo>
                        <a:pt x="92" y="1156"/>
                        <a:pt x="108" y="1149"/>
                        <a:pt x="122" y="1135"/>
                      </a:cubicBezTo>
                      <a:cubicBezTo>
                        <a:pt x="185" y="1072"/>
                        <a:pt x="223" y="959"/>
                        <a:pt x="261" y="884"/>
                      </a:cubicBezTo>
                      <a:cubicBezTo>
                        <a:pt x="311" y="796"/>
                        <a:pt x="349" y="708"/>
                        <a:pt x="399" y="607"/>
                      </a:cubicBezTo>
                      <a:cubicBezTo>
                        <a:pt x="487" y="431"/>
                        <a:pt x="575" y="255"/>
                        <a:pt x="650" y="79"/>
                      </a:cubicBezTo>
                      <a:cubicBezTo>
                        <a:pt x="667" y="37"/>
                        <a:pt x="632" y="0"/>
                        <a:pt x="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rot="2700000">
                  <a:off x="8692225" y="315856"/>
                  <a:ext cx="21316" cy="36479"/>
                </a:xfrm>
                <a:custGeom>
                  <a:avLst/>
                  <a:gdLst/>
                  <a:ahLst/>
                  <a:cxnLst/>
                  <a:rect l="l" t="t" r="r" b="b"/>
                  <a:pathLst>
                    <a:path w="672" h="1150" extrusionOk="0">
                      <a:moveTo>
                        <a:pt x="636" y="1"/>
                      </a:moveTo>
                      <a:cubicBezTo>
                        <a:pt x="629" y="1"/>
                        <a:pt x="620" y="6"/>
                        <a:pt x="613" y="17"/>
                      </a:cubicBezTo>
                      <a:lnTo>
                        <a:pt x="575" y="67"/>
                      </a:lnTo>
                      <a:cubicBezTo>
                        <a:pt x="550" y="79"/>
                        <a:pt x="550" y="79"/>
                        <a:pt x="525" y="105"/>
                      </a:cubicBezTo>
                      <a:cubicBezTo>
                        <a:pt x="500" y="142"/>
                        <a:pt x="487" y="180"/>
                        <a:pt x="462" y="230"/>
                      </a:cubicBezTo>
                      <a:cubicBezTo>
                        <a:pt x="412" y="318"/>
                        <a:pt x="361" y="406"/>
                        <a:pt x="324" y="494"/>
                      </a:cubicBezTo>
                      <a:cubicBezTo>
                        <a:pt x="223" y="670"/>
                        <a:pt x="135" y="846"/>
                        <a:pt x="35" y="1034"/>
                      </a:cubicBezTo>
                      <a:cubicBezTo>
                        <a:pt x="0" y="1095"/>
                        <a:pt x="60" y="1149"/>
                        <a:pt x="117" y="1149"/>
                      </a:cubicBezTo>
                      <a:cubicBezTo>
                        <a:pt x="144" y="1149"/>
                        <a:pt x="170" y="1138"/>
                        <a:pt x="185" y="1110"/>
                      </a:cubicBezTo>
                      <a:cubicBezTo>
                        <a:pt x="273" y="921"/>
                        <a:pt x="361" y="745"/>
                        <a:pt x="449" y="569"/>
                      </a:cubicBezTo>
                      <a:cubicBezTo>
                        <a:pt x="500" y="482"/>
                        <a:pt x="537" y="394"/>
                        <a:pt x="575" y="306"/>
                      </a:cubicBezTo>
                      <a:cubicBezTo>
                        <a:pt x="600" y="255"/>
                        <a:pt x="625" y="218"/>
                        <a:pt x="650" y="167"/>
                      </a:cubicBezTo>
                      <a:cubicBezTo>
                        <a:pt x="650" y="142"/>
                        <a:pt x="650" y="130"/>
                        <a:pt x="650" y="117"/>
                      </a:cubicBezTo>
                      <a:lnTo>
                        <a:pt x="650" y="92"/>
                      </a:lnTo>
                      <a:lnTo>
                        <a:pt x="663" y="54"/>
                      </a:lnTo>
                      <a:cubicBezTo>
                        <a:pt x="672" y="28"/>
                        <a:pt x="656"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0" name="Google Shape;160;p3"/>
            <p:cNvGrpSpPr/>
            <p:nvPr/>
          </p:nvGrpSpPr>
          <p:grpSpPr>
            <a:xfrm>
              <a:off x="1179130" y="47625"/>
              <a:ext cx="851192" cy="546052"/>
              <a:chOff x="1161225" y="29450"/>
              <a:chExt cx="963432" cy="618055"/>
            </a:xfrm>
          </p:grpSpPr>
          <p:sp>
            <p:nvSpPr>
              <p:cNvPr id="161" name="Google Shape;161;p3"/>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8" name="Google Shape;168;p3"/>
          <p:cNvGrpSpPr/>
          <p:nvPr/>
        </p:nvGrpSpPr>
        <p:grpSpPr>
          <a:xfrm>
            <a:off x="90450" y="1373875"/>
            <a:ext cx="8075494" cy="3647521"/>
            <a:chOff x="90450" y="1373875"/>
            <a:chExt cx="8075494" cy="3647521"/>
          </a:xfrm>
        </p:grpSpPr>
        <p:sp>
          <p:nvSpPr>
            <p:cNvPr id="169" name="Google Shape;169;p3"/>
            <p:cNvSpPr/>
            <p:nvPr/>
          </p:nvSpPr>
          <p:spPr>
            <a:xfrm>
              <a:off x="7863125" y="47244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90450" y="13738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11/8/2023</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21831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11/8/2023</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486650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11/8/2023</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300415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11/8/2023</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771157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11/8/2023</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261902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11/8/2023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293937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11/8/2023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85031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2"/>
        <p:cNvGrpSpPr/>
        <p:nvPr/>
      </p:nvGrpSpPr>
      <p:grpSpPr>
        <a:xfrm>
          <a:off x="0" y="0"/>
          <a:ext cx="0" cy="0"/>
          <a:chOff x="0" y="0"/>
          <a:chExt cx="0" cy="0"/>
        </a:xfrm>
      </p:grpSpPr>
      <p:grpSp>
        <p:nvGrpSpPr>
          <p:cNvPr id="333" name="Google Shape;333;p6"/>
          <p:cNvGrpSpPr/>
          <p:nvPr/>
        </p:nvGrpSpPr>
        <p:grpSpPr>
          <a:xfrm>
            <a:off x="454950" y="269892"/>
            <a:ext cx="8234100" cy="4603720"/>
            <a:chOff x="429225" y="317630"/>
            <a:chExt cx="8234100" cy="4603720"/>
          </a:xfrm>
        </p:grpSpPr>
        <p:sp>
          <p:nvSpPr>
            <p:cNvPr id="334" name="Google Shape;334;p6"/>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335" name="Google Shape;335;p6"/>
            <p:cNvGrpSpPr/>
            <p:nvPr/>
          </p:nvGrpSpPr>
          <p:grpSpPr>
            <a:xfrm>
              <a:off x="679925" y="317630"/>
              <a:ext cx="7742675" cy="4600565"/>
              <a:chOff x="679925" y="317625"/>
              <a:chExt cx="7742675" cy="4510800"/>
            </a:xfrm>
          </p:grpSpPr>
          <p:cxnSp>
            <p:nvCxnSpPr>
              <p:cNvPr id="336" name="Google Shape;336;p6"/>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7" name="Google Shape;337;p6"/>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8" name="Google Shape;338;p6"/>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9" name="Google Shape;339;p6"/>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0" name="Google Shape;340;p6"/>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1" name="Google Shape;341;p6"/>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2" name="Google Shape;342;p6"/>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3" name="Google Shape;343;p6"/>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4" name="Google Shape;344;p6"/>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5" name="Google Shape;345;p6"/>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6" name="Google Shape;346;p6"/>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7" name="Google Shape;347;p6"/>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8" name="Google Shape;348;p6"/>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9" name="Google Shape;349;p6"/>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0" name="Google Shape;350;p6"/>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1" name="Google Shape;351;p6"/>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2" name="Google Shape;352;p6"/>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3" name="Google Shape;353;p6"/>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4" name="Google Shape;354;p6"/>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5" name="Google Shape;355;p6"/>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6" name="Google Shape;356;p6"/>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7" name="Google Shape;357;p6"/>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8" name="Google Shape;358;p6"/>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9" name="Google Shape;359;p6"/>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0" name="Google Shape;360;p6"/>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1" name="Google Shape;361;p6"/>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2" name="Google Shape;362;p6"/>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3" name="Google Shape;363;p6"/>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4" name="Google Shape;364;p6"/>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5" name="Google Shape;365;p6"/>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6" name="Google Shape;366;p6"/>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7" name="Google Shape;367;p6"/>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8" name="Google Shape;368;p6"/>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369" name="Google Shape;369;p6"/>
            <p:cNvGrpSpPr/>
            <p:nvPr/>
          </p:nvGrpSpPr>
          <p:grpSpPr>
            <a:xfrm rot="5400000">
              <a:off x="2488064" y="-1492722"/>
              <a:ext cx="4107800" cy="8225444"/>
              <a:chOff x="925175" y="317625"/>
              <a:chExt cx="4107800" cy="4510800"/>
            </a:xfrm>
          </p:grpSpPr>
          <p:cxnSp>
            <p:nvCxnSpPr>
              <p:cNvPr id="370" name="Google Shape;370;p6"/>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1" name="Google Shape;371;p6"/>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2" name="Google Shape;372;p6"/>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3" name="Google Shape;373;p6"/>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4" name="Google Shape;374;p6"/>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5" name="Google Shape;375;p6"/>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6" name="Google Shape;376;p6"/>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7" name="Google Shape;377;p6"/>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8" name="Google Shape;378;p6"/>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9" name="Google Shape;379;p6"/>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0" name="Google Shape;380;p6"/>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1" name="Google Shape;381;p6"/>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2" name="Google Shape;382;p6"/>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3" name="Google Shape;383;p6"/>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4" name="Google Shape;384;p6"/>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5" name="Google Shape;385;p6"/>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6" name="Google Shape;386;p6"/>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7" name="Google Shape;387;p6"/>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388" name="Google Shape;388;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89" name="Google Shape;389;p6"/>
          <p:cNvGrpSpPr/>
          <p:nvPr/>
        </p:nvGrpSpPr>
        <p:grpSpPr>
          <a:xfrm rot="-2058700">
            <a:off x="122464" y="4268474"/>
            <a:ext cx="835939" cy="857996"/>
            <a:chOff x="516375" y="4010850"/>
            <a:chExt cx="953295" cy="978449"/>
          </a:xfrm>
        </p:grpSpPr>
        <p:sp>
          <p:nvSpPr>
            <p:cNvPr id="390" name="Google Shape;390;p6"/>
            <p:cNvSpPr/>
            <p:nvPr/>
          </p:nvSpPr>
          <p:spPr>
            <a:xfrm>
              <a:off x="539427" y="4256513"/>
              <a:ext cx="930244" cy="732786"/>
            </a:xfrm>
            <a:custGeom>
              <a:avLst/>
              <a:gdLst/>
              <a:ahLst/>
              <a:cxnLst/>
              <a:rect l="l" t="t" r="r" b="b"/>
              <a:pathLst>
                <a:path w="27885" h="21966" extrusionOk="0">
                  <a:moveTo>
                    <a:pt x="27432" y="1"/>
                  </a:moveTo>
                  <a:lnTo>
                    <a:pt x="1" y="13622"/>
                  </a:lnTo>
                  <a:cubicBezTo>
                    <a:pt x="1" y="13685"/>
                    <a:pt x="239" y="14653"/>
                    <a:pt x="252" y="14715"/>
                  </a:cubicBezTo>
                  <a:cubicBezTo>
                    <a:pt x="403" y="15457"/>
                    <a:pt x="1521" y="15645"/>
                    <a:pt x="2237" y="15897"/>
                  </a:cubicBezTo>
                  <a:cubicBezTo>
                    <a:pt x="7930" y="17945"/>
                    <a:pt x="13622" y="19968"/>
                    <a:pt x="19327" y="21966"/>
                  </a:cubicBezTo>
                  <a:cubicBezTo>
                    <a:pt x="22091" y="15055"/>
                    <a:pt x="24843" y="8143"/>
                    <a:pt x="27595" y="1220"/>
                  </a:cubicBezTo>
                  <a:cubicBezTo>
                    <a:pt x="27708" y="931"/>
                    <a:pt x="27884" y="415"/>
                    <a:pt x="27432"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47800" y="4225922"/>
              <a:ext cx="907626" cy="739491"/>
            </a:xfrm>
            <a:custGeom>
              <a:avLst/>
              <a:gdLst/>
              <a:ahLst/>
              <a:cxnLst/>
              <a:rect l="l" t="t" r="r" b="b"/>
              <a:pathLst>
                <a:path w="27207" h="22167" extrusionOk="0">
                  <a:moveTo>
                    <a:pt x="26628" y="0"/>
                  </a:moveTo>
                  <a:cubicBezTo>
                    <a:pt x="26628" y="201"/>
                    <a:pt x="26565" y="402"/>
                    <a:pt x="26502" y="541"/>
                  </a:cubicBezTo>
                  <a:lnTo>
                    <a:pt x="26490" y="578"/>
                  </a:lnTo>
                  <a:cubicBezTo>
                    <a:pt x="23738" y="7490"/>
                    <a:pt x="20986" y="14414"/>
                    <a:pt x="18234" y="21325"/>
                  </a:cubicBezTo>
                  <a:cubicBezTo>
                    <a:pt x="12529" y="19314"/>
                    <a:pt x="6824" y="17291"/>
                    <a:pt x="1132" y="15255"/>
                  </a:cubicBezTo>
                  <a:cubicBezTo>
                    <a:pt x="855" y="15155"/>
                    <a:pt x="566" y="15042"/>
                    <a:pt x="302" y="14891"/>
                  </a:cubicBezTo>
                  <a:cubicBezTo>
                    <a:pt x="189" y="14828"/>
                    <a:pt x="89" y="14765"/>
                    <a:pt x="1" y="14690"/>
                  </a:cubicBezTo>
                  <a:lnTo>
                    <a:pt x="1" y="14728"/>
                  </a:lnTo>
                  <a:cubicBezTo>
                    <a:pt x="51" y="14941"/>
                    <a:pt x="139" y="15117"/>
                    <a:pt x="277" y="15268"/>
                  </a:cubicBezTo>
                  <a:cubicBezTo>
                    <a:pt x="604" y="15670"/>
                    <a:pt x="1182" y="15921"/>
                    <a:pt x="1697" y="16097"/>
                  </a:cubicBezTo>
                  <a:cubicBezTo>
                    <a:pt x="7390" y="18146"/>
                    <a:pt x="13082" y="20169"/>
                    <a:pt x="18799" y="22167"/>
                  </a:cubicBezTo>
                  <a:cubicBezTo>
                    <a:pt x="21551" y="15255"/>
                    <a:pt x="24303" y="8344"/>
                    <a:pt x="27055" y="1420"/>
                  </a:cubicBezTo>
                  <a:cubicBezTo>
                    <a:pt x="27106" y="1295"/>
                    <a:pt x="27168" y="1106"/>
                    <a:pt x="27181" y="918"/>
                  </a:cubicBezTo>
                  <a:cubicBezTo>
                    <a:pt x="27206" y="604"/>
                    <a:pt x="27093" y="264"/>
                    <a:pt x="26628"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526416" y="4010850"/>
              <a:ext cx="909727" cy="926474"/>
            </a:xfrm>
            <a:custGeom>
              <a:avLst/>
              <a:gdLst/>
              <a:ahLst/>
              <a:cxnLst/>
              <a:rect l="l" t="t" r="r" b="b"/>
              <a:pathLst>
                <a:path w="27270" h="27772" extrusionOk="0">
                  <a:moveTo>
                    <a:pt x="7928" y="0"/>
                  </a:moveTo>
                  <a:cubicBezTo>
                    <a:pt x="7683" y="0"/>
                    <a:pt x="7445" y="45"/>
                    <a:pt x="7226" y="164"/>
                  </a:cubicBezTo>
                  <a:cubicBezTo>
                    <a:pt x="6711" y="453"/>
                    <a:pt x="6485" y="1057"/>
                    <a:pt x="6297" y="1609"/>
                  </a:cubicBezTo>
                  <a:cubicBezTo>
                    <a:pt x="4286" y="7453"/>
                    <a:pt x="2275" y="13296"/>
                    <a:pt x="265" y="19139"/>
                  </a:cubicBezTo>
                  <a:cubicBezTo>
                    <a:pt x="139" y="19529"/>
                    <a:pt x="1" y="19931"/>
                    <a:pt x="89" y="20333"/>
                  </a:cubicBezTo>
                  <a:cubicBezTo>
                    <a:pt x="152" y="20672"/>
                    <a:pt x="365" y="20936"/>
                    <a:pt x="642" y="21137"/>
                  </a:cubicBezTo>
                  <a:cubicBezTo>
                    <a:pt x="730" y="21212"/>
                    <a:pt x="830" y="21275"/>
                    <a:pt x="943" y="21338"/>
                  </a:cubicBezTo>
                  <a:cubicBezTo>
                    <a:pt x="1207" y="21489"/>
                    <a:pt x="1496" y="21602"/>
                    <a:pt x="1773" y="21702"/>
                  </a:cubicBezTo>
                  <a:cubicBezTo>
                    <a:pt x="7465" y="23738"/>
                    <a:pt x="13170" y="25761"/>
                    <a:pt x="18875" y="27772"/>
                  </a:cubicBezTo>
                  <a:cubicBezTo>
                    <a:pt x="21627" y="20861"/>
                    <a:pt x="24379" y="13937"/>
                    <a:pt x="27131" y="7025"/>
                  </a:cubicBezTo>
                  <a:lnTo>
                    <a:pt x="27143" y="6988"/>
                  </a:lnTo>
                  <a:cubicBezTo>
                    <a:pt x="27206" y="6849"/>
                    <a:pt x="27269" y="6648"/>
                    <a:pt x="27269" y="6447"/>
                  </a:cubicBezTo>
                  <a:cubicBezTo>
                    <a:pt x="27269" y="6083"/>
                    <a:pt x="27068" y="5681"/>
                    <a:pt x="26314" y="5430"/>
                  </a:cubicBezTo>
                  <a:cubicBezTo>
                    <a:pt x="20597" y="3494"/>
                    <a:pt x="14816" y="1735"/>
                    <a:pt x="8973" y="177"/>
                  </a:cubicBezTo>
                  <a:cubicBezTo>
                    <a:pt x="8635" y="89"/>
                    <a:pt x="8275" y="0"/>
                    <a:pt x="7928"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821120" y="4487065"/>
              <a:ext cx="356352" cy="306078"/>
            </a:xfrm>
            <a:custGeom>
              <a:avLst/>
              <a:gdLst/>
              <a:ahLst/>
              <a:cxnLst/>
              <a:rect l="l" t="t" r="r" b="b"/>
              <a:pathLst>
                <a:path w="10682" h="9175" extrusionOk="0">
                  <a:moveTo>
                    <a:pt x="3007" y="0"/>
                  </a:moveTo>
                  <a:cubicBezTo>
                    <a:pt x="2970" y="0"/>
                    <a:pt x="2944" y="5"/>
                    <a:pt x="2929" y="14"/>
                  </a:cubicBezTo>
                  <a:cubicBezTo>
                    <a:pt x="2690" y="152"/>
                    <a:pt x="1195" y="3557"/>
                    <a:pt x="1" y="6196"/>
                  </a:cubicBezTo>
                  <a:cubicBezTo>
                    <a:pt x="2564" y="7176"/>
                    <a:pt x="5366" y="8207"/>
                    <a:pt x="7930" y="9174"/>
                  </a:cubicBezTo>
                  <a:cubicBezTo>
                    <a:pt x="8722" y="7013"/>
                    <a:pt x="10192" y="4286"/>
                    <a:pt x="10682" y="2967"/>
                  </a:cubicBezTo>
                  <a:cubicBezTo>
                    <a:pt x="8730" y="1769"/>
                    <a:pt x="3752" y="0"/>
                    <a:pt x="3007"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834131" y="4136551"/>
              <a:ext cx="464905" cy="142948"/>
            </a:xfrm>
            <a:custGeom>
              <a:avLst/>
              <a:gdLst/>
              <a:ahLst/>
              <a:cxnLst/>
              <a:rect l="l" t="t" r="r" b="b"/>
              <a:pathLst>
                <a:path w="13936" h="4285" extrusionOk="0">
                  <a:moveTo>
                    <a:pt x="115" y="0"/>
                  </a:moveTo>
                  <a:cubicBezTo>
                    <a:pt x="63" y="0"/>
                    <a:pt x="24" y="35"/>
                    <a:pt x="13" y="78"/>
                  </a:cubicBezTo>
                  <a:cubicBezTo>
                    <a:pt x="0" y="141"/>
                    <a:pt x="38" y="191"/>
                    <a:pt x="88" y="204"/>
                  </a:cubicBezTo>
                  <a:cubicBezTo>
                    <a:pt x="4738" y="1259"/>
                    <a:pt x="9324" y="2617"/>
                    <a:pt x="13785" y="4275"/>
                  </a:cubicBezTo>
                  <a:cubicBezTo>
                    <a:pt x="13798" y="4282"/>
                    <a:pt x="13812" y="4285"/>
                    <a:pt x="13826" y="4285"/>
                  </a:cubicBezTo>
                  <a:cubicBezTo>
                    <a:pt x="13865" y="4285"/>
                    <a:pt x="13905" y="4259"/>
                    <a:pt x="13923" y="4212"/>
                  </a:cubicBezTo>
                  <a:cubicBezTo>
                    <a:pt x="13936" y="4162"/>
                    <a:pt x="13911" y="4099"/>
                    <a:pt x="13861" y="4087"/>
                  </a:cubicBezTo>
                  <a:cubicBezTo>
                    <a:pt x="9387" y="2416"/>
                    <a:pt x="4801" y="1058"/>
                    <a:pt x="139" y="3"/>
                  </a:cubicBezTo>
                  <a:cubicBezTo>
                    <a:pt x="130" y="1"/>
                    <a:pt x="122" y="0"/>
                    <a:pt x="1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797668" y="4227523"/>
              <a:ext cx="424673" cy="137076"/>
            </a:xfrm>
            <a:custGeom>
              <a:avLst/>
              <a:gdLst/>
              <a:ahLst/>
              <a:cxnLst/>
              <a:rect l="l" t="t" r="r" b="b"/>
              <a:pathLst>
                <a:path w="12730" h="4109" extrusionOk="0">
                  <a:moveTo>
                    <a:pt x="118" y="0"/>
                  </a:moveTo>
                  <a:cubicBezTo>
                    <a:pt x="73" y="0"/>
                    <a:pt x="24" y="36"/>
                    <a:pt x="13" y="91"/>
                  </a:cubicBezTo>
                  <a:cubicBezTo>
                    <a:pt x="0" y="141"/>
                    <a:pt x="38" y="191"/>
                    <a:pt x="88" y="216"/>
                  </a:cubicBezTo>
                  <a:cubicBezTo>
                    <a:pt x="4335" y="1247"/>
                    <a:pt x="8507" y="2554"/>
                    <a:pt x="12579" y="4099"/>
                  </a:cubicBezTo>
                  <a:cubicBezTo>
                    <a:pt x="12592" y="4106"/>
                    <a:pt x="12605" y="4109"/>
                    <a:pt x="12619" y="4109"/>
                  </a:cubicBezTo>
                  <a:cubicBezTo>
                    <a:pt x="12659" y="4109"/>
                    <a:pt x="12698" y="4083"/>
                    <a:pt x="12717" y="4036"/>
                  </a:cubicBezTo>
                  <a:cubicBezTo>
                    <a:pt x="12729" y="3986"/>
                    <a:pt x="12704" y="3923"/>
                    <a:pt x="12654" y="3911"/>
                  </a:cubicBezTo>
                  <a:cubicBezTo>
                    <a:pt x="8570" y="2352"/>
                    <a:pt x="4386" y="1046"/>
                    <a:pt x="138" y="3"/>
                  </a:cubicBezTo>
                  <a:cubicBezTo>
                    <a:pt x="132" y="1"/>
                    <a:pt x="125"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
            <p:cNvSpPr/>
            <p:nvPr/>
          </p:nvSpPr>
          <p:spPr>
            <a:xfrm>
              <a:off x="676937" y="4051516"/>
              <a:ext cx="103549" cy="75927"/>
            </a:xfrm>
            <a:custGeom>
              <a:avLst/>
              <a:gdLst/>
              <a:ahLst/>
              <a:cxnLst/>
              <a:rect l="l" t="t" r="r" b="b"/>
              <a:pathLst>
                <a:path w="3104" h="2276" extrusionOk="0">
                  <a:moveTo>
                    <a:pt x="1571" y="1"/>
                  </a:moveTo>
                  <a:cubicBezTo>
                    <a:pt x="1420" y="1"/>
                    <a:pt x="1257" y="26"/>
                    <a:pt x="1093" y="51"/>
                  </a:cubicBezTo>
                  <a:cubicBezTo>
                    <a:pt x="880" y="101"/>
                    <a:pt x="654" y="164"/>
                    <a:pt x="453" y="315"/>
                  </a:cubicBezTo>
                  <a:cubicBezTo>
                    <a:pt x="164" y="516"/>
                    <a:pt x="0" y="868"/>
                    <a:pt x="0" y="1207"/>
                  </a:cubicBezTo>
                  <a:cubicBezTo>
                    <a:pt x="0" y="1308"/>
                    <a:pt x="13" y="1408"/>
                    <a:pt x="38" y="1496"/>
                  </a:cubicBezTo>
                  <a:cubicBezTo>
                    <a:pt x="164" y="1924"/>
                    <a:pt x="566" y="2250"/>
                    <a:pt x="1018" y="2275"/>
                  </a:cubicBezTo>
                  <a:cubicBezTo>
                    <a:pt x="1081" y="2275"/>
                    <a:pt x="1131" y="2238"/>
                    <a:pt x="1131" y="2175"/>
                  </a:cubicBezTo>
                  <a:cubicBezTo>
                    <a:pt x="1131" y="2112"/>
                    <a:pt x="1093" y="2074"/>
                    <a:pt x="1031" y="2062"/>
                  </a:cubicBezTo>
                  <a:cubicBezTo>
                    <a:pt x="679" y="2049"/>
                    <a:pt x="339" y="1785"/>
                    <a:pt x="239" y="1433"/>
                  </a:cubicBezTo>
                  <a:cubicBezTo>
                    <a:pt x="226" y="1371"/>
                    <a:pt x="214" y="1283"/>
                    <a:pt x="214" y="1207"/>
                  </a:cubicBezTo>
                  <a:cubicBezTo>
                    <a:pt x="214" y="931"/>
                    <a:pt x="352" y="642"/>
                    <a:pt x="578" y="478"/>
                  </a:cubicBezTo>
                  <a:cubicBezTo>
                    <a:pt x="729" y="365"/>
                    <a:pt x="930" y="303"/>
                    <a:pt x="1144" y="265"/>
                  </a:cubicBezTo>
                  <a:cubicBezTo>
                    <a:pt x="1282" y="227"/>
                    <a:pt x="1433" y="202"/>
                    <a:pt x="1571" y="202"/>
                  </a:cubicBezTo>
                  <a:cubicBezTo>
                    <a:pt x="1671" y="202"/>
                    <a:pt x="1759" y="215"/>
                    <a:pt x="1847" y="240"/>
                  </a:cubicBezTo>
                  <a:cubicBezTo>
                    <a:pt x="2262" y="328"/>
                    <a:pt x="2601" y="692"/>
                    <a:pt x="2903" y="1056"/>
                  </a:cubicBezTo>
                  <a:cubicBezTo>
                    <a:pt x="2925" y="1078"/>
                    <a:pt x="2955" y="1092"/>
                    <a:pt x="2987" y="1092"/>
                  </a:cubicBezTo>
                  <a:cubicBezTo>
                    <a:pt x="3009" y="1092"/>
                    <a:pt x="3033" y="1085"/>
                    <a:pt x="3054" y="1069"/>
                  </a:cubicBezTo>
                  <a:cubicBezTo>
                    <a:pt x="3091" y="1031"/>
                    <a:pt x="3104" y="956"/>
                    <a:pt x="3066" y="918"/>
                  </a:cubicBezTo>
                  <a:cubicBezTo>
                    <a:pt x="2752" y="554"/>
                    <a:pt x="2400" y="152"/>
                    <a:pt x="1885" y="26"/>
                  </a:cubicBezTo>
                  <a:cubicBezTo>
                    <a:pt x="1785" y="14"/>
                    <a:pt x="1684" y="1"/>
                    <a:pt x="15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
            <p:cNvSpPr/>
            <p:nvPr/>
          </p:nvSpPr>
          <p:spPr>
            <a:xfrm>
              <a:off x="762039" y="4071665"/>
              <a:ext cx="27255" cy="27689"/>
            </a:xfrm>
            <a:custGeom>
              <a:avLst/>
              <a:gdLst/>
              <a:ahLst/>
              <a:cxnLst/>
              <a:rect l="l" t="t" r="r" b="b"/>
              <a:pathLst>
                <a:path w="817" h="830" extrusionOk="0">
                  <a:moveTo>
                    <a:pt x="402" y="214"/>
                  </a:moveTo>
                  <a:cubicBezTo>
                    <a:pt x="452" y="214"/>
                    <a:pt x="503" y="226"/>
                    <a:pt x="540" y="264"/>
                  </a:cubicBezTo>
                  <a:cubicBezTo>
                    <a:pt x="578" y="302"/>
                    <a:pt x="603" y="352"/>
                    <a:pt x="603" y="415"/>
                  </a:cubicBezTo>
                  <a:cubicBezTo>
                    <a:pt x="603" y="465"/>
                    <a:pt x="591" y="503"/>
                    <a:pt x="553" y="540"/>
                  </a:cubicBezTo>
                  <a:cubicBezTo>
                    <a:pt x="515" y="591"/>
                    <a:pt x="465" y="616"/>
                    <a:pt x="402" y="616"/>
                  </a:cubicBezTo>
                  <a:cubicBezTo>
                    <a:pt x="352" y="616"/>
                    <a:pt x="314" y="603"/>
                    <a:pt x="276" y="566"/>
                  </a:cubicBezTo>
                  <a:cubicBezTo>
                    <a:pt x="226" y="528"/>
                    <a:pt x="201" y="478"/>
                    <a:pt x="201" y="415"/>
                  </a:cubicBezTo>
                  <a:cubicBezTo>
                    <a:pt x="201" y="365"/>
                    <a:pt x="226" y="327"/>
                    <a:pt x="251" y="289"/>
                  </a:cubicBezTo>
                  <a:cubicBezTo>
                    <a:pt x="289" y="239"/>
                    <a:pt x="352" y="214"/>
                    <a:pt x="402" y="214"/>
                  </a:cubicBezTo>
                  <a:close/>
                  <a:moveTo>
                    <a:pt x="402" y="0"/>
                  </a:moveTo>
                  <a:cubicBezTo>
                    <a:pt x="289" y="0"/>
                    <a:pt x="176" y="50"/>
                    <a:pt x="88" y="151"/>
                  </a:cubicBezTo>
                  <a:cubicBezTo>
                    <a:pt x="25" y="226"/>
                    <a:pt x="0" y="327"/>
                    <a:pt x="0" y="415"/>
                  </a:cubicBezTo>
                  <a:cubicBezTo>
                    <a:pt x="0" y="528"/>
                    <a:pt x="50" y="654"/>
                    <a:pt x="138" y="729"/>
                  </a:cubicBezTo>
                  <a:cubicBezTo>
                    <a:pt x="214" y="792"/>
                    <a:pt x="314" y="829"/>
                    <a:pt x="402" y="829"/>
                  </a:cubicBezTo>
                  <a:cubicBezTo>
                    <a:pt x="515" y="829"/>
                    <a:pt x="641" y="779"/>
                    <a:pt x="716" y="679"/>
                  </a:cubicBezTo>
                  <a:cubicBezTo>
                    <a:pt x="779" y="603"/>
                    <a:pt x="817" y="503"/>
                    <a:pt x="817" y="415"/>
                  </a:cubicBezTo>
                  <a:cubicBezTo>
                    <a:pt x="817" y="302"/>
                    <a:pt x="767" y="176"/>
                    <a:pt x="666" y="101"/>
                  </a:cubicBezTo>
                  <a:cubicBezTo>
                    <a:pt x="591" y="38"/>
                    <a:pt x="503" y="0"/>
                    <a:pt x="4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642543" y="4159669"/>
              <a:ext cx="103583" cy="75927"/>
            </a:xfrm>
            <a:custGeom>
              <a:avLst/>
              <a:gdLst/>
              <a:ahLst/>
              <a:cxnLst/>
              <a:rect l="l" t="t" r="r" b="b"/>
              <a:pathLst>
                <a:path w="3105" h="2276" extrusionOk="0">
                  <a:moveTo>
                    <a:pt x="1584" y="1"/>
                  </a:moveTo>
                  <a:cubicBezTo>
                    <a:pt x="1421" y="1"/>
                    <a:pt x="1257" y="26"/>
                    <a:pt x="1107" y="51"/>
                  </a:cubicBezTo>
                  <a:cubicBezTo>
                    <a:pt x="880" y="101"/>
                    <a:pt x="654" y="177"/>
                    <a:pt x="453" y="315"/>
                  </a:cubicBezTo>
                  <a:cubicBezTo>
                    <a:pt x="164" y="516"/>
                    <a:pt x="1" y="868"/>
                    <a:pt x="1" y="1207"/>
                  </a:cubicBezTo>
                  <a:cubicBezTo>
                    <a:pt x="1" y="1308"/>
                    <a:pt x="13" y="1408"/>
                    <a:pt x="38" y="1496"/>
                  </a:cubicBezTo>
                  <a:cubicBezTo>
                    <a:pt x="177" y="1936"/>
                    <a:pt x="579" y="2250"/>
                    <a:pt x="1019" y="2275"/>
                  </a:cubicBezTo>
                  <a:cubicBezTo>
                    <a:pt x="1081" y="2275"/>
                    <a:pt x="1132" y="2238"/>
                    <a:pt x="1132" y="2175"/>
                  </a:cubicBezTo>
                  <a:cubicBezTo>
                    <a:pt x="1132" y="2125"/>
                    <a:pt x="1094" y="2074"/>
                    <a:pt x="1031" y="2074"/>
                  </a:cubicBezTo>
                  <a:cubicBezTo>
                    <a:pt x="679" y="2049"/>
                    <a:pt x="340" y="1785"/>
                    <a:pt x="240" y="1446"/>
                  </a:cubicBezTo>
                  <a:cubicBezTo>
                    <a:pt x="227" y="1371"/>
                    <a:pt x="214" y="1295"/>
                    <a:pt x="214" y="1207"/>
                  </a:cubicBezTo>
                  <a:cubicBezTo>
                    <a:pt x="214" y="931"/>
                    <a:pt x="353" y="642"/>
                    <a:pt x="579" y="478"/>
                  </a:cubicBezTo>
                  <a:cubicBezTo>
                    <a:pt x="730" y="365"/>
                    <a:pt x="931" y="303"/>
                    <a:pt x="1144" y="265"/>
                  </a:cubicBezTo>
                  <a:cubicBezTo>
                    <a:pt x="1295" y="227"/>
                    <a:pt x="1433" y="215"/>
                    <a:pt x="1584" y="215"/>
                  </a:cubicBezTo>
                  <a:cubicBezTo>
                    <a:pt x="1672" y="215"/>
                    <a:pt x="1760" y="215"/>
                    <a:pt x="1848" y="240"/>
                  </a:cubicBezTo>
                  <a:cubicBezTo>
                    <a:pt x="2263" y="328"/>
                    <a:pt x="2602" y="692"/>
                    <a:pt x="2903" y="1057"/>
                  </a:cubicBezTo>
                  <a:cubicBezTo>
                    <a:pt x="2925" y="1078"/>
                    <a:pt x="2960" y="1092"/>
                    <a:pt x="2993" y="1092"/>
                  </a:cubicBezTo>
                  <a:cubicBezTo>
                    <a:pt x="3016" y="1092"/>
                    <a:pt x="3038" y="1085"/>
                    <a:pt x="3054" y="1069"/>
                  </a:cubicBezTo>
                  <a:cubicBezTo>
                    <a:pt x="3105" y="1031"/>
                    <a:pt x="3105" y="956"/>
                    <a:pt x="3067" y="918"/>
                  </a:cubicBezTo>
                  <a:cubicBezTo>
                    <a:pt x="2753" y="554"/>
                    <a:pt x="2401" y="152"/>
                    <a:pt x="1886" y="39"/>
                  </a:cubicBezTo>
                  <a:cubicBezTo>
                    <a:pt x="1785" y="14"/>
                    <a:pt x="1685" y="1"/>
                    <a:pt x="15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6"/>
            <p:cNvSpPr/>
            <p:nvPr/>
          </p:nvSpPr>
          <p:spPr>
            <a:xfrm>
              <a:off x="727645" y="4179819"/>
              <a:ext cx="27288" cy="27689"/>
            </a:xfrm>
            <a:custGeom>
              <a:avLst/>
              <a:gdLst/>
              <a:ahLst/>
              <a:cxnLst/>
              <a:rect l="l" t="t" r="r" b="b"/>
              <a:pathLst>
                <a:path w="818" h="830" extrusionOk="0">
                  <a:moveTo>
                    <a:pt x="403" y="214"/>
                  </a:moveTo>
                  <a:cubicBezTo>
                    <a:pt x="453" y="214"/>
                    <a:pt x="503" y="226"/>
                    <a:pt x="541" y="264"/>
                  </a:cubicBezTo>
                  <a:cubicBezTo>
                    <a:pt x="579" y="302"/>
                    <a:pt x="604" y="352"/>
                    <a:pt x="604" y="415"/>
                  </a:cubicBezTo>
                  <a:cubicBezTo>
                    <a:pt x="604" y="465"/>
                    <a:pt x="591" y="503"/>
                    <a:pt x="566" y="540"/>
                  </a:cubicBezTo>
                  <a:cubicBezTo>
                    <a:pt x="516" y="591"/>
                    <a:pt x="466" y="616"/>
                    <a:pt x="403" y="616"/>
                  </a:cubicBezTo>
                  <a:cubicBezTo>
                    <a:pt x="365" y="616"/>
                    <a:pt x="315" y="603"/>
                    <a:pt x="277" y="566"/>
                  </a:cubicBezTo>
                  <a:cubicBezTo>
                    <a:pt x="227" y="528"/>
                    <a:pt x="202" y="478"/>
                    <a:pt x="202" y="415"/>
                  </a:cubicBezTo>
                  <a:cubicBezTo>
                    <a:pt x="202" y="377"/>
                    <a:pt x="227" y="327"/>
                    <a:pt x="252" y="289"/>
                  </a:cubicBezTo>
                  <a:cubicBezTo>
                    <a:pt x="290" y="239"/>
                    <a:pt x="352" y="214"/>
                    <a:pt x="403" y="214"/>
                  </a:cubicBezTo>
                  <a:close/>
                  <a:moveTo>
                    <a:pt x="403" y="0"/>
                  </a:moveTo>
                  <a:cubicBezTo>
                    <a:pt x="290" y="0"/>
                    <a:pt x="177" y="50"/>
                    <a:pt x="89" y="151"/>
                  </a:cubicBezTo>
                  <a:cubicBezTo>
                    <a:pt x="26" y="226"/>
                    <a:pt x="1" y="327"/>
                    <a:pt x="1" y="415"/>
                  </a:cubicBezTo>
                  <a:cubicBezTo>
                    <a:pt x="1" y="528"/>
                    <a:pt x="51" y="654"/>
                    <a:pt x="139" y="729"/>
                  </a:cubicBezTo>
                  <a:cubicBezTo>
                    <a:pt x="214" y="792"/>
                    <a:pt x="315" y="829"/>
                    <a:pt x="403" y="829"/>
                  </a:cubicBezTo>
                  <a:cubicBezTo>
                    <a:pt x="528" y="829"/>
                    <a:pt x="641" y="779"/>
                    <a:pt x="717" y="679"/>
                  </a:cubicBezTo>
                  <a:cubicBezTo>
                    <a:pt x="780" y="603"/>
                    <a:pt x="817" y="503"/>
                    <a:pt x="817" y="415"/>
                  </a:cubicBezTo>
                  <a:cubicBezTo>
                    <a:pt x="817" y="302"/>
                    <a:pt x="767" y="189"/>
                    <a:pt x="667" y="101"/>
                  </a:cubicBezTo>
                  <a:cubicBezTo>
                    <a:pt x="591" y="38"/>
                    <a:pt x="503" y="0"/>
                    <a:pt x="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
            <p:cNvSpPr/>
            <p:nvPr/>
          </p:nvSpPr>
          <p:spPr>
            <a:xfrm>
              <a:off x="598541" y="4277497"/>
              <a:ext cx="103149" cy="76294"/>
            </a:xfrm>
            <a:custGeom>
              <a:avLst/>
              <a:gdLst/>
              <a:ahLst/>
              <a:cxnLst/>
              <a:rect l="l" t="t" r="r" b="b"/>
              <a:pathLst>
                <a:path w="3092" h="2287" extrusionOk="0">
                  <a:moveTo>
                    <a:pt x="1571" y="0"/>
                  </a:moveTo>
                  <a:cubicBezTo>
                    <a:pt x="1408" y="0"/>
                    <a:pt x="1244" y="25"/>
                    <a:pt x="1094" y="63"/>
                  </a:cubicBezTo>
                  <a:cubicBezTo>
                    <a:pt x="867" y="113"/>
                    <a:pt x="641" y="176"/>
                    <a:pt x="440" y="314"/>
                  </a:cubicBezTo>
                  <a:cubicBezTo>
                    <a:pt x="164" y="528"/>
                    <a:pt x="0" y="867"/>
                    <a:pt x="0" y="1219"/>
                  </a:cubicBezTo>
                  <a:cubicBezTo>
                    <a:pt x="0" y="1307"/>
                    <a:pt x="13" y="1407"/>
                    <a:pt x="38" y="1508"/>
                  </a:cubicBezTo>
                  <a:cubicBezTo>
                    <a:pt x="164" y="1935"/>
                    <a:pt x="566" y="2249"/>
                    <a:pt x="1018" y="2287"/>
                  </a:cubicBezTo>
                  <a:cubicBezTo>
                    <a:pt x="1068" y="2287"/>
                    <a:pt x="1119" y="2237"/>
                    <a:pt x="1119" y="2186"/>
                  </a:cubicBezTo>
                  <a:cubicBezTo>
                    <a:pt x="1131" y="2124"/>
                    <a:pt x="1081" y="2073"/>
                    <a:pt x="1031" y="2073"/>
                  </a:cubicBezTo>
                  <a:cubicBezTo>
                    <a:pt x="666" y="2061"/>
                    <a:pt x="327" y="1784"/>
                    <a:pt x="239" y="1445"/>
                  </a:cubicBezTo>
                  <a:cubicBezTo>
                    <a:pt x="214" y="1370"/>
                    <a:pt x="201" y="1294"/>
                    <a:pt x="201" y="1219"/>
                  </a:cubicBezTo>
                  <a:cubicBezTo>
                    <a:pt x="201" y="942"/>
                    <a:pt x="340" y="653"/>
                    <a:pt x="566" y="490"/>
                  </a:cubicBezTo>
                  <a:cubicBezTo>
                    <a:pt x="729" y="377"/>
                    <a:pt x="930" y="314"/>
                    <a:pt x="1131" y="264"/>
                  </a:cubicBezTo>
                  <a:cubicBezTo>
                    <a:pt x="1282" y="239"/>
                    <a:pt x="1433" y="214"/>
                    <a:pt x="1571" y="214"/>
                  </a:cubicBezTo>
                  <a:cubicBezTo>
                    <a:pt x="1659" y="214"/>
                    <a:pt x="1747" y="226"/>
                    <a:pt x="1835" y="239"/>
                  </a:cubicBezTo>
                  <a:cubicBezTo>
                    <a:pt x="2262" y="339"/>
                    <a:pt x="2589" y="691"/>
                    <a:pt x="2903" y="1056"/>
                  </a:cubicBezTo>
                  <a:cubicBezTo>
                    <a:pt x="2923" y="1082"/>
                    <a:pt x="2951" y="1095"/>
                    <a:pt x="2978" y="1095"/>
                  </a:cubicBezTo>
                  <a:cubicBezTo>
                    <a:pt x="3001" y="1095"/>
                    <a:pt x="3024" y="1086"/>
                    <a:pt x="3041" y="1068"/>
                  </a:cubicBezTo>
                  <a:cubicBezTo>
                    <a:pt x="3092" y="1030"/>
                    <a:pt x="3092" y="968"/>
                    <a:pt x="3054" y="917"/>
                  </a:cubicBezTo>
                  <a:cubicBezTo>
                    <a:pt x="2740" y="565"/>
                    <a:pt x="2388" y="151"/>
                    <a:pt x="1885" y="38"/>
                  </a:cubicBezTo>
                  <a:cubicBezTo>
                    <a:pt x="1772" y="13"/>
                    <a:pt x="1672" y="0"/>
                    <a:pt x="15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
            <p:cNvSpPr/>
            <p:nvPr/>
          </p:nvSpPr>
          <p:spPr>
            <a:xfrm>
              <a:off x="683209" y="4298013"/>
              <a:ext cx="27288" cy="27288"/>
            </a:xfrm>
            <a:custGeom>
              <a:avLst/>
              <a:gdLst/>
              <a:ahLst/>
              <a:cxnLst/>
              <a:rect l="l" t="t" r="r" b="b"/>
              <a:pathLst>
                <a:path w="818" h="818" extrusionOk="0">
                  <a:moveTo>
                    <a:pt x="415" y="214"/>
                  </a:moveTo>
                  <a:cubicBezTo>
                    <a:pt x="453" y="214"/>
                    <a:pt x="503" y="227"/>
                    <a:pt x="541" y="252"/>
                  </a:cubicBezTo>
                  <a:cubicBezTo>
                    <a:pt x="591" y="290"/>
                    <a:pt x="616" y="353"/>
                    <a:pt x="616" y="403"/>
                  </a:cubicBezTo>
                  <a:cubicBezTo>
                    <a:pt x="616" y="453"/>
                    <a:pt x="591" y="503"/>
                    <a:pt x="566" y="541"/>
                  </a:cubicBezTo>
                  <a:cubicBezTo>
                    <a:pt x="528" y="591"/>
                    <a:pt x="466" y="616"/>
                    <a:pt x="415" y="616"/>
                  </a:cubicBezTo>
                  <a:cubicBezTo>
                    <a:pt x="365" y="616"/>
                    <a:pt x="315" y="591"/>
                    <a:pt x="277" y="566"/>
                  </a:cubicBezTo>
                  <a:cubicBezTo>
                    <a:pt x="239" y="529"/>
                    <a:pt x="214" y="466"/>
                    <a:pt x="214" y="415"/>
                  </a:cubicBezTo>
                  <a:cubicBezTo>
                    <a:pt x="214" y="365"/>
                    <a:pt x="227" y="315"/>
                    <a:pt x="252" y="277"/>
                  </a:cubicBezTo>
                  <a:cubicBezTo>
                    <a:pt x="302" y="239"/>
                    <a:pt x="352" y="214"/>
                    <a:pt x="415" y="214"/>
                  </a:cubicBezTo>
                  <a:close/>
                  <a:moveTo>
                    <a:pt x="415" y="1"/>
                  </a:moveTo>
                  <a:cubicBezTo>
                    <a:pt x="302" y="1"/>
                    <a:pt x="177" y="51"/>
                    <a:pt x="101" y="152"/>
                  </a:cubicBezTo>
                  <a:cubicBezTo>
                    <a:pt x="38" y="227"/>
                    <a:pt x="1" y="315"/>
                    <a:pt x="1" y="415"/>
                  </a:cubicBezTo>
                  <a:cubicBezTo>
                    <a:pt x="1" y="529"/>
                    <a:pt x="51" y="642"/>
                    <a:pt x="151" y="730"/>
                  </a:cubicBezTo>
                  <a:cubicBezTo>
                    <a:pt x="227" y="792"/>
                    <a:pt x="315" y="818"/>
                    <a:pt x="415" y="818"/>
                  </a:cubicBezTo>
                  <a:cubicBezTo>
                    <a:pt x="528" y="818"/>
                    <a:pt x="642" y="767"/>
                    <a:pt x="729" y="679"/>
                  </a:cubicBezTo>
                  <a:cubicBezTo>
                    <a:pt x="792" y="591"/>
                    <a:pt x="817" y="503"/>
                    <a:pt x="817" y="403"/>
                  </a:cubicBezTo>
                  <a:cubicBezTo>
                    <a:pt x="817" y="290"/>
                    <a:pt x="767" y="177"/>
                    <a:pt x="679" y="101"/>
                  </a:cubicBezTo>
                  <a:cubicBezTo>
                    <a:pt x="604" y="26"/>
                    <a:pt x="503" y="1"/>
                    <a:pt x="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561645" y="4401996"/>
              <a:ext cx="103583" cy="75961"/>
            </a:xfrm>
            <a:custGeom>
              <a:avLst/>
              <a:gdLst/>
              <a:ahLst/>
              <a:cxnLst/>
              <a:rect l="l" t="t" r="r" b="b"/>
              <a:pathLst>
                <a:path w="3105" h="2277" extrusionOk="0">
                  <a:moveTo>
                    <a:pt x="1584" y="0"/>
                  </a:moveTo>
                  <a:cubicBezTo>
                    <a:pt x="1420" y="0"/>
                    <a:pt x="1257" y="25"/>
                    <a:pt x="1106" y="63"/>
                  </a:cubicBezTo>
                  <a:cubicBezTo>
                    <a:pt x="880" y="101"/>
                    <a:pt x="654" y="176"/>
                    <a:pt x="453" y="314"/>
                  </a:cubicBezTo>
                  <a:cubicBezTo>
                    <a:pt x="164" y="528"/>
                    <a:pt x="1" y="867"/>
                    <a:pt x="1" y="1219"/>
                  </a:cubicBezTo>
                  <a:cubicBezTo>
                    <a:pt x="1" y="1307"/>
                    <a:pt x="13" y="1407"/>
                    <a:pt x="38" y="1508"/>
                  </a:cubicBezTo>
                  <a:cubicBezTo>
                    <a:pt x="164" y="1935"/>
                    <a:pt x="579" y="2249"/>
                    <a:pt x="1018" y="2275"/>
                  </a:cubicBezTo>
                  <a:cubicBezTo>
                    <a:pt x="1025" y="2276"/>
                    <a:pt x="1031" y="2276"/>
                    <a:pt x="1038" y="2276"/>
                  </a:cubicBezTo>
                  <a:cubicBezTo>
                    <a:pt x="1091" y="2276"/>
                    <a:pt x="1131" y="2232"/>
                    <a:pt x="1131" y="2187"/>
                  </a:cubicBezTo>
                  <a:cubicBezTo>
                    <a:pt x="1131" y="2124"/>
                    <a:pt x="1094" y="2073"/>
                    <a:pt x="1031" y="2073"/>
                  </a:cubicBezTo>
                  <a:cubicBezTo>
                    <a:pt x="679" y="2048"/>
                    <a:pt x="340" y="1784"/>
                    <a:pt x="239" y="1445"/>
                  </a:cubicBezTo>
                  <a:cubicBezTo>
                    <a:pt x="227" y="1370"/>
                    <a:pt x="214" y="1294"/>
                    <a:pt x="214" y="1219"/>
                  </a:cubicBezTo>
                  <a:cubicBezTo>
                    <a:pt x="214" y="930"/>
                    <a:pt x="352" y="654"/>
                    <a:pt x="579" y="490"/>
                  </a:cubicBezTo>
                  <a:cubicBezTo>
                    <a:pt x="729" y="377"/>
                    <a:pt x="930" y="314"/>
                    <a:pt x="1144" y="264"/>
                  </a:cubicBezTo>
                  <a:cubicBezTo>
                    <a:pt x="1295" y="239"/>
                    <a:pt x="1433" y="214"/>
                    <a:pt x="1584" y="214"/>
                  </a:cubicBezTo>
                  <a:cubicBezTo>
                    <a:pt x="1672" y="214"/>
                    <a:pt x="1760" y="226"/>
                    <a:pt x="1848" y="239"/>
                  </a:cubicBezTo>
                  <a:cubicBezTo>
                    <a:pt x="2262" y="339"/>
                    <a:pt x="2602" y="691"/>
                    <a:pt x="2903" y="1056"/>
                  </a:cubicBezTo>
                  <a:cubicBezTo>
                    <a:pt x="2923" y="1083"/>
                    <a:pt x="2954" y="1095"/>
                    <a:pt x="2985" y="1095"/>
                  </a:cubicBezTo>
                  <a:cubicBezTo>
                    <a:pt x="3011" y="1095"/>
                    <a:pt x="3037" y="1086"/>
                    <a:pt x="3054" y="1068"/>
                  </a:cubicBezTo>
                  <a:cubicBezTo>
                    <a:pt x="3104" y="1031"/>
                    <a:pt x="3104" y="968"/>
                    <a:pt x="3067" y="917"/>
                  </a:cubicBezTo>
                  <a:cubicBezTo>
                    <a:pt x="2752" y="553"/>
                    <a:pt x="2401" y="151"/>
                    <a:pt x="1885" y="38"/>
                  </a:cubicBezTo>
                  <a:cubicBezTo>
                    <a:pt x="1785" y="13"/>
                    <a:pt x="1684" y="0"/>
                    <a:pt x="1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646747" y="4422513"/>
              <a:ext cx="27288" cy="27288"/>
            </a:xfrm>
            <a:custGeom>
              <a:avLst/>
              <a:gdLst/>
              <a:ahLst/>
              <a:cxnLst/>
              <a:rect l="l" t="t" r="r" b="b"/>
              <a:pathLst>
                <a:path w="818" h="818" extrusionOk="0">
                  <a:moveTo>
                    <a:pt x="403" y="202"/>
                  </a:moveTo>
                  <a:cubicBezTo>
                    <a:pt x="453" y="202"/>
                    <a:pt x="503" y="227"/>
                    <a:pt x="541" y="252"/>
                  </a:cubicBezTo>
                  <a:cubicBezTo>
                    <a:pt x="578" y="290"/>
                    <a:pt x="604" y="353"/>
                    <a:pt x="604" y="403"/>
                  </a:cubicBezTo>
                  <a:cubicBezTo>
                    <a:pt x="604" y="453"/>
                    <a:pt x="591" y="503"/>
                    <a:pt x="566" y="541"/>
                  </a:cubicBezTo>
                  <a:cubicBezTo>
                    <a:pt x="516" y="579"/>
                    <a:pt x="465" y="604"/>
                    <a:pt x="403" y="604"/>
                  </a:cubicBezTo>
                  <a:cubicBezTo>
                    <a:pt x="365" y="604"/>
                    <a:pt x="315" y="591"/>
                    <a:pt x="277" y="566"/>
                  </a:cubicBezTo>
                  <a:cubicBezTo>
                    <a:pt x="227" y="529"/>
                    <a:pt x="201" y="466"/>
                    <a:pt x="201" y="416"/>
                  </a:cubicBezTo>
                  <a:cubicBezTo>
                    <a:pt x="201" y="365"/>
                    <a:pt x="227" y="315"/>
                    <a:pt x="252" y="277"/>
                  </a:cubicBezTo>
                  <a:cubicBezTo>
                    <a:pt x="289" y="227"/>
                    <a:pt x="352" y="202"/>
                    <a:pt x="403" y="202"/>
                  </a:cubicBezTo>
                  <a:close/>
                  <a:moveTo>
                    <a:pt x="403" y="1"/>
                  </a:moveTo>
                  <a:cubicBezTo>
                    <a:pt x="289" y="1"/>
                    <a:pt x="176" y="51"/>
                    <a:pt x="88" y="139"/>
                  </a:cubicBezTo>
                  <a:cubicBezTo>
                    <a:pt x="26" y="227"/>
                    <a:pt x="0" y="315"/>
                    <a:pt x="0" y="416"/>
                  </a:cubicBezTo>
                  <a:cubicBezTo>
                    <a:pt x="0" y="529"/>
                    <a:pt x="51" y="642"/>
                    <a:pt x="139" y="717"/>
                  </a:cubicBezTo>
                  <a:cubicBezTo>
                    <a:pt x="214" y="792"/>
                    <a:pt x="315" y="818"/>
                    <a:pt x="403" y="818"/>
                  </a:cubicBezTo>
                  <a:cubicBezTo>
                    <a:pt x="516" y="818"/>
                    <a:pt x="641" y="767"/>
                    <a:pt x="717" y="667"/>
                  </a:cubicBezTo>
                  <a:cubicBezTo>
                    <a:pt x="779" y="591"/>
                    <a:pt x="817" y="503"/>
                    <a:pt x="817" y="403"/>
                  </a:cubicBezTo>
                  <a:cubicBezTo>
                    <a:pt x="817" y="290"/>
                    <a:pt x="767" y="177"/>
                    <a:pt x="666" y="89"/>
                  </a:cubicBezTo>
                  <a:cubicBezTo>
                    <a:pt x="591" y="26"/>
                    <a:pt x="503" y="1"/>
                    <a:pt x="4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516375" y="4528598"/>
              <a:ext cx="103583" cy="75894"/>
            </a:xfrm>
            <a:custGeom>
              <a:avLst/>
              <a:gdLst/>
              <a:ahLst/>
              <a:cxnLst/>
              <a:rect l="l" t="t" r="r" b="b"/>
              <a:pathLst>
                <a:path w="3105" h="2275" extrusionOk="0">
                  <a:moveTo>
                    <a:pt x="1571" y="0"/>
                  </a:moveTo>
                  <a:cubicBezTo>
                    <a:pt x="1408" y="0"/>
                    <a:pt x="1257" y="25"/>
                    <a:pt x="1094" y="50"/>
                  </a:cubicBezTo>
                  <a:cubicBezTo>
                    <a:pt x="880" y="101"/>
                    <a:pt x="641" y="163"/>
                    <a:pt x="453" y="314"/>
                  </a:cubicBezTo>
                  <a:cubicBezTo>
                    <a:pt x="164" y="515"/>
                    <a:pt x="0" y="867"/>
                    <a:pt x="0" y="1206"/>
                  </a:cubicBezTo>
                  <a:cubicBezTo>
                    <a:pt x="0" y="1307"/>
                    <a:pt x="13" y="1395"/>
                    <a:pt x="38" y="1495"/>
                  </a:cubicBezTo>
                  <a:cubicBezTo>
                    <a:pt x="164" y="1923"/>
                    <a:pt x="566" y="2249"/>
                    <a:pt x="1018" y="2274"/>
                  </a:cubicBezTo>
                  <a:cubicBezTo>
                    <a:pt x="1081" y="2274"/>
                    <a:pt x="1131" y="2237"/>
                    <a:pt x="1131" y="2174"/>
                  </a:cubicBezTo>
                  <a:cubicBezTo>
                    <a:pt x="1131" y="2111"/>
                    <a:pt x="1094" y="2061"/>
                    <a:pt x="1031" y="2061"/>
                  </a:cubicBezTo>
                  <a:cubicBezTo>
                    <a:pt x="679" y="2048"/>
                    <a:pt x="340" y="1772"/>
                    <a:pt x="239" y="1433"/>
                  </a:cubicBezTo>
                  <a:cubicBezTo>
                    <a:pt x="227" y="1357"/>
                    <a:pt x="214" y="1282"/>
                    <a:pt x="214" y="1206"/>
                  </a:cubicBezTo>
                  <a:cubicBezTo>
                    <a:pt x="214" y="930"/>
                    <a:pt x="352" y="641"/>
                    <a:pt x="566" y="478"/>
                  </a:cubicBezTo>
                  <a:cubicBezTo>
                    <a:pt x="729" y="364"/>
                    <a:pt x="930" y="302"/>
                    <a:pt x="1144" y="251"/>
                  </a:cubicBezTo>
                  <a:cubicBezTo>
                    <a:pt x="1282" y="226"/>
                    <a:pt x="1433" y="201"/>
                    <a:pt x="1571" y="201"/>
                  </a:cubicBezTo>
                  <a:cubicBezTo>
                    <a:pt x="1672" y="201"/>
                    <a:pt x="1760" y="214"/>
                    <a:pt x="1835" y="239"/>
                  </a:cubicBezTo>
                  <a:cubicBezTo>
                    <a:pt x="2262" y="327"/>
                    <a:pt x="2602" y="691"/>
                    <a:pt x="2903" y="1056"/>
                  </a:cubicBezTo>
                  <a:cubicBezTo>
                    <a:pt x="2922" y="1074"/>
                    <a:pt x="2947" y="1084"/>
                    <a:pt x="2974" y="1084"/>
                  </a:cubicBezTo>
                  <a:cubicBezTo>
                    <a:pt x="3001" y="1084"/>
                    <a:pt x="3029" y="1074"/>
                    <a:pt x="3054" y="1056"/>
                  </a:cubicBezTo>
                  <a:cubicBezTo>
                    <a:pt x="3092" y="1018"/>
                    <a:pt x="3104" y="955"/>
                    <a:pt x="3066" y="917"/>
                  </a:cubicBezTo>
                  <a:cubicBezTo>
                    <a:pt x="2752" y="553"/>
                    <a:pt x="2400" y="151"/>
                    <a:pt x="1885" y="25"/>
                  </a:cubicBezTo>
                  <a:cubicBezTo>
                    <a:pt x="1785" y="0"/>
                    <a:pt x="1684" y="0"/>
                    <a:pt x="15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601477" y="4548714"/>
              <a:ext cx="27288" cy="27689"/>
            </a:xfrm>
            <a:custGeom>
              <a:avLst/>
              <a:gdLst/>
              <a:ahLst/>
              <a:cxnLst/>
              <a:rect l="l" t="t" r="r" b="b"/>
              <a:pathLst>
                <a:path w="818" h="830" extrusionOk="0">
                  <a:moveTo>
                    <a:pt x="402" y="214"/>
                  </a:moveTo>
                  <a:cubicBezTo>
                    <a:pt x="453" y="214"/>
                    <a:pt x="503" y="226"/>
                    <a:pt x="541" y="264"/>
                  </a:cubicBezTo>
                  <a:cubicBezTo>
                    <a:pt x="578" y="302"/>
                    <a:pt x="603" y="352"/>
                    <a:pt x="603" y="415"/>
                  </a:cubicBezTo>
                  <a:cubicBezTo>
                    <a:pt x="603" y="453"/>
                    <a:pt x="591" y="503"/>
                    <a:pt x="553" y="541"/>
                  </a:cubicBezTo>
                  <a:cubicBezTo>
                    <a:pt x="515" y="591"/>
                    <a:pt x="465" y="616"/>
                    <a:pt x="402" y="616"/>
                  </a:cubicBezTo>
                  <a:cubicBezTo>
                    <a:pt x="352" y="616"/>
                    <a:pt x="314" y="603"/>
                    <a:pt x="277" y="566"/>
                  </a:cubicBezTo>
                  <a:cubicBezTo>
                    <a:pt x="226" y="528"/>
                    <a:pt x="201" y="478"/>
                    <a:pt x="201" y="415"/>
                  </a:cubicBezTo>
                  <a:cubicBezTo>
                    <a:pt x="201" y="365"/>
                    <a:pt x="214" y="327"/>
                    <a:pt x="252" y="289"/>
                  </a:cubicBezTo>
                  <a:cubicBezTo>
                    <a:pt x="289" y="239"/>
                    <a:pt x="352" y="214"/>
                    <a:pt x="402" y="214"/>
                  </a:cubicBezTo>
                  <a:close/>
                  <a:moveTo>
                    <a:pt x="402" y="0"/>
                  </a:moveTo>
                  <a:cubicBezTo>
                    <a:pt x="289" y="0"/>
                    <a:pt x="176" y="50"/>
                    <a:pt x="88" y="151"/>
                  </a:cubicBezTo>
                  <a:cubicBezTo>
                    <a:pt x="25" y="226"/>
                    <a:pt x="0" y="327"/>
                    <a:pt x="0" y="415"/>
                  </a:cubicBezTo>
                  <a:cubicBezTo>
                    <a:pt x="0" y="528"/>
                    <a:pt x="51" y="641"/>
                    <a:pt x="139" y="729"/>
                  </a:cubicBezTo>
                  <a:cubicBezTo>
                    <a:pt x="214" y="792"/>
                    <a:pt x="314" y="830"/>
                    <a:pt x="402" y="830"/>
                  </a:cubicBezTo>
                  <a:cubicBezTo>
                    <a:pt x="515" y="830"/>
                    <a:pt x="641" y="779"/>
                    <a:pt x="717" y="679"/>
                  </a:cubicBezTo>
                  <a:cubicBezTo>
                    <a:pt x="779" y="603"/>
                    <a:pt x="817" y="503"/>
                    <a:pt x="817" y="415"/>
                  </a:cubicBezTo>
                  <a:cubicBezTo>
                    <a:pt x="817" y="302"/>
                    <a:pt x="767" y="176"/>
                    <a:pt x="666" y="101"/>
                  </a:cubicBezTo>
                  <a:cubicBezTo>
                    <a:pt x="591" y="38"/>
                    <a:pt x="503" y="0"/>
                    <a:pt x="4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67516" y="4745305"/>
              <a:ext cx="28956" cy="14712"/>
            </a:xfrm>
            <a:custGeom>
              <a:avLst/>
              <a:gdLst/>
              <a:ahLst/>
              <a:cxnLst/>
              <a:rect l="l" t="t" r="r" b="b"/>
              <a:pathLst>
                <a:path w="868" h="441" extrusionOk="0">
                  <a:moveTo>
                    <a:pt x="867" y="440"/>
                  </a:moveTo>
                  <a:cubicBezTo>
                    <a:pt x="566" y="327"/>
                    <a:pt x="264" y="189"/>
                    <a:pt x="0" y="1"/>
                  </a:cubicBezTo>
                  <a:cubicBezTo>
                    <a:pt x="264" y="189"/>
                    <a:pt x="566" y="327"/>
                    <a:pt x="867" y="440"/>
                  </a:cubicBezTo>
                  <a:close/>
                </a:path>
              </a:pathLst>
            </a:custGeom>
            <a:solidFill>
              <a:srgbClr val="EFD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547800" y="4715948"/>
              <a:ext cx="433513" cy="159761"/>
            </a:xfrm>
            <a:custGeom>
              <a:avLst/>
              <a:gdLst/>
              <a:ahLst/>
              <a:cxnLst/>
              <a:rect l="l" t="t" r="r" b="b"/>
              <a:pathLst>
                <a:path w="12995" h="4789" extrusionOk="0">
                  <a:moveTo>
                    <a:pt x="12994" y="4789"/>
                  </a:moveTo>
                  <a:cubicBezTo>
                    <a:pt x="9212" y="3444"/>
                    <a:pt x="5417" y="2100"/>
                    <a:pt x="1634" y="742"/>
                  </a:cubicBezTo>
                  <a:cubicBezTo>
                    <a:pt x="5417" y="2100"/>
                    <a:pt x="9212" y="3444"/>
                    <a:pt x="12994" y="4789"/>
                  </a:cubicBezTo>
                  <a:cubicBezTo>
                    <a:pt x="12994" y="4789"/>
                    <a:pt x="12994" y="4789"/>
                    <a:pt x="12994" y="4789"/>
                  </a:cubicBezTo>
                  <a:close/>
                  <a:moveTo>
                    <a:pt x="152" y="114"/>
                  </a:moveTo>
                  <a:cubicBezTo>
                    <a:pt x="101" y="76"/>
                    <a:pt x="51" y="39"/>
                    <a:pt x="1" y="1"/>
                  </a:cubicBezTo>
                  <a:lnTo>
                    <a:pt x="1" y="1"/>
                  </a:lnTo>
                  <a:cubicBezTo>
                    <a:pt x="51" y="39"/>
                    <a:pt x="101" y="76"/>
                    <a:pt x="152" y="114"/>
                  </a:cubicBezTo>
                  <a:close/>
                </a:path>
              </a:pathLst>
            </a:custGeom>
            <a:solidFill>
              <a:srgbClr val="F24B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6"/>
          <p:cNvGrpSpPr/>
          <p:nvPr/>
        </p:nvGrpSpPr>
        <p:grpSpPr>
          <a:xfrm>
            <a:off x="226150" y="36146"/>
            <a:ext cx="8752603" cy="648121"/>
            <a:chOff x="226150" y="36146"/>
            <a:chExt cx="8752603" cy="648121"/>
          </a:xfrm>
        </p:grpSpPr>
        <p:sp>
          <p:nvSpPr>
            <p:cNvPr id="409" name="Google Shape;409;p6"/>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rot="3912685" flipH="1">
              <a:off x="1953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 name="Google Shape;411;p6"/>
          <p:cNvGrpSpPr/>
          <p:nvPr/>
        </p:nvGrpSpPr>
        <p:grpSpPr>
          <a:xfrm>
            <a:off x="42234" y="3631082"/>
            <a:ext cx="8970793" cy="1458619"/>
            <a:chOff x="42234" y="3631082"/>
            <a:chExt cx="8970793" cy="1458619"/>
          </a:xfrm>
        </p:grpSpPr>
        <p:grpSp>
          <p:nvGrpSpPr>
            <p:cNvPr id="412" name="Google Shape;412;p6"/>
            <p:cNvGrpSpPr/>
            <p:nvPr/>
          </p:nvGrpSpPr>
          <p:grpSpPr>
            <a:xfrm rot="922528">
              <a:off x="113434" y="3690271"/>
              <a:ext cx="528592" cy="608422"/>
              <a:chOff x="104132" y="3774240"/>
              <a:chExt cx="602807" cy="693845"/>
            </a:xfrm>
          </p:grpSpPr>
          <p:sp>
            <p:nvSpPr>
              <p:cNvPr id="413" name="Google Shape;413;p6"/>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6"/>
            <p:cNvGrpSpPr/>
            <p:nvPr/>
          </p:nvGrpSpPr>
          <p:grpSpPr>
            <a:xfrm>
              <a:off x="8430774" y="3921549"/>
              <a:ext cx="582254" cy="567217"/>
              <a:chOff x="8362049" y="142511"/>
              <a:chExt cx="582254" cy="567217"/>
            </a:xfrm>
          </p:grpSpPr>
          <p:sp>
            <p:nvSpPr>
              <p:cNvPr id="417" name="Google Shape;417;p6"/>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0" name="Google Shape;420;p6"/>
            <p:cNvSpPr/>
            <p:nvPr/>
          </p:nvSpPr>
          <p:spPr>
            <a:xfrm rot="-944183">
              <a:off x="7931940" y="46733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1"/>
        <p:cNvGrpSpPr/>
        <p:nvPr/>
      </p:nvGrpSpPr>
      <p:grpSpPr>
        <a:xfrm>
          <a:off x="0" y="0"/>
          <a:ext cx="0" cy="0"/>
          <a:chOff x="0" y="0"/>
          <a:chExt cx="0" cy="0"/>
        </a:xfrm>
      </p:grpSpPr>
      <p:grpSp>
        <p:nvGrpSpPr>
          <p:cNvPr id="422" name="Google Shape;422;p7"/>
          <p:cNvGrpSpPr/>
          <p:nvPr/>
        </p:nvGrpSpPr>
        <p:grpSpPr>
          <a:xfrm>
            <a:off x="454950" y="269892"/>
            <a:ext cx="8234100" cy="4603720"/>
            <a:chOff x="429225" y="317630"/>
            <a:chExt cx="8234100" cy="4603720"/>
          </a:xfrm>
        </p:grpSpPr>
        <p:sp>
          <p:nvSpPr>
            <p:cNvPr id="423" name="Google Shape;423;p7"/>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424" name="Google Shape;424;p7"/>
            <p:cNvGrpSpPr/>
            <p:nvPr/>
          </p:nvGrpSpPr>
          <p:grpSpPr>
            <a:xfrm>
              <a:off x="679925" y="317630"/>
              <a:ext cx="7742675" cy="4600565"/>
              <a:chOff x="679925" y="317625"/>
              <a:chExt cx="7742675" cy="4510800"/>
            </a:xfrm>
          </p:grpSpPr>
          <p:cxnSp>
            <p:nvCxnSpPr>
              <p:cNvPr id="425" name="Google Shape;425;p7"/>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6" name="Google Shape;426;p7"/>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7" name="Google Shape;427;p7"/>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8" name="Google Shape;428;p7"/>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9" name="Google Shape;429;p7"/>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0" name="Google Shape;430;p7"/>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1" name="Google Shape;431;p7"/>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2" name="Google Shape;432;p7"/>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3" name="Google Shape;433;p7"/>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4" name="Google Shape;434;p7"/>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5" name="Google Shape;435;p7"/>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6" name="Google Shape;436;p7"/>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7" name="Google Shape;437;p7"/>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8" name="Google Shape;438;p7"/>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9" name="Google Shape;439;p7"/>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0" name="Google Shape;440;p7"/>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1" name="Google Shape;441;p7"/>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2" name="Google Shape;442;p7"/>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3" name="Google Shape;443;p7"/>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4" name="Google Shape;444;p7"/>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5" name="Google Shape;445;p7"/>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6" name="Google Shape;446;p7"/>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7" name="Google Shape;447;p7"/>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8" name="Google Shape;448;p7"/>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9" name="Google Shape;449;p7"/>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0" name="Google Shape;450;p7"/>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1" name="Google Shape;451;p7"/>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2" name="Google Shape;452;p7"/>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3" name="Google Shape;453;p7"/>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4" name="Google Shape;454;p7"/>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5" name="Google Shape;455;p7"/>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6" name="Google Shape;456;p7"/>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7" name="Google Shape;457;p7"/>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458" name="Google Shape;458;p7"/>
            <p:cNvGrpSpPr/>
            <p:nvPr/>
          </p:nvGrpSpPr>
          <p:grpSpPr>
            <a:xfrm rot="5400000">
              <a:off x="2488064" y="-1492722"/>
              <a:ext cx="4107800" cy="8225444"/>
              <a:chOff x="925175" y="317625"/>
              <a:chExt cx="4107800" cy="4510800"/>
            </a:xfrm>
          </p:grpSpPr>
          <p:cxnSp>
            <p:nvCxnSpPr>
              <p:cNvPr id="459" name="Google Shape;459;p7"/>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0" name="Google Shape;460;p7"/>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1" name="Google Shape;461;p7"/>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2" name="Google Shape;462;p7"/>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3" name="Google Shape;463;p7"/>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4" name="Google Shape;464;p7"/>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5" name="Google Shape;465;p7"/>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6" name="Google Shape;466;p7"/>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7" name="Google Shape;467;p7"/>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8" name="Google Shape;468;p7"/>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9" name="Google Shape;469;p7"/>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0" name="Google Shape;470;p7"/>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1" name="Google Shape;471;p7"/>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2" name="Google Shape;472;p7"/>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3" name="Google Shape;473;p7"/>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4" name="Google Shape;474;p7"/>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5" name="Google Shape;475;p7"/>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6" name="Google Shape;476;p7"/>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477" name="Google Shape;477;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78" name="Google Shape;478;p7"/>
          <p:cNvSpPr txBox="1">
            <a:spLocks noGrp="1"/>
          </p:cNvSpPr>
          <p:nvPr>
            <p:ph type="subTitle" idx="1"/>
          </p:nvPr>
        </p:nvSpPr>
        <p:spPr>
          <a:xfrm>
            <a:off x="720000" y="1759950"/>
            <a:ext cx="4294800" cy="2298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479" name="Google Shape;479;p7"/>
          <p:cNvSpPr>
            <a:spLocks noGrp="1"/>
          </p:cNvSpPr>
          <p:nvPr>
            <p:ph type="pic" idx="2"/>
          </p:nvPr>
        </p:nvSpPr>
        <p:spPr>
          <a:xfrm>
            <a:off x="5322000" y="1374125"/>
            <a:ext cx="2973600" cy="2973600"/>
          </a:xfrm>
          <a:prstGeom prst="rect">
            <a:avLst/>
          </a:prstGeom>
          <a:noFill/>
          <a:ln w="19050" cap="flat" cmpd="sng">
            <a:solidFill>
              <a:schemeClr val="accent2"/>
            </a:solidFill>
            <a:prstDash val="solid"/>
            <a:round/>
            <a:headEnd type="none" w="sm" len="sm"/>
            <a:tailEnd type="none" w="sm" len="sm"/>
          </a:ln>
          <a:effectLst>
            <a:outerShdw dist="85725" dir="2760000" algn="bl" rotWithShape="0">
              <a:schemeClr val="dk1">
                <a:alpha val="21000"/>
              </a:schemeClr>
            </a:outerShdw>
          </a:effectLst>
        </p:spPr>
      </p:sp>
      <p:grpSp>
        <p:nvGrpSpPr>
          <p:cNvPr id="480" name="Google Shape;480;p7"/>
          <p:cNvGrpSpPr/>
          <p:nvPr/>
        </p:nvGrpSpPr>
        <p:grpSpPr>
          <a:xfrm>
            <a:off x="167655" y="36146"/>
            <a:ext cx="8811098" cy="938800"/>
            <a:chOff x="167655" y="36146"/>
            <a:chExt cx="8811098" cy="938800"/>
          </a:xfrm>
        </p:grpSpPr>
        <p:grpSp>
          <p:nvGrpSpPr>
            <p:cNvPr id="481" name="Google Shape;481;p7"/>
            <p:cNvGrpSpPr/>
            <p:nvPr/>
          </p:nvGrpSpPr>
          <p:grpSpPr>
            <a:xfrm>
              <a:off x="167655" y="61975"/>
              <a:ext cx="851192" cy="912971"/>
              <a:chOff x="167655" y="61975"/>
              <a:chExt cx="851192" cy="912971"/>
            </a:xfrm>
          </p:grpSpPr>
          <p:grpSp>
            <p:nvGrpSpPr>
              <p:cNvPr id="482" name="Google Shape;482;p7"/>
              <p:cNvGrpSpPr/>
              <p:nvPr/>
            </p:nvGrpSpPr>
            <p:grpSpPr>
              <a:xfrm>
                <a:off x="167655" y="61975"/>
                <a:ext cx="851192" cy="546052"/>
                <a:chOff x="1161225" y="29450"/>
                <a:chExt cx="963432" cy="618055"/>
              </a:xfrm>
            </p:grpSpPr>
            <p:sp>
              <p:nvSpPr>
                <p:cNvPr id="483" name="Google Shape;483;p7"/>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7"/>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7"/>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7"/>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7"/>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7"/>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7"/>
              <p:cNvSpPr/>
              <p:nvPr/>
            </p:nvSpPr>
            <p:spPr>
              <a:xfrm>
                <a:off x="284125" y="6780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1" name="Google Shape;491;p7"/>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7"/>
          <p:cNvGrpSpPr/>
          <p:nvPr/>
        </p:nvGrpSpPr>
        <p:grpSpPr>
          <a:xfrm>
            <a:off x="9696" y="4199467"/>
            <a:ext cx="1197654" cy="879660"/>
            <a:chOff x="9696" y="4199467"/>
            <a:chExt cx="1197654" cy="879660"/>
          </a:xfrm>
        </p:grpSpPr>
        <p:grpSp>
          <p:nvGrpSpPr>
            <p:cNvPr id="493" name="Google Shape;493;p7"/>
            <p:cNvGrpSpPr/>
            <p:nvPr/>
          </p:nvGrpSpPr>
          <p:grpSpPr>
            <a:xfrm rot="2302211">
              <a:off x="136170" y="4318796"/>
              <a:ext cx="598745" cy="615824"/>
              <a:chOff x="8498350" y="3464975"/>
              <a:chExt cx="507323" cy="521794"/>
            </a:xfrm>
          </p:grpSpPr>
          <p:sp>
            <p:nvSpPr>
              <p:cNvPr id="494" name="Google Shape;494;p7"/>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7"/>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7"/>
            <p:cNvGrpSpPr/>
            <p:nvPr/>
          </p:nvGrpSpPr>
          <p:grpSpPr>
            <a:xfrm>
              <a:off x="564775" y="4453146"/>
              <a:ext cx="642575" cy="625981"/>
              <a:chOff x="8362049" y="142511"/>
              <a:chExt cx="582254" cy="567217"/>
            </a:xfrm>
          </p:grpSpPr>
          <p:sp>
            <p:nvSpPr>
              <p:cNvPr id="497" name="Google Shape;497;p7"/>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7"/>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7"/>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0"/>
        <p:cNvGrpSpPr/>
        <p:nvPr/>
      </p:nvGrpSpPr>
      <p:grpSpPr>
        <a:xfrm>
          <a:off x="0" y="0"/>
          <a:ext cx="0" cy="0"/>
          <a:chOff x="0" y="0"/>
          <a:chExt cx="0" cy="0"/>
        </a:xfrm>
      </p:grpSpPr>
      <p:grpSp>
        <p:nvGrpSpPr>
          <p:cNvPr id="501" name="Google Shape;501;p8"/>
          <p:cNvGrpSpPr/>
          <p:nvPr/>
        </p:nvGrpSpPr>
        <p:grpSpPr>
          <a:xfrm>
            <a:off x="454950" y="269892"/>
            <a:ext cx="8234100" cy="4603720"/>
            <a:chOff x="429225" y="317630"/>
            <a:chExt cx="8234100" cy="4603720"/>
          </a:xfrm>
        </p:grpSpPr>
        <p:sp>
          <p:nvSpPr>
            <p:cNvPr id="502" name="Google Shape;502;p8"/>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503" name="Google Shape;503;p8"/>
            <p:cNvGrpSpPr/>
            <p:nvPr/>
          </p:nvGrpSpPr>
          <p:grpSpPr>
            <a:xfrm>
              <a:off x="679925" y="317630"/>
              <a:ext cx="7742675" cy="4600565"/>
              <a:chOff x="679925" y="317625"/>
              <a:chExt cx="7742675" cy="4510800"/>
            </a:xfrm>
          </p:grpSpPr>
          <p:cxnSp>
            <p:nvCxnSpPr>
              <p:cNvPr id="504" name="Google Shape;504;p8"/>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5" name="Google Shape;505;p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6" name="Google Shape;506;p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7" name="Google Shape;507;p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8" name="Google Shape;508;p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9" name="Google Shape;509;p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0" name="Google Shape;510;p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1" name="Google Shape;511;p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2" name="Google Shape;512;p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3" name="Google Shape;513;p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4" name="Google Shape;514;p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5" name="Google Shape;515;p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6" name="Google Shape;516;p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7" name="Google Shape;517;p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8" name="Google Shape;518;p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9" name="Google Shape;519;p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0" name="Google Shape;520;p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1" name="Google Shape;521;p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2" name="Google Shape;522;p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3" name="Google Shape;523;p8"/>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4" name="Google Shape;524;p8"/>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5" name="Google Shape;525;p8"/>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6" name="Google Shape;526;p8"/>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7" name="Google Shape;527;p8"/>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8" name="Google Shape;528;p8"/>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9" name="Google Shape;529;p8"/>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0" name="Google Shape;530;p8"/>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1" name="Google Shape;531;p8"/>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2" name="Google Shape;532;p8"/>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3" name="Google Shape;533;p8"/>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4" name="Google Shape;534;p8"/>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5" name="Google Shape;535;p8"/>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6" name="Google Shape;536;p8"/>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537" name="Google Shape;537;p8"/>
            <p:cNvGrpSpPr/>
            <p:nvPr/>
          </p:nvGrpSpPr>
          <p:grpSpPr>
            <a:xfrm rot="5400000">
              <a:off x="2488064" y="-1492722"/>
              <a:ext cx="4107800" cy="8225444"/>
              <a:chOff x="925175" y="317625"/>
              <a:chExt cx="4107800" cy="4510800"/>
            </a:xfrm>
          </p:grpSpPr>
          <p:cxnSp>
            <p:nvCxnSpPr>
              <p:cNvPr id="538" name="Google Shape;538;p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9" name="Google Shape;539;p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0" name="Google Shape;540;p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1" name="Google Shape;541;p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2" name="Google Shape;542;p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3" name="Google Shape;543;p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4" name="Google Shape;544;p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5" name="Google Shape;545;p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6" name="Google Shape;546;p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7" name="Google Shape;547;p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8" name="Google Shape;548;p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9" name="Google Shape;549;p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0" name="Google Shape;550;p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1" name="Google Shape;551;p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2" name="Google Shape;552;p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3" name="Google Shape;553;p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4" name="Google Shape;554;p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5" name="Google Shape;555;p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556" name="Google Shape;556;p8"/>
          <p:cNvSpPr txBox="1">
            <a:spLocks noGrp="1"/>
          </p:cNvSpPr>
          <p:nvPr>
            <p:ph type="title"/>
          </p:nvPr>
        </p:nvSpPr>
        <p:spPr>
          <a:xfrm>
            <a:off x="1768550" y="2053363"/>
            <a:ext cx="5607000" cy="1036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557" name="Google Shape;557;p8"/>
          <p:cNvGrpSpPr/>
          <p:nvPr/>
        </p:nvGrpSpPr>
        <p:grpSpPr>
          <a:xfrm>
            <a:off x="1179130" y="47625"/>
            <a:ext cx="851192" cy="546052"/>
            <a:chOff x="1161225" y="29450"/>
            <a:chExt cx="963432" cy="618055"/>
          </a:xfrm>
        </p:grpSpPr>
        <p:sp>
          <p:nvSpPr>
            <p:cNvPr id="558" name="Google Shape;558;p8"/>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8"/>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8"/>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5" name="Google Shape;565;p8"/>
          <p:cNvGrpSpPr/>
          <p:nvPr/>
        </p:nvGrpSpPr>
        <p:grpSpPr>
          <a:xfrm>
            <a:off x="208277" y="120916"/>
            <a:ext cx="8812440" cy="4351659"/>
            <a:chOff x="208277" y="120916"/>
            <a:chExt cx="8812440" cy="4351659"/>
          </a:xfrm>
        </p:grpSpPr>
        <p:sp>
          <p:nvSpPr>
            <p:cNvPr id="566" name="Google Shape;566;p8"/>
            <p:cNvSpPr/>
            <p:nvPr/>
          </p:nvSpPr>
          <p:spPr>
            <a:xfrm rot="8894627" flipH="1">
              <a:off x="8409478" y="249841"/>
              <a:ext cx="575309" cy="300179"/>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8"/>
            <p:cNvSpPr/>
            <p:nvPr/>
          </p:nvSpPr>
          <p:spPr>
            <a:xfrm rot="10486607" flipH="1">
              <a:off x="220746" y="4146821"/>
              <a:ext cx="575327" cy="300189"/>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8" name="Google Shape;568;p8"/>
          <p:cNvGrpSpPr/>
          <p:nvPr/>
        </p:nvGrpSpPr>
        <p:grpSpPr>
          <a:xfrm>
            <a:off x="90450" y="120925"/>
            <a:ext cx="8459256" cy="4882821"/>
            <a:chOff x="90450" y="120925"/>
            <a:chExt cx="8459256" cy="4882821"/>
          </a:xfrm>
        </p:grpSpPr>
        <p:sp>
          <p:nvSpPr>
            <p:cNvPr id="569" name="Google Shape;569;p8"/>
            <p:cNvSpPr/>
            <p:nvPr/>
          </p:nvSpPr>
          <p:spPr>
            <a:xfrm>
              <a:off x="90450" y="13738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8"/>
            <p:cNvSpPr/>
            <p:nvPr/>
          </p:nvSpPr>
          <p:spPr>
            <a:xfrm>
              <a:off x="8246888" y="1209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8"/>
            <p:cNvSpPr/>
            <p:nvPr/>
          </p:nvSpPr>
          <p:spPr>
            <a:xfrm>
              <a:off x="278725" y="38364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8"/>
            <p:cNvSpPr/>
            <p:nvPr/>
          </p:nvSpPr>
          <p:spPr>
            <a:xfrm>
              <a:off x="7863125" y="47068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73"/>
        <p:cNvGrpSpPr/>
        <p:nvPr/>
      </p:nvGrpSpPr>
      <p:grpSpPr>
        <a:xfrm>
          <a:off x="0" y="0"/>
          <a:ext cx="0" cy="0"/>
          <a:chOff x="0" y="0"/>
          <a:chExt cx="0" cy="0"/>
        </a:xfrm>
      </p:grpSpPr>
      <p:grpSp>
        <p:nvGrpSpPr>
          <p:cNvPr id="574" name="Google Shape;574;p9"/>
          <p:cNvGrpSpPr/>
          <p:nvPr/>
        </p:nvGrpSpPr>
        <p:grpSpPr>
          <a:xfrm>
            <a:off x="454950" y="269892"/>
            <a:ext cx="8234100" cy="4603720"/>
            <a:chOff x="429225" y="317630"/>
            <a:chExt cx="8234100" cy="4603720"/>
          </a:xfrm>
        </p:grpSpPr>
        <p:sp>
          <p:nvSpPr>
            <p:cNvPr id="575" name="Google Shape;575;p9"/>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576" name="Google Shape;576;p9"/>
            <p:cNvGrpSpPr/>
            <p:nvPr/>
          </p:nvGrpSpPr>
          <p:grpSpPr>
            <a:xfrm>
              <a:off x="679925" y="317630"/>
              <a:ext cx="7742675" cy="4600565"/>
              <a:chOff x="679925" y="317625"/>
              <a:chExt cx="7742675" cy="4510800"/>
            </a:xfrm>
          </p:grpSpPr>
          <p:cxnSp>
            <p:nvCxnSpPr>
              <p:cNvPr id="577" name="Google Shape;577;p9"/>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78" name="Google Shape;578;p9"/>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79" name="Google Shape;579;p9"/>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0" name="Google Shape;580;p9"/>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1" name="Google Shape;581;p9"/>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2" name="Google Shape;582;p9"/>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3" name="Google Shape;583;p9"/>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4" name="Google Shape;584;p9"/>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5" name="Google Shape;585;p9"/>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6" name="Google Shape;586;p9"/>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7" name="Google Shape;587;p9"/>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8" name="Google Shape;588;p9"/>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9" name="Google Shape;589;p9"/>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0" name="Google Shape;590;p9"/>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1" name="Google Shape;591;p9"/>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2" name="Google Shape;592;p9"/>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3" name="Google Shape;593;p9"/>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4" name="Google Shape;594;p9"/>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5" name="Google Shape;595;p9"/>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6" name="Google Shape;596;p9"/>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7" name="Google Shape;597;p9"/>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8" name="Google Shape;598;p9"/>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9" name="Google Shape;599;p9"/>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0" name="Google Shape;600;p9"/>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1" name="Google Shape;601;p9"/>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2" name="Google Shape;602;p9"/>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3" name="Google Shape;603;p9"/>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4" name="Google Shape;604;p9"/>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5" name="Google Shape;605;p9"/>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6" name="Google Shape;606;p9"/>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7" name="Google Shape;607;p9"/>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8" name="Google Shape;608;p9"/>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9" name="Google Shape;609;p9"/>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610" name="Google Shape;610;p9"/>
            <p:cNvGrpSpPr/>
            <p:nvPr/>
          </p:nvGrpSpPr>
          <p:grpSpPr>
            <a:xfrm rot="5400000">
              <a:off x="2488064" y="-1492722"/>
              <a:ext cx="4107800" cy="8225444"/>
              <a:chOff x="925175" y="317625"/>
              <a:chExt cx="4107800" cy="4510800"/>
            </a:xfrm>
          </p:grpSpPr>
          <p:cxnSp>
            <p:nvCxnSpPr>
              <p:cNvPr id="611" name="Google Shape;611;p9"/>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2" name="Google Shape;612;p9"/>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3" name="Google Shape;613;p9"/>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4" name="Google Shape;614;p9"/>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5" name="Google Shape;615;p9"/>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6" name="Google Shape;616;p9"/>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7" name="Google Shape;617;p9"/>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8" name="Google Shape;618;p9"/>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9" name="Google Shape;619;p9"/>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0" name="Google Shape;620;p9"/>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1" name="Google Shape;621;p9"/>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2" name="Google Shape;622;p9"/>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3" name="Google Shape;623;p9"/>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4" name="Google Shape;624;p9"/>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5" name="Google Shape;625;p9"/>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6" name="Google Shape;626;p9"/>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7" name="Google Shape;627;p9"/>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8" name="Google Shape;628;p9"/>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629" name="Google Shape;629;p9"/>
          <p:cNvSpPr txBox="1">
            <a:spLocks noGrp="1"/>
          </p:cNvSpPr>
          <p:nvPr>
            <p:ph type="title"/>
          </p:nvPr>
        </p:nvSpPr>
        <p:spPr>
          <a:xfrm>
            <a:off x="2135550" y="1438102"/>
            <a:ext cx="4872900" cy="137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000"/>
              <a:buNone/>
              <a:defRPr sz="9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30" name="Google Shape;630;p9"/>
          <p:cNvSpPr txBox="1">
            <a:spLocks noGrp="1"/>
          </p:cNvSpPr>
          <p:nvPr>
            <p:ph type="subTitle" idx="1"/>
          </p:nvPr>
        </p:nvSpPr>
        <p:spPr>
          <a:xfrm>
            <a:off x="2135550" y="2816913"/>
            <a:ext cx="4872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31" name="Google Shape;631;p9"/>
          <p:cNvGrpSpPr/>
          <p:nvPr/>
        </p:nvGrpSpPr>
        <p:grpSpPr>
          <a:xfrm>
            <a:off x="66199" y="-27292"/>
            <a:ext cx="8963289" cy="5063361"/>
            <a:chOff x="66199" y="-27292"/>
            <a:chExt cx="8963289" cy="5063361"/>
          </a:xfrm>
        </p:grpSpPr>
        <p:grpSp>
          <p:nvGrpSpPr>
            <p:cNvPr id="632" name="Google Shape;632;p9"/>
            <p:cNvGrpSpPr/>
            <p:nvPr/>
          </p:nvGrpSpPr>
          <p:grpSpPr>
            <a:xfrm>
              <a:off x="66199" y="39445"/>
              <a:ext cx="8963289" cy="4996624"/>
              <a:chOff x="66199" y="39445"/>
              <a:chExt cx="8963289" cy="4996624"/>
            </a:xfrm>
          </p:grpSpPr>
          <p:grpSp>
            <p:nvGrpSpPr>
              <p:cNvPr id="633" name="Google Shape;633;p9"/>
              <p:cNvGrpSpPr/>
              <p:nvPr/>
            </p:nvGrpSpPr>
            <p:grpSpPr>
              <a:xfrm>
                <a:off x="1414925" y="4514275"/>
                <a:ext cx="507323" cy="521794"/>
                <a:chOff x="8498350" y="3464975"/>
                <a:chExt cx="507323" cy="521794"/>
              </a:xfrm>
            </p:grpSpPr>
            <p:sp>
              <p:nvSpPr>
                <p:cNvPr id="634" name="Google Shape;634;p9"/>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9"/>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6" name="Google Shape;636;p9"/>
              <p:cNvGrpSpPr/>
              <p:nvPr/>
            </p:nvGrpSpPr>
            <p:grpSpPr>
              <a:xfrm>
                <a:off x="66199" y="4468849"/>
                <a:ext cx="582254" cy="567217"/>
                <a:chOff x="8362049" y="142511"/>
                <a:chExt cx="582254" cy="567217"/>
              </a:xfrm>
            </p:grpSpPr>
            <p:sp>
              <p:nvSpPr>
                <p:cNvPr id="637" name="Google Shape;637;p9"/>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9"/>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9"/>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9"/>
              <p:cNvGrpSpPr/>
              <p:nvPr/>
            </p:nvGrpSpPr>
            <p:grpSpPr>
              <a:xfrm>
                <a:off x="8403333" y="39445"/>
                <a:ext cx="626155" cy="609986"/>
                <a:chOff x="8362049" y="142511"/>
                <a:chExt cx="582254" cy="567217"/>
              </a:xfrm>
            </p:grpSpPr>
            <p:sp>
              <p:nvSpPr>
                <p:cNvPr id="641" name="Google Shape;641;p9"/>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9"/>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9"/>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44" name="Google Shape;644;p9"/>
            <p:cNvSpPr/>
            <p:nvPr/>
          </p:nvSpPr>
          <p:spPr>
            <a:xfrm rot="-943292">
              <a:off x="7762978" y="19511"/>
              <a:ext cx="400794" cy="400794"/>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grpSp>
        <p:nvGrpSpPr>
          <p:cNvPr id="645" name="Google Shape;645;p9"/>
          <p:cNvGrpSpPr/>
          <p:nvPr/>
        </p:nvGrpSpPr>
        <p:grpSpPr>
          <a:xfrm>
            <a:off x="226150" y="36146"/>
            <a:ext cx="8619856" cy="5076717"/>
            <a:chOff x="226150" y="36146"/>
            <a:chExt cx="8619856" cy="5076717"/>
          </a:xfrm>
        </p:grpSpPr>
        <p:sp>
          <p:nvSpPr>
            <p:cNvPr id="646" name="Google Shape;646;p9"/>
            <p:cNvSpPr/>
            <p:nvPr/>
          </p:nvSpPr>
          <p:spPr>
            <a:xfrm rot="-6480780" flipH="1">
              <a:off x="8326689" y="4642825"/>
              <a:ext cx="575285" cy="300167"/>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9"/>
            <p:cNvSpPr/>
            <p:nvPr/>
          </p:nvSpPr>
          <p:spPr>
            <a:xfrm rot="3912685" flipH="1">
              <a:off x="1953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8" name="Google Shape;648;p9"/>
          <p:cNvGrpSpPr/>
          <p:nvPr/>
        </p:nvGrpSpPr>
        <p:grpSpPr>
          <a:xfrm>
            <a:off x="129875" y="467100"/>
            <a:ext cx="8785669" cy="4148471"/>
            <a:chOff x="129875" y="467100"/>
            <a:chExt cx="8785669" cy="4148471"/>
          </a:xfrm>
        </p:grpSpPr>
        <p:sp>
          <p:nvSpPr>
            <p:cNvPr id="649" name="Google Shape;649;p9"/>
            <p:cNvSpPr/>
            <p:nvPr/>
          </p:nvSpPr>
          <p:spPr>
            <a:xfrm>
              <a:off x="8612725" y="43186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9"/>
            <p:cNvSpPr/>
            <p:nvPr/>
          </p:nvSpPr>
          <p:spPr>
            <a:xfrm>
              <a:off x="205913" y="35279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9"/>
            <p:cNvSpPr/>
            <p:nvPr/>
          </p:nvSpPr>
          <p:spPr>
            <a:xfrm>
              <a:off x="129875" y="4671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8"/>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19"/>
        <p:cNvGrpSpPr/>
        <p:nvPr/>
      </p:nvGrpSpPr>
      <p:grpSpPr>
        <a:xfrm>
          <a:off x="0" y="0"/>
          <a:ext cx="0" cy="0"/>
          <a:chOff x="0" y="0"/>
          <a:chExt cx="0" cy="0"/>
        </a:xfrm>
      </p:grpSpPr>
      <p:grpSp>
        <p:nvGrpSpPr>
          <p:cNvPr id="720" name="Google Shape;720;p13"/>
          <p:cNvGrpSpPr/>
          <p:nvPr/>
        </p:nvGrpSpPr>
        <p:grpSpPr>
          <a:xfrm>
            <a:off x="454950" y="269892"/>
            <a:ext cx="8234100" cy="4603720"/>
            <a:chOff x="429225" y="317630"/>
            <a:chExt cx="8234100" cy="4603720"/>
          </a:xfrm>
        </p:grpSpPr>
        <p:sp>
          <p:nvSpPr>
            <p:cNvPr id="721" name="Google Shape;721;p13"/>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722" name="Google Shape;722;p13"/>
            <p:cNvGrpSpPr/>
            <p:nvPr/>
          </p:nvGrpSpPr>
          <p:grpSpPr>
            <a:xfrm>
              <a:off x="679925" y="317630"/>
              <a:ext cx="7742675" cy="4600565"/>
              <a:chOff x="679925" y="317625"/>
              <a:chExt cx="7742675" cy="4510800"/>
            </a:xfrm>
          </p:grpSpPr>
          <p:cxnSp>
            <p:nvCxnSpPr>
              <p:cNvPr id="723" name="Google Shape;723;p13"/>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4" name="Google Shape;724;p1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5" name="Google Shape;725;p1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6" name="Google Shape;726;p1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7" name="Google Shape;727;p1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8" name="Google Shape;728;p1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9" name="Google Shape;729;p1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0" name="Google Shape;730;p1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1" name="Google Shape;731;p1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2" name="Google Shape;732;p1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3" name="Google Shape;733;p1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4" name="Google Shape;734;p1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5" name="Google Shape;735;p1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6" name="Google Shape;736;p1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7" name="Google Shape;737;p1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8" name="Google Shape;738;p1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9" name="Google Shape;739;p1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0" name="Google Shape;740;p1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1" name="Google Shape;741;p1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2" name="Google Shape;742;p13"/>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3" name="Google Shape;743;p13"/>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4" name="Google Shape;744;p13"/>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5" name="Google Shape;745;p13"/>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6" name="Google Shape;746;p13"/>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7" name="Google Shape;747;p13"/>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8" name="Google Shape;748;p13"/>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9" name="Google Shape;749;p13"/>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0" name="Google Shape;750;p13"/>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1" name="Google Shape;751;p13"/>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2" name="Google Shape;752;p13"/>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3" name="Google Shape;753;p13"/>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4" name="Google Shape;754;p13"/>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5" name="Google Shape;755;p13"/>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756" name="Google Shape;756;p13"/>
            <p:cNvGrpSpPr/>
            <p:nvPr/>
          </p:nvGrpSpPr>
          <p:grpSpPr>
            <a:xfrm rot="5400000">
              <a:off x="2488064" y="-1492722"/>
              <a:ext cx="4107800" cy="8225444"/>
              <a:chOff x="925175" y="317625"/>
              <a:chExt cx="4107800" cy="4510800"/>
            </a:xfrm>
          </p:grpSpPr>
          <p:cxnSp>
            <p:nvCxnSpPr>
              <p:cNvPr id="757" name="Google Shape;757;p1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8" name="Google Shape;758;p1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9" name="Google Shape;759;p1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0" name="Google Shape;760;p1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1" name="Google Shape;761;p1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2" name="Google Shape;762;p1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3" name="Google Shape;763;p1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4" name="Google Shape;764;p1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5" name="Google Shape;765;p1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6" name="Google Shape;766;p1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7" name="Google Shape;767;p1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8" name="Google Shape;768;p1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9" name="Google Shape;769;p1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0" name="Google Shape;770;p1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1" name="Google Shape;771;p1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2" name="Google Shape;772;p1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3" name="Google Shape;773;p1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4" name="Google Shape;774;p1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775" name="Google Shape;77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6" name="Google Shape;776;p13"/>
          <p:cNvSpPr txBox="1">
            <a:spLocks noGrp="1"/>
          </p:cNvSpPr>
          <p:nvPr>
            <p:ph type="subTitle" idx="1"/>
          </p:nvPr>
        </p:nvSpPr>
        <p:spPr>
          <a:xfrm>
            <a:off x="720000" y="362074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7" name="Google Shape;777;p13"/>
          <p:cNvSpPr txBox="1">
            <a:spLocks noGrp="1"/>
          </p:cNvSpPr>
          <p:nvPr>
            <p:ph type="subTitle" idx="2"/>
          </p:nvPr>
        </p:nvSpPr>
        <p:spPr>
          <a:xfrm>
            <a:off x="3419271" y="362074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8" name="Google Shape;778;p13"/>
          <p:cNvSpPr txBox="1">
            <a:spLocks noGrp="1"/>
          </p:cNvSpPr>
          <p:nvPr>
            <p:ph type="subTitle" idx="3"/>
          </p:nvPr>
        </p:nvSpPr>
        <p:spPr>
          <a:xfrm>
            <a:off x="6118549" y="362074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9" name="Google Shape;779;p13"/>
          <p:cNvSpPr txBox="1">
            <a:spLocks noGrp="1"/>
          </p:cNvSpPr>
          <p:nvPr>
            <p:ph type="subTitle" idx="4"/>
          </p:nvPr>
        </p:nvSpPr>
        <p:spPr>
          <a:xfrm>
            <a:off x="720000" y="321266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780" name="Google Shape;780;p13"/>
          <p:cNvSpPr txBox="1">
            <a:spLocks noGrp="1"/>
          </p:cNvSpPr>
          <p:nvPr>
            <p:ph type="subTitle" idx="5"/>
          </p:nvPr>
        </p:nvSpPr>
        <p:spPr>
          <a:xfrm>
            <a:off x="3419271" y="321266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781" name="Google Shape;781;p13"/>
          <p:cNvSpPr txBox="1">
            <a:spLocks noGrp="1"/>
          </p:cNvSpPr>
          <p:nvPr>
            <p:ph type="subTitle" idx="6"/>
          </p:nvPr>
        </p:nvSpPr>
        <p:spPr>
          <a:xfrm>
            <a:off x="6118549" y="321266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782" name="Google Shape;782;p13"/>
          <p:cNvSpPr txBox="1">
            <a:spLocks noGrp="1"/>
          </p:cNvSpPr>
          <p:nvPr>
            <p:ph type="title" idx="7" hasCustomPrompt="1"/>
          </p:nvPr>
        </p:nvSpPr>
        <p:spPr>
          <a:xfrm>
            <a:off x="1505375" y="2492520"/>
            <a:ext cx="734700" cy="447600"/>
          </a:xfrm>
          <a:prstGeom prst="rect">
            <a:avLst/>
          </a:prstGeom>
          <a:solidFill>
            <a:schemeClr val="dk2"/>
          </a:solidFill>
          <a:ln w="19050" cap="flat" cmpd="sng">
            <a:solidFill>
              <a:schemeClr val="accent2"/>
            </a:solidFill>
            <a:prstDash val="solid"/>
            <a:round/>
            <a:headEnd type="none" w="sm" len="sm"/>
            <a:tailEnd type="none" w="sm" len="sm"/>
          </a:ln>
          <a:effectLst>
            <a:outerShdw dist="47625" dir="2280000" algn="bl" rotWithShape="0">
              <a:schemeClr val="dk1">
                <a:alpha val="27000"/>
              </a:schemeClr>
            </a:outerShdw>
          </a:effectLst>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783" name="Google Shape;783;p13"/>
          <p:cNvSpPr txBox="1">
            <a:spLocks noGrp="1"/>
          </p:cNvSpPr>
          <p:nvPr>
            <p:ph type="title" idx="8" hasCustomPrompt="1"/>
          </p:nvPr>
        </p:nvSpPr>
        <p:spPr>
          <a:xfrm>
            <a:off x="4204646" y="2492520"/>
            <a:ext cx="734700" cy="447600"/>
          </a:xfrm>
          <a:prstGeom prst="rect">
            <a:avLst/>
          </a:prstGeom>
          <a:solidFill>
            <a:schemeClr val="dk2"/>
          </a:solidFill>
          <a:ln w="19050" cap="flat" cmpd="sng">
            <a:solidFill>
              <a:schemeClr val="accent2"/>
            </a:solidFill>
            <a:prstDash val="solid"/>
            <a:round/>
            <a:headEnd type="none" w="sm" len="sm"/>
            <a:tailEnd type="none" w="sm" len="sm"/>
          </a:ln>
          <a:effectLst>
            <a:outerShdw dist="47625" dir="2280000" algn="bl" rotWithShape="0">
              <a:schemeClr val="dk1">
                <a:alpha val="27000"/>
              </a:schemeClr>
            </a:outerShdw>
          </a:effectLst>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784" name="Google Shape;784;p13"/>
          <p:cNvSpPr txBox="1">
            <a:spLocks noGrp="1"/>
          </p:cNvSpPr>
          <p:nvPr>
            <p:ph type="title" idx="9" hasCustomPrompt="1"/>
          </p:nvPr>
        </p:nvSpPr>
        <p:spPr>
          <a:xfrm>
            <a:off x="6903924" y="2492520"/>
            <a:ext cx="734700" cy="447600"/>
          </a:xfrm>
          <a:prstGeom prst="rect">
            <a:avLst/>
          </a:prstGeom>
          <a:solidFill>
            <a:schemeClr val="dk2"/>
          </a:solidFill>
          <a:ln w="19050" cap="flat" cmpd="sng">
            <a:solidFill>
              <a:schemeClr val="accent2"/>
            </a:solidFill>
            <a:prstDash val="solid"/>
            <a:round/>
            <a:headEnd type="none" w="sm" len="sm"/>
            <a:tailEnd type="none" w="sm" len="sm"/>
          </a:ln>
          <a:effectLst>
            <a:outerShdw dist="47625" dir="2280000" algn="bl" rotWithShape="0">
              <a:schemeClr val="dk1">
                <a:alpha val="27000"/>
              </a:schemeClr>
            </a:outerShdw>
          </a:effectLst>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grpSp>
        <p:nvGrpSpPr>
          <p:cNvPr id="785" name="Google Shape;785;p13"/>
          <p:cNvGrpSpPr/>
          <p:nvPr/>
        </p:nvGrpSpPr>
        <p:grpSpPr>
          <a:xfrm>
            <a:off x="92867" y="81841"/>
            <a:ext cx="648816" cy="935886"/>
            <a:chOff x="92867" y="81841"/>
            <a:chExt cx="648816" cy="935886"/>
          </a:xfrm>
        </p:grpSpPr>
        <p:sp>
          <p:nvSpPr>
            <p:cNvPr id="786" name="Google Shape;786;p13"/>
            <p:cNvSpPr/>
            <p:nvPr/>
          </p:nvSpPr>
          <p:spPr>
            <a:xfrm rot="1601833" flipH="1">
              <a:off x="129632" y="604330"/>
              <a:ext cx="575283" cy="300166"/>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3"/>
            <p:cNvSpPr/>
            <p:nvPr/>
          </p:nvSpPr>
          <p:spPr>
            <a:xfrm rot="4428589" flipH="1">
              <a:off x="229695" y="249843"/>
              <a:ext cx="575298" cy="300174"/>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 name="Google Shape;788;p13"/>
          <p:cNvGrpSpPr/>
          <p:nvPr/>
        </p:nvGrpSpPr>
        <p:grpSpPr>
          <a:xfrm>
            <a:off x="8480958" y="3290508"/>
            <a:ext cx="663042" cy="1081072"/>
            <a:chOff x="8480958" y="3290508"/>
            <a:chExt cx="663042" cy="1081072"/>
          </a:xfrm>
        </p:grpSpPr>
        <p:sp>
          <p:nvSpPr>
            <p:cNvPr id="789" name="Google Shape;789;p13"/>
            <p:cNvSpPr/>
            <p:nvPr/>
          </p:nvSpPr>
          <p:spPr>
            <a:xfrm rot="-943292">
              <a:off x="8696403" y="3337311"/>
              <a:ext cx="400794" cy="400794"/>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nvGrpSpPr>
            <p:cNvPr id="790" name="Google Shape;790;p13"/>
            <p:cNvGrpSpPr/>
            <p:nvPr/>
          </p:nvGrpSpPr>
          <p:grpSpPr>
            <a:xfrm>
              <a:off x="8480958" y="3761595"/>
              <a:ext cx="626155" cy="609986"/>
              <a:chOff x="8362049" y="142511"/>
              <a:chExt cx="582254" cy="567217"/>
            </a:xfrm>
          </p:grpSpPr>
          <p:sp>
            <p:nvSpPr>
              <p:cNvPr id="791" name="Google Shape;791;p13"/>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3"/>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3"/>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134"/>
        <p:cNvGrpSpPr/>
        <p:nvPr/>
      </p:nvGrpSpPr>
      <p:grpSpPr>
        <a:xfrm>
          <a:off x="0" y="0"/>
          <a:ext cx="0" cy="0"/>
          <a:chOff x="0" y="0"/>
          <a:chExt cx="0" cy="0"/>
        </a:xfrm>
      </p:grpSpPr>
      <p:grpSp>
        <p:nvGrpSpPr>
          <p:cNvPr id="1135" name="Google Shape;1135;p18"/>
          <p:cNvGrpSpPr/>
          <p:nvPr/>
        </p:nvGrpSpPr>
        <p:grpSpPr>
          <a:xfrm>
            <a:off x="454950" y="269892"/>
            <a:ext cx="8234100" cy="4603720"/>
            <a:chOff x="429225" y="317630"/>
            <a:chExt cx="8234100" cy="4603720"/>
          </a:xfrm>
        </p:grpSpPr>
        <p:sp>
          <p:nvSpPr>
            <p:cNvPr id="1136" name="Google Shape;1136;p18"/>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137" name="Google Shape;1137;p18"/>
            <p:cNvGrpSpPr/>
            <p:nvPr/>
          </p:nvGrpSpPr>
          <p:grpSpPr>
            <a:xfrm>
              <a:off x="679925" y="317630"/>
              <a:ext cx="7742675" cy="4600565"/>
              <a:chOff x="679925" y="317625"/>
              <a:chExt cx="7742675" cy="4510800"/>
            </a:xfrm>
          </p:grpSpPr>
          <p:cxnSp>
            <p:nvCxnSpPr>
              <p:cNvPr id="1138" name="Google Shape;1138;p18"/>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39" name="Google Shape;1139;p1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0" name="Google Shape;1140;p1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1" name="Google Shape;1141;p1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2" name="Google Shape;1142;p1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3" name="Google Shape;1143;p1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4" name="Google Shape;1144;p1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5" name="Google Shape;1145;p1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6" name="Google Shape;1146;p1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7" name="Google Shape;1147;p1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8" name="Google Shape;1148;p1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9" name="Google Shape;1149;p1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0" name="Google Shape;1150;p1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1" name="Google Shape;1151;p1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2" name="Google Shape;1152;p1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3" name="Google Shape;1153;p1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4" name="Google Shape;1154;p1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5" name="Google Shape;1155;p1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6" name="Google Shape;1156;p1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7" name="Google Shape;1157;p18"/>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8" name="Google Shape;1158;p18"/>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9" name="Google Shape;1159;p18"/>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0" name="Google Shape;1160;p18"/>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1" name="Google Shape;1161;p18"/>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2" name="Google Shape;1162;p18"/>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3" name="Google Shape;1163;p18"/>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4" name="Google Shape;1164;p18"/>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5" name="Google Shape;1165;p18"/>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6" name="Google Shape;1166;p18"/>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7" name="Google Shape;1167;p18"/>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8" name="Google Shape;1168;p18"/>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9" name="Google Shape;1169;p18"/>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0" name="Google Shape;1170;p18"/>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171" name="Google Shape;1171;p18"/>
            <p:cNvGrpSpPr/>
            <p:nvPr/>
          </p:nvGrpSpPr>
          <p:grpSpPr>
            <a:xfrm rot="5400000">
              <a:off x="2488064" y="-1492722"/>
              <a:ext cx="4107800" cy="8225444"/>
              <a:chOff x="925175" y="317625"/>
              <a:chExt cx="4107800" cy="4510800"/>
            </a:xfrm>
          </p:grpSpPr>
          <p:cxnSp>
            <p:nvCxnSpPr>
              <p:cNvPr id="1172" name="Google Shape;1172;p1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3" name="Google Shape;1173;p1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4" name="Google Shape;1174;p1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5" name="Google Shape;1175;p1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6" name="Google Shape;1176;p1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7" name="Google Shape;1177;p1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8" name="Google Shape;1178;p1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9" name="Google Shape;1179;p1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0" name="Google Shape;1180;p1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1" name="Google Shape;1181;p1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2" name="Google Shape;1182;p1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3" name="Google Shape;1183;p1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4" name="Google Shape;1184;p1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5" name="Google Shape;1185;p1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6" name="Google Shape;1186;p1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7" name="Google Shape;1187;p1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8" name="Google Shape;1188;p1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9" name="Google Shape;1189;p1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190" name="Google Shape;1190;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1" name="Google Shape;1191;p18"/>
          <p:cNvSpPr txBox="1">
            <a:spLocks noGrp="1"/>
          </p:cNvSpPr>
          <p:nvPr>
            <p:ph type="subTitle" idx="1"/>
          </p:nvPr>
        </p:nvSpPr>
        <p:spPr>
          <a:xfrm>
            <a:off x="4886873" y="3041050"/>
            <a:ext cx="2774700" cy="115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2" name="Google Shape;1192;p18"/>
          <p:cNvSpPr txBox="1">
            <a:spLocks noGrp="1"/>
          </p:cNvSpPr>
          <p:nvPr>
            <p:ph type="subTitle" idx="2"/>
          </p:nvPr>
        </p:nvSpPr>
        <p:spPr>
          <a:xfrm>
            <a:off x="1374125" y="3041050"/>
            <a:ext cx="2774700" cy="115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3" name="Google Shape;1193;p18"/>
          <p:cNvSpPr txBox="1">
            <a:spLocks noGrp="1"/>
          </p:cNvSpPr>
          <p:nvPr>
            <p:ph type="subTitle" idx="3"/>
          </p:nvPr>
        </p:nvSpPr>
        <p:spPr>
          <a:xfrm>
            <a:off x="1374125" y="2615225"/>
            <a:ext cx="2774700" cy="510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1194" name="Google Shape;1194;p18"/>
          <p:cNvSpPr txBox="1">
            <a:spLocks noGrp="1"/>
          </p:cNvSpPr>
          <p:nvPr>
            <p:ph type="subTitle" idx="4"/>
          </p:nvPr>
        </p:nvSpPr>
        <p:spPr>
          <a:xfrm>
            <a:off x="4886897" y="2615225"/>
            <a:ext cx="2774700" cy="510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grpSp>
        <p:nvGrpSpPr>
          <p:cNvPr id="1195" name="Google Shape;1195;p18"/>
          <p:cNvGrpSpPr/>
          <p:nvPr/>
        </p:nvGrpSpPr>
        <p:grpSpPr>
          <a:xfrm>
            <a:off x="42234" y="1436108"/>
            <a:ext cx="9012090" cy="2921773"/>
            <a:chOff x="42234" y="1436108"/>
            <a:chExt cx="9012090" cy="2921773"/>
          </a:xfrm>
        </p:grpSpPr>
        <p:grpSp>
          <p:nvGrpSpPr>
            <p:cNvPr id="1196" name="Google Shape;1196;p18"/>
            <p:cNvGrpSpPr/>
            <p:nvPr/>
          </p:nvGrpSpPr>
          <p:grpSpPr>
            <a:xfrm rot="922528">
              <a:off x="113434" y="3690271"/>
              <a:ext cx="528592" cy="608422"/>
              <a:chOff x="104132" y="3774240"/>
              <a:chExt cx="602807" cy="693845"/>
            </a:xfrm>
          </p:grpSpPr>
          <p:sp>
            <p:nvSpPr>
              <p:cNvPr id="1197" name="Google Shape;1197;p18"/>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8"/>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8"/>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0" name="Google Shape;1200;p18"/>
            <p:cNvGrpSpPr/>
            <p:nvPr/>
          </p:nvGrpSpPr>
          <p:grpSpPr>
            <a:xfrm>
              <a:off x="8391283" y="1907195"/>
              <a:ext cx="626155" cy="609986"/>
              <a:chOff x="8362049" y="142511"/>
              <a:chExt cx="582254" cy="567217"/>
            </a:xfrm>
          </p:grpSpPr>
          <p:sp>
            <p:nvSpPr>
              <p:cNvPr id="1201" name="Google Shape;1201;p18"/>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8"/>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8"/>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4" name="Google Shape;1204;p18"/>
            <p:cNvSpPr/>
            <p:nvPr/>
          </p:nvSpPr>
          <p:spPr>
            <a:xfrm rot="-943292">
              <a:off x="8606728" y="1482911"/>
              <a:ext cx="400794" cy="400794"/>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grpSp>
        <p:nvGrpSpPr>
          <p:cNvPr id="1205" name="Google Shape;1205;p18"/>
          <p:cNvGrpSpPr/>
          <p:nvPr/>
        </p:nvGrpSpPr>
        <p:grpSpPr>
          <a:xfrm>
            <a:off x="129875" y="36146"/>
            <a:ext cx="609978" cy="727875"/>
            <a:chOff x="129875" y="36146"/>
            <a:chExt cx="609978" cy="727875"/>
          </a:xfrm>
        </p:grpSpPr>
        <p:sp>
          <p:nvSpPr>
            <p:cNvPr id="1206" name="Google Shape;1206;p18"/>
            <p:cNvSpPr/>
            <p:nvPr/>
          </p:nvSpPr>
          <p:spPr>
            <a:xfrm rot="3912685" flipH="1">
              <a:off x="1953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8"/>
            <p:cNvSpPr/>
            <p:nvPr/>
          </p:nvSpPr>
          <p:spPr>
            <a:xfrm>
              <a:off x="129875" y="4671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1pPr>
            <a:lvl2pPr lvl="1"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2pPr>
            <a:lvl3pPr lvl="2"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3pPr>
            <a:lvl4pPr lvl="3"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4pPr>
            <a:lvl5pPr lvl="4"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5pPr>
            <a:lvl6pPr lvl="5"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6pPr>
            <a:lvl7pPr lvl="6"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7pPr>
            <a:lvl8pPr lvl="7"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8pPr>
            <a:lvl9pPr lvl="8"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1pPr>
            <a:lvl2pPr marL="914400" lvl="1"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marL="1371600" lvl="2"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marL="1828800" lvl="3"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marL="2286000" lvl="4"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marL="2743200" lvl="5"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marL="3200400" lvl="6"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marL="3657600" lvl="7"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marL="4114800" lvl="8"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8" r:id="rId7"/>
    <p:sldLayoutId id="2147483659" r:id="rId8"/>
    <p:sldLayoutId id="2147483664" r:id="rId9"/>
    <p:sldLayoutId id="2147483667" r:id="rId10"/>
    <p:sldLayoutId id="2147483668" r:id="rId11"/>
    <p:sldLayoutId id="2147483669" r:id="rId12"/>
    <p:sldLayoutId id="2147483671" r:id="rId13"/>
    <p:sldLayoutId id="2147483676" r:id="rId14"/>
    <p:sldLayoutId id="2147483677"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orient="horz" pos="290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11/8/2023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0976024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6.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slide" Target="slide5.xml"/><Relationship Id="rId3" Type="http://schemas.openxmlformats.org/officeDocument/2006/relationships/slideLayout" Target="../slideLayouts/slideLayout16.xml"/><Relationship Id="rId7" Type="http://schemas.openxmlformats.org/officeDocument/2006/relationships/slide" Target="slide6.xml"/><Relationship Id="rId12" Type="http://schemas.openxmlformats.org/officeDocument/2006/relationships/image" Target="../media/image4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2.png"/><Relationship Id="rId11" Type="http://schemas.openxmlformats.org/officeDocument/2006/relationships/slide" Target="slide14.xml"/><Relationship Id="rId5" Type="http://schemas.openxmlformats.org/officeDocument/2006/relationships/slide" Target="slide41.xml"/><Relationship Id="rId15" Type="http://schemas.openxmlformats.org/officeDocument/2006/relationships/image" Target="../media/image47.png"/><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slide" Target="slide1.xml"/><Relationship Id="rId14" Type="http://schemas.openxmlformats.org/officeDocument/2006/relationships/image" Target="../media/image46.png"/></Relationships>
</file>

<file path=ppt/slides/_rels/slide3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audio" Target="../media/audio1.wav"/><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image" Target="../media/image470.png"/><Relationship Id="rId11" Type="http://schemas.openxmlformats.org/officeDocument/2006/relationships/image" Target="../media/image52.png"/><Relationship Id="rId5" Type="http://schemas.openxmlformats.org/officeDocument/2006/relationships/audio" Target="../media/audio3.wav"/><Relationship Id="rId10" Type="http://schemas.openxmlformats.org/officeDocument/2006/relationships/image" Target="../media/image51.png"/><Relationship Id="rId4" Type="http://schemas.openxmlformats.org/officeDocument/2006/relationships/audio" Target="../media/audio2.wav"/><Relationship Id="rId9" Type="http://schemas.openxmlformats.org/officeDocument/2006/relationships/image" Target="../media/image50.png"/><Relationship Id="rId14" Type="http://schemas.openxmlformats.org/officeDocument/2006/relationships/image" Target="../media/image55.png"/></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9.png"/><Relationship Id="rId3" Type="http://schemas.openxmlformats.org/officeDocument/2006/relationships/audio" Target="../media/audio1.wav"/><Relationship Id="rId7" Type="http://schemas.openxmlformats.org/officeDocument/2006/relationships/image" Target="../media/image56.png"/><Relationship Id="rId12"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17.xml"/><Relationship Id="rId6" Type="http://schemas.openxmlformats.org/officeDocument/2006/relationships/image" Target="../media/image48.png"/><Relationship Id="rId11" Type="http://schemas.openxmlformats.org/officeDocument/2006/relationships/image" Target="../media/image57.png"/><Relationship Id="rId5" Type="http://schemas.openxmlformats.org/officeDocument/2006/relationships/audio" Target="../media/audio3.wav"/><Relationship Id="rId10" Type="http://schemas.openxmlformats.org/officeDocument/2006/relationships/image" Target="../media/image52.png"/><Relationship Id="rId4" Type="http://schemas.openxmlformats.org/officeDocument/2006/relationships/audio" Target="../media/audio2.wav"/><Relationship Id="rId9" Type="http://schemas.openxmlformats.org/officeDocument/2006/relationships/image" Target="../media/image51.png"/></Relationships>
</file>

<file path=ppt/slides/_rels/slide33.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63.png"/><Relationship Id="rId3" Type="http://schemas.openxmlformats.org/officeDocument/2006/relationships/audio" Target="../media/audio1.wav"/><Relationship Id="rId7" Type="http://schemas.openxmlformats.org/officeDocument/2006/relationships/image" Target="../media/image60.png"/><Relationship Id="rId12"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image" Target="../media/image48.png"/><Relationship Id="rId11" Type="http://schemas.openxmlformats.org/officeDocument/2006/relationships/image" Target="../media/image61.png"/><Relationship Id="rId5" Type="http://schemas.openxmlformats.org/officeDocument/2006/relationships/audio" Target="../media/audio3.wav"/><Relationship Id="rId10" Type="http://schemas.openxmlformats.org/officeDocument/2006/relationships/image" Target="../media/image52.png"/><Relationship Id="rId4" Type="http://schemas.openxmlformats.org/officeDocument/2006/relationships/audio" Target="../media/audio2.wav"/><Relationship Id="rId9" Type="http://schemas.openxmlformats.org/officeDocument/2006/relationships/image" Target="../media/image51.png"/></Relationships>
</file>

<file path=ppt/slides/_rels/slide34.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67.png"/><Relationship Id="rId3" Type="http://schemas.openxmlformats.org/officeDocument/2006/relationships/audio" Target="../media/audio1.wav"/><Relationship Id="rId7" Type="http://schemas.openxmlformats.org/officeDocument/2006/relationships/image" Target="../media/image64.png"/><Relationship Id="rId12"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17.xml"/><Relationship Id="rId6" Type="http://schemas.openxmlformats.org/officeDocument/2006/relationships/image" Target="../media/image48.png"/><Relationship Id="rId11" Type="http://schemas.openxmlformats.org/officeDocument/2006/relationships/image" Target="../media/image65.png"/><Relationship Id="rId5" Type="http://schemas.openxmlformats.org/officeDocument/2006/relationships/audio" Target="../media/audio3.wav"/><Relationship Id="rId10" Type="http://schemas.openxmlformats.org/officeDocument/2006/relationships/image" Target="../media/image52.png"/><Relationship Id="rId4" Type="http://schemas.openxmlformats.org/officeDocument/2006/relationships/audio" Target="../media/audio2.wav"/><Relationship Id="rId9" Type="http://schemas.openxmlformats.org/officeDocument/2006/relationships/image" Target="../media/image51.png"/></Relationships>
</file>

<file path=ppt/slides/_rels/slide35.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1.png"/><Relationship Id="rId3" Type="http://schemas.openxmlformats.org/officeDocument/2006/relationships/audio" Target="../media/audio1.wav"/><Relationship Id="rId7" Type="http://schemas.openxmlformats.org/officeDocument/2006/relationships/image" Target="../media/image48.png"/><Relationship Id="rId12"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17.xml"/><Relationship Id="rId6" Type="http://schemas.openxmlformats.org/officeDocument/2006/relationships/image" Target="../media/image68.png"/><Relationship Id="rId11" Type="http://schemas.openxmlformats.org/officeDocument/2006/relationships/image" Target="../media/image52.png"/><Relationship Id="rId5" Type="http://schemas.openxmlformats.org/officeDocument/2006/relationships/audio" Target="../media/audio3.wav"/><Relationship Id="rId10" Type="http://schemas.openxmlformats.org/officeDocument/2006/relationships/image" Target="../media/image51.png"/><Relationship Id="rId4" Type="http://schemas.openxmlformats.org/officeDocument/2006/relationships/audio" Target="../media/audio2.wav"/><Relationship Id="rId9" Type="http://schemas.openxmlformats.org/officeDocument/2006/relationships/image" Target="../media/image50.png"/><Relationship Id="rId1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730.png"/></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11.xml"/><Relationship Id="rId5" Type="http://schemas.openxmlformats.org/officeDocument/2006/relationships/image" Target="../media/image76.png"/><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2259"/>
        <p:cNvGrpSpPr/>
        <p:nvPr/>
      </p:nvGrpSpPr>
      <p:grpSpPr>
        <a:xfrm>
          <a:off x="0" y="0"/>
          <a:ext cx="0" cy="0"/>
          <a:chOff x="0" y="0"/>
          <a:chExt cx="0" cy="0"/>
        </a:xfrm>
      </p:grpSpPr>
      <p:sp>
        <p:nvSpPr>
          <p:cNvPr id="60" name="Rectangle 59"/>
          <p:cNvSpPr/>
          <p:nvPr/>
        </p:nvSpPr>
        <p:spPr>
          <a:xfrm>
            <a:off x="407090" y="374905"/>
            <a:ext cx="8301576" cy="441655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oogle Shape;2263;p35"/>
          <p:cNvGrpSpPr/>
          <p:nvPr/>
        </p:nvGrpSpPr>
        <p:grpSpPr>
          <a:xfrm rot="19614614">
            <a:off x="7634956" y="3728066"/>
            <a:ext cx="1558683" cy="1026838"/>
            <a:chOff x="182653" y="47625"/>
            <a:chExt cx="1847669" cy="1236567"/>
          </a:xfrm>
        </p:grpSpPr>
        <p:grpSp>
          <p:nvGrpSpPr>
            <p:cNvPr id="32" name="Google Shape;2264;p35"/>
            <p:cNvGrpSpPr/>
            <p:nvPr/>
          </p:nvGrpSpPr>
          <p:grpSpPr>
            <a:xfrm>
              <a:off x="182653" y="97826"/>
              <a:ext cx="1270971" cy="1186365"/>
              <a:chOff x="182650" y="97825"/>
              <a:chExt cx="1411249" cy="1317305"/>
            </a:xfrm>
          </p:grpSpPr>
          <p:sp>
            <p:nvSpPr>
              <p:cNvPr id="41" name="Google Shape;2265;p35"/>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2266;p35"/>
              <p:cNvGrpSpPr/>
              <p:nvPr/>
            </p:nvGrpSpPr>
            <p:grpSpPr>
              <a:xfrm>
                <a:off x="238818" y="149796"/>
                <a:ext cx="1261444" cy="779205"/>
                <a:chOff x="238818" y="149796"/>
                <a:chExt cx="1261444" cy="779205"/>
              </a:xfrm>
            </p:grpSpPr>
            <p:sp>
              <p:nvSpPr>
                <p:cNvPr id="43" name="Google Shape;2267;p35"/>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268;p35"/>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269;p35"/>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270;p35"/>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271;p35"/>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272;p35"/>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273;p35"/>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274;p35"/>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275;p35"/>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276;p35"/>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277;p35"/>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278;p35"/>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279;p35"/>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280;p35"/>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281;p35"/>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 name="Google Shape;2282;p35"/>
            <p:cNvGrpSpPr/>
            <p:nvPr/>
          </p:nvGrpSpPr>
          <p:grpSpPr>
            <a:xfrm>
              <a:off x="1179130" y="47625"/>
              <a:ext cx="851192" cy="546052"/>
              <a:chOff x="1161225" y="29450"/>
              <a:chExt cx="963432" cy="618055"/>
            </a:xfrm>
          </p:grpSpPr>
          <p:sp>
            <p:nvSpPr>
              <p:cNvPr id="34" name="Google Shape;2283;p35"/>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284;p35"/>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285;p35"/>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286;p35"/>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287;p35"/>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288;p35"/>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289;p35"/>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9" name="Google Shape;2419;p38"/>
          <p:cNvSpPr txBox="1">
            <a:spLocks/>
          </p:cNvSpPr>
          <p:nvPr/>
        </p:nvSpPr>
        <p:spPr>
          <a:xfrm>
            <a:off x="259724" y="2696452"/>
            <a:ext cx="8592860" cy="1378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191919"/>
              </a:buClr>
              <a:buSzPts val="6000"/>
              <a:buFont typeface="Lilita One"/>
              <a:buNone/>
              <a:defRPr sz="60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2pPr>
            <a:lvl3pPr marR="0" lvl="2"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3pPr>
            <a:lvl4pPr marR="0" lvl="3"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4pPr>
            <a:lvl5pPr marR="0" lvl="4"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5pPr>
            <a:lvl6pPr marR="0" lvl="5"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6pPr>
            <a:lvl7pPr marR="0" lvl="6"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7pPr>
            <a:lvl8pPr marR="0" lvl="7"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8pPr>
            <a:lvl9pPr marR="0" lvl="8"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9pPr>
          </a:lstStyle>
          <a:p>
            <a:pPr>
              <a:lnSpc>
                <a:spcPct val="150000"/>
              </a:lnSpc>
            </a:pPr>
            <a:r>
              <a:rPr lang="en-US" sz="4500" b="1" smtClean="0">
                <a:latin typeface="+mj-lt"/>
              </a:rPr>
              <a:t>CHÀO MỪNG CÁC EM </a:t>
            </a:r>
            <a:br>
              <a:rPr lang="en-US" sz="4500" b="1" smtClean="0">
                <a:latin typeface="+mj-lt"/>
              </a:rPr>
            </a:br>
            <a:r>
              <a:rPr lang="en-US" sz="4500" b="1" smtClean="0">
                <a:latin typeface="+mj-lt"/>
              </a:rPr>
              <a:t>ĐẾN VỚI TIẾT HỌC </a:t>
            </a:r>
            <a:br>
              <a:rPr lang="en-US" sz="4500" b="1" smtClean="0">
                <a:latin typeface="+mj-lt"/>
              </a:rPr>
            </a:br>
            <a:r>
              <a:rPr lang="en-US" sz="4500" b="1" smtClean="0">
                <a:latin typeface="+mj-lt"/>
              </a:rPr>
              <a:t>MÔN TOÁN!</a:t>
            </a:r>
            <a:endParaRPr lang="en-US" sz="4500" b="1">
              <a:latin typeface="+mj-lt"/>
            </a:endParaRPr>
          </a:p>
        </p:txBody>
      </p:sp>
      <p:pic>
        <p:nvPicPr>
          <p:cNvPr id="4" name="Picture 3"/>
          <p:cNvPicPr>
            <a:picLocks noChangeAspect="1"/>
          </p:cNvPicPr>
          <p:nvPr/>
        </p:nvPicPr>
        <p:blipFill>
          <a:blip r:embed="rId3"/>
          <a:stretch>
            <a:fillRect/>
          </a:stretch>
        </p:blipFill>
        <p:spPr>
          <a:xfrm rot="3002194">
            <a:off x="528425" y="3786299"/>
            <a:ext cx="1182727" cy="13656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prism isContent="1"/>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2527"/>
        <p:cNvGrpSpPr/>
        <p:nvPr/>
      </p:nvGrpSpPr>
      <p:grpSpPr>
        <a:xfrm>
          <a:off x="0" y="0"/>
          <a:ext cx="0" cy="0"/>
          <a:chOff x="0" y="0"/>
          <a:chExt cx="0" cy="0"/>
        </a:xfrm>
      </p:grpSpPr>
      <p:sp>
        <p:nvSpPr>
          <p:cNvPr id="7" name="Rectangle 6"/>
          <p:cNvSpPr/>
          <p:nvPr/>
        </p:nvSpPr>
        <p:spPr>
          <a:xfrm>
            <a:off x="227784" y="219456"/>
            <a:ext cx="8669328" cy="469632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2" name="Picture 1"/>
          <p:cNvPicPr>
            <a:picLocks noChangeAspect="1"/>
          </p:cNvPicPr>
          <p:nvPr/>
        </p:nvPicPr>
        <p:blipFill>
          <a:blip r:embed="rId3"/>
          <a:stretch>
            <a:fillRect/>
          </a:stretch>
        </p:blipFill>
        <p:spPr>
          <a:xfrm>
            <a:off x="8284241" y="4218328"/>
            <a:ext cx="686907" cy="796475"/>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645734" y="3313009"/>
                <a:ext cx="7863840" cy="1467068"/>
              </a:xfrm>
              <a:prstGeom prst="rect">
                <a:avLst/>
              </a:prstGeom>
            </p:spPr>
            <p:txBody>
              <a:bodyPr wrap="square">
                <a:spAutoFit/>
              </a:bodyPr>
              <a:lstStyle/>
              <a:p>
                <a:pPr lvl="0" algn="just">
                  <a:lnSpc>
                    <a:spcPct val="150000"/>
                  </a:lnSpc>
                  <a:spcAft>
                    <a:spcPts val="500"/>
                  </a:spcAft>
                </a:pPr>
                <a:r>
                  <a:rPr kumimoji="0" lang="en-US" sz="1800" b="0" i="0" u="none" strike="noStrike" kern="0" cap="none" spc="0" normalizeH="0" baseline="0" noProof="0" smtClean="0">
                    <a:ln>
                      <a:noFill/>
                    </a:ln>
                    <a:effectLst/>
                    <a:uLnTx/>
                    <a:uFillTx/>
                    <a:latin typeface="+mn-lt"/>
                    <a:cs typeface="Arial"/>
                    <a:sym typeface="Arial"/>
                  </a:rPr>
                  <a:t>b) </a:t>
                </a:r>
                <a14:m>
                  <m:oMath xmlns:m="http://schemas.openxmlformats.org/officeDocument/2006/math">
                    <m:r>
                      <a:rPr lang="vi-VN" sz="1800" i="1" kern="1200">
                        <a:latin typeface="Cambria Math" panose="02040503050406030204" pitchFamily="18" charset="0"/>
                        <a:cs typeface="Arial" panose="020B0604020202020204" pitchFamily="34" charset="0"/>
                      </a:rPr>
                      <m:t>𝐸</m:t>
                    </m:r>
                    <m:r>
                      <a:rPr lang="vi-VN" sz="1800" i="1" kern="1200">
                        <a:latin typeface="Cambria Math" panose="02040503050406030204" pitchFamily="18" charset="0"/>
                        <a:ea typeface="Cambria Math" panose="02040503050406030204" pitchFamily="18" charset="0"/>
                        <a:cs typeface="Arial" panose="020B0604020202020204" pitchFamily="34" charset="0"/>
                      </a:rPr>
                      <m:t>∪</m:t>
                    </m:r>
                    <m:r>
                      <a:rPr lang="vi-VN" sz="1800" i="1" kern="1200">
                        <a:latin typeface="Cambria Math" panose="02040503050406030204" pitchFamily="18" charset="0"/>
                        <a:cs typeface="Arial" panose="020B0604020202020204" pitchFamily="34" charset="0"/>
                      </a:rPr>
                      <m:t>𝐹</m:t>
                    </m:r>
                  </m:oMath>
                </a14:m>
                <a:r>
                  <a:rPr kumimoji="0" lang="en-US" sz="1800" b="0" i="0" u="none" strike="noStrike" kern="0" cap="none" spc="0" normalizeH="0" baseline="0" noProof="0">
                    <a:ln>
                      <a:noFill/>
                    </a:ln>
                    <a:effectLst/>
                    <a:uLnTx/>
                    <a:uFillTx/>
                    <a:latin typeface="+mn-lt"/>
                    <a:cs typeface="Arial"/>
                    <a:sym typeface="Arial"/>
                  </a:rPr>
                  <a:t> là biến cố “Số ghi trên tấm thẻ là số lẻ hoặc số nguyên tố”.</a:t>
                </a:r>
              </a:p>
              <a:p>
                <a:pPr marL="0" marR="0" lvl="0" indent="0" algn="just" defTabSz="914400" rtl="0" eaLnBrk="1" fontAlgn="auto" latinLnBrk="0" hangingPunct="1">
                  <a:lnSpc>
                    <a:spcPct val="150000"/>
                  </a:lnSpc>
                  <a:spcBef>
                    <a:spcPts val="0"/>
                  </a:spcBef>
                  <a:spcAft>
                    <a:spcPts val="500"/>
                  </a:spcAft>
                  <a:buClr>
                    <a:srgbClr val="000000"/>
                  </a:buClr>
                  <a:buSzTx/>
                  <a:buFont typeface="Arial"/>
                  <a:buNone/>
                  <a:tabLst/>
                  <a:defRPr/>
                </a:pPr>
                <a:r>
                  <a:rPr kumimoji="0" lang="en-US" sz="1800" b="0" i="0" u="none" strike="noStrike" kern="0" cap="none" spc="0" normalizeH="0" baseline="0" noProof="0">
                    <a:ln>
                      <a:noFill/>
                    </a:ln>
                    <a:effectLst/>
                    <a:uLnTx/>
                    <a:uFillTx/>
                    <a:latin typeface="+mn-lt"/>
                    <a:cs typeface="Arial"/>
                    <a:sym typeface="Arial"/>
                  </a:rPr>
                  <a:t>Ta có </a:t>
                </a:r>
                <a14:m>
                  <m:oMath xmlns:m="http://schemas.openxmlformats.org/officeDocument/2006/math">
                    <m:r>
                      <a:rPr kumimoji="0" lang="en-US" sz="1800" b="0" i="1" u="none" strike="noStrike" kern="0" cap="none" spc="0" normalizeH="0" baseline="0" noProof="0" smtClean="0">
                        <a:ln>
                          <a:noFill/>
                        </a:ln>
                        <a:effectLst/>
                        <a:uLnTx/>
                        <a:uFillTx/>
                        <a:latin typeface="Cambria Math" panose="02040503050406030204" pitchFamily="18" charset="0"/>
                        <a:cs typeface="Arial"/>
                        <a:sym typeface="Arial"/>
                      </a:rPr>
                      <m:t>𝐸</m:t>
                    </m:r>
                    <m:r>
                      <a:rPr kumimoji="0" lang="en-US" sz="1800" b="0" i="1" u="none" strike="noStrike" kern="0" cap="none" spc="0" normalizeH="0" baseline="0" noProof="0" smtClean="0">
                        <a:ln>
                          <a:noFill/>
                        </a:ln>
                        <a:effectLst/>
                        <a:uLnTx/>
                        <a:uFillTx/>
                        <a:latin typeface="Cambria Math" panose="02040503050406030204" pitchFamily="18" charset="0"/>
                        <a:cs typeface="Arial"/>
                        <a:sym typeface="Arial"/>
                      </a:rPr>
                      <m:t> = {1; 3; 5; 7; 9; 11; 13; 15}; </m:t>
                    </m:r>
                    <m:r>
                      <a:rPr kumimoji="0" lang="en-US" sz="1800" b="0" i="1" u="none" strike="noStrike" kern="0" cap="none" spc="0" normalizeH="0" baseline="0" noProof="0" smtClean="0">
                        <a:ln>
                          <a:noFill/>
                        </a:ln>
                        <a:effectLst/>
                        <a:uLnTx/>
                        <a:uFillTx/>
                        <a:latin typeface="Cambria Math" panose="02040503050406030204" pitchFamily="18" charset="0"/>
                        <a:cs typeface="Arial"/>
                        <a:sym typeface="Arial"/>
                      </a:rPr>
                      <m:t>𝐹</m:t>
                    </m:r>
                    <m:r>
                      <a:rPr kumimoji="0" lang="en-US" sz="1800" b="0" i="1" u="none" strike="noStrike" kern="0" cap="none" spc="0" normalizeH="0" baseline="0" noProof="0" smtClean="0">
                        <a:ln>
                          <a:noFill/>
                        </a:ln>
                        <a:effectLst/>
                        <a:uLnTx/>
                        <a:uFillTx/>
                        <a:latin typeface="Cambria Math" panose="02040503050406030204" pitchFamily="18" charset="0"/>
                        <a:cs typeface="Arial"/>
                        <a:sym typeface="Arial"/>
                      </a:rPr>
                      <m:t> = {2; 3; 5; 7; 11; 13}.</m:t>
                    </m:r>
                  </m:oMath>
                </a14:m>
                <a:endParaRPr kumimoji="0" lang="en-US" sz="1800" b="0" i="0" u="none" strike="noStrike" kern="0" cap="none" spc="0" normalizeH="0" baseline="0" noProof="0">
                  <a:ln>
                    <a:noFill/>
                  </a:ln>
                  <a:effectLst/>
                  <a:uLnTx/>
                  <a:uFillTx/>
                  <a:latin typeface="+mn-lt"/>
                  <a:cs typeface="Arial"/>
                  <a:sym typeface="Arial"/>
                </a:endParaRPr>
              </a:p>
              <a:p>
                <a:pPr lvl="0" algn="just">
                  <a:lnSpc>
                    <a:spcPct val="150000"/>
                  </a:lnSpc>
                  <a:spcAft>
                    <a:spcPts val="500"/>
                  </a:spcAft>
                </a:pPr>
                <a:r>
                  <a:rPr kumimoji="0" lang="en-US" sz="1800" b="0" i="0" u="none" strike="noStrike" kern="0" cap="none" spc="0" normalizeH="0" baseline="0" noProof="0">
                    <a:ln>
                      <a:noFill/>
                    </a:ln>
                    <a:effectLst/>
                    <a:uLnTx/>
                    <a:uFillTx/>
                    <a:latin typeface="+mn-lt"/>
                    <a:cs typeface="Arial"/>
                    <a:sym typeface="Arial"/>
                  </a:rPr>
                  <a:t>Vậy </a:t>
                </a:r>
                <a14:m>
                  <m:oMath xmlns:m="http://schemas.openxmlformats.org/officeDocument/2006/math">
                    <m:r>
                      <a:rPr lang="vi-VN" sz="1800" i="1" kern="1200">
                        <a:latin typeface="Cambria Math" panose="02040503050406030204" pitchFamily="18" charset="0"/>
                        <a:cs typeface="Arial" panose="020B0604020202020204" pitchFamily="34" charset="0"/>
                      </a:rPr>
                      <m:t>𝐺</m:t>
                    </m:r>
                    <m:r>
                      <a:rPr lang="vi-VN" sz="1800" i="1" kern="1200">
                        <a:latin typeface="Cambria Math" panose="02040503050406030204" pitchFamily="18" charset="0"/>
                        <a:cs typeface="Arial" panose="020B0604020202020204" pitchFamily="34" charset="0"/>
                      </a:rPr>
                      <m:t>=</m:t>
                    </m:r>
                    <m:r>
                      <a:rPr lang="vi-VN" sz="1800" i="1" kern="1200">
                        <a:latin typeface="Cambria Math" panose="02040503050406030204" pitchFamily="18" charset="0"/>
                        <a:cs typeface="Arial" panose="020B0604020202020204" pitchFamily="34" charset="0"/>
                      </a:rPr>
                      <m:t>𝐸</m:t>
                    </m:r>
                    <m:r>
                      <a:rPr lang="vi-VN" sz="1800" i="1" kern="1200">
                        <a:latin typeface="Cambria Math" panose="02040503050406030204" pitchFamily="18" charset="0"/>
                        <a:ea typeface="Cambria Math" panose="02040503050406030204" pitchFamily="18" charset="0"/>
                        <a:cs typeface="Arial" panose="020B0604020202020204" pitchFamily="34" charset="0"/>
                      </a:rPr>
                      <m:t>∪</m:t>
                    </m:r>
                    <m:r>
                      <a:rPr lang="vi-VN" sz="1800" i="1" kern="1200">
                        <a:latin typeface="Cambria Math" panose="02040503050406030204" pitchFamily="18" charset="0"/>
                        <a:cs typeface="Arial" panose="020B0604020202020204" pitchFamily="34" charset="0"/>
                      </a:rPr>
                      <m:t>𝐹</m:t>
                    </m:r>
                    <m:r>
                      <a:rPr lang="en-US" sz="1800" b="0" i="1" kern="1200" smtClean="0">
                        <a:latin typeface="Cambria Math" panose="02040503050406030204" pitchFamily="18" charset="0"/>
                        <a:cs typeface="Arial" panose="020B0604020202020204" pitchFamily="34" charset="0"/>
                      </a:rPr>
                      <m:t>= </m:t>
                    </m:r>
                    <m:r>
                      <a:rPr kumimoji="0" lang="en-US" sz="1800" b="0" i="1" u="none" strike="noStrike" kern="0" cap="none" spc="0" normalizeH="0" baseline="0" noProof="0" smtClean="0">
                        <a:ln>
                          <a:noFill/>
                        </a:ln>
                        <a:effectLst/>
                        <a:uLnTx/>
                        <a:uFillTx/>
                        <a:latin typeface="Cambria Math" panose="02040503050406030204" pitchFamily="18" charset="0"/>
                        <a:cs typeface="Arial"/>
                        <a:sym typeface="Arial"/>
                      </a:rPr>
                      <m:t>{1; 2; 3; 5; 7; 9; 11; 13; 15}.</m:t>
                    </m:r>
                  </m:oMath>
                </a14:m>
                <a:endParaRPr kumimoji="0" lang="en-US" sz="1800" b="0" i="0" u="none" strike="noStrike" kern="0" cap="none" spc="0" normalizeH="0" baseline="0" noProof="0">
                  <a:ln>
                    <a:noFill/>
                  </a:ln>
                  <a:effectLst/>
                  <a:uLnTx/>
                  <a:uFillTx/>
                  <a:latin typeface="+mn-lt"/>
                  <a:cs typeface="Arial"/>
                  <a:sym typeface="Arial"/>
                </a:endParaRPr>
              </a:p>
            </p:txBody>
          </p:sp>
        </mc:Choice>
        <mc:Fallback xmlns="">
          <p:sp>
            <p:nvSpPr>
              <p:cNvPr id="4" name="Rectangle 3"/>
              <p:cNvSpPr>
                <a:spLocks noRot="1" noChangeAspect="1" noMove="1" noResize="1" noEditPoints="1" noAdjustHandles="1" noChangeArrowheads="1" noChangeShapeType="1" noTextEdit="1"/>
              </p:cNvSpPr>
              <p:nvPr/>
            </p:nvSpPr>
            <p:spPr>
              <a:xfrm>
                <a:off x="645734" y="3313009"/>
                <a:ext cx="7863840" cy="1467068"/>
              </a:xfrm>
              <a:prstGeom prst="rect">
                <a:avLst/>
              </a:prstGeom>
              <a:blipFill>
                <a:blip r:embed="rId4"/>
                <a:stretch>
                  <a:fillRect l="-698" b="-2075"/>
                </a:stretch>
              </a:blipFill>
            </p:spPr>
            <p:txBody>
              <a:bodyPr/>
              <a:lstStyle/>
              <a:p>
                <a:r>
                  <a:rPr lang="en-US">
                    <a:noFill/>
                  </a:rPr>
                  <a:t> </a:t>
                </a:r>
              </a:p>
            </p:txBody>
          </p:sp>
        </mc:Fallback>
      </mc:AlternateContent>
      <p:pic>
        <p:nvPicPr>
          <p:cNvPr id="8" name="Picture 7"/>
          <p:cNvPicPr>
            <a:picLocks noChangeAspect="1"/>
          </p:cNvPicPr>
          <p:nvPr/>
        </p:nvPicPr>
        <p:blipFill>
          <a:blip r:embed="rId5"/>
          <a:stretch>
            <a:fillRect/>
          </a:stretch>
        </p:blipFill>
        <p:spPr>
          <a:xfrm rot="6381128">
            <a:off x="138727" y="2865510"/>
            <a:ext cx="372074" cy="405518"/>
          </a:xfrm>
          <a:prstGeom prst="rect">
            <a:avLst/>
          </a:prstGeom>
        </p:spPr>
      </p:pic>
      <p:sp>
        <p:nvSpPr>
          <p:cNvPr id="9" name="Rectangle 8"/>
          <p:cNvSpPr/>
          <p:nvPr/>
        </p:nvSpPr>
        <p:spPr>
          <a:xfrm>
            <a:off x="4199205" y="2802811"/>
            <a:ext cx="726481" cy="530915"/>
          </a:xfrm>
          <a:prstGeom prst="rect">
            <a:avLst/>
          </a:prstGeom>
        </p:spPr>
        <p:txBody>
          <a:bodyPr wrap="square">
            <a:spAutoFit/>
          </a:bodyPr>
          <a:lstStyle/>
          <a:p>
            <a:pPr lvl="0" algn="just">
              <a:lnSpc>
                <a:spcPct val="150000"/>
              </a:lnSpc>
              <a:spcBef>
                <a:spcPts val="300"/>
              </a:spcBef>
              <a:spcAft>
                <a:spcPts val="300"/>
              </a:spcAft>
            </a:pPr>
            <a:r>
              <a:rPr lang="en-US" sz="1900" b="1" i="1" u="sng" smtClean="0">
                <a:solidFill>
                  <a:srgbClr val="C00000"/>
                </a:solidFill>
                <a:ea typeface="Calibri" panose="020F0502020204030204" pitchFamily="34" charset="0"/>
                <a:cs typeface="Times New Roman" panose="02020603050405020304" pitchFamily="18" charset="0"/>
              </a:rPr>
              <a:t>Giải:</a:t>
            </a:r>
            <a:endParaRPr lang="en-US" sz="1900" b="1" i="1" u="sng">
              <a:solidFill>
                <a:srgbClr val="C00000"/>
              </a:solidFill>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TextBox 9"/>
              <p:cNvSpPr txBox="1"/>
              <p:nvPr/>
            </p:nvSpPr>
            <p:spPr>
              <a:xfrm>
                <a:off x="645734" y="265851"/>
                <a:ext cx="7833424" cy="2608406"/>
              </a:xfrm>
              <a:prstGeom prst="rect">
                <a:avLst/>
              </a:prstGeom>
              <a:noFill/>
            </p:spPr>
            <p:txBody>
              <a:bodyPr wrap="square" rtlCol="0">
                <a:spAutoFit/>
              </a:bodyPr>
              <a:lstStyle/>
              <a:p>
                <a:pPr lvl="0" algn="just">
                  <a:lnSpc>
                    <a:spcPct val="150000"/>
                  </a:lnSpc>
                  <a:buClr>
                    <a:srgbClr val="2D1549"/>
                  </a:buClr>
                  <a:buSzPts val="1100"/>
                  <a:defRPr/>
                </a:pPr>
                <a:r>
                  <a:rPr lang="en-US" sz="2000" b="1" smtClean="0">
                    <a:solidFill>
                      <a:srgbClr val="FFFFFF"/>
                    </a:solidFill>
                    <a:highlight>
                      <a:srgbClr val="CE4D8E"/>
                    </a:highlight>
                  </a:rPr>
                  <a:t>Ví </a:t>
                </a:r>
                <a:r>
                  <a:rPr lang="en-US" sz="2000" b="1">
                    <a:solidFill>
                      <a:srgbClr val="FFFFFF"/>
                    </a:solidFill>
                    <a:highlight>
                      <a:srgbClr val="CE4D8E"/>
                    </a:highlight>
                  </a:rPr>
                  <a:t>dụ </a:t>
                </a:r>
                <a:r>
                  <a:rPr lang="en-US" sz="2000" b="1" smtClean="0">
                    <a:solidFill>
                      <a:srgbClr val="FFFFFF"/>
                    </a:solidFill>
                    <a:highlight>
                      <a:srgbClr val="CE4D8E"/>
                    </a:highlight>
                  </a:rPr>
                  <a:t>1:</a:t>
                </a:r>
                <a:r>
                  <a:rPr lang="en-US" sz="2000" kern="1200" smtClean="0">
                    <a:latin typeface="Arial" panose="020B0604020202020204" pitchFamily="34" charset="0"/>
                    <a:ea typeface="+mn-ea"/>
                    <a:cs typeface="Arial" panose="020B0604020202020204" pitchFamily="34" charset="0"/>
                  </a:rPr>
                  <a:t> </a:t>
                </a:r>
                <a:r>
                  <a:rPr lang="en-US" sz="1900" kern="1200" smtClean="0">
                    <a:latin typeface="Arial" panose="020B0604020202020204" pitchFamily="34" charset="0"/>
                    <a:ea typeface="+mn-ea"/>
                    <a:cs typeface="Arial" panose="020B0604020202020204" pitchFamily="34" charset="0"/>
                  </a:rPr>
                  <a:t>M</a:t>
                </a:r>
                <a:r>
                  <a:rPr lang="vi-VN" sz="1800" kern="1200" smtClean="0">
                    <a:latin typeface="Arial" panose="020B0604020202020204" pitchFamily="34" charset="0"/>
                    <a:ea typeface="+mn-ea"/>
                    <a:cs typeface="Arial" panose="020B0604020202020204" pitchFamily="34" charset="0"/>
                  </a:rPr>
                  <a:t>ột </a:t>
                </a:r>
                <a:r>
                  <a:rPr lang="vi-VN" sz="1800" kern="1200">
                    <a:latin typeface="Arial" panose="020B0604020202020204" pitchFamily="34" charset="0"/>
                    <a:ea typeface="+mn-ea"/>
                    <a:cs typeface="Arial" panose="020B0604020202020204" pitchFamily="34" charset="0"/>
                  </a:rPr>
                  <a:t>hộp đựng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15</m:t>
                    </m:r>
                  </m:oMath>
                </a14:m>
                <a:r>
                  <a:rPr lang="vi-VN" sz="1800" kern="1200">
                    <a:latin typeface="Arial" panose="020B0604020202020204" pitchFamily="34" charset="0"/>
                    <a:ea typeface="+mn-ea"/>
                    <a:cs typeface="Arial" panose="020B0604020202020204" pitchFamily="34" charset="0"/>
                  </a:rPr>
                  <a:t> tấm thẻ cùng loại được đánh số từ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1</m:t>
                    </m:r>
                  </m:oMath>
                </a14:m>
                <a:r>
                  <a:rPr lang="vi-VN" sz="1800" kern="1200">
                    <a:latin typeface="Arial" panose="020B0604020202020204" pitchFamily="34" charset="0"/>
                    <a:ea typeface="+mn-ea"/>
                    <a:cs typeface="Arial" panose="020B0604020202020204" pitchFamily="34" charset="0"/>
                  </a:rPr>
                  <a:t> đến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15</m:t>
                    </m:r>
                  </m:oMath>
                </a14:m>
                <a:r>
                  <a:rPr lang="vi-VN" sz="1800" kern="1200">
                    <a:latin typeface="Arial" panose="020B0604020202020204" pitchFamily="34" charset="0"/>
                    <a:ea typeface="+mn-ea"/>
                    <a:cs typeface="Arial" panose="020B0604020202020204" pitchFamily="34" charset="0"/>
                  </a:rPr>
                  <a:t>. Rút ngẫu nhiên một tấm thẻ trong hộp. Gọi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𝐸</m:t>
                    </m:r>
                  </m:oMath>
                </a14:m>
                <a:r>
                  <a:rPr lang="vi-VN" sz="1800" kern="1200">
                    <a:latin typeface="Arial" panose="020B0604020202020204" pitchFamily="34" charset="0"/>
                    <a:ea typeface="+mn-ea"/>
                    <a:cs typeface="Arial" panose="020B0604020202020204" pitchFamily="34" charset="0"/>
                  </a:rPr>
                  <a:t> là biến cố “Số ghi trên tấm thẻ là số lẻ”;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𝐹</m:t>
                    </m:r>
                  </m:oMath>
                </a14:m>
                <a:r>
                  <a:rPr lang="vi-VN" sz="1800" kern="1200">
                    <a:latin typeface="Arial" panose="020B0604020202020204" pitchFamily="34" charset="0"/>
                    <a:ea typeface="+mn-ea"/>
                    <a:cs typeface="Arial" panose="020B0604020202020204" pitchFamily="34" charset="0"/>
                  </a:rPr>
                  <a:t> là biến cố “Số ghi trên tấm thẻ là số nguyên tố”.</a:t>
                </a:r>
              </a:p>
              <a:p>
                <a:pPr algn="just" defTabSz="457200">
                  <a:lnSpc>
                    <a:spcPct val="150000"/>
                  </a:lnSpc>
                  <a:buClrTx/>
                  <a:defRPr/>
                </a:pPr>
                <a:r>
                  <a:rPr lang="vi-VN" sz="1800" kern="1200">
                    <a:latin typeface="Arial" panose="020B0604020202020204" pitchFamily="34" charset="0"/>
                    <a:ea typeface="+mn-ea"/>
                    <a:cs typeface="Arial" panose="020B0604020202020204" pitchFamily="34" charset="0"/>
                  </a:rPr>
                  <a:t>a) Mô tả không gian mẫu.</a:t>
                </a:r>
              </a:p>
              <a:p>
                <a:pPr algn="just" defTabSz="457200">
                  <a:lnSpc>
                    <a:spcPct val="150000"/>
                  </a:lnSpc>
                  <a:buClrTx/>
                  <a:defRPr/>
                </a:pPr>
                <a:r>
                  <a:rPr lang="vi-VN" sz="1800" kern="1200">
                    <a:latin typeface="Arial" panose="020B0604020202020204" pitchFamily="34" charset="0"/>
                    <a:ea typeface="+mn-ea"/>
                    <a:cs typeface="Arial" panose="020B0604020202020204" pitchFamily="34" charset="0"/>
                  </a:rPr>
                  <a:t>b) Nêu nội dung của biến cố hợp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𝐺</m:t>
                    </m:r>
                    <m:r>
                      <a:rPr lang="vi-VN" sz="1800" i="1" kern="1200" smtClean="0">
                        <a:latin typeface="Cambria Math" panose="02040503050406030204" pitchFamily="18" charset="0"/>
                        <a:ea typeface="+mn-ea"/>
                        <a:cs typeface="Arial" panose="020B0604020202020204" pitchFamily="34" charset="0"/>
                      </a:rPr>
                      <m:t>=</m:t>
                    </m:r>
                    <m:r>
                      <a:rPr lang="vi-VN" sz="1800" i="1" kern="1200" smtClean="0">
                        <a:latin typeface="Cambria Math" panose="02040503050406030204" pitchFamily="18" charset="0"/>
                        <a:ea typeface="+mn-ea"/>
                        <a:cs typeface="Arial" panose="020B0604020202020204" pitchFamily="34" charset="0"/>
                      </a:rPr>
                      <m:t>𝐸</m:t>
                    </m:r>
                    <m:r>
                      <a:rPr lang="vi-VN" sz="1800" i="1" kern="1200" smtClean="0">
                        <a:latin typeface="Cambria Math" panose="02040503050406030204" pitchFamily="18" charset="0"/>
                        <a:ea typeface="Cambria Math" panose="02040503050406030204" pitchFamily="18" charset="0"/>
                        <a:cs typeface="Arial" panose="020B0604020202020204" pitchFamily="34" charset="0"/>
                      </a:rPr>
                      <m:t>∪</m:t>
                    </m:r>
                    <m:r>
                      <a:rPr lang="vi-VN" sz="1800" i="1" kern="1200" smtClean="0">
                        <a:latin typeface="Cambria Math" panose="02040503050406030204" pitchFamily="18" charset="0"/>
                        <a:ea typeface="+mn-ea"/>
                        <a:cs typeface="Arial" panose="020B0604020202020204" pitchFamily="34" charset="0"/>
                      </a:rPr>
                      <m:t>𝐹</m:t>
                    </m:r>
                  </m:oMath>
                </a14:m>
                <a:r>
                  <a:rPr lang="vi-VN" sz="1800" kern="1200">
                    <a:latin typeface="Arial" panose="020B0604020202020204" pitchFamily="34" charset="0"/>
                    <a:ea typeface="+mn-ea"/>
                    <a:cs typeface="Arial" panose="020B0604020202020204" pitchFamily="34" charset="0"/>
                  </a:rPr>
                  <a:t>. Hỏi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𝐺</m:t>
                    </m:r>
                  </m:oMath>
                </a14:m>
                <a:r>
                  <a:rPr lang="vi-VN" sz="1800" kern="1200">
                    <a:latin typeface="Arial" panose="020B0604020202020204" pitchFamily="34" charset="0"/>
                    <a:ea typeface="+mn-ea"/>
                    <a:cs typeface="Arial" panose="020B0604020202020204" pitchFamily="34" charset="0"/>
                  </a:rPr>
                  <a:t> là tập con nào của không gian mẫu?</a:t>
                </a:r>
              </a:p>
            </p:txBody>
          </p:sp>
        </mc:Choice>
        <mc:Fallback xmlns="">
          <p:sp>
            <p:nvSpPr>
              <p:cNvPr id="10" name="TextBox 9"/>
              <p:cNvSpPr txBox="1">
                <a:spLocks noRot="1" noChangeAspect="1" noMove="1" noResize="1" noEditPoints="1" noAdjustHandles="1" noChangeArrowheads="1" noChangeShapeType="1" noTextEdit="1"/>
              </p:cNvSpPr>
              <p:nvPr/>
            </p:nvSpPr>
            <p:spPr>
              <a:xfrm>
                <a:off x="645734" y="265851"/>
                <a:ext cx="7833424" cy="2608406"/>
              </a:xfrm>
              <a:prstGeom prst="rect">
                <a:avLst/>
              </a:prstGeom>
              <a:blipFill>
                <a:blip r:embed="rId6"/>
                <a:stretch>
                  <a:fillRect l="-856" r="-623" b="-2108"/>
                </a:stretch>
              </a:blipFill>
            </p:spPr>
            <p:txBody>
              <a:bodyPr/>
              <a:lstStyle/>
              <a:p>
                <a:r>
                  <a:rPr lang="en-US">
                    <a:noFill/>
                  </a:rPr>
                  <a:t> </a:t>
                </a:r>
              </a:p>
            </p:txBody>
          </p:sp>
        </mc:Fallback>
      </mc:AlternateContent>
    </p:spTree>
    <p:extLst>
      <p:ext uri="{BB962C8B-B14F-4D97-AF65-F5344CB8AC3E}">
        <p14:creationId xmlns:p14="http://schemas.microsoft.com/office/powerpoint/2010/main" val="354958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2552"/>
        <p:cNvGrpSpPr/>
        <p:nvPr/>
      </p:nvGrpSpPr>
      <p:grpSpPr>
        <a:xfrm>
          <a:off x="0" y="0"/>
          <a:ext cx="0" cy="0"/>
          <a:chOff x="0" y="0"/>
          <a:chExt cx="0" cy="0"/>
        </a:xfrm>
      </p:grpSpPr>
      <p:sp>
        <p:nvSpPr>
          <p:cNvPr id="8" name="Rectangle 7"/>
          <p:cNvSpPr/>
          <p:nvPr/>
        </p:nvSpPr>
        <p:spPr>
          <a:xfrm>
            <a:off x="128016" y="109728"/>
            <a:ext cx="8869680" cy="491947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6" name="TextBox 5"/>
          <p:cNvSpPr txBox="1"/>
          <p:nvPr/>
        </p:nvSpPr>
        <p:spPr>
          <a:xfrm>
            <a:off x="3599501" y="301421"/>
            <a:ext cx="1925894"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smtClean="0">
                <a:ln>
                  <a:noFill/>
                </a:ln>
                <a:solidFill>
                  <a:srgbClr val="070185"/>
                </a:solidFill>
                <a:effectLst/>
                <a:uLnTx/>
                <a:uFillTx/>
                <a:latin typeface="Arial"/>
                <a:ea typeface="+mn-ea"/>
                <a:cs typeface="Arial" panose="020B0604020202020204" pitchFamily="34" charset="0"/>
              </a:rPr>
              <a:t>Luyện tập 1</a:t>
            </a:r>
            <a:endPar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endParaRPr>
          </a:p>
        </p:txBody>
      </p:sp>
      <p:sp>
        <p:nvSpPr>
          <p:cNvPr id="7" name="Rectangle 1"/>
          <p:cNvSpPr>
            <a:spLocks noChangeArrowheads="1"/>
          </p:cNvSpPr>
          <p:nvPr/>
        </p:nvSpPr>
        <p:spPr bwMode="auto">
          <a:xfrm>
            <a:off x="360780" y="920258"/>
            <a:ext cx="8403336" cy="4039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r>
              <a:rPr lang="vi-VN" sz="1900">
                <a:solidFill>
                  <a:srgbClr val="000000"/>
                </a:solidFill>
                <a:latin typeface="+mn-lt"/>
              </a:rPr>
              <a:t>Một tổ trong lớp 11B có 4 học sinh nữ là Hương, Hồng, Dung, Phương và </a:t>
            </a:r>
            <a:r>
              <a:rPr lang="en-US" sz="1900" smtClean="0">
                <a:solidFill>
                  <a:srgbClr val="000000"/>
                </a:solidFill>
                <a:latin typeface="+mn-lt"/>
              </a:rPr>
              <a:t>         </a:t>
            </a:r>
            <a:r>
              <a:rPr lang="vi-VN" sz="1900" smtClean="0">
                <a:solidFill>
                  <a:srgbClr val="000000"/>
                </a:solidFill>
                <a:latin typeface="+mn-lt"/>
              </a:rPr>
              <a:t>5 </a:t>
            </a:r>
            <a:r>
              <a:rPr lang="vi-VN" sz="1900">
                <a:solidFill>
                  <a:srgbClr val="000000"/>
                </a:solidFill>
                <a:latin typeface="+mn-lt"/>
              </a:rPr>
              <a:t>học sinh nam là Sơn, Tùng, Hoàng, Tiến, Hải. Trong giờ học, giáo viên chọn ngẫu nhiên một học sinh trong tổ đó lên bảng để kiểm tra bài. Xét các biến cố sau:</a:t>
            </a:r>
          </a:p>
          <a:p>
            <a:pPr algn="just">
              <a:lnSpc>
                <a:spcPct val="150000"/>
              </a:lnSpc>
            </a:pPr>
            <a:r>
              <a:rPr lang="en-US" sz="1900" smtClean="0">
                <a:solidFill>
                  <a:srgbClr val="000000"/>
                </a:solidFill>
                <a:latin typeface="+mn-lt"/>
              </a:rPr>
              <a:t>	</a:t>
            </a:r>
            <a:r>
              <a:rPr lang="vi-VN" sz="1900">
                <a:solidFill>
                  <a:srgbClr val="000000"/>
                </a:solidFill>
              </a:rPr>
              <a:t> </a:t>
            </a:r>
            <a:r>
              <a:rPr lang="vi-VN" sz="1900" smtClean="0">
                <a:solidFill>
                  <a:srgbClr val="000000"/>
                </a:solidFill>
              </a:rPr>
              <a:t>H</a:t>
            </a:r>
            <a:r>
              <a:rPr lang="en-US" sz="1900" smtClean="0">
                <a:solidFill>
                  <a:srgbClr val="000000"/>
                </a:solidFill>
              </a:rPr>
              <a:t>: </a:t>
            </a:r>
            <a:r>
              <a:rPr lang="vi-VN" sz="1900" smtClean="0">
                <a:solidFill>
                  <a:srgbClr val="000000"/>
                </a:solidFill>
                <a:latin typeface="+mn-lt"/>
              </a:rPr>
              <a:t>“Học </a:t>
            </a:r>
            <a:r>
              <a:rPr lang="vi-VN" sz="1900">
                <a:solidFill>
                  <a:srgbClr val="000000"/>
                </a:solidFill>
                <a:latin typeface="+mn-lt"/>
              </a:rPr>
              <a:t>sinh đó là một bạn nữ”;</a:t>
            </a:r>
          </a:p>
          <a:p>
            <a:pPr algn="just">
              <a:lnSpc>
                <a:spcPct val="150000"/>
              </a:lnSpc>
            </a:pPr>
            <a:r>
              <a:rPr lang="en-US" sz="1900" smtClean="0">
                <a:solidFill>
                  <a:srgbClr val="000000"/>
                </a:solidFill>
                <a:latin typeface="+mn-lt"/>
              </a:rPr>
              <a:t>	</a:t>
            </a:r>
            <a:r>
              <a:rPr lang="nl-NL" sz="1900" kern="100">
                <a:ea typeface="Times New Roman" panose="02020603050405020304" pitchFamily="18" charset="0"/>
                <a:cs typeface="Times New Roman" panose="02020603050405020304" pitchFamily="18" charset="0"/>
              </a:rPr>
              <a:t> </a:t>
            </a:r>
            <a:r>
              <a:rPr lang="nl-NL" sz="1900" kern="100" smtClean="0">
                <a:solidFill>
                  <a:srgbClr val="000000"/>
                </a:solidFill>
                <a:ea typeface="Times New Roman" panose="02020603050405020304" pitchFamily="18" charset="0"/>
                <a:cs typeface="Times New Roman" panose="02020603050405020304" pitchFamily="18" charset="0"/>
              </a:rPr>
              <a:t>K:</a:t>
            </a:r>
            <a:r>
              <a:rPr lang="nl-NL" sz="1900" kern="100" smtClean="0">
                <a:ea typeface="Times New Roman" panose="02020603050405020304" pitchFamily="18" charset="0"/>
                <a:cs typeface="Times New Roman" panose="02020603050405020304" pitchFamily="18" charset="0"/>
              </a:rPr>
              <a:t> </a:t>
            </a:r>
            <a:r>
              <a:rPr lang="vi-VN" sz="1900" smtClean="0">
                <a:solidFill>
                  <a:srgbClr val="000000"/>
                </a:solidFill>
                <a:latin typeface="+mn-lt"/>
              </a:rPr>
              <a:t>“Học </a:t>
            </a:r>
            <a:r>
              <a:rPr lang="vi-VN" sz="1900">
                <a:solidFill>
                  <a:srgbClr val="000000"/>
                </a:solidFill>
                <a:latin typeface="+mn-lt"/>
              </a:rPr>
              <a:t>sinh đó có tên bắt đầu là chữ cái H”.</a:t>
            </a:r>
          </a:p>
          <a:p>
            <a:pPr algn="just">
              <a:lnSpc>
                <a:spcPct val="150000"/>
              </a:lnSpc>
            </a:pPr>
            <a:r>
              <a:rPr lang="vi-VN" sz="1900">
                <a:solidFill>
                  <a:srgbClr val="000000"/>
                </a:solidFill>
                <a:latin typeface="+mn-lt"/>
              </a:rPr>
              <a:t>a) Mô tả không gian mẫu.</a:t>
            </a:r>
          </a:p>
          <a:p>
            <a:pPr algn="just">
              <a:lnSpc>
                <a:spcPct val="150000"/>
              </a:lnSpc>
            </a:pPr>
            <a:r>
              <a:rPr lang="vi-VN" sz="1900">
                <a:solidFill>
                  <a:srgbClr val="000000"/>
                </a:solidFill>
                <a:latin typeface="+mn-lt"/>
              </a:rPr>
              <a:t>b) Nêu nội dung của biến cố </a:t>
            </a:r>
            <a:r>
              <a:rPr lang="vi-VN" sz="1900" smtClean="0">
                <a:solidFill>
                  <a:srgbClr val="000000"/>
                </a:solidFill>
                <a:latin typeface="+mn-lt"/>
              </a:rPr>
              <a:t>hợp</a:t>
            </a:r>
            <a:r>
              <a:rPr lang="vi-VN" sz="1900">
                <a:solidFill>
                  <a:srgbClr val="000000"/>
                </a:solidFill>
              </a:rPr>
              <a:t> </a:t>
            </a:r>
            <a:r>
              <a:rPr lang="en-US" sz="1900" smtClean="0">
                <a:solidFill>
                  <a:srgbClr val="000000"/>
                </a:solidFill>
              </a:rPr>
              <a:t>M = H </a:t>
            </a:r>
            <a:r>
              <a:rPr lang="vi-VN" sz="1900" smtClean="0">
                <a:solidFill>
                  <a:srgbClr val="000000"/>
                </a:solidFill>
              </a:rPr>
              <a:t>∪</a:t>
            </a:r>
            <a:r>
              <a:rPr lang="en-US" sz="1900" smtClean="0">
                <a:solidFill>
                  <a:srgbClr val="000000"/>
                </a:solidFill>
              </a:rPr>
              <a:t> K</a:t>
            </a:r>
            <a:r>
              <a:rPr lang="en-US" sz="1900" smtClean="0">
                <a:solidFill>
                  <a:srgbClr val="000000"/>
                </a:solidFill>
                <a:latin typeface="+mn-lt"/>
              </a:rPr>
              <a:t>.</a:t>
            </a:r>
            <a:r>
              <a:rPr lang="vi-VN" sz="1900">
                <a:solidFill>
                  <a:srgbClr val="000000"/>
                </a:solidFill>
                <a:latin typeface="+mn-lt"/>
              </a:rPr>
              <a:t> Mỗi biến </a:t>
            </a:r>
            <a:r>
              <a:rPr lang="vi-VN" sz="1900" smtClean="0">
                <a:solidFill>
                  <a:srgbClr val="000000"/>
                </a:solidFill>
                <a:latin typeface="+mn-lt"/>
              </a:rPr>
              <a:t>cố</a:t>
            </a:r>
            <a:r>
              <a:rPr lang="en-US" sz="1900" smtClean="0">
                <a:solidFill>
                  <a:srgbClr val="000000"/>
                </a:solidFill>
                <a:latin typeface="+mn-lt"/>
              </a:rPr>
              <a:t> H, K, M </a:t>
            </a:r>
            <a:r>
              <a:rPr lang="vi-VN" sz="1900" smtClean="0">
                <a:solidFill>
                  <a:srgbClr val="000000"/>
                </a:solidFill>
                <a:latin typeface="+mn-lt"/>
              </a:rPr>
              <a:t>là </a:t>
            </a:r>
            <a:r>
              <a:rPr lang="vi-VN" sz="1900">
                <a:solidFill>
                  <a:srgbClr val="000000"/>
                </a:solidFill>
                <a:latin typeface="+mn-lt"/>
              </a:rPr>
              <a:t>tập con nào của không gian mẫu</a:t>
            </a:r>
            <a:r>
              <a:rPr lang="vi-VN" sz="1900" smtClean="0">
                <a:solidFill>
                  <a:srgbClr val="000000"/>
                </a:solidFill>
                <a:latin typeface="+mn-lt"/>
              </a:rPr>
              <a:t>?</a:t>
            </a:r>
            <a:endParaRPr lang="vi-VN" sz="1900">
              <a:solidFill>
                <a:srgbClr val="000000"/>
              </a:solidFill>
              <a:latin typeface="+mn-lt"/>
            </a:endParaRPr>
          </a:p>
        </p:txBody>
      </p:sp>
      <p:pic>
        <p:nvPicPr>
          <p:cNvPr id="4" name="Picture 3"/>
          <p:cNvPicPr>
            <a:picLocks noChangeAspect="1"/>
          </p:cNvPicPr>
          <p:nvPr/>
        </p:nvPicPr>
        <p:blipFill>
          <a:blip r:embed="rId3"/>
          <a:stretch>
            <a:fillRect/>
          </a:stretch>
        </p:blipFill>
        <p:spPr>
          <a:xfrm rot="16440330">
            <a:off x="8578344" y="252382"/>
            <a:ext cx="550663" cy="543511"/>
          </a:xfrm>
          <a:prstGeom prst="rect">
            <a:avLst/>
          </a:prstGeom>
        </p:spPr>
      </p:pic>
      <p:pic>
        <p:nvPicPr>
          <p:cNvPr id="9" name="Picture 8"/>
          <p:cNvPicPr>
            <a:picLocks noChangeAspect="1"/>
          </p:cNvPicPr>
          <p:nvPr/>
        </p:nvPicPr>
        <p:blipFill>
          <a:blip r:embed="rId4"/>
          <a:stretch>
            <a:fillRect/>
          </a:stretch>
        </p:blipFill>
        <p:spPr>
          <a:xfrm>
            <a:off x="7864705" y="4070936"/>
            <a:ext cx="1249781" cy="12563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2552"/>
        <p:cNvGrpSpPr/>
        <p:nvPr/>
      </p:nvGrpSpPr>
      <p:grpSpPr>
        <a:xfrm>
          <a:off x="0" y="0"/>
          <a:ext cx="0" cy="0"/>
          <a:chOff x="0" y="0"/>
          <a:chExt cx="0" cy="0"/>
        </a:xfrm>
      </p:grpSpPr>
      <p:sp>
        <p:nvSpPr>
          <p:cNvPr id="8" name="Rectangle 7"/>
          <p:cNvSpPr/>
          <p:nvPr/>
        </p:nvSpPr>
        <p:spPr>
          <a:xfrm>
            <a:off x="128016" y="109728"/>
            <a:ext cx="8869680" cy="491947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4" name="Picture 3"/>
          <p:cNvPicPr>
            <a:picLocks noChangeAspect="1"/>
          </p:cNvPicPr>
          <p:nvPr/>
        </p:nvPicPr>
        <p:blipFill>
          <a:blip r:embed="rId3"/>
          <a:stretch>
            <a:fillRect/>
          </a:stretch>
        </p:blipFill>
        <p:spPr>
          <a:xfrm rot="16440330">
            <a:off x="8578344" y="252382"/>
            <a:ext cx="550663" cy="543511"/>
          </a:xfrm>
          <a:prstGeom prst="rect">
            <a:avLst/>
          </a:prstGeom>
        </p:spPr>
      </p:pic>
      <p:pic>
        <p:nvPicPr>
          <p:cNvPr id="9" name="Picture 8"/>
          <p:cNvPicPr>
            <a:picLocks noChangeAspect="1"/>
          </p:cNvPicPr>
          <p:nvPr/>
        </p:nvPicPr>
        <p:blipFill>
          <a:blip r:embed="rId4"/>
          <a:stretch>
            <a:fillRect/>
          </a:stretch>
        </p:blipFill>
        <p:spPr>
          <a:xfrm>
            <a:off x="7864705" y="4070936"/>
            <a:ext cx="1249781" cy="1256307"/>
          </a:xfrm>
          <a:prstGeom prst="rect">
            <a:avLst/>
          </a:prstGeom>
        </p:spPr>
      </p:pic>
      <p:sp>
        <p:nvSpPr>
          <p:cNvPr id="10" name="Rectangle 9"/>
          <p:cNvSpPr/>
          <p:nvPr/>
        </p:nvSpPr>
        <p:spPr>
          <a:xfrm>
            <a:off x="582930" y="311802"/>
            <a:ext cx="813043" cy="537391"/>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200" b="1" i="1" u="sng" strike="noStrike" kern="0" cap="none" spc="0" normalizeH="0" baseline="0" noProof="0" smtClean="0">
                <a:ln>
                  <a:noFill/>
                </a:ln>
                <a:solidFill>
                  <a:srgbClr val="004376"/>
                </a:solidFill>
                <a:effectLst/>
                <a:uLnTx/>
                <a:uFillTx/>
                <a:latin typeface="Arial"/>
                <a:ea typeface="Calibri" panose="020F0502020204030204" pitchFamily="34" charset="0"/>
                <a:cs typeface="Times New Roman" panose="02020603050405020304" pitchFamily="18" charset="0"/>
                <a:sym typeface="Arial"/>
              </a:rPr>
              <a:t>Giải:</a:t>
            </a:r>
            <a:endParaRPr kumimoji="0" lang="en-US" sz="2200" b="1" i="1" u="sng" strike="noStrike" kern="0" cap="none" spc="0" normalizeH="0" baseline="0" noProof="0">
              <a:ln>
                <a:noFill/>
              </a:ln>
              <a:solidFill>
                <a:srgbClr val="004376"/>
              </a:solidFill>
              <a:effectLst/>
              <a:uLnTx/>
              <a:uFillTx/>
              <a:latin typeface="Arial"/>
              <a:ea typeface="Calibri" panose="020F0502020204030204" pitchFamily="34" charset="0"/>
              <a:cs typeface="Times New Roman" panose="02020603050405020304" pitchFamily="18" charset="0"/>
              <a:sym typeface="Arial"/>
            </a:endParaRPr>
          </a:p>
        </p:txBody>
      </p:sp>
      <p:sp>
        <p:nvSpPr>
          <p:cNvPr id="2" name="Rectangle 1"/>
          <p:cNvSpPr/>
          <p:nvPr/>
        </p:nvSpPr>
        <p:spPr>
          <a:xfrm>
            <a:off x="592074" y="975121"/>
            <a:ext cx="7959852" cy="3754874"/>
          </a:xfrm>
          <a:prstGeom prst="rect">
            <a:avLst/>
          </a:prstGeom>
        </p:spPr>
        <p:txBody>
          <a:bodyPr wrap="square">
            <a:spAutoFit/>
          </a:bodyPr>
          <a:lstStyle/>
          <a:p>
            <a:pPr>
              <a:lnSpc>
                <a:spcPct val="170000"/>
              </a:lnSpc>
            </a:pPr>
            <a:r>
              <a:rPr lang="en-US" sz="2000" kern="100" smtClean="0">
                <a:latin typeface="+mn-lt"/>
                <a:ea typeface="Calibri" panose="020F0502020204030204" pitchFamily="34" charset="0"/>
                <a:cs typeface="Times New Roman" panose="02020603050405020304" pitchFamily="18" charset="0"/>
              </a:rPr>
              <a:t>a) Ω</a:t>
            </a:r>
            <a:r>
              <a:rPr lang="en-US" sz="2000" kern="100">
                <a:latin typeface="+mn-lt"/>
                <a:ea typeface="Calibri" panose="020F0502020204030204" pitchFamily="34" charset="0"/>
                <a:cs typeface="Times New Roman" panose="02020603050405020304" pitchFamily="18" charset="0"/>
              </a:rPr>
              <a:t> = {Hương; Hồng; Dung; Phương; Sơn; Tùng; Hoàng; Tiến; Hải</a:t>
            </a:r>
            <a:r>
              <a:rPr lang="en-US" sz="2000" kern="100" smtClean="0">
                <a:latin typeface="+mn-lt"/>
                <a:ea typeface="Calibri" panose="020F0502020204030204" pitchFamily="34" charset="0"/>
                <a:cs typeface="Times New Roman" panose="02020603050405020304" pitchFamily="18" charset="0"/>
              </a:rPr>
              <a:t>}.</a:t>
            </a:r>
          </a:p>
          <a:p>
            <a:pPr>
              <a:lnSpc>
                <a:spcPct val="170000"/>
              </a:lnSpc>
            </a:pPr>
            <a:r>
              <a:rPr lang="nl-NL" sz="2000" kern="100" smtClean="0">
                <a:latin typeface="+mn-lt"/>
                <a:ea typeface="Times New Roman" panose="02020603050405020304" pitchFamily="18" charset="0"/>
                <a:cs typeface="Times New Roman" panose="02020603050405020304" pitchFamily="18" charset="0"/>
              </a:rPr>
              <a:t>b</a:t>
            </a:r>
            <a:r>
              <a:rPr lang="nl-NL" sz="2000" kern="100">
                <a:latin typeface="+mn-lt"/>
                <a:ea typeface="Times New Roman" panose="02020603050405020304" pitchFamily="18" charset="0"/>
                <a:cs typeface="Times New Roman" panose="02020603050405020304" pitchFamily="18" charset="0"/>
              </a:rPr>
              <a:t>)</a:t>
            </a:r>
            <a:endParaRPr lang="en-US" sz="2000" kern="100">
              <a:latin typeface="+mn-lt"/>
              <a:ea typeface="Calibri" panose="020F0502020204030204" pitchFamily="34" charset="0"/>
              <a:cs typeface="Times New Roman" panose="02020603050405020304" pitchFamily="18" charset="0"/>
            </a:endParaRPr>
          </a:p>
          <a:p>
            <a:pPr algn="just">
              <a:lnSpc>
                <a:spcPct val="170000"/>
              </a:lnSpc>
            </a:pPr>
            <a:r>
              <a:rPr lang="nl-NL" sz="2000" kern="100">
                <a:latin typeface="+mn-lt"/>
                <a:ea typeface="Times New Roman" panose="02020603050405020304" pitchFamily="18" charset="0"/>
                <a:cs typeface="Times New Roman" panose="02020603050405020304" pitchFamily="18" charset="0"/>
              </a:rPr>
              <a:t>M: “Học sinh đó là một bạn nữ hoặc học sinh đó có tên bắt đầu là chữ cái H”.</a:t>
            </a:r>
            <a:endParaRPr lang="en-US" sz="2000" kern="100">
              <a:latin typeface="+mn-lt"/>
              <a:ea typeface="Calibri" panose="020F0502020204030204" pitchFamily="34" charset="0"/>
              <a:cs typeface="Times New Roman" panose="02020603050405020304" pitchFamily="18" charset="0"/>
            </a:endParaRPr>
          </a:p>
          <a:p>
            <a:pPr algn="just">
              <a:lnSpc>
                <a:spcPct val="170000"/>
              </a:lnSpc>
            </a:pPr>
            <a:r>
              <a:rPr lang="nl-NL" sz="2000" kern="100">
                <a:latin typeface="+mn-lt"/>
                <a:ea typeface="Times New Roman" panose="02020603050405020304" pitchFamily="18" charset="0"/>
                <a:cs typeface="Times New Roman" panose="02020603050405020304" pitchFamily="18" charset="0"/>
              </a:rPr>
              <a:t>H = {Hương; Hồng; Dung; Phương}</a:t>
            </a:r>
            <a:endParaRPr lang="en-US" sz="2000" kern="100">
              <a:latin typeface="+mn-lt"/>
              <a:ea typeface="Calibri" panose="020F0502020204030204" pitchFamily="34" charset="0"/>
              <a:cs typeface="Times New Roman" panose="02020603050405020304" pitchFamily="18" charset="0"/>
            </a:endParaRPr>
          </a:p>
          <a:p>
            <a:pPr algn="just">
              <a:lnSpc>
                <a:spcPct val="170000"/>
              </a:lnSpc>
            </a:pPr>
            <a:r>
              <a:rPr lang="nl-NL" sz="2000" kern="100">
                <a:latin typeface="+mn-lt"/>
                <a:ea typeface="Times New Roman" panose="02020603050405020304" pitchFamily="18" charset="0"/>
                <a:cs typeface="Times New Roman" panose="02020603050405020304" pitchFamily="18" charset="0"/>
              </a:rPr>
              <a:t>K </a:t>
            </a:r>
            <a:r>
              <a:rPr lang="nl-NL" sz="2000" kern="100" smtClean="0">
                <a:latin typeface="+mn-lt"/>
                <a:ea typeface="Times New Roman" panose="02020603050405020304" pitchFamily="18" charset="0"/>
                <a:cs typeface="Times New Roman" panose="02020603050405020304" pitchFamily="18" charset="0"/>
              </a:rPr>
              <a:t>= </a:t>
            </a:r>
            <a:r>
              <a:rPr lang="nl-NL" sz="2000" kern="100">
                <a:latin typeface="+mn-lt"/>
                <a:ea typeface="Times New Roman" panose="02020603050405020304" pitchFamily="18" charset="0"/>
                <a:cs typeface="Times New Roman" panose="02020603050405020304" pitchFamily="18" charset="0"/>
              </a:rPr>
              <a:t>{Hương; Hồng; Hoàng; Hải}.</a:t>
            </a:r>
            <a:endParaRPr lang="en-US" sz="2000" kern="100">
              <a:latin typeface="+mn-lt"/>
              <a:ea typeface="Calibri" panose="020F0502020204030204" pitchFamily="34" charset="0"/>
              <a:cs typeface="Times New Roman" panose="02020603050405020304" pitchFamily="18" charset="0"/>
            </a:endParaRPr>
          </a:p>
          <a:p>
            <a:pPr>
              <a:lnSpc>
                <a:spcPct val="170000"/>
              </a:lnSpc>
            </a:pPr>
            <a:r>
              <a:rPr lang="nl-NL" sz="2000">
                <a:latin typeface="+mn-lt"/>
                <a:ea typeface="Times New Roman" panose="02020603050405020304" pitchFamily="18" charset="0"/>
              </a:rPr>
              <a:t>M = {Hương; Hồng; Dung; Phương; Hoàng; Hải}.</a:t>
            </a:r>
            <a:endParaRPr lang="en-US" sz="2000">
              <a:latin typeface="+mn-lt"/>
            </a:endParaRPr>
          </a:p>
        </p:txBody>
      </p:sp>
    </p:spTree>
    <p:extLst>
      <p:ext uri="{BB962C8B-B14F-4D97-AF65-F5344CB8AC3E}">
        <p14:creationId xmlns:p14="http://schemas.microsoft.com/office/powerpoint/2010/main" val="34435045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up)">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left)">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55" name="Google Shape;2455;p39"/>
          <p:cNvSpPr txBox="1">
            <a:spLocks noGrp="1"/>
          </p:cNvSpPr>
          <p:nvPr>
            <p:ph type="title" idx="2"/>
          </p:nvPr>
        </p:nvSpPr>
        <p:spPr>
          <a:xfrm>
            <a:off x="1959219" y="1371808"/>
            <a:ext cx="5337692" cy="1737154"/>
          </a:xfrm>
          <a:prstGeom prst="rect">
            <a:avLst/>
          </a:prstGeom>
        </p:spPr>
        <p:txBody>
          <a:bodyPr spcFirstLastPara="1" wrap="square" lIns="91425" tIns="91425" rIns="91425" bIns="91425" anchor="ctr" anchorCtr="0">
            <a:noAutofit/>
          </a:bodyPr>
          <a:lstStyle/>
          <a:p>
            <a:pPr lvl="0">
              <a:lnSpc>
                <a:spcPct val="150000"/>
              </a:lnSpc>
            </a:pPr>
            <a:r>
              <a:rPr lang="en-US" sz="4500" b="1" smtClean="0">
                <a:latin typeface="+mn-lt"/>
              </a:rPr>
              <a:t>2. BIẾN </a:t>
            </a:r>
            <a:r>
              <a:rPr lang="en-US" sz="4500" b="1">
                <a:latin typeface="+mn-lt"/>
              </a:rPr>
              <a:t>CỐ </a:t>
            </a:r>
            <a:r>
              <a:rPr lang="en-US" sz="4500" b="1" smtClean="0">
                <a:latin typeface="+mn-lt"/>
              </a:rPr>
              <a:t>GIAO</a:t>
            </a:r>
            <a:endParaRPr lang="vi-VN" sz="4500" b="1">
              <a:latin typeface="+mn-lt"/>
            </a:endParaRPr>
          </a:p>
        </p:txBody>
      </p:sp>
      <p:sp>
        <p:nvSpPr>
          <p:cNvPr id="41" name="Rectangle 40"/>
          <p:cNvSpPr/>
          <p:nvPr/>
        </p:nvSpPr>
        <p:spPr>
          <a:xfrm>
            <a:off x="81662" y="1371808"/>
            <a:ext cx="336295" cy="327282"/>
          </a:xfrm>
          <a:prstGeom prst="rect">
            <a:avLst/>
          </a:prstGeom>
          <a:solidFill>
            <a:srgbClr val="FFD495"/>
          </a:solidFill>
          <a:ln>
            <a:solidFill>
              <a:srgbClr val="FFD49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F7C"/>
              </a:solidFill>
              <a:effectLst/>
              <a:uLnTx/>
              <a:uFillTx/>
              <a:latin typeface="Arial"/>
              <a:ea typeface="+mn-ea"/>
              <a:cs typeface="+mn-cs"/>
              <a:sym typeface="Arial"/>
            </a:endParaRPr>
          </a:p>
        </p:txBody>
      </p:sp>
    </p:spTree>
    <p:extLst>
      <p:ext uri="{BB962C8B-B14F-4D97-AF65-F5344CB8AC3E}">
        <p14:creationId xmlns:p14="http://schemas.microsoft.com/office/powerpoint/2010/main" val="345142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274960" y="338940"/>
            <a:ext cx="8576132" cy="448363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62" name="Google Shape;2349;p37"/>
          <p:cNvGrpSpPr/>
          <p:nvPr/>
        </p:nvGrpSpPr>
        <p:grpSpPr>
          <a:xfrm rot="15052668" flipV="1">
            <a:off x="255978" y="2449771"/>
            <a:ext cx="683280" cy="600885"/>
            <a:chOff x="6745875" y="1386325"/>
            <a:chExt cx="1050850" cy="888425"/>
          </a:xfrm>
        </p:grpSpPr>
        <p:sp>
          <p:nvSpPr>
            <p:cNvPr id="63"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Title 21"/>
          <p:cNvSpPr txBox="1">
            <a:spLocks/>
          </p:cNvSpPr>
          <p:nvPr/>
        </p:nvSpPr>
        <p:spPr>
          <a:xfrm>
            <a:off x="656735" y="728606"/>
            <a:ext cx="896804" cy="498114"/>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HĐ 2</a:t>
            </a:r>
            <a:endParaRPr kumimoji="0" 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7" name="Rectangle 6"/>
              <p:cNvSpPr/>
              <p:nvPr/>
            </p:nvSpPr>
            <p:spPr>
              <a:xfrm>
                <a:off x="1711839" y="547954"/>
                <a:ext cx="6793326" cy="1938992"/>
              </a:xfrm>
              <a:prstGeom prst="rect">
                <a:avLst/>
              </a:prstGeom>
            </p:spPr>
            <p:txBody>
              <a:bodyPr wrap="square">
                <a:spAutoFit/>
              </a:bodyPr>
              <a:lstStyle/>
              <a:p>
                <a:pPr algn="just">
                  <a:lnSpc>
                    <a:spcPct val="150000"/>
                  </a:lnSpc>
                </a:pPr>
                <a:r>
                  <a:rPr lang="vi-VN" sz="2000">
                    <a:latin typeface="+mn-lt"/>
                  </a:rPr>
                  <a:t>Trở lại tình huống trong HĐ1. Xét biến cố</a:t>
                </a:r>
                <a:r>
                  <a:rPr lang="en-US" sz="2000" smtClean="0">
                    <a:latin typeface="+mn-lt"/>
                  </a:rPr>
                  <a:t> </a:t>
                </a:r>
                <a14:m>
                  <m:oMath xmlns:m="http://schemas.openxmlformats.org/officeDocument/2006/math">
                    <m:r>
                      <m:rPr>
                        <m:sty m:val="p"/>
                      </m:rPr>
                      <a:rPr lang="vi-VN" sz="2000">
                        <a:latin typeface="Cambria Math" panose="02040503050406030204" pitchFamily="18" charset="0"/>
                      </a:rPr>
                      <m:t>D</m:t>
                    </m:r>
                  </m:oMath>
                </a14:m>
                <a:r>
                  <a:rPr lang="vi-VN" sz="2000">
                    <a:latin typeface="+mn-lt"/>
                  </a:rPr>
                  <a:t>: “Học sinh đó được điểm giỏi môn Ngữ văn và điểm giỏi môn Toán”.</a:t>
                </a:r>
              </a:p>
              <a:p>
                <a:pPr algn="just">
                  <a:lnSpc>
                    <a:spcPct val="150000"/>
                  </a:lnSpc>
                </a:pPr>
                <a:r>
                  <a:rPr lang="vi-VN" sz="2000">
                    <a:latin typeface="+mn-lt"/>
                  </a:rPr>
                  <a:t>a) Hỏi </a:t>
                </a:r>
                <a14:m>
                  <m:oMath xmlns:m="http://schemas.openxmlformats.org/officeDocument/2006/math">
                    <m:r>
                      <m:rPr>
                        <m:sty m:val="p"/>
                      </m:rPr>
                      <a:rPr lang="vi-VN" sz="2000" i="0" smtClean="0">
                        <a:latin typeface="Cambria Math" panose="02040503050406030204" pitchFamily="18" charset="0"/>
                      </a:rPr>
                      <m:t>D</m:t>
                    </m:r>
                  </m:oMath>
                </a14:m>
                <a:r>
                  <a:rPr lang="vi-VN" sz="2000">
                    <a:latin typeface="+mn-lt"/>
                  </a:rPr>
                  <a:t> là tập con nào của không gian mẫu?</a:t>
                </a:r>
              </a:p>
              <a:p>
                <a:pPr algn="just">
                  <a:lnSpc>
                    <a:spcPct val="150000"/>
                  </a:lnSpc>
                </a:pPr>
                <a:r>
                  <a:rPr lang="vi-VN" sz="2000">
                    <a:latin typeface="+mn-lt"/>
                  </a:rPr>
                  <a:t>b) Tìm </a:t>
                </a:r>
                <a:r>
                  <a:rPr lang="nl-NL" sz="2000" kern="100">
                    <a:ea typeface="Calibri" panose="020F0502020204030204" pitchFamily="34" charset="0"/>
                    <a:cs typeface="Times New Roman" panose="02020603050405020304" pitchFamily="18" charset="0"/>
                  </a:rPr>
                  <a:t> </a:t>
                </a:r>
                <a14:m>
                  <m:oMath xmlns:m="http://schemas.openxmlformats.org/officeDocument/2006/math">
                    <m:r>
                      <m:rPr>
                        <m:sty m:val="p"/>
                      </m:rPr>
                      <a:rPr lang="nl-NL" sz="2000" i="0" kern="100">
                        <a:latin typeface="Cambria Math" panose="02040503050406030204" pitchFamily="18" charset="0"/>
                        <a:ea typeface="Calibri" panose="020F0502020204030204" pitchFamily="34" charset="0"/>
                        <a:cs typeface="Times New Roman" panose="02020603050405020304" pitchFamily="18" charset="0"/>
                      </a:rPr>
                      <m:t>A</m:t>
                    </m:r>
                    <m:r>
                      <a:rPr lang="nl-NL" sz="2000" i="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nl-NL" sz="2000" i="0" kern="100">
                        <a:latin typeface="Cambria Math" panose="02040503050406030204" pitchFamily="18" charset="0"/>
                        <a:ea typeface="Calibri" panose="020F0502020204030204" pitchFamily="34" charset="0"/>
                        <a:cs typeface="Times New Roman" panose="02020603050405020304" pitchFamily="18" charset="0"/>
                      </a:rPr>
                      <m:t>B</m:t>
                    </m:r>
                  </m:oMath>
                </a14:m>
                <a:r>
                  <a:rPr lang="en-US" sz="2000" smtClean="0">
                    <a:latin typeface="+mn-lt"/>
                  </a:rPr>
                  <a:t>.</a:t>
                </a:r>
                <a:endParaRPr lang="vi-VN" sz="2000">
                  <a:latin typeface="+mn-lt"/>
                </a:endParaRPr>
              </a:p>
            </p:txBody>
          </p:sp>
        </mc:Choice>
        <mc:Fallback>
          <p:sp>
            <p:nvSpPr>
              <p:cNvPr id="7" name="Rectangle 6"/>
              <p:cNvSpPr>
                <a:spLocks noRot="1" noChangeAspect="1" noMove="1" noResize="1" noEditPoints="1" noAdjustHandles="1" noChangeArrowheads="1" noChangeShapeType="1" noTextEdit="1"/>
              </p:cNvSpPr>
              <p:nvPr/>
            </p:nvSpPr>
            <p:spPr>
              <a:xfrm>
                <a:off x="1711839" y="547954"/>
                <a:ext cx="6793326" cy="1938992"/>
              </a:xfrm>
              <a:prstGeom prst="rect">
                <a:avLst/>
              </a:prstGeom>
              <a:blipFill>
                <a:blip r:embed="rId3"/>
                <a:stretch>
                  <a:fillRect l="-987" r="-898" b="-1887"/>
                </a:stretch>
              </a:blipFill>
            </p:spPr>
            <p:txBody>
              <a:bodyPr/>
              <a:lstStyle/>
              <a:p>
                <a:r>
                  <a:rPr lang="en-US">
                    <a:noFill/>
                  </a:rPr>
                  <a:t> </a:t>
                </a:r>
              </a:p>
            </p:txBody>
          </p:sp>
        </mc:Fallback>
      </mc:AlternateContent>
      <p:sp>
        <p:nvSpPr>
          <p:cNvPr id="46" name="Rectangle 45"/>
          <p:cNvSpPr/>
          <p:nvPr/>
        </p:nvSpPr>
        <p:spPr>
          <a:xfrm>
            <a:off x="4373479" y="2518320"/>
            <a:ext cx="784189" cy="517193"/>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1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21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9" name="Rectangle 8"/>
              <p:cNvSpPr/>
              <p:nvPr/>
            </p:nvSpPr>
            <p:spPr>
              <a:xfrm>
                <a:off x="1711839" y="3193624"/>
                <a:ext cx="4572000" cy="1227965"/>
              </a:xfrm>
              <a:prstGeom prst="rect">
                <a:avLst/>
              </a:prstGeom>
            </p:spPr>
            <p:txBody>
              <a:bodyPr>
                <a:spAutoFit/>
              </a:bodyPr>
              <a:lstStyle/>
              <a:p>
                <a:pPr algn="just">
                  <a:lnSpc>
                    <a:spcPct val="200000"/>
                  </a:lnSpc>
                </a:pPr>
                <a:r>
                  <a:rPr lang="nl-NL" sz="2000" kern="100" smtClean="0">
                    <a:latin typeface="+mn-lt"/>
                    <a:ea typeface="Calibri" panose="020F0502020204030204" pitchFamily="34" charset="0"/>
                    <a:cs typeface="Times New Roman" panose="02020603050405020304" pitchFamily="18" charset="0"/>
                  </a:rPr>
                  <a:t>a) </a:t>
                </a:r>
                <a14:m>
                  <m:oMath xmlns:m="http://schemas.openxmlformats.org/officeDocument/2006/math">
                    <m:r>
                      <m:rPr>
                        <m:sty m:val="p"/>
                      </m:rPr>
                      <a:rPr lang="vi-VN" sz="2000">
                        <a:latin typeface="Cambria Math" panose="02040503050406030204" pitchFamily="18" charset="0"/>
                      </a:rPr>
                      <m:t>D</m:t>
                    </m:r>
                    <m:r>
                      <a:rPr lang="en-US" sz="2000" b="0" i="0" smtClean="0">
                        <a:latin typeface="Cambria Math" panose="02040503050406030204" pitchFamily="18" charset="0"/>
                      </a:rPr>
                      <m:t>=</m:t>
                    </m:r>
                  </m:oMath>
                </a14:m>
                <a:r>
                  <a:rPr lang="nl-NL" sz="2000" kern="100">
                    <a:latin typeface="+mn-lt"/>
                    <a:ea typeface="Calibri" panose="020F0502020204030204" pitchFamily="34" charset="0"/>
                    <a:cs typeface="Times New Roman" panose="02020603050405020304" pitchFamily="18" charset="0"/>
                  </a:rPr>
                  <a:t> {Cường; Trang}.</a:t>
                </a:r>
                <a:endParaRPr lang="en-US" sz="2000" kern="100">
                  <a:effectLst/>
                  <a:latin typeface="+mn-lt"/>
                  <a:ea typeface="Calibri" panose="020F0502020204030204" pitchFamily="34" charset="0"/>
                  <a:cs typeface="Times New Roman" panose="02020603050405020304" pitchFamily="18" charset="0"/>
                </a:endParaRPr>
              </a:p>
              <a:p>
                <a:pPr algn="just">
                  <a:lnSpc>
                    <a:spcPct val="200000"/>
                  </a:lnSpc>
                </a:pPr>
                <a:r>
                  <a:rPr lang="nl-NL" sz="2000" kern="100">
                    <a:effectLst/>
                    <a:latin typeface="+mn-lt"/>
                    <a:ea typeface="Calibri" panose="020F0502020204030204" pitchFamily="34" charset="0"/>
                    <a:cs typeface="Times New Roman" panose="02020603050405020304" pitchFamily="18" charset="0"/>
                  </a:rPr>
                  <a:t>b) </a:t>
                </a:r>
                <a14:m>
                  <m:oMath xmlns:m="http://schemas.openxmlformats.org/officeDocument/2006/math">
                    <m:r>
                      <m:rPr>
                        <m:sty m:val="p"/>
                      </m:rPr>
                      <a:rPr lang="nl-NL" sz="2000" i="0" kern="100">
                        <a:effectLst/>
                        <a:latin typeface="Cambria Math" panose="02040503050406030204" pitchFamily="18" charset="0"/>
                        <a:ea typeface="Calibri" panose="020F0502020204030204" pitchFamily="34" charset="0"/>
                        <a:cs typeface="Times New Roman" panose="02020603050405020304" pitchFamily="18" charset="0"/>
                      </a:rPr>
                      <m:t>A</m:t>
                    </m:r>
                    <m:r>
                      <a:rPr lang="nl-NL" sz="20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nl-NL" sz="2000" i="0" kern="100">
                        <a:effectLst/>
                        <a:latin typeface="Cambria Math" panose="02040503050406030204" pitchFamily="18" charset="0"/>
                        <a:ea typeface="Calibri" panose="020F0502020204030204" pitchFamily="34" charset="0"/>
                        <a:cs typeface="Times New Roman" panose="02020603050405020304" pitchFamily="18" charset="0"/>
                      </a:rPr>
                      <m:t>B</m:t>
                    </m:r>
                    <m:r>
                      <a:rPr lang="nl-NL" sz="2000" i="1"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2000" kern="100">
                    <a:effectLst/>
                    <a:latin typeface="+mn-lt"/>
                    <a:ea typeface="Malgun Gothic" panose="020B0503020000020004" pitchFamily="34" charset="-127"/>
                    <a:cs typeface="Times New Roman" panose="02020603050405020304" pitchFamily="18" charset="0"/>
                  </a:rPr>
                  <a:t> {Cường; Trang}.</a:t>
                </a:r>
                <a:endParaRPr lang="en-US" sz="2000" kern="100">
                  <a:effectLst/>
                  <a:latin typeface="+mn-lt"/>
                  <a:ea typeface="Calibri" panose="020F0502020204030204" pitchFamily="34" charset="0"/>
                  <a:cs typeface="Times New Roman" panose="02020603050405020304" pitchFamily="18" charset="0"/>
                </a:endParaRPr>
              </a:p>
            </p:txBody>
          </p:sp>
        </mc:Choice>
        <mc:Fallback>
          <p:sp>
            <p:nvSpPr>
              <p:cNvPr id="9" name="Rectangle 8"/>
              <p:cNvSpPr>
                <a:spLocks noRot="1" noChangeAspect="1" noMove="1" noResize="1" noEditPoints="1" noAdjustHandles="1" noChangeArrowheads="1" noChangeShapeType="1" noTextEdit="1"/>
              </p:cNvSpPr>
              <p:nvPr/>
            </p:nvSpPr>
            <p:spPr>
              <a:xfrm>
                <a:off x="1711839" y="3193624"/>
                <a:ext cx="4572000" cy="1227965"/>
              </a:xfrm>
              <a:prstGeom prst="rect">
                <a:avLst/>
              </a:prstGeom>
              <a:blipFill>
                <a:blip r:embed="rId4"/>
                <a:stretch>
                  <a:fillRect l="-1467" b="-8458"/>
                </a:stretch>
              </a:blipFill>
            </p:spPr>
            <p:txBody>
              <a:bodyPr/>
              <a:lstStyle/>
              <a:p>
                <a:r>
                  <a:rPr lang="en-US">
                    <a:noFill/>
                  </a:rPr>
                  <a:t> </a:t>
                </a:r>
              </a:p>
            </p:txBody>
          </p:sp>
        </mc:Fallback>
      </mc:AlternateContent>
      <p:pic>
        <p:nvPicPr>
          <p:cNvPr id="10" name="Picture 9"/>
          <p:cNvPicPr>
            <a:picLocks noChangeAspect="1"/>
          </p:cNvPicPr>
          <p:nvPr/>
        </p:nvPicPr>
        <p:blipFill>
          <a:blip r:embed="rId5"/>
          <a:stretch>
            <a:fillRect/>
          </a:stretch>
        </p:blipFill>
        <p:spPr>
          <a:xfrm>
            <a:off x="7854696" y="3790432"/>
            <a:ext cx="881006" cy="1022999"/>
          </a:xfrm>
          <a:prstGeom prst="rect">
            <a:avLst/>
          </a:prstGeom>
        </p:spPr>
      </p:pic>
    </p:spTree>
    <p:extLst>
      <p:ext uri="{BB962C8B-B14F-4D97-AF65-F5344CB8AC3E}">
        <p14:creationId xmlns:p14="http://schemas.microsoft.com/office/powerpoint/2010/main" val="973596702"/>
      </p:ext>
    </p:extLst>
  </p:cSld>
  <p:clrMapOvr>
    <a:masterClrMapping/>
  </p:clrMapOvr>
  <mc:AlternateContent xmlns:mc="http://schemas.openxmlformats.org/markup-compatibility/2006">
    <mc:Choice xmlns:p14="http://schemas.microsoft.com/office/powerpoint/2010/main" Requires="p14">
      <p:transition spd="med" p14:dur="700">
        <p:pull dir="r"/>
      </p:transition>
    </mc:Choice>
    <mc:Fallback>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barn(inVertical)">
                                      <p:cBhvr>
                                        <p:cTn id="19" dur="5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wipe(left)">
                                      <p:cBhvr>
                                        <p:cTn id="24" dur="500"/>
                                        <p:tgtEl>
                                          <p:spTgt spid="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animEffect transition="in" filter="wipe(left)">
                                      <p:cBhvr>
                                        <p:cTn id="29"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7" grpId="0"/>
      <p:bldP spid="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pic>
        <p:nvPicPr>
          <p:cNvPr id="92" name="Picture 7"/>
          <p:cNvPicPr>
            <a:picLocks noChangeAspect="1"/>
          </p:cNvPicPr>
          <p:nvPr/>
        </p:nvPicPr>
        <p:blipFill>
          <a:blip r:embed="rId3"/>
          <a:srcRect/>
          <a:stretch>
            <a:fillRect/>
          </a:stretch>
        </p:blipFill>
        <p:spPr>
          <a:xfrm flipH="1">
            <a:off x="170208" y="3184442"/>
            <a:ext cx="1185742" cy="1640219"/>
          </a:xfrm>
          <a:prstGeom prst="rect">
            <a:avLst/>
          </a:prstGeom>
        </p:spPr>
      </p:pic>
      <p:sp>
        <p:nvSpPr>
          <p:cNvPr id="22" name="TextBox 21"/>
          <p:cNvSpPr txBox="1"/>
          <p:nvPr/>
        </p:nvSpPr>
        <p:spPr>
          <a:xfrm>
            <a:off x="3345381" y="388752"/>
            <a:ext cx="2775163"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smtClean="0">
                <a:ln>
                  <a:noFill/>
                </a:ln>
                <a:solidFill>
                  <a:srgbClr val="004376"/>
                </a:solidFill>
                <a:effectLst/>
                <a:uLnTx/>
                <a:uFillTx/>
                <a:latin typeface="Arial" panose="020B0604020202020204" pitchFamily="34" charset="0"/>
                <a:cs typeface="Arial" panose="020B0604020202020204" pitchFamily="34" charset="0"/>
                <a:sym typeface="Arial"/>
              </a:rPr>
              <a:t>KẾT LUẬN</a:t>
            </a:r>
            <a:endParaRPr kumimoji="0" lang="en-US" sz="3200" b="1" i="0" u="none" strike="noStrike" kern="0" cap="none" spc="0" normalizeH="0" baseline="0" noProof="0" dirty="0">
              <a:ln>
                <a:noFill/>
              </a:ln>
              <a:solidFill>
                <a:srgbClr val="004376"/>
              </a:solidFill>
              <a:effectLst/>
              <a:uLnTx/>
              <a:uFillTx/>
              <a:latin typeface="Arial" panose="020B0604020202020204" pitchFamily="34" charset="0"/>
              <a:cs typeface="Arial" panose="020B0604020202020204" pitchFamily="34" charset="0"/>
              <a:sym typeface="Arial"/>
            </a:endParaRPr>
          </a:p>
        </p:txBody>
      </p:sp>
      <p:grpSp>
        <p:nvGrpSpPr>
          <p:cNvPr id="25" name="Group 24"/>
          <p:cNvGrpSpPr/>
          <p:nvPr/>
        </p:nvGrpSpPr>
        <p:grpSpPr>
          <a:xfrm>
            <a:off x="1234439" y="1135220"/>
            <a:ext cx="7253885" cy="3107596"/>
            <a:chOff x="1371599" y="961484"/>
            <a:chExt cx="7253885" cy="2980944"/>
          </a:xfrm>
        </p:grpSpPr>
        <p:sp>
          <p:nvSpPr>
            <p:cNvPr id="24" name="Rounded Rectangular Callout 23"/>
            <p:cNvSpPr/>
            <p:nvPr/>
          </p:nvSpPr>
          <p:spPr>
            <a:xfrm>
              <a:off x="1371599" y="961484"/>
              <a:ext cx="7253885" cy="2980944"/>
            </a:xfrm>
            <a:prstGeom prst="wedgeRoundRectCallout">
              <a:avLst>
                <a:gd name="adj1" fmla="val -52599"/>
                <a:gd name="adj2" fmla="val -76"/>
                <a:gd name="adj3" fmla="val 16667"/>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6" name="Rectangle 15"/>
                <p:cNvSpPr/>
                <p:nvPr/>
              </p:nvSpPr>
              <p:spPr>
                <a:xfrm>
                  <a:off x="1493110" y="2172671"/>
                  <a:ext cx="3575383" cy="1615827"/>
                </a:xfrm>
                <a:prstGeom prst="rect">
                  <a:avLst/>
                </a:prstGeom>
              </p:spPr>
              <p:txBody>
                <a:bodyPr wrap="square">
                  <a:spAutoFit/>
                </a:bodyPr>
                <a:lstStyle/>
                <a:p>
                  <a:pPr lvl="0" algn="just">
                    <a:lnSpc>
                      <a:spcPct val="150000"/>
                    </a:lnSpc>
                    <a:spcAft>
                      <a:spcPts val="800"/>
                    </a:spcAft>
                  </a:pPr>
                  <a:r>
                    <a:rPr lang="nl-NL" sz="2200" kern="100">
                      <a:ea typeface="Malgun Gothic" panose="020B0503020000020004" pitchFamily="34" charset="-127"/>
                      <a:cs typeface="Times New Roman" panose="02020603050405020304" pitchFamily="18" charset="0"/>
                    </a:rPr>
                    <a:t>Biến cố giao của </a:t>
                  </a:r>
                  <a14:m>
                    <m:oMath xmlns:m="http://schemas.openxmlformats.org/officeDocument/2006/math">
                      <m:r>
                        <a:rPr lang="nl-NL" sz="2200" i="1" kern="100">
                          <a:latin typeface="Cambria Math" panose="02040503050406030204" pitchFamily="18" charset="0"/>
                          <a:ea typeface="Malgun Gothic" panose="020B0503020000020004" pitchFamily="34" charset="-127"/>
                          <a:cs typeface="Times New Roman" panose="02020603050405020304" pitchFamily="18" charset="0"/>
                        </a:rPr>
                        <m:t>𝐴</m:t>
                      </m:r>
                    </m:oMath>
                  </a14:m>
                  <a:r>
                    <a:rPr lang="nl-NL" sz="2200" kern="100">
                      <a:ea typeface="Malgun Gothic" panose="020B0503020000020004" pitchFamily="34" charset="-127"/>
                      <a:cs typeface="Times New Roman" panose="02020603050405020304" pitchFamily="18" charset="0"/>
                    </a:rPr>
                    <a:t> và </a:t>
                  </a:r>
                  <a14:m>
                    <m:oMath xmlns:m="http://schemas.openxmlformats.org/officeDocument/2006/math">
                      <m:r>
                        <a:rPr lang="nl-NL" sz="2200" i="1" kern="100">
                          <a:latin typeface="Cambria Math" panose="02040503050406030204" pitchFamily="18" charset="0"/>
                          <a:ea typeface="Malgun Gothic" panose="020B0503020000020004" pitchFamily="34" charset="-127"/>
                          <a:cs typeface="Times New Roman" panose="02020603050405020304" pitchFamily="18" charset="0"/>
                        </a:rPr>
                        <m:t>𝐵</m:t>
                      </m:r>
                    </m:oMath>
                  </a14:m>
                  <a:r>
                    <a:rPr lang="nl-NL" sz="2200" kern="100">
                      <a:ea typeface="Malgun Gothic" panose="020B0503020000020004" pitchFamily="34" charset="-127"/>
                      <a:cs typeface="Times New Roman" panose="02020603050405020304" pitchFamily="18" charset="0"/>
                    </a:rPr>
                    <a:t> là tập con </a:t>
                  </a:r>
                  <a14:m>
                    <m:oMath xmlns:m="http://schemas.openxmlformats.org/officeDocument/2006/math">
                      <m:r>
                        <a:rPr lang="nl-NL" sz="2200" i="1" kern="100">
                          <a:latin typeface="Cambria Math" panose="02040503050406030204" pitchFamily="18" charset="0"/>
                          <a:ea typeface="Calibri" panose="020F0502020204030204" pitchFamily="34" charset="0"/>
                          <a:cs typeface="Times New Roman" panose="02020603050405020304" pitchFamily="18" charset="0"/>
                        </a:rPr>
                        <m:t>𝐴</m:t>
                      </m:r>
                      <m:r>
                        <a:rPr lang="nl-NL" sz="2200" i="1" kern="100">
                          <a:latin typeface="Cambria Math" panose="02040503050406030204" pitchFamily="18" charset="0"/>
                          <a:ea typeface="Calibri" panose="020F0502020204030204" pitchFamily="34" charset="0"/>
                          <a:cs typeface="Times New Roman" panose="02020603050405020304" pitchFamily="18" charset="0"/>
                        </a:rPr>
                        <m:t>∩</m:t>
                      </m:r>
                      <m:r>
                        <a:rPr lang="nl-NL" sz="2200" i="1" kern="100">
                          <a:latin typeface="Cambria Math" panose="02040503050406030204" pitchFamily="18" charset="0"/>
                          <a:ea typeface="Calibri" panose="020F0502020204030204" pitchFamily="34" charset="0"/>
                          <a:cs typeface="Times New Roman" panose="02020603050405020304" pitchFamily="18" charset="0"/>
                        </a:rPr>
                        <m:t>𝐵</m:t>
                      </m:r>
                    </m:oMath>
                  </a14:m>
                  <a:r>
                    <a:rPr lang="nl-NL" sz="2200" kern="100">
                      <a:ea typeface="Malgun Gothic" panose="020B0503020000020004" pitchFamily="34" charset="-127"/>
                      <a:cs typeface="Times New Roman" panose="02020603050405020304" pitchFamily="18" charset="0"/>
                    </a:rPr>
                    <a:t> của không gian mẫu </a:t>
                  </a:r>
                  <a14:m>
                    <m:oMath xmlns:m="http://schemas.openxmlformats.org/officeDocument/2006/math">
                      <m:r>
                        <m:rPr>
                          <m:sty m:val="p"/>
                        </m:rPr>
                        <a:rPr lang="en-US" sz="2200" kern="100">
                          <a:latin typeface="Cambria Math" panose="02040503050406030204" pitchFamily="18" charset="0"/>
                          <a:ea typeface="Calibri" panose="020F0502020204030204" pitchFamily="34" charset="0"/>
                          <a:cs typeface="Times New Roman" panose="02020603050405020304" pitchFamily="18" charset="0"/>
                        </a:rPr>
                        <m:t>Ω</m:t>
                      </m:r>
                    </m:oMath>
                  </a14:m>
                  <a:r>
                    <a:rPr lang="en-US" sz="2200" kern="100">
                      <a:ea typeface="Malgun Gothic" panose="020B0503020000020004" pitchFamily="34" charset="-127"/>
                      <a:cs typeface="Times New Roman" panose="02020603050405020304" pitchFamily="18" charset="0"/>
                    </a:rPr>
                    <a:t>.</a:t>
                  </a:r>
                  <a:endParaRPr lang="en-US" sz="2200" kern="100">
                    <a:ea typeface="Calibri" panose="020F0502020204030204" pitchFamily="34"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1493110" y="2172671"/>
                  <a:ext cx="3575383" cy="1615827"/>
                </a:xfrm>
                <a:prstGeom prst="rect">
                  <a:avLst/>
                </a:prstGeom>
                <a:blipFill>
                  <a:blip r:embed="rId4"/>
                  <a:stretch>
                    <a:fillRect l="-2215" r="-22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1465678" y="1107935"/>
                  <a:ext cx="7065726" cy="1107996"/>
                </a:xfrm>
                <a:prstGeom prst="rect">
                  <a:avLst/>
                </a:prstGeom>
              </p:spPr>
              <p:txBody>
                <a:bodyPr wrap="square">
                  <a:spAutoFit/>
                </a:bodyPr>
                <a:lstStyle/>
                <a:p>
                  <a:pPr lvl="0" algn="just">
                    <a:lnSpc>
                      <a:spcPct val="150000"/>
                    </a:lnSpc>
                    <a:spcAft>
                      <a:spcPts val="800"/>
                    </a:spcAft>
                  </a:pPr>
                  <a:r>
                    <a:rPr lang="nl-NL" sz="2200" kern="100">
                      <a:ea typeface="Malgun Gothic" panose="020B0503020000020004" pitchFamily="34" charset="-127"/>
                      <a:cs typeface="Times New Roman" panose="02020603050405020304" pitchFamily="18" charset="0"/>
                    </a:rPr>
                    <a:t>Cho </a:t>
                  </a:r>
                  <a14:m>
                    <m:oMath xmlns:m="http://schemas.openxmlformats.org/officeDocument/2006/math">
                      <m:r>
                        <a:rPr lang="nl-NL" sz="2200" i="1" kern="100">
                          <a:latin typeface="Cambria Math" panose="02040503050406030204" pitchFamily="18" charset="0"/>
                          <a:ea typeface="Malgun Gothic" panose="020B0503020000020004" pitchFamily="34" charset="-127"/>
                          <a:cs typeface="Times New Roman" panose="02020603050405020304" pitchFamily="18" charset="0"/>
                        </a:rPr>
                        <m:t>𝐴</m:t>
                      </m:r>
                    </m:oMath>
                  </a14:m>
                  <a:r>
                    <a:rPr lang="nl-NL" sz="2200" kern="100">
                      <a:ea typeface="Malgun Gothic" panose="020B0503020000020004" pitchFamily="34" charset="-127"/>
                      <a:cs typeface="Times New Roman" panose="02020603050405020304" pitchFamily="18" charset="0"/>
                    </a:rPr>
                    <a:t> và </a:t>
                  </a:r>
                  <a14:m>
                    <m:oMath xmlns:m="http://schemas.openxmlformats.org/officeDocument/2006/math">
                      <m:r>
                        <a:rPr lang="nl-NL" sz="2200" i="1" kern="100">
                          <a:latin typeface="Cambria Math" panose="02040503050406030204" pitchFamily="18" charset="0"/>
                          <a:ea typeface="Malgun Gothic" panose="020B0503020000020004" pitchFamily="34" charset="-127"/>
                          <a:cs typeface="Times New Roman" panose="02020603050405020304" pitchFamily="18" charset="0"/>
                        </a:rPr>
                        <m:t>𝐵</m:t>
                      </m:r>
                    </m:oMath>
                  </a14:m>
                  <a:r>
                    <a:rPr lang="nl-NL" sz="2200" kern="100">
                      <a:ea typeface="Malgun Gothic" panose="020B0503020000020004" pitchFamily="34" charset="-127"/>
                      <a:cs typeface="Times New Roman" panose="02020603050405020304" pitchFamily="18" charset="0"/>
                    </a:rPr>
                    <a:t> là hai biến cố. Biến cố: “Cả </a:t>
                  </a:r>
                  <a14:m>
                    <m:oMath xmlns:m="http://schemas.openxmlformats.org/officeDocument/2006/math">
                      <m:r>
                        <a:rPr lang="nl-NL" sz="2200" i="1" kern="100">
                          <a:latin typeface="Cambria Math" panose="02040503050406030204" pitchFamily="18" charset="0"/>
                          <a:ea typeface="Malgun Gothic" panose="020B0503020000020004" pitchFamily="34" charset="-127"/>
                          <a:cs typeface="Times New Roman" panose="02020603050405020304" pitchFamily="18" charset="0"/>
                        </a:rPr>
                        <m:t>𝐴</m:t>
                      </m:r>
                    </m:oMath>
                  </a14:m>
                  <a:r>
                    <a:rPr lang="nl-NL" sz="2200" kern="100">
                      <a:ea typeface="Malgun Gothic" panose="020B0503020000020004" pitchFamily="34" charset="-127"/>
                      <a:cs typeface="Times New Roman" panose="02020603050405020304" pitchFamily="18" charset="0"/>
                    </a:rPr>
                    <a:t> và </a:t>
                  </a:r>
                  <a14:m>
                    <m:oMath xmlns:m="http://schemas.openxmlformats.org/officeDocument/2006/math">
                      <m:r>
                        <a:rPr lang="nl-NL" sz="2200" i="1" kern="100">
                          <a:latin typeface="Cambria Math" panose="02040503050406030204" pitchFamily="18" charset="0"/>
                          <a:ea typeface="Malgun Gothic" panose="020B0503020000020004" pitchFamily="34" charset="-127"/>
                          <a:cs typeface="Times New Roman" panose="02020603050405020304" pitchFamily="18" charset="0"/>
                        </a:rPr>
                        <m:t>𝐵</m:t>
                      </m:r>
                    </m:oMath>
                  </a14:m>
                  <a:r>
                    <a:rPr lang="nl-NL" sz="2200" kern="100">
                      <a:ea typeface="Malgun Gothic" panose="020B0503020000020004" pitchFamily="34" charset="-127"/>
                      <a:cs typeface="Times New Roman" panose="02020603050405020304" pitchFamily="18" charset="0"/>
                    </a:rPr>
                    <a:t> đều xảy ra” được gọi là biến cố giao của </a:t>
                  </a:r>
                  <a14:m>
                    <m:oMath xmlns:m="http://schemas.openxmlformats.org/officeDocument/2006/math">
                      <m:r>
                        <a:rPr lang="nl-NL" sz="2200" i="1" kern="100">
                          <a:latin typeface="Cambria Math" panose="02040503050406030204" pitchFamily="18" charset="0"/>
                          <a:ea typeface="Malgun Gothic" panose="020B0503020000020004" pitchFamily="34" charset="-127"/>
                          <a:cs typeface="Times New Roman" panose="02020603050405020304" pitchFamily="18" charset="0"/>
                        </a:rPr>
                        <m:t>𝐴</m:t>
                      </m:r>
                      <m:r>
                        <a:rPr lang="nl-NL" sz="2200" i="1" kern="100">
                          <a:latin typeface="Cambria Math" panose="02040503050406030204" pitchFamily="18" charset="0"/>
                          <a:ea typeface="Malgun Gothic" panose="020B0503020000020004" pitchFamily="34" charset="-127"/>
                          <a:cs typeface="Times New Roman" panose="02020603050405020304" pitchFamily="18" charset="0"/>
                        </a:rPr>
                        <m:t> </m:t>
                      </m:r>
                    </m:oMath>
                  </a14:m>
                  <a:r>
                    <a:rPr lang="nl-NL" sz="2200" kern="100">
                      <a:ea typeface="Malgun Gothic" panose="020B0503020000020004" pitchFamily="34" charset="-127"/>
                      <a:cs typeface="Times New Roman" panose="02020603050405020304" pitchFamily="18" charset="0"/>
                    </a:rPr>
                    <a:t>và </a:t>
                  </a:r>
                  <a14:m>
                    <m:oMath xmlns:m="http://schemas.openxmlformats.org/officeDocument/2006/math">
                      <m:r>
                        <a:rPr lang="nl-NL" sz="2200" i="1" kern="100">
                          <a:latin typeface="Cambria Math" panose="02040503050406030204" pitchFamily="18" charset="0"/>
                          <a:ea typeface="Malgun Gothic" panose="020B0503020000020004" pitchFamily="34" charset="-127"/>
                          <a:cs typeface="Times New Roman" panose="02020603050405020304" pitchFamily="18" charset="0"/>
                        </a:rPr>
                        <m:t>𝐵</m:t>
                      </m:r>
                    </m:oMath>
                  </a14:m>
                  <a:r>
                    <a:rPr lang="nl-NL" sz="2200" kern="100">
                      <a:ea typeface="Malgun Gothic" panose="020B0503020000020004" pitchFamily="34" charset="-127"/>
                      <a:cs typeface="Times New Roman" panose="02020603050405020304" pitchFamily="18" charset="0"/>
                    </a:rPr>
                    <a:t>, kí hiệu là </a:t>
                  </a:r>
                  <a14:m>
                    <m:oMath xmlns:m="http://schemas.openxmlformats.org/officeDocument/2006/math">
                      <m:r>
                        <a:rPr lang="nl-NL" sz="2200" i="1" kern="100">
                          <a:latin typeface="Cambria Math" panose="02040503050406030204" pitchFamily="18" charset="0"/>
                          <a:ea typeface="Malgun Gothic" panose="020B0503020000020004" pitchFamily="34" charset="-127"/>
                          <a:cs typeface="Times New Roman" panose="02020603050405020304" pitchFamily="18" charset="0"/>
                        </a:rPr>
                        <m:t>𝐴𝐵</m:t>
                      </m:r>
                    </m:oMath>
                  </a14:m>
                  <a:r>
                    <a:rPr lang="nl-NL" sz="2200" kern="100">
                      <a:ea typeface="Malgun Gothic" panose="020B0503020000020004" pitchFamily="34" charset="-127"/>
                      <a:cs typeface="Times New Roman" panose="02020603050405020304" pitchFamily="18" charset="0"/>
                    </a:rPr>
                    <a:t>.</a:t>
                  </a:r>
                  <a:endParaRPr lang="en-US" sz="2200" kern="100">
                    <a:ea typeface="Calibri" panose="020F0502020204030204" pitchFamily="34" charset="0"/>
                    <a:cs typeface="Times New Roman" panose="02020603050405020304" pitchFamily="18"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465678" y="1107935"/>
                  <a:ext cx="7065726" cy="1107996"/>
                </a:xfrm>
                <a:prstGeom prst="rect">
                  <a:avLst/>
                </a:prstGeom>
                <a:blipFill>
                  <a:blip r:embed="rId5"/>
                  <a:stretch>
                    <a:fillRect l="-1122" r="-1122" b="-526"/>
                  </a:stretch>
                </a:blipFill>
              </p:spPr>
              <p:txBody>
                <a:bodyPr/>
                <a:lstStyle/>
                <a:p>
                  <a:r>
                    <a:rPr lang="en-US">
                      <a:noFill/>
                    </a:rPr>
                    <a:t> </a:t>
                  </a:r>
                </a:p>
              </p:txBody>
            </p:sp>
          </mc:Fallback>
        </mc:AlternateContent>
      </p:grpSp>
      <p:pic>
        <p:nvPicPr>
          <p:cNvPr id="2" name="Picture 1"/>
          <p:cNvPicPr>
            <a:picLocks noChangeAspect="1"/>
          </p:cNvPicPr>
          <p:nvPr/>
        </p:nvPicPr>
        <p:blipFill>
          <a:blip r:embed="rId6"/>
          <a:stretch>
            <a:fillRect/>
          </a:stretch>
        </p:blipFill>
        <p:spPr>
          <a:xfrm>
            <a:off x="5052845" y="2301558"/>
            <a:ext cx="3259051" cy="1744833"/>
          </a:xfrm>
          <a:prstGeom prst="rect">
            <a:avLst/>
          </a:prstGeom>
        </p:spPr>
      </p:pic>
    </p:spTree>
    <p:extLst>
      <p:ext uri="{BB962C8B-B14F-4D97-AF65-F5344CB8AC3E}">
        <p14:creationId xmlns:p14="http://schemas.microsoft.com/office/powerpoint/2010/main" val="86778407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anim calcmode="lin" valueType="num">
                                      <p:cBhvr>
                                        <p:cTn id="8" dur="500" fill="hold"/>
                                        <p:tgtEl>
                                          <p:spTgt spid="92"/>
                                        </p:tgtEl>
                                        <p:attrNameLst>
                                          <p:attrName>ppt_x</p:attrName>
                                        </p:attrNameLst>
                                      </p:cBhvr>
                                      <p:tavLst>
                                        <p:tav tm="0">
                                          <p:val>
                                            <p:strVal val="#ppt_x"/>
                                          </p:val>
                                        </p:tav>
                                        <p:tav tm="100000">
                                          <p:val>
                                            <p:strVal val="#ppt_x"/>
                                          </p:val>
                                        </p:tav>
                                      </p:tavLst>
                                    </p:anim>
                                    <p:anim calcmode="lin" valueType="num">
                                      <p:cBhvr>
                                        <p:cTn id="9" dur="500" fill="hold"/>
                                        <p:tgtEl>
                                          <p:spTgt spid="9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lt1">
            <a:alpha val="19000"/>
          </a:schemeClr>
        </a:solidFill>
        <a:effectLst/>
      </p:bgPr>
    </p:bg>
    <p:spTree>
      <p:nvGrpSpPr>
        <p:cNvPr id="1" name="Shape 2314"/>
        <p:cNvGrpSpPr/>
        <p:nvPr/>
      </p:nvGrpSpPr>
      <p:grpSpPr>
        <a:xfrm>
          <a:off x="0" y="0"/>
          <a:ext cx="0" cy="0"/>
          <a:chOff x="0" y="0"/>
          <a:chExt cx="0" cy="0"/>
        </a:xfrm>
      </p:grpSpPr>
      <p:grpSp>
        <p:nvGrpSpPr>
          <p:cNvPr id="26" name="Google Shape;2365;p37"/>
          <p:cNvGrpSpPr/>
          <p:nvPr/>
        </p:nvGrpSpPr>
        <p:grpSpPr>
          <a:xfrm>
            <a:off x="265552" y="4265183"/>
            <a:ext cx="1114219" cy="886890"/>
            <a:chOff x="182650" y="97825"/>
            <a:chExt cx="1411249" cy="1317305"/>
          </a:xfrm>
        </p:grpSpPr>
        <p:sp>
          <p:nvSpPr>
            <p:cNvPr id="27" name="Google Shape;2366;p37"/>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 name="Google Shape;2367;p37"/>
            <p:cNvGrpSpPr/>
            <p:nvPr/>
          </p:nvGrpSpPr>
          <p:grpSpPr>
            <a:xfrm>
              <a:off x="238818" y="149796"/>
              <a:ext cx="1261444" cy="779205"/>
              <a:chOff x="238818" y="149796"/>
              <a:chExt cx="1261444" cy="779205"/>
            </a:xfrm>
          </p:grpSpPr>
          <p:sp>
            <p:nvSpPr>
              <p:cNvPr id="30"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5" name="TextBox 44"/>
          <p:cNvSpPr txBox="1"/>
          <p:nvPr/>
        </p:nvSpPr>
        <p:spPr>
          <a:xfrm>
            <a:off x="135516" y="194440"/>
            <a:ext cx="8815640" cy="1315745"/>
          </a:xfrm>
          <a:prstGeom prst="rect">
            <a:avLst/>
          </a:prstGeom>
          <a:noFill/>
        </p:spPr>
        <p:txBody>
          <a:bodyPr wrap="square" rtlCol="0">
            <a:spAutoFit/>
          </a:bodyPr>
          <a:lstStyle/>
          <a:p>
            <a:pPr lvl="0" algn="just">
              <a:lnSpc>
                <a:spcPct val="150000"/>
              </a:lnSpc>
              <a:buClr>
                <a:srgbClr val="2D1549"/>
              </a:buClr>
              <a:buSzPts val="1100"/>
              <a:defRPr/>
            </a:pPr>
            <a:r>
              <a:rPr lang="en-US" sz="1900" b="1" smtClean="0">
                <a:solidFill>
                  <a:srgbClr val="FFFFFF"/>
                </a:solidFill>
                <a:highlight>
                  <a:srgbClr val="CE4D8E"/>
                </a:highlight>
              </a:rPr>
              <a:t>Ví </a:t>
            </a:r>
            <a:r>
              <a:rPr lang="en-US" sz="1900" b="1">
                <a:solidFill>
                  <a:srgbClr val="FFFFFF"/>
                </a:solidFill>
                <a:highlight>
                  <a:srgbClr val="CE4D8E"/>
                </a:highlight>
              </a:rPr>
              <a:t>dụ </a:t>
            </a:r>
            <a:r>
              <a:rPr lang="en-US" sz="1900" b="1" smtClean="0">
                <a:solidFill>
                  <a:srgbClr val="FFFFFF"/>
                </a:solidFill>
                <a:highlight>
                  <a:srgbClr val="CE4D8E"/>
                </a:highlight>
              </a:rPr>
              <a:t>2:</a:t>
            </a:r>
            <a:r>
              <a:rPr lang="en-US" sz="1900" kern="1200" smtClean="0">
                <a:latin typeface="Arial" panose="020B0604020202020204" pitchFamily="34" charset="0"/>
                <a:ea typeface="+mn-ea"/>
                <a:cs typeface="Arial" panose="020B0604020202020204" pitchFamily="34" charset="0"/>
              </a:rPr>
              <a:t> </a:t>
            </a:r>
            <a:r>
              <a:rPr lang="vi-VN" sz="1700" kern="1200">
                <a:latin typeface="Arial" panose="020B0604020202020204" pitchFamily="34" charset="0"/>
                <a:ea typeface="+mn-ea"/>
                <a:cs typeface="Arial" panose="020B0604020202020204" pitchFamily="34" charset="0"/>
              </a:rPr>
              <a:t>Một tổ trong lớp 11C có 9 học sinh. Phỏng vấn 9 bạn này </a:t>
            </a:r>
            <a:r>
              <a:rPr lang="vi-VN" sz="1700" kern="1200" smtClean="0">
                <a:latin typeface="Arial" panose="020B0604020202020204" pitchFamily="34" charset="0"/>
                <a:ea typeface="+mn-ea"/>
                <a:cs typeface="Arial" panose="020B0604020202020204" pitchFamily="34" charset="0"/>
              </a:rPr>
              <a:t>với</a:t>
            </a:r>
            <a:r>
              <a:rPr lang="en-US" sz="1700" kern="1200" smtClean="0">
                <a:latin typeface="Arial" panose="020B0604020202020204" pitchFamily="34" charset="0"/>
                <a:ea typeface="+mn-ea"/>
                <a:cs typeface="Arial" panose="020B0604020202020204" pitchFamily="34" charset="0"/>
              </a:rPr>
              <a:t> </a:t>
            </a:r>
            <a:r>
              <a:rPr lang="vi-VN" sz="1700" kern="1200" smtClean="0">
                <a:latin typeface="Arial" panose="020B0604020202020204" pitchFamily="34" charset="0"/>
                <a:ea typeface="+mn-ea"/>
                <a:cs typeface="Arial" panose="020B0604020202020204" pitchFamily="34" charset="0"/>
              </a:rPr>
              <a:t>câu </a:t>
            </a:r>
            <a:r>
              <a:rPr lang="vi-VN" sz="1700" kern="1200">
                <a:latin typeface="Arial" panose="020B0604020202020204" pitchFamily="34" charset="0"/>
                <a:ea typeface="+mn-ea"/>
                <a:cs typeface="Arial" panose="020B0604020202020204" pitchFamily="34" charset="0"/>
              </a:rPr>
              <a:t>hỏi: “Bạn có biết chơi môn thể thao nào trong hai môn này không ?”. Nếu biết thì đánh dấu X vào ô ghi tên môn thể thao đó, không biết thì để trống. Kết quả thu được như sau:</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300000"/>
                    </a14:imgEffect>
                  </a14:imgLayer>
                </a14:imgProps>
              </a:ext>
            </a:extLst>
          </a:blip>
          <a:stretch>
            <a:fillRect/>
          </a:stretch>
        </p:blipFill>
        <p:spPr>
          <a:xfrm>
            <a:off x="173207" y="1772709"/>
            <a:ext cx="4068562" cy="2076919"/>
          </a:xfrm>
          <a:prstGeom prst="rect">
            <a:avLst/>
          </a:prstGeom>
        </p:spPr>
      </p:pic>
      <p:sp>
        <p:nvSpPr>
          <p:cNvPr id="7" name="Rectangle 6"/>
          <p:cNvSpPr/>
          <p:nvPr/>
        </p:nvSpPr>
        <p:spPr>
          <a:xfrm>
            <a:off x="4352771" y="1566910"/>
            <a:ext cx="4572000" cy="3231654"/>
          </a:xfrm>
          <a:prstGeom prst="rect">
            <a:avLst/>
          </a:prstGeom>
        </p:spPr>
        <p:txBody>
          <a:bodyPr>
            <a:spAutoFit/>
          </a:bodyPr>
          <a:lstStyle/>
          <a:p>
            <a:pPr algn="just">
              <a:lnSpc>
                <a:spcPct val="150000"/>
              </a:lnSpc>
            </a:pPr>
            <a:r>
              <a:rPr lang="vi-VN" sz="1700">
                <a:latin typeface="Arial" panose="020B0604020202020204" pitchFamily="34" charset="0"/>
              </a:rPr>
              <a:t>Chọn ngẫu nhiên một học sinh trong tổ. </a:t>
            </a:r>
            <a:endParaRPr lang="en-US" sz="1700" smtClean="0">
              <a:latin typeface="Arial" panose="020B0604020202020204" pitchFamily="34" charset="0"/>
            </a:endParaRPr>
          </a:p>
          <a:p>
            <a:pPr algn="just">
              <a:lnSpc>
                <a:spcPct val="150000"/>
              </a:lnSpc>
            </a:pPr>
            <a:r>
              <a:rPr lang="vi-VN" sz="1700" smtClean="0">
                <a:latin typeface="Arial" panose="020B0604020202020204" pitchFamily="34" charset="0"/>
              </a:rPr>
              <a:t>Xét </a:t>
            </a:r>
            <a:r>
              <a:rPr lang="vi-VN" sz="1700">
                <a:latin typeface="Arial" panose="020B0604020202020204" pitchFamily="34" charset="0"/>
              </a:rPr>
              <a:t>các biến cố sau:</a:t>
            </a:r>
            <a:endParaRPr lang="vi-VN" sz="1700"/>
          </a:p>
          <a:p>
            <a:pPr algn="just">
              <a:lnSpc>
                <a:spcPct val="150000"/>
              </a:lnSpc>
            </a:pPr>
            <a:r>
              <a:rPr lang="vi-VN" sz="1700">
                <a:latin typeface="Arial" panose="020B0604020202020204" pitchFamily="34" charset="0"/>
              </a:rPr>
              <a:t>U: “Học sinh được chọn biết chơi cầu lông”;</a:t>
            </a:r>
            <a:endParaRPr lang="vi-VN" sz="1700"/>
          </a:p>
          <a:p>
            <a:pPr algn="just">
              <a:lnSpc>
                <a:spcPct val="150000"/>
              </a:lnSpc>
            </a:pPr>
            <a:r>
              <a:rPr lang="vi-VN" sz="1700">
                <a:latin typeface="Arial" panose="020B0604020202020204" pitchFamily="34" charset="0"/>
              </a:rPr>
              <a:t>V: “Học sinh được chọn biết chơi bóng bàn”.</a:t>
            </a:r>
            <a:endParaRPr lang="vi-VN" sz="1700"/>
          </a:p>
          <a:p>
            <a:pPr algn="just">
              <a:lnSpc>
                <a:spcPct val="150000"/>
              </a:lnSpc>
            </a:pPr>
            <a:r>
              <a:rPr lang="vi-VN" sz="1700">
                <a:latin typeface="Arial" panose="020B0604020202020204" pitchFamily="34" charset="0"/>
              </a:rPr>
              <a:t>a) Mô tả không gian mẫu.</a:t>
            </a:r>
            <a:endParaRPr lang="vi-VN" sz="1700"/>
          </a:p>
          <a:p>
            <a:pPr algn="just">
              <a:lnSpc>
                <a:spcPct val="150000"/>
              </a:lnSpc>
            </a:pPr>
            <a:r>
              <a:rPr lang="vi-VN" sz="1700">
                <a:latin typeface="Arial" panose="020B0604020202020204" pitchFamily="34" charset="0"/>
              </a:rPr>
              <a:t>b) Nội dung của biến cố giao </a:t>
            </a:r>
            <a:r>
              <a:rPr lang="vi-VN" sz="1700" smtClean="0">
                <a:latin typeface="Arial" panose="020B0604020202020204" pitchFamily="34" charset="0"/>
              </a:rPr>
              <a:t>T = UV là </a:t>
            </a:r>
            <a:r>
              <a:rPr lang="vi-VN" sz="1700">
                <a:latin typeface="Arial" panose="020B0604020202020204" pitchFamily="34" charset="0"/>
              </a:rPr>
              <a:t>gì? Mỗi biến cố U, V, T là tập con nào của không gian mẫu</a:t>
            </a:r>
            <a:r>
              <a:rPr lang="vi-VN" sz="1700" smtClean="0">
                <a:latin typeface="Arial" panose="020B0604020202020204" pitchFamily="34" charset="0"/>
              </a:rPr>
              <a:t>?</a:t>
            </a:r>
            <a:endParaRPr lang="vi-VN" sz="1700"/>
          </a:p>
        </p:txBody>
      </p:sp>
      <p:pic>
        <p:nvPicPr>
          <p:cNvPr id="9" name="Picture 8"/>
          <p:cNvPicPr>
            <a:picLocks noChangeAspect="1"/>
          </p:cNvPicPr>
          <p:nvPr/>
        </p:nvPicPr>
        <p:blipFill>
          <a:blip r:embed="rId5"/>
          <a:stretch>
            <a:fillRect/>
          </a:stretch>
        </p:blipFill>
        <p:spPr>
          <a:xfrm>
            <a:off x="8053309" y="4855289"/>
            <a:ext cx="789166" cy="201343"/>
          </a:xfrm>
          <a:prstGeom prst="rect">
            <a:avLst/>
          </a:prstGeom>
        </p:spPr>
      </p:pic>
    </p:spTree>
    <p:extLst>
      <p:ext uri="{BB962C8B-B14F-4D97-AF65-F5344CB8AC3E}">
        <p14:creationId xmlns:p14="http://schemas.microsoft.com/office/powerpoint/2010/main" val="79619532"/>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strips(downLeft)">
                                      <p:cBhvr>
                                        <p:cTn id="7" dur="500"/>
                                        <p:tgtEl>
                                          <p:spTgt spid="45"/>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strips(downLef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lt1">
            <a:alpha val="19000"/>
          </a:schemeClr>
        </a:solidFill>
        <a:effectLst/>
      </p:bgPr>
    </p:bg>
    <p:spTree>
      <p:nvGrpSpPr>
        <p:cNvPr id="1" name="Shape 2314"/>
        <p:cNvGrpSpPr/>
        <p:nvPr/>
      </p:nvGrpSpPr>
      <p:grpSpPr>
        <a:xfrm>
          <a:off x="0" y="0"/>
          <a:ext cx="0" cy="0"/>
          <a:chOff x="0" y="0"/>
          <a:chExt cx="0" cy="0"/>
        </a:xfrm>
      </p:grpSpPr>
      <p:grpSp>
        <p:nvGrpSpPr>
          <p:cNvPr id="26" name="Google Shape;2365;p37"/>
          <p:cNvGrpSpPr/>
          <p:nvPr/>
        </p:nvGrpSpPr>
        <p:grpSpPr>
          <a:xfrm rot="18252530">
            <a:off x="8274511" y="4114541"/>
            <a:ext cx="986834" cy="842049"/>
            <a:chOff x="182650" y="97826"/>
            <a:chExt cx="1411249" cy="1317305"/>
          </a:xfrm>
        </p:grpSpPr>
        <p:sp>
          <p:nvSpPr>
            <p:cNvPr id="27" name="Google Shape;2366;p37"/>
            <p:cNvSpPr/>
            <p:nvPr/>
          </p:nvSpPr>
          <p:spPr>
            <a:xfrm>
              <a:off x="182650" y="97826"/>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 name="Google Shape;2367;p37"/>
            <p:cNvGrpSpPr/>
            <p:nvPr/>
          </p:nvGrpSpPr>
          <p:grpSpPr>
            <a:xfrm>
              <a:off x="238818" y="149796"/>
              <a:ext cx="1261444" cy="779205"/>
              <a:chOff x="238818" y="149796"/>
              <a:chExt cx="1261444" cy="779205"/>
            </a:xfrm>
          </p:grpSpPr>
          <p:sp>
            <p:nvSpPr>
              <p:cNvPr id="30"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9" name="Picture 8"/>
          <p:cNvPicPr>
            <a:picLocks noChangeAspect="1"/>
          </p:cNvPicPr>
          <p:nvPr/>
        </p:nvPicPr>
        <p:blipFill>
          <a:blip r:embed="rId3"/>
          <a:stretch>
            <a:fillRect/>
          </a:stretch>
        </p:blipFill>
        <p:spPr>
          <a:xfrm>
            <a:off x="8059344" y="435777"/>
            <a:ext cx="789166" cy="201343"/>
          </a:xfrm>
          <a:prstGeom prst="rect">
            <a:avLst/>
          </a:prstGeom>
        </p:spPr>
      </p:pic>
      <p:sp>
        <p:nvSpPr>
          <p:cNvPr id="24" name="Rectangle 23"/>
          <p:cNvSpPr/>
          <p:nvPr/>
        </p:nvSpPr>
        <p:spPr>
          <a:xfrm>
            <a:off x="4111268" y="267752"/>
            <a:ext cx="934029" cy="557653"/>
          </a:xfrm>
          <a:prstGeom prst="rect">
            <a:avLst/>
          </a:prstGeom>
        </p:spPr>
        <p:txBody>
          <a:bodyPr wrap="square">
            <a:spAutoFit/>
          </a:bodyPr>
          <a:lstStyle/>
          <a:p>
            <a:pPr marL="0" marR="0" lvl="0" indent="0" algn="ctr"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3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23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2" name="Rectangle 1"/>
              <p:cNvSpPr/>
              <p:nvPr/>
            </p:nvSpPr>
            <p:spPr>
              <a:xfrm>
                <a:off x="212023" y="897680"/>
                <a:ext cx="8732520" cy="3770263"/>
              </a:xfrm>
              <a:prstGeom prst="rect">
                <a:avLst/>
              </a:prstGeom>
            </p:spPr>
            <p:txBody>
              <a:bodyPr wrap="square">
                <a:spAutoFit/>
              </a:bodyPr>
              <a:lstStyle/>
              <a:p>
                <a:pPr>
                  <a:lnSpc>
                    <a:spcPct val="150000"/>
                  </a:lnSpc>
                  <a:spcBef>
                    <a:spcPts val="600"/>
                  </a:spcBef>
                  <a:spcAft>
                    <a:spcPts val="600"/>
                  </a:spcAft>
                </a:pPr>
                <a:r>
                  <a:rPr lang="vi-VN" sz="2100" smtClean="0">
                    <a:latin typeface="Arial" panose="020B0604020202020204" pitchFamily="34" charset="0"/>
                  </a:rPr>
                  <a:t>a) Không </a:t>
                </a:r>
                <a:r>
                  <a:rPr lang="vi-VN" sz="2100">
                    <a:latin typeface="Arial" panose="020B0604020202020204" pitchFamily="34" charset="0"/>
                  </a:rPr>
                  <a:t>gian mẫu </a:t>
                </a:r>
                <a:endParaRPr lang="en-US" sz="2100" smtClean="0">
                  <a:latin typeface="Arial" panose="020B0604020202020204" pitchFamily="34" charset="0"/>
                </a:endParaRPr>
              </a:p>
              <a:p>
                <a:pPr algn="ctr">
                  <a:lnSpc>
                    <a:spcPct val="150000"/>
                  </a:lnSpc>
                  <a:spcBef>
                    <a:spcPts val="600"/>
                  </a:spcBef>
                  <a:spcAft>
                    <a:spcPts val="600"/>
                  </a:spcAft>
                </a:pPr>
                <a:r>
                  <a:rPr lang="vi-VN" sz="2100" smtClean="0">
                    <a:latin typeface="Arial" panose="020B0604020202020204" pitchFamily="34" charset="0"/>
                  </a:rPr>
                  <a:t>Q </a:t>
                </a:r>
                <a:r>
                  <a:rPr lang="vi-VN" sz="2100">
                    <a:latin typeface="Arial" panose="020B0604020202020204" pitchFamily="34" charset="0"/>
                  </a:rPr>
                  <a:t>= {Bảo; Đăng; Giang; Hoa; Long; Mai; Phúc; Tuấn; Yến}.</a:t>
                </a:r>
                <a:endParaRPr lang="vi-VN" sz="2100"/>
              </a:p>
              <a:p>
                <a:pPr>
                  <a:lnSpc>
                    <a:spcPct val="150000"/>
                  </a:lnSpc>
                  <a:spcBef>
                    <a:spcPts val="600"/>
                  </a:spcBef>
                  <a:spcAft>
                    <a:spcPts val="600"/>
                  </a:spcAft>
                </a:pPr>
                <a:r>
                  <a:rPr lang="vi-VN" sz="2100">
                    <a:latin typeface="Arial" panose="020B0604020202020204" pitchFamily="34" charset="0"/>
                  </a:rPr>
                  <a:t>b) T là biến cố “Học sinh được chọn biết chơi cả cầu lông và bóng bàn”.</a:t>
                </a:r>
                <a:endParaRPr lang="vi-VN" sz="2100"/>
              </a:p>
              <a:p>
                <a:pPr>
                  <a:lnSpc>
                    <a:spcPct val="150000"/>
                  </a:lnSpc>
                  <a:spcBef>
                    <a:spcPts val="600"/>
                  </a:spcBef>
                  <a:spcAft>
                    <a:spcPts val="600"/>
                  </a:spcAft>
                </a:pPr>
                <a:r>
                  <a:rPr lang="vi-VN" sz="2100">
                    <a:latin typeface="Arial" panose="020B0604020202020204" pitchFamily="34" charset="0"/>
                  </a:rPr>
                  <a:t>Ta có: U = {Bảo; Đăng; Long; Phúc; Tuấn; Yến}; </a:t>
                </a:r>
                <a:endParaRPr lang="en-US" sz="2100" smtClean="0">
                  <a:latin typeface="Arial" panose="020B0604020202020204" pitchFamily="34" charset="0"/>
                </a:endParaRPr>
              </a:p>
              <a:p>
                <a:pPr>
                  <a:lnSpc>
                    <a:spcPct val="150000"/>
                  </a:lnSpc>
                  <a:spcBef>
                    <a:spcPts val="600"/>
                  </a:spcBef>
                  <a:spcAft>
                    <a:spcPts val="600"/>
                  </a:spcAft>
                </a:pPr>
                <a:r>
                  <a:rPr lang="en-US" sz="2100" smtClean="0">
                    <a:latin typeface="Arial" panose="020B0604020202020204" pitchFamily="34" charset="0"/>
                  </a:rPr>
                  <a:t>           </a:t>
                </a:r>
                <a:r>
                  <a:rPr lang="vi-VN" sz="2100" smtClean="0">
                    <a:latin typeface="Arial" panose="020B0604020202020204" pitchFamily="34" charset="0"/>
                  </a:rPr>
                  <a:t>V </a:t>
                </a:r>
                <a:r>
                  <a:rPr lang="vi-VN" sz="2100">
                    <a:latin typeface="Arial" panose="020B0604020202020204" pitchFamily="34" charset="0"/>
                  </a:rPr>
                  <a:t>= {Giang; Long; Phúc; Tuấn}. </a:t>
                </a:r>
                <a:endParaRPr lang="en-US" sz="2100" smtClean="0">
                  <a:latin typeface="Arial" panose="020B0604020202020204" pitchFamily="34" charset="0"/>
                </a:endParaRPr>
              </a:p>
              <a:p>
                <a:pPr>
                  <a:lnSpc>
                    <a:spcPct val="150000"/>
                  </a:lnSpc>
                  <a:spcBef>
                    <a:spcPts val="600"/>
                  </a:spcBef>
                  <a:spcAft>
                    <a:spcPts val="600"/>
                  </a:spcAft>
                </a:pPr>
                <a:r>
                  <a:rPr lang="en-US" sz="2100">
                    <a:latin typeface="Arial" panose="020B0604020202020204" pitchFamily="34" charset="0"/>
                  </a:rPr>
                  <a:t> </a:t>
                </a:r>
                <a:r>
                  <a:rPr lang="vi-VN" sz="2100" smtClean="0">
                    <a:latin typeface="Arial" panose="020B0604020202020204" pitchFamily="34" charset="0"/>
                  </a:rPr>
                  <a:t>Vậy </a:t>
                </a:r>
                <a:r>
                  <a:rPr lang="vi-VN" sz="2100">
                    <a:latin typeface="Arial" panose="020B0604020202020204" pitchFamily="34" charset="0"/>
                  </a:rPr>
                  <a:t>T = U</a:t>
                </a:r>
                <a14:m>
                  <m:oMath xmlns:m="http://schemas.openxmlformats.org/officeDocument/2006/math">
                    <m:r>
                      <a:rPr lang="vi-VN" sz="2100" i="1" smtClean="0">
                        <a:latin typeface="Cambria Math" panose="02040503050406030204" pitchFamily="18" charset="0"/>
                        <a:ea typeface="Cambria Math" panose="02040503050406030204" pitchFamily="18" charset="0"/>
                      </a:rPr>
                      <m:t>∩</m:t>
                    </m:r>
                  </m:oMath>
                </a14:m>
                <a:r>
                  <a:rPr lang="vi-VN" sz="2100">
                    <a:latin typeface="Arial" panose="020B0604020202020204" pitchFamily="34" charset="0"/>
                  </a:rPr>
                  <a:t>V = {Long; Phúc; Tuấn</a:t>
                </a:r>
                <a:r>
                  <a:rPr lang="vi-VN" sz="2100" smtClean="0">
                    <a:latin typeface="Arial" panose="020B0604020202020204" pitchFamily="34" charset="0"/>
                  </a:rPr>
                  <a:t>}.</a:t>
                </a:r>
                <a:endParaRPr lang="vi-VN" sz="2100"/>
              </a:p>
            </p:txBody>
          </p:sp>
        </mc:Choice>
        <mc:Fallback xmlns="">
          <p:sp>
            <p:nvSpPr>
              <p:cNvPr id="2" name="Rectangle 1"/>
              <p:cNvSpPr>
                <a:spLocks noRot="1" noChangeAspect="1" noMove="1" noResize="1" noEditPoints="1" noAdjustHandles="1" noChangeArrowheads="1" noChangeShapeType="1" noTextEdit="1"/>
              </p:cNvSpPr>
              <p:nvPr/>
            </p:nvSpPr>
            <p:spPr>
              <a:xfrm>
                <a:off x="212023" y="897680"/>
                <a:ext cx="8732520" cy="3770263"/>
              </a:xfrm>
              <a:prstGeom prst="rect">
                <a:avLst/>
              </a:prstGeom>
              <a:blipFill>
                <a:blip r:embed="rId4"/>
                <a:stretch>
                  <a:fillRect l="-838" r="-70" b="-646"/>
                </a:stretch>
              </a:blipFill>
            </p:spPr>
            <p:txBody>
              <a:bodyPr/>
              <a:lstStyle/>
              <a:p>
                <a:r>
                  <a:rPr lang="en-US">
                    <a:noFill/>
                  </a:rPr>
                  <a:t> </a:t>
                </a:r>
              </a:p>
            </p:txBody>
          </p:sp>
        </mc:Fallback>
      </mc:AlternateContent>
    </p:spTree>
    <p:extLst>
      <p:ext uri="{BB962C8B-B14F-4D97-AF65-F5344CB8AC3E}">
        <p14:creationId xmlns:p14="http://schemas.microsoft.com/office/powerpoint/2010/main" val="41568349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up)">
                                      <p:cBhvr>
                                        <p:cTn id="12" dur="500"/>
                                        <p:tgtEl>
                                          <p:spTgt spid="2">
                                            <p:txEl>
                                              <p:pRg st="0" end="0"/>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ipe(up)">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wipe(left)">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barn(inVertical)">
                                      <p:cBhvr>
                                        <p:cTn id="35"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p:sp>
        <p:nvSpPr>
          <p:cNvPr id="6" name="TextBox 5"/>
          <p:cNvSpPr txBox="1"/>
          <p:nvPr/>
        </p:nvSpPr>
        <p:spPr>
          <a:xfrm>
            <a:off x="3465614" y="488187"/>
            <a:ext cx="2199253" cy="646331"/>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070185"/>
                </a:solidFill>
                <a:effectLst/>
                <a:uLnTx/>
                <a:uFillTx/>
                <a:latin typeface="Arial"/>
                <a:ea typeface="+mn-ea"/>
                <a:cs typeface="Arial" panose="020B0604020202020204" pitchFamily="34" charset="0"/>
                <a:sym typeface="Arial"/>
              </a:rPr>
              <a:t>Luyện tập 2</a:t>
            </a:r>
            <a:endParaRPr kumimoji="0" lang="en-US" sz="24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endParaRPr>
          </a:p>
        </p:txBody>
      </p:sp>
      <p:sp>
        <p:nvSpPr>
          <p:cNvPr id="7" name="Rectangle 1"/>
          <p:cNvSpPr>
            <a:spLocks noChangeArrowheads="1"/>
          </p:cNvSpPr>
          <p:nvPr/>
        </p:nvSpPr>
        <p:spPr bwMode="auto">
          <a:xfrm>
            <a:off x="910027" y="1244246"/>
            <a:ext cx="7310428"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0"/>
              </a:spcBef>
              <a:spcAft>
                <a:spcPts val="0"/>
              </a:spcAft>
              <a:buClrTx/>
            </a:pPr>
            <a:r>
              <a:rPr lang="vi-VN" sz="2000">
                <a:solidFill>
                  <a:srgbClr val="000000"/>
                </a:solidFill>
                <a:latin typeface="+mn-lt"/>
              </a:rPr>
              <a:t>Một hộp đựng 25 tấm thẻ cùng loại được đánh số từ 1 đến 25. Rút ngẫu nhiên một tấm thẻ trong hộp. Xét các biến cố P: “Số ghi trên tấm thẻ là số chia hết cho 4”; Q: “Số ghi trên tấm thẻ là số chia hết cho 6</a:t>
            </a:r>
            <a:r>
              <a:rPr lang="vi-VN" sz="2000" smtClean="0">
                <a:solidFill>
                  <a:srgbClr val="000000"/>
                </a:solidFill>
                <a:latin typeface="+mn-lt"/>
              </a:rPr>
              <a:t>”.</a:t>
            </a:r>
            <a:endParaRPr lang="vi-VN" sz="2000">
              <a:solidFill>
                <a:srgbClr val="000000"/>
              </a:solidFill>
              <a:latin typeface="+mn-lt"/>
            </a:endParaRPr>
          </a:p>
          <a:p>
            <a:pPr lvl="0" algn="just">
              <a:lnSpc>
                <a:spcPct val="150000"/>
              </a:lnSpc>
              <a:spcBef>
                <a:spcPts val="0"/>
              </a:spcBef>
              <a:spcAft>
                <a:spcPts val="0"/>
              </a:spcAft>
              <a:buClrTx/>
            </a:pPr>
            <a:r>
              <a:rPr lang="vi-VN" sz="2000">
                <a:solidFill>
                  <a:srgbClr val="000000"/>
                </a:solidFill>
                <a:latin typeface="+mn-lt"/>
              </a:rPr>
              <a:t>a) Mô tả không gian mẫu</a:t>
            </a:r>
            <a:r>
              <a:rPr lang="vi-VN" sz="2000" smtClean="0">
                <a:solidFill>
                  <a:srgbClr val="000000"/>
                </a:solidFill>
                <a:latin typeface="+mn-lt"/>
              </a:rPr>
              <a:t>.</a:t>
            </a:r>
            <a:endParaRPr lang="vi-VN" sz="2000">
              <a:solidFill>
                <a:srgbClr val="000000"/>
              </a:solidFill>
              <a:latin typeface="+mn-lt"/>
            </a:endParaRPr>
          </a:p>
          <a:p>
            <a:pPr lvl="0" algn="just">
              <a:lnSpc>
                <a:spcPct val="150000"/>
              </a:lnSpc>
              <a:spcBef>
                <a:spcPts val="0"/>
              </a:spcBef>
              <a:spcAft>
                <a:spcPts val="0"/>
              </a:spcAft>
              <a:buClrTx/>
            </a:pPr>
            <a:r>
              <a:rPr lang="vi-VN" sz="2000">
                <a:solidFill>
                  <a:srgbClr val="000000"/>
                </a:solidFill>
                <a:latin typeface="+mn-lt"/>
              </a:rPr>
              <a:t>b) Nội dung của biến cố giao S = PQ là gì? Mỗi biến cố P, Q, S là tập con nào của không gian mẫu</a:t>
            </a:r>
            <a:r>
              <a:rPr lang="vi-VN" sz="2000" smtClean="0">
                <a:solidFill>
                  <a:srgbClr val="000000"/>
                </a:solidFill>
                <a:latin typeface="+mn-lt"/>
              </a:rPr>
              <a:t>?</a:t>
            </a:r>
            <a:endParaRPr lang="vi-VN" sz="2000">
              <a:solidFill>
                <a:srgbClr val="000000"/>
              </a:solidFill>
              <a:latin typeface="+mn-lt"/>
            </a:endParaRPr>
          </a:p>
        </p:txBody>
      </p:sp>
      <p:sp>
        <p:nvSpPr>
          <p:cNvPr id="3" name="Oval 2"/>
          <p:cNvSpPr/>
          <p:nvPr/>
        </p:nvSpPr>
        <p:spPr>
          <a:xfrm>
            <a:off x="82296" y="411481"/>
            <a:ext cx="347472" cy="399872"/>
          </a:xfrm>
          <a:prstGeom prst="ellipse">
            <a:avLst/>
          </a:prstGeom>
          <a:solidFill>
            <a:srgbClr val="FFD495"/>
          </a:solidFill>
          <a:ln>
            <a:solidFill>
              <a:srgbClr val="FFD4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907619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p:sp>
        <p:nvSpPr>
          <p:cNvPr id="3" name="Oval 2"/>
          <p:cNvSpPr/>
          <p:nvPr/>
        </p:nvSpPr>
        <p:spPr>
          <a:xfrm>
            <a:off x="82296" y="411481"/>
            <a:ext cx="347472" cy="399872"/>
          </a:xfrm>
          <a:prstGeom prst="ellipse">
            <a:avLst/>
          </a:prstGeom>
          <a:solidFill>
            <a:srgbClr val="FFD495"/>
          </a:solidFill>
          <a:ln>
            <a:solidFill>
              <a:srgbClr val="FFD4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5" name="Rectangle 4"/>
          <p:cNvSpPr/>
          <p:nvPr/>
        </p:nvSpPr>
        <p:spPr>
          <a:xfrm>
            <a:off x="4152259" y="532526"/>
            <a:ext cx="866909" cy="557653"/>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3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23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2" name="Rectangle 1"/>
          <p:cNvSpPr/>
          <p:nvPr/>
        </p:nvSpPr>
        <p:spPr>
          <a:xfrm>
            <a:off x="1147570" y="1298020"/>
            <a:ext cx="6876289" cy="3131627"/>
          </a:xfrm>
          <a:prstGeom prst="rect">
            <a:avLst/>
          </a:prstGeom>
        </p:spPr>
        <p:txBody>
          <a:bodyPr wrap="square">
            <a:spAutoFit/>
          </a:bodyPr>
          <a:lstStyle/>
          <a:p>
            <a:pPr algn="just">
              <a:lnSpc>
                <a:spcPct val="150000"/>
              </a:lnSpc>
              <a:spcBef>
                <a:spcPts val="600"/>
              </a:spcBef>
              <a:spcAft>
                <a:spcPts val="600"/>
              </a:spcAft>
            </a:pPr>
            <a:r>
              <a:rPr lang="nl-NL" sz="2100" kern="100">
                <a:latin typeface="+mn-lt"/>
                <a:ea typeface="Malgun Gothic" panose="020B0503020000020004" pitchFamily="34" charset="-127"/>
                <a:cs typeface="Times New Roman" panose="02020603050405020304" pitchFamily="18" charset="0"/>
              </a:rPr>
              <a:t>a) </a:t>
            </a:r>
            <a:r>
              <a:rPr lang="en-US" sz="2100" i="0" kern="100" smtClean="0">
                <a:latin typeface="+mj-lt"/>
                <a:ea typeface="Calibri" panose="020F0502020204030204" pitchFamily="34" charset="0"/>
                <a:cs typeface="Times New Roman" panose="02020603050405020304" pitchFamily="18" charset="0"/>
              </a:rPr>
              <a:t>Ω =</a:t>
            </a:r>
            <a:r>
              <a:rPr lang="en-US" sz="2100" kern="100" smtClean="0">
                <a:latin typeface="+mn-lt"/>
                <a:ea typeface="Calibri" panose="020F0502020204030204" pitchFamily="34" charset="0"/>
                <a:cs typeface="Times New Roman" panose="02020603050405020304" pitchFamily="18" charset="0"/>
              </a:rPr>
              <a:t> </a:t>
            </a:r>
            <a:r>
              <a:rPr lang="en-US" sz="2100" kern="100">
                <a:latin typeface="+mn-lt"/>
                <a:ea typeface="Calibri" panose="020F0502020204030204" pitchFamily="34" charset="0"/>
                <a:cs typeface="Times New Roman" panose="02020603050405020304" pitchFamily="18" charset="0"/>
              </a:rPr>
              <a:t>{1; 2; 3;…; 25}.</a:t>
            </a:r>
            <a:endParaRPr lang="en-US" sz="2100" kern="1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2100" kern="100" smtClean="0">
                <a:effectLst/>
                <a:latin typeface="+mn-lt"/>
                <a:ea typeface="Malgun Gothic" panose="020B0503020000020004" pitchFamily="34" charset="-127"/>
                <a:cs typeface="Times New Roman" panose="02020603050405020304" pitchFamily="18" charset="0"/>
              </a:rPr>
              <a:t>b) Biến </a:t>
            </a:r>
            <a:r>
              <a:rPr lang="nl-NL" sz="2100" kern="100">
                <a:effectLst/>
                <a:latin typeface="+mn-lt"/>
                <a:ea typeface="Malgun Gothic" panose="020B0503020000020004" pitchFamily="34" charset="-127"/>
                <a:cs typeface="Times New Roman" panose="02020603050405020304" pitchFamily="18" charset="0"/>
              </a:rPr>
              <a:t>cố S: “Số ghi trên tấm tẻ chia hết cho cả 4 và 6”.</a:t>
            </a:r>
            <a:endParaRPr lang="en-US" sz="2100" kern="1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2100" kern="100" smtClean="0">
                <a:effectLst/>
                <a:latin typeface="+mn-lt"/>
                <a:ea typeface="Malgun Gothic" panose="020B0503020000020004" pitchFamily="34" charset="-127"/>
                <a:cs typeface="Times New Roman" panose="02020603050405020304" pitchFamily="18" charset="0"/>
              </a:rPr>
              <a:t>	P </a:t>
            </a:r>
            <a:r>
              <a:rPr lang="nl-NL" sz="2100" kern="100">
                <a:effectLst/>
                <a:latin typeface="+mn-lt"/>
                <a:ea typeface="Malgun Gothic" panose="020B0503020000020004" pitchFamily="34" charset="-127"/>
                <a:cs typeface="Times New Roman" panose="02020603050405020304" pitchFamily="18" charset="0"/>
              </a:rPr>
              <a:t>= {4; 8; 12; 16; 20; 24}</a:t>
            </a:r>
            <a:endParaRPr lang="en-US" sz="2100" kern="1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2100" kern="100" smtClean="0">
                <a:effectLst/>
                <a:latin typeface="+mn-lt"/>
                <a:ea typeface="Malgun Gothic" panose="020B0503020000020004" pitchFamily="34" charset="-127"/>
                <a:cs typeface="Times New Roman" panose="02020603050405020304" pitchFamily="18" charset="0"/>
              </a:rPr>
              <a:t>	Q </a:t>
            </a:r>
            <a:r>
              <a:rPr lang="nl-NL" sz="2100" kern="100" smtClean="0">
                <a:effectLst/>
                <a:latin typeface="+mn-lt"/>
                <a:ea typeface="Malgun Gothic" panose="020B0503020000020004" pitchFamily="34" charset="-127"/>
                <a:cs typeface="Times New Roman" panose="02020603050405020304" pitchFamily="18" charset="0"/>
              </a:rPr>
              <a:t>= </a:t>
            </a:r>
            <a:r>
              <a:rPr lang="nl-NL" sz="2100" kern="100">
                <a:effectLst/>
                <a:latin typeface="+mn-lt"/>
                <a:ea typeface="Malgun Gothic" panose="020B0503020000020004" pitchFamily="34" charset="-127"/>
                <a:cs typeface="Times New Roman" panose="02020603050405020304" pitchFamily="18" charset="0"/>
              </a:rPr>
              <a:t>{6; 12; 18; 24}</a:t>
            </a:r>
            <a:endParaRPr lang="en-US" sz="2100" kern="1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2100" i="0" kern="100" smtClean="0">
                <a:effectLst/>
                <a:latin typeface="+mj-lt"/>
                <a:ea typeface="Malgun Gothic" panose="020B0503020000020004" pitchFamily="34" charset="-127"/>
                <a:cs typeface="Times New Roman" panose="02020603050405020304" pitchFamily="18" charset="0"/>
              </a:rPr>
              <a:t>	S </a:t>
            </a:r>
            <a:r>
              <a:rPr lang="nl-NL" sz="2100" i="0" kern="100" smtClean="0">
                <a:effectLst/>
                <a:latin typeface="+mj-lt"/>
                <a:ea typeface="Malgun Gothic" panose="020B0503020000020004" pitchFamily="34" charset="-127"/>
                <a:cs typeface="Times New Roman" panose="02020603050405020304" pitchFamily="18" charset="0"/>
              </a:rPr>
              <a:t>= P ∩ Q = </a:t>
            </a:r>
            <a:r>
              <a:rPr lang="en-US" sz="2100" i="0" kern="100" smtClean="0">
                <a:effectLst/>
                <a:latin typeface="+mj-lt"/>
                <a:ea typeface="Malgun Gothic" panose="020B0503020000020004" pitchFamily="34" charset="-127"/>
                <a:cs typeface="Times New Roman" panose="02020603050405020304" pitchFamily="18" charset="0"/>
              </a:rPr>
              <a:t>{</a:t>
            </a:r>
            <a:r>
              <a:rPr lang="nl-NL" sz="2100" i="0" kern="100">
                <a:effectLst/>
                <a:latin typeface="+mj-lt"/>
                <a:ea typeface="Malgun Gothic" panose="020B0503020000020004" pitchFamily="34" charset="-127"/>
                <a:cs typeface="Times New Roman" panose="02020603050405020304" pitchFamily="18" charset="0"/>
              </a:rPr>
              <a:t>12</a:t>
            </a:r>
            <a:r>
              <a:rPr lang="nl-NL" sz="2100" i="0" kern="100" smtClean="0">
                <a:effectLst/>
                <a:latin typeface="+mj-lt"/>
                <a:ea typeface="Malgun Gothic" panose="020B0503020000020004" pitchFamily="34" charset="-127"/>
                <a:cs typeface="Times New Roman" panose="02020603050405020304" pitchFamily="18" charset="0"/>
              </a:rPr>
              <a:t>; 24</a:t>
            </a:r>
            <a:r>
              <a:rPr lang="nl-NL" sz="2100" i="0" kern="100">
                <a:effectLst/>
                <a:latin typeface="+mj-lt"/>
                <a:ea typeface="Malgun Gothic" panose="020B0503020000020004" pitchFamily="34" charset="-127"/>
                <a:cs typeface="Times New Roman" panose="02020603050405020304" pitchFamily="18" charset="0"/>
              </a:rPr>
              <a:t>}</a:t>
            </a:r>
            <a:endParaRPr lang="en-US" sz="2100" kern="10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080815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circle(in)">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2338"/>
        <p:cNvGrpSpPr/>
        <p:nvPr/>
      </p:nvGrpSpPr>
      <p:grpSpPr>
        <a:xfrm>
          <a:off x="0" y="0"/>
          <a:ext cx="0" cy="0"/>
          <a:chOff x="0" y="0"/>
          <a:chExt cx="0" cy="0"/>
        </a:xfrm>
      </p:grpSpPr>
      <p:sp>
        <p:nvSpPr>
          <p:cNvPr id="7" name="Rectangle 6"/>
          <p:cNvSpPr/>
          <p:nvPr/>
        </p:nvSpPr>
        <p:spPr>
          <a:xfrm>
            <a:off x="227784" y="219456"/>
            <a:ext cx="8669328" cy="469632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3174476" y="309139"/>
            <a:ext cx="2775163" cy="523220"/>
          </a:xfrm>
          <a:prstGeom prst="rect">
            <a:avLst/>
          </a:prstGeom>
          <a:noFill/>
        </p:spPr>
        <p:txBody>
          <a:bodyPr wrap="square" rtlCol="0">
            <a:spAutoFit/>
          </a:bodyPr>
          <a:lstStyle/>
          <a:p>
            <a:pPr algn="ctr">
              <a:buClr>
                <a:srgbClr val="000000"/>
              </a:buClr>
              <a:buFont typeface="Arial"/>
              <a:buNone/>
            </a:pPr>
            <a:r>
              <a:rPr lang="en-US" sz="2800" b="1" kern="0" dirty="0" smtClean="0">
                <a:solidFill>
                  <a:srgbClr val="C00000"/>
                </a:solidFill>
                <a:latin typeface="Arial" panose="020B0604020202020204" pitchFamily="34" charset="0"/>
                <a:cs typeface="Arial" panose="020B0604020202020204" pitchFamily="34" charset="0"/>
                <a:sym typeface="Arial"/>
              </a:rPr>
              <a:t>KHỞI ĐỘNG</a:t>
            </a:r>
            <a:endParaRPr lang="en-US" sz="2800" b="1" kern="0" dirty="0">
              <a:solidFill>
                <a:srgbClr val="C00000"/>
              </a:solidFill>
              <a:latin typeface="Arial" panose="020B0604020202020204" pitchFamily="34" charset="0"/>
              <a:cs typeface="Arial" panose="020B0604020202020204" pitchFamily="34" charset="0"/>
              <a:sym typeface="Arial"/>
            </a:endParaRPr>
          </a:p>
        </p:txBody>
      </p:sp>
      <p:sp>
        <p:nvSpPr>
          <p:cNvPr id="2" name="Rectangle 1"/>
          <p:cNvSpPr/>
          <p:nvPr/>
        </p:nvSpPr>
        <p:spPr>
          <a:xfrm>
            <a:off x="430162" y="779083"/>
            <a:ext cx="8293213" cy="4154984"/>
          </a:xfrm>
          <a:prstGeom prst="rect">
            <a:avLst/>
          </a:prstGeom>
        </p:spPr>
        <p:txBody>
          <a:bodyPr wrap="square">
            <a:spAutoFit/>
          </a:bodyPr>
          <a:lstStyle/>
          <a:p>
            <a:pPr algn="just">
              <a:lnSpc>
                <a:spcPct val="150000"/>
              </a:lnSpc>
            </a:pPr>
            <a:r>
              <a:rPr lang="vi-VN" sz="1600">
                <a:latin typeface="+mn-lt"/>
                <a:ea typeface="Calibri" panose="020F0502020204030204" pitchFamily="34" charset="0"/>
                <a:cs typeface="Times New Roman" panose="02020603050405020304" pitchFamily="18" charset="0"/>
              </a:rPr>
              <a:t>Trong một cuộc khảo sát về mức sống của người Hà Nội, người khảo sát chọn ngẫu nhiên một gia đình ở Hà Nội. Xét các biến cố sau:</a:t>
            </a:r>
          </a:p>
          <a:p>
            <a:pPr algn="just">
              <a:lnSpc>
                <a:spcPct val="150000"/>
              </a:lnSpc>
            </a:pPr>
            <a:r>
              <a:rPr lang="vi-VN" sz="1600">
                <a:latin typeface="+mn-lt"/>
                <a:ea typeface="Calibri" panose="020F0502020204030204" pitchFamily="34" charset="0"/>
                <a:cs typeface="Times New Roman" panose="02020603050405020304" pitchFamily="18" charset="0"/>
              </a:rPr>
              <a:t>M: “Gia đình đó có ti vi”</a:t>
            </a:r>
          </a:p>
          <a:p>
            <a:pPr algn="just">
              <a:lnSpc>
                <a:spcPct val="150000"/>
              </a:lnSpc>
            </a:pPr>
            <a:r>
              <a:rPr lang="vi-VN" sz="1600">
                <a:latin typeface="+mn-lt"/>
                <a:ea typeface="Calibri" panose="020F0502020204030204" pitchFamily="34" charset="0"/>
                <a:cs typeface="Times New Roman" panose="02020603050405020304" pitchFamily="18" charset="0"/>
              </a:rPr>
              <a:t>N: “Gia đình đó có máy tính”</a:t>
            </a:r>
          </a:p>
          <a:p>
            <a:pPr algn="just">
              <a:lnSpc>
                <a:spcPct val="150000"/>
              </a:lnSpc>
            </a:pPr>
            <a:r>
              <a:rPr lang="vi-VN" sz="1600">
                <a:latin typeface="+mn-lt"/>
                <a:ea typeface="Calibri" panose="020F0502020204030204" pitchFamily="34" charset="0"/>
                <a:cs typeface="Times New Roman" panose="02020603050405020304" pitchFamily="18" charset="0"/>
              </a:rPr>
              <a:t>E: “Gia đình đó có ti vi hoặc máy tính”</a:t>
            </a:r>
          </a:p>
          <a:p>
            <a:pPr algn="just">
              <a:lnSpc>
                <a:spcPct val="150000"/>
              </a:lnSpc>
            </a:pPr>
            <a:r>
              <a:rPr lang="vi-VN" sz="1600">
                <a:latin typeface="+mn-lt"/>
                <a:ea typeface="Calibri" panose="020F0502020204030204" pitchFamily="34" charset="0"/>
                <a:cs typeface="Times New Roman" panose="02020603050405020304" pitchFamily="18" charset="0"/>
              </a:rPr>
              <a:t>F: “Gia đình đó có cả ti vi và máy vi tính”</a:t>
            </a:r>
          </a:p>
          <a:p>
            <a:pPr algn="just">
              <a:lnSpc>
                <a:spcPct val="150000"/>
              </a:lnSpc>
            </a:pPr>
            <a:r>
              <a:rPr lang="vi-VN" sz="1600">
                <a:latin typeface="+mn-lt"/>
                <a:ea typeface="Calibri" panose="020F0502020204030204" pitchFamily="34" charset="0"/>
                <a:cs typeface="Times New Roman" panose="02020603050405020304" pitchFamily="18" charset="0"/>
              </a:rPr>
              <a:t>G: “Gia đình đó chỉ có ti vi hoặc chỉ có máy vi tính mà không đồng thời có cả hai thiết bị nói trên”</a:t>
            </a:r>
          </a:p>
          <a:p>
            <a:pPr algn="just">
              <a:lnSpc>
                <a:spcPct val="150000"/>
              </a:lnSpc>
            </a:pPr>
            <a:r>
              <a:rPr lang="vi-VN" sz="1600">
                <a:latin typeface="+mn-lt"/>
                <a:ea typeface="Calibri" panose="020F0502020204030204" pitchFamily="34" charset="0"/>
                <a:cs typeface="Times New Roman" panose="02020603050405020304" pitchFamily="18" charset="0"/>
              </a:rPr>
              <a:t>H: “Gia đình đó không có cả ti vi và máy vi tính”.</a:t>
            </a:r>
          </a:p>
          <a:p>
            <a:pPr algn="just">
              <a:lnSpc>
                <a:spcPct val="150000"/>
              </a:lnSpc>
            </a:pPr>
            <a:r>
              <a:rPr lang="vi-VN" sz="1600">
                <a:latin typeface="+mn-lt"/>
                <a:ea typeface="Calibri" panose="020F0502020204030204" pitchFamily="34" charset="0"/>
                <a:cs typeface="Times New Roman" panose="02020603050405020304" pitchFamily="18" charset="0"/>
              </a:rPr>
              <a:t>Các biến cố </a:t>
            </a:r>
            <a:r>
              <a:rPr lang="vi-VN" sz="1600" smtClean="0">
                <a:latin typeface="+mn-lt"/>
                <a:ea typeface="Calibri" panose="020F0502020204030204" pitchFamily="34" charset="0"/>
                <a:cs typeface="Times New Roman" panose="02020603050405020304" pitchFamily="18" charset="0"/>
              </a:rPr>
              <a:t>trên</a:t>
            </a:r>
            <a:r>
              <a:rPr lang="en-US" sz="1600" smtClean="0">
                <a:latin typeface="+mn-lt"/>
                <a:ea typeface="Calibri" panose="020F0502020204030204" pitchFamily="34" charset="0"/>
                <a:cs typeface="Times New Roman" panose="02020603050405020304" pitchFamily="18" charset="0"/>
              </a:rPr>
              <a:t> rõ ràng</a:t>
            </a:r>
            <a:r>
              <a:rPr lang="vi-VN" sz="1600" smtClean="0">
                <a:latin typeface="+mn-lt"/>
                <a:ea typeface="Calibri" panose="020F0502020204030204" pitchFamily="34" charset="0"/>
                <a:cs typeface="Times New Roman" panose="02020603050405020304" pitchFamily="18" charset="0"/>
              </a:rPr>
              <a:t> </a:t>
            </a:r>
            <a:r>
              <a:rPr lang="vi-VN" sz="1600">
                <a:latin typeface="+mn-lt"/>
                <a:ea typeface="Calibri" panose="020F0502020204030204" pitchFamily="34" charset="0"/>
                <a:cs typeface="Times New Roman" panose="02020603050405020304" pitchFamily="18" charset="0"/>
              </a:rPr>
              <a:t>có mối liên hệ với nhau. Chúng ta có thể mô tả các </a:t>
            </a:r>
            <a:r>
              <a:rPr lang="en-US" sz="1600" smtClean="0">
                <a:latin typeface="+mn-lt"/>
                <a:ea typeface="Calibri" panose="020F0502020204030204" pitchFamily="34" charset="0"/>
                <a:cs typeface="Times New Roman" panose="02020603050405020304" pitchFamily="18" charset="0"/>
              </a:rPr>
              <a:t>mối </a:t>
            </a:r>
            <a:r>
              <a:rPr lang="vi-VN" sz="1600" smtClean="0">
                <a:latin typeface="+mn-lt"/>
                <a:ea typeface="Calibri" panose="020F0502020204030204" pitchFamily="34" charset="0"/>
                <a:cs typeface="Times New Roman" panose="02020603050405020304" pitchFamily="18" charset="0"/>
              </a:rPr>
              <a:t>liên </a:t>
            </a:r>
            <a:r>
              <a:rPr lang="vi-VN" sz="1600">
                <a:latin typeface="+mn-lt"/>
                <a:ea typeface="Calibri" panose="020F0502020204030204" pitchFamily="34" charset="0"/>
                <a:cs typeface="Times New Roman" panose="02020603050405020304" pitchFamily="18" charset="0"/>
              </a:rPr>
              <a:t>hệ </a:t>
            </a:r>
            <a:r>
              <a:rPr lang="vi-VN" sz="1600" smtClean="0">
                <a:latin typeface="+mn-lt"/>
                <a:ea typeface="Calibri" panose="020F0502020204030204" pitchFamily="34" charset="0"/>
                <a:cs typeface="Times New Roman" panose="02020603050405020304" pitchFamily="18" charset="0"/>
              </a:rPr>
              <a:t>đó</a:t>
            </a:r>
            <a:r>
              <a:rPr lang="en-US" sz="1600" smtClean="0">
                <a:latin typeface="+mn-lt"/>
                <a:ea typeface="Calibri" panose="020F0502020204030204" pitchFamily="34" charset="0"/>
                <a:cs typeface="Times New Roman" panose="02020603050405020304" pitchFamily="18" charset="0"/>
              </a:rPr>
              <a:t> một cách cô đọng, súc tích</a:t>
            </a:r>
            <a:r>
              <a:rPr lang="vi-VN" sz="1600" smtClean="0">
                <a:latin typeface="+mn-lt"/>
                <a:ea typeface="Calibri" panose="020F0502020204030204" pitchFamily="34" charset="0"/>
                <a:cs typeface="Times New Roman" panose="02020603050405020304" pitchFamily="18" charset="0"/>
              </a:rPr>
              <a:t> </a:t>
            </a:r>
            <a:r>
              <a:rPr lang="vi-VN" sz="1600">
                <a:latin typeface="+mn-lt"/>
                <a:ea typeface="Calibri" panose="020F0502020204030204" pitchFamily="34" charset="0"/>
                <a:cs typeface="Times New Roman" panose="02020603050405020304" pitchFamily="18" charset="0"/>
              </a:rPr>
              <a:t>bằng các khái niệm và kí hiệu toán học được không?</a:t>
            </a:r>
          </a:p>
        </p:txBody>
      </p:sp>
      <p:pic>
        <p:nvPicPr>
          <p:cNvPr id="5" name="Picture 4"/>
          <p:cNvPicPr>
            <a:picLocks noChangeAspect="1"/>
          </p:cNvPicPr>
          <p:nvPr/>
        </p:nvPicPr>
        <p:blipFill>
          <a:blip r:embed="rId3"/>
          <a:stretch>
            <a:fillRect/>
          </a:stretch>
        </p:blipFill>
        <p:spPr>
          <a:xfrm rot="944728">
            <a:off x="255988" y="96402"/>
            <a:ext cx="557267" cy="867986"/>
          </a:xfrm>
          <a:prstGeom prst="rect">
            <a:avLst/>
          </a:prstGeom>
        </p:spPr>
      </p:pic>
      <p:pic>
        <p:nvPicPr>
          <p:cNvPr id="6" name="Picture 5"/>
          <p:cNvPicPr>
            <a:picLocks noChangeAspect="1"/>
          </p:cNvPicPr>
          <p:nvPr/>
        </p:nvPicPr>
        <p:blipFill>
          <a:blip r:embed="rId4"/>
          <a:stretch>
            <a:fillRect/>
          </a:stretch>
        </p:blipFill>
        <p:spPr>
          <a:xfrm>
            <a:off x="786509" y="299995"/>
            <a:ext cx="426344" cy="364330"/>
          </a:xfrm>
          <a:prstGeom prst="rect">
            <a:avLst/>
          </a:prstGeom>
        </p:spPr>
      </p:pic>
    </p:spTree>
    <p:extLst>
      <p:ext uri="{BB962C8B-B14F-4D97-AF65-F5344CB8AC3E}">
        <p14:creationId xmlns:p14="http://schemas.microsoft.com/office/powerpoint/2010/main" val="63350777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2630"/>
        <p:cNvGrpSpPr/>
        <p:nvPr/>
      </p:nvGrpSpPr>
      <p:grpSpPr>
        <a:xfrm>
          <a:off x="0" y="0"/>
          <a:ext cx="0" cy="0"/>
          <a:chOff x="0" y="0"/>
          <a:chExt cx="0" cy="0"/>
        </a:xfrm>
      </p:grpSpPr>
      <p:sp>
        <p:nvSpPr>
          <p:cNvPr id="7" name="Rectangle 6"/>
          <p:cNvSpPr/>
          <p:nvPr/>
        </p:nvSpPr>
        <p:spPr>
          <a:xfrm>
            <a:off x="100584" y="128017"/>
            <a:ext cx="8942832" cy="487693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4" name="TextBox 3"/>
          <p:cNvSpPr txBox="1"/>
          <p:nvPr/>
        </p:nvSpPr>
        <p:spPr>
          <a:xfrm>
            <a:off x="3663044" y="304134"/>
            <a:ext cx="1817911" cy="646331"/>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FFFFFF"/>
                </a:solidFill>
                <a:effectLst/>
                <a:uLnTx/>
                <a:uFillTx/>
                <a:latin typeface="Arial"/>
                <a:ea typeface="+mn-ea"/>
                <a:cs typeface="Arial" panose="020B0604020202020204" pitchFamily="34" charset="0"/>
                <a:sym typeface="Arial"/>
              </a:rPr>
              <a:t>Vận dụng</a:t>
            </a:r>
            <a:endParaRPr kumimoji="0" lang="en-US" sz="2400" b="1" i="0" u="none" strike="noStrike" kern="120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2" name="Rectangle 1"/>
              <p:cNvSpPr/>
              <p:nvPr/>
            </p:nvSpPr>
            <p:spPr>
              <a:xfrm>
                <a:off x="478217" y="1053946"/>
                <a:ext cx="8202131" cy="2723823"/>
              </a:xfrm>
              <a:prstGeom prst="rect">
                <a:avLst/>
              </a:prstGeom>
            </p:spPr>
            <p:txBody>
              <a:bodyPr wrap="square">
                <a:spAutoFit/>
              </a:bodyPr>
              <a:lstStyle/>
              <a:p>
                <a:pPr algn="just">
                  <a:lnSpc>
                    <a:spcPct val="150000"/>
                  </a:lnSpc>
                </a:pPr>
                <a:r>
                  <a:rPr lang="vi-VN" sz="1900" smtClean="0">
                    <a:latin typeface="+mn-lt"/>
                  </a:rPr>
                  <a:t>Trở lại </a:t>
                </a:r>
                <a:r>
                  <a:rPr lang="vi-VN" sz="1900" i="1">
                    <a:latin typeface="+mn-lt"/>
                  </a:rPr>
                  <a:t>tình huống mở đầu</a:t>
                </a:r>
                <a:r>
                  <a:rPr lang="vi-VN" sz="1900">
                    <a:latin typeface="+mn-lt"/>
                  </a:rPr>
                  <a:t>. Sử dụng khái niệm biến cố hợp, biến cố giao, </a:t>
                </a:r>
                <a:r>
                  <a:rPr lang="en-US" sz="1900" smtClean="0">
                    <a:latin typeface="+mn-lt"/>
                  </a:rPr>
                  <a:t>  </a:t>
                </a:r>
                <a:r>
                  <a:rPr lang="vi-VN" sz="1900" smtClean="0">
                    <a:latin typeface="+mn-lt"/>
                  </a:rPr>
                  <a:t>biến </a:t>
                </a:r>
                <a:r>
                  <a:rPr lang="vi-VN" sz="1900">
                    <a:latin typeface="+mn-lt"/>
                  </a:rPr>
                  <a:t>cố đối, ta biểu diễn biến cố </a:t>
                </a:r>
                <a14:m>
                  <m:oMath xmlns:m="http://schemas.openxmlformats.org/officeDocument/2006/math">
                    <m:r>
                      <a:rPr lang="vi-VN" sz="1900" i="1" smtClean="0">
                        <a:latin typeface="Cambria Math" panose="02040503050406030204" pitchFamily="18" charset="0"/>
                      </a:rPr>
                      <m:t>𝐺</m:t>
                    </m:r>
                    <m:r>
                      <a:rPr lang="vi-VN" sz="1900" i="1" smtClean="0">
                        <a:latin typeface="Cambria Math" panose="02040503050406030204" pitchFamily="18" charset="0"/>
                      </a:rPr>
                      <m:t>, </m:t>
                    </m:r>
                    <m:r>
                      <a:rPr lang="vi-VN" sz="1900" i="1" smtClean="0">
                        <a:latin typeface="Cambria Math" panose="02040503050406030204" pitchFamily="18" charset="0"/>
                      </a:rPr>
                      <m:t>𝐻</m:t>
                    </m:r>
                    <m:r>
                      <a:rPr lang="vi-VN" sz="1900" i="1" smtClean="0">
                        <a:latin typeface="Cambria Math" panose="02040503050406030204" pitchFamily="18" charset="0"/>
                      </a:rPr>
                      <m:t> </m:t>
                    </m:r>
                  </m:oMath>
                </a14:m>
                <a:r>
                  <a:rPr lang="vi-VN" sz="1900">
                    <a:latin typeface="+mn-lt"/>
                  </a:rPr>
                  <a:t>theo các biến cố </a:t>
                </a:r>
                <a14:m>
                  <m:oMath xmlns:m="http://schemas.openxmlformats.org/officeDocument/2006/math">
                    <m:r>
                      <a:rPr lang="vi-VN" sz="1900" i="1" smtClean="0">
                        <a:latin typeface="Cambria Math" panose="02040503050406030204" pitchFamily="18" charset="0"/>
                      </a:rPr>
                      <m:t>𝑀</m:t>
                    </m:r>
                  </m:oMath>
                </a14:m>
                <a:r>
                  <a:rPr lang="vi-VN" sz="1900">
                    <a:latin typeface="+mn-lt"/>
                  </a:rPr>
                  <a:t> và </a:t>
                </a:r>
                <a14:m>
                  <m:oMath xmlns:m="http://schemas.openxmlformats.org/officeDocument/2006/math">
                    <m:r>
                      <a:rPr lang="vi-VN" sz="1900" i="1" smtClean="0">
                        <a:latin typeface="Cambria Math" panose="02040503050406030204" pitchFamily="18" charset="0"/>
                      </a:rPr>
                      <m:t>𝑁</m:t>
                    </m:r>
                  </m:oMath>
                </a14:m>
                <a:r>
                  <a:rPr lang="vi-VN" sz="1900">
                    <a:latin typeface="+mn-lt"/>
                  </a:rPr>
                  <a:t> như sau:</a:t>
                </a:r>
              </a:p>
              <a:p>
                <a:pPr algn="just">
                  <a:lnSpc>
                    <a:spcPct val="150000"/>
                  </a:lnSpc>
                </a:pPr>
                <a:r>
                  <a:rPr lang="vi-VN" sz="1900">
                    <a:latin typeface="+mn-lt"/>
                  </a:rPr>
                  <a:t>Biến cố </a:t>
                </a:r>
                <a14:m>
                  <m:oMath xmlns:m="http://schemas.openxmlformats.org/officeDocument/2006/math">
                    <m:r>
                      <a:rPr lang="vi-VN" sz="1900" i="1" smtClean="0">
                        <a:latin typeface="Cambria Math" panose="02040503050406030204" pitchFamily="18" charset="0"/>
                      </a:rPr>
                      <m:t>𝐺</m:t>
                    </m:r>
                  </m:oMath>
                </a14:m>
                <a:r>
                  <a:rPr lang="vi-VN" sz="1900">
                    <a:latin typeface="+mn-lt"/>
                  </a:rPr>
                  <a:t> xảy ra khi và chỉ khi hoặc gia đình đó có ti vi và không có máy vi tính hoặc gia đình đó không có ti vi và có máy vi tính. Vậy </a:t>
                </a:r>
                <a14:m>
                  <m:oMath xmlns:m="http://schemas.openxmlformats.org/officeDocument/2006/math">
                    <m:r>
                      <a:rPr lang="vi-VN" sz="1900" i="1" smtClean="0">
                        <a:latin typeface="Cambria Math" panose="02040503050406030204" pitchFamily="18" charset="0"/>
                      </a:rPr>
                      <m:t>𝐺</m:t>
                    </m:r>
                    <m:r>
                      <a:rPr lang="vi-VN" sz="1900" i="1" smtClean="0">
                        <a:latin typeface="Cambria Math" panose="02040503050406030204" pitchFamily="18" charset="0"/>
                      </a:rPr>
                      <m:t>=</m:t>
                    </m:r>
                    <m:r>
                      <a:rPr lang="en-US" sz="1900" b="0" i="1" smtClean="0">
                        <a:latin typeface="Cambria Math" panose="02040503050406030204" pitchFamily="18" charset="0"/>
                      </a:rPr>
                      <m:t>𝑀</m:t>
                    </m:r>
                    <m:acc>
                      <m:accPr>
                        <m:chr m:val="̅"/>
                        <m:ctrlPr>
                          <a:rPr lang="en-US" sz="1900" b="0" i="1" smtClean="0">
                            <a:latin typeface="Cambria Math" panose="02040503050406030204" pitchFamily="18" charset="0"/>
                          </a:rPr>
                        </m:ctrlPr>
                      </m:accPr>
                      <m:e>
                        <m:r>
                          <a:rPr lang="en-US" sz="1900" b="0" i="1" smtClean="0">
                            <a:latin typeface="Cambria Math" panose="02040503050406030204" pitchFamily="18" charset="0"/>
                          </a:rPr>
                          <m:t>𝑁</m:t>
                        </m:r>
                      </m:e>
                    </m:acc>
                    <m:r>
                      <a:rPr lang="vi-VN" sz="1900" i="1" smtClean="0">
                        <a:latin typeface="Cambria Math" panose="02040503050406030204" pitchFamily="18" charset="0"/>
                        <a:ea typeface="Cambria Math" panose="02040503050406030204" pitchFamily="18" charset="0"/>
                      </a:rPr>
                      <m:t>∪</m:t>
                    </m:r>
                    <m:acc>
                      <m:accPr>
                        <m:chr m:val="̅"/>
                        <m:ctrlPr>
                          <a:rPr lang="vi-VN" sz="1900" i="1" smtClean="0">
                            <a:latin typeface="Cambria Math" panose="02040503050406030204" pitchFamily="18" charset="0"/>
                            <a:ea typeface="Cambria Math" panose="02040503050406030204" pitchFamily="18" charset="0"/>
                          </a:rPr>
                        </m:ctrlPr>
                      </m:accPr>
                      <m:e>
                        <m:r>
                          <a:rPr lang="en-US" sz="1900" b="0" i="1" smtClean="0">
                            <a:latin typeface="Cambria Math" panose="02040503050406030204" pitchFamily="18" charset="0"/>
                            <a:ea typeface="Cambria Math" panose="02040503050406030204" pitchFamily="18" charset="0"/>
                          </a:rPr>
                          <m:t>𝑀</m:t>
                        </m:r>
                      </m:e>
                    </m:acc>
                    <m:r>
                      <a:rPr lang="en-US" sz="1900" b="0" i="1" smtClean="0">
                        <a:latin typeface="Cambria Math" panose="02040503050406030204" pitchFamily="18" charset="0"/>
                      </a:rPr>
                      <m:t>𝑁</m:t>
                    </m:r>
                    <m:r>
                      <a:rPr lang="en-US" sz="1900" b="0" i="1" smtClean="0">
                        <a:latin typeface="Cambria Math" panose="02040503050406030204" pitchFamily="18" charset="0"/>
                      </a:rPr>
                      <m:t>.</m:t>
                    </m:r>
                  </m:oMath>
                </a14:m>
                <a:endParaRPr lang="en-US" sz="1900" smtClean="0">
                  <a:latin typeface="+mn-lt"/>
                </a:endParaRPr>
              </a:p>
              <a:p>
                <a:pPr algn="just">
                  <a:lnSpc>
                    <a:spcPct val="150000"/>
                  </a:lnSpc>
                </a:pPr>
                <a:r>
                  <a:rPr lang="vi-VN" sz="1900" smtClean="0">
                    <a:latin typeface="+mn-lt"/>
                  </a:rPr>
                  <a:t>Biến </a:t>
                </a:r>
                <a:r>
                  <a:rPr lang="vi-VN" sz="1900">
                    <a:latin typeface="+mn-lt"/>
                  </a:rPr>
                  <a:t>cố </a:t>
                </a:r>
                <a14:m>
                  <m:oMath xmlns:m="http://schemas.openxmlformats.org/officeDocument/2006/math">
                    <m:r>
                      <a:rPr lang="vi-VN" sz="1900" i="1" smtClean="0">
                        <a:latin typeface="Cambria Math" panose="02040503050406030204" pitchFamily="18" charset="0"/>
                      </a:rPr>
                      <m:t>𝐻</m:t>
                    </m:r>
                  </m:oMath>
                </a14:m>
                <a:r>
                  <a:rPr lang="vi-VN" sz="1900">
                    <a:latin typeface="+mn-lt"/>
                  </a:rPr>
                  <a:t> xảy ra khi và chỉ khi gia đình đó không có cả ti vi và máy vi tính. Vậy</a:t>
                </a:r>
                <a:r>
                  <a:rPr lang="en-US" sz="1900" smtClean="0">
                    <a:latin typeface="+mn-lt"/>
                  </a:rPr>
                  <a:t> </a:t>
                </a:r>
                <a14:m>
                  <m:oMath xmlns:m="http://schemas.openxmlformats.org/officeDocument/2006/math">
                    <m:r>
                      <a:rPr lang="en-US" sz="1900" b="0" i="1" smtClean="0">
                        <a:latin typeface="Cambria Math" panose="02040503050406030204" pitchFamily="18" charset="0"/>
                      </a:rPr>
                      <m:t>𝐻</m:t>
                    </m:r>
                    <m:r>
                      <a:rPr lang="vi-VN" sz="1900" i="1">
                        <a:latin typeface="Cambria Math" panose="02040503050406030204" pitchFamily="18" charset="0"/>
                      </a:rPr>
                      <m:t>=</m:t>
                    </m:r>
                    <m:acc>
                      <m:accPr>
                        <m:chr m:val="̅"/>
                        <m:ctrlPr>
                          <a:rPr lang="vi-VN" sz="1900" i="1">
                            <a:latin typeface="Cambria Math" panose="02040503050406030204" pitchFamily="18" charset="0"/>
                            <a:ea typeface="Cambria Math" panose="02040503050406030204" pitchFamily="18" charset="0"/>
                          </a:rPr>
                        </m:ctrlPr>
                      </m:accPr>
                      <m:e>
                        <m:r>
                          <a:rPr lang="en-US" sz="1900" i="1">
                            <a:latin typeface="Cambria Math" panose="02040503050406030204" pitchFamily="18" charset="0"/>
                            <a:ea typeface="Cambria Math" panose="02040503050406030204" pitchFamily="18" charset="0"/>
                          </a:rPr>
                          <m:t>𝑀</m:t>
                        </m:r>
                      </m:e>
                    </m:acc>
                    <m:acc>
                      <m:accPr>
                        <m:chr m:val="̅"/>
                        <m:ctrlPr>
                          <a:rPr lang="en-US" sz="1900" i="1">
                            <a:latin typeface="Cambria Math" panose="02040503050406030204" pitchFamily="18" charset="0"/>
                          </a:rPr>
                        </m:ctrlPr>
                      </m:accPr>
                      <m:e>
                        <m:r>
                          <a:rPr lang="en-US" sz="1900" i="1">
                            <a:latin typeface="Cambria Math" panose="02040503050406030204" pitchFamily="18" charset="0"/>
                          </a:rPr>
                          <m:t>𝑁</m:t>
                        </m:r>
                      </m:e>
                    </m:acc>
                    <m:r>
                      <a:rPr lang="en-US" sz="1900" i="1">
                        <a:latin typeface="Cambria Math" panose="02040503050406030204" pitchFamily="18" charset="0"/>
                      </a:rPr>
                      <m:t>.</m:t>
                    </m:r>
                  </m:oMath>
                </a14:m>
                <a:r>
                  <a:rPr lang="en-US" sz="1900" smtClean="0">
                    <a:latin typeface="+mn-lt"/>
                  </a:rPr>
                  <a:t> </a:t>
                </a:r>
                <a:r>
                  <a:rPr lang="vi-VN" sz="1900">
                    <a:latin typeface="+mn-lt"/>
                  </a:rPr>
                  <a:t>Hãy biểu diễn mỗi biến cố </a:t>
                </a:r>
                <a14:m>
                  <m:oMath xmlns:m="http://schemas.openxmlformats.org/officeDocument/2006/math">
                    <m:r>
                      <a:rPr lang="vi-VN" sz="1900" i="1" smtClean="0">
                        <a:latin typeface="Cambria Math" panose="02040503050406030204" pitchFamily="18" charset="0"/>
                      </a:rPr>
                      <m:t>𝐸</m:t>
                    </m:r>
                    <m:r>
                      <a:rPr lang="vi-VN" sz="1900" i="1" smtClean="0">
                        <a:latin typeface="Cambria Math" panose="02040503050406030204" pitchFamily="18" charset="0"/>
                      </a:rPr>
                      <m:t>, </m:t>
                    </m:r>
                    <m:r>
                      <a:rPr lang="vi-VN" sz="1900" i="1" smtClean="0">
                        <a:latin typeface="Cambria Math" panose="02040503050406030204" pitchFamily="18" charset="0"/>
                      </a:rPr>
                      <m:t>𝐹</m:t>
                    </m:r>
                    <m:r>
                      <a:rPr lang="vi-VN" sz="1900" i="1" smtClean="0">
                        <a:latin typeface="Cambria Math" panose="02040503050406030204" pitchFamily="18" charset="0"/>
                      </a:rPr>
                      <m:t> </m:t>
                    </m:r>
                  </m:oMath>
                </a14:m>
                <a:r>
                  <a:rPr lang="vi-VN" sz="1900">
                    <a:latin typeface="+mn-lt"/>
                  </a:rPr>
                  <a:t>theo các biến cố </a:t>
                </a:r>
                <a14:m>
                  <m:oMath xmlns:m="http://schemas.openxmlformats.org/officeDocument/2006/math">
                    <m:r>
                      <a:rPr lang="vi-VN" sz="1900" i="1" smtClean="0">
                        <a:latin typeface="Cambria Math" panose="02040503050406030204" pitchFamily="18" charset="0"/>
                      </a:rPr>
                      <m:t>𝑀</m:t>
                    </m:r>
                  </m:oMath>
                </a14:m>
                <a:r>
                  <a:rPr lang="vi-VN" sz="1900">
                    <a:latin typeface="+mn-lt"/>
                  </a:rPr>
                  <a:t> và </a:t>
                </a:r>
                <a14:m>
                  <m:oMath xmlns:m="http://schemas.openxmlformats.org/officeDocument/2006/math">
                    <m:r>
                      <a:rPr lang="vi-VN" sz="1900" i="1" smtClean="0">
                        <a:latin typeface="Cambria Math" panose="02040503050406030204" pitchFamily="18" charset="0"/>
                      </a:rPr>
                      <m:t>𝑁</m:t>
                    </m:r>
                    <m:r>
                      <a:rPr lang="vi-VN" sz="1900" i="1" smtClean="0">
                        <a:latin typeface="Cambria Math" panose="02040503050406030204" pitchFamily="18" charset="0"/>
                      </a:rPr>
                      <m:t>.</m:t>
                    </m:r>
                  </m:oMath>
                </a14:m>
                <a:endParaRPr lang="vi-VN" sz="1900">
                  <a:latin typeface="+mn-lt"/>
                </a:endParaRPr>
              </a:p>
            </p:txBody>
          </p:sp>
        </mc:Choice>
        <mc:Fallback xmlns="">
          <p:sp>
            <p:nvSpPr>
              <p:cNvPr id="2" name="Rectangle 1"/>
              <p:cNvSpPr>
                <a:spLocks noRot="1" noChangeAspect="1" noMove="1" noResize="1" noEditPoints="1" noAdjustHandles="1" noChangeArrowheads="1" noChangeShapeType="1" noTextEdit="1"/>
              </p:cNvSpPr>
              <p:nvPr/>
            </p:nvSpPr>
            <p:spPr>
              <a:xfrm>
                <a:off x="478217" y="1053946"/>
                <a:ext cx="8202131" cy="2723823"/>
              </a:xfrm>
              <a:prstGeom prst="rect">
                <a:avLst/>
              </a:prstGeom>
              <a:blipFill>
                <a:blip r:embed="rId3"/>
                <a:stretch>
                  <a:fillRect l="-669" r="-669" b="-895"/>
                </a:stretch>
              </a:blipFill>
            </p:spPr>
            <p:txBody>
              <a:bodyPr/>
              <a:lstStyle/>
              <a:p>
                <a:r>
                  <a:rPr lang="en-US">
                    <a:noFill/>
                  </a:rPr>
                  <a:t> </a:t>
                </a:r>
              </a:p>
            </p:txBody>
          </p:sp>
        </mc:Fallback>
      </mc:AlternateContent>
      <p:grpSp>
        <p:nvGrpSpPr>
          <p:cNvPr id="8" name="Google Shape;2482;p39"/>
          <p:cNvGrpSpPr/>
          <p:nvPr/>
        </p:nvGrpSpPr>
        <p:grpSpPr>
          <a:xfrm>
            <a:off x="8271616" y="4238113"/>
            <a:ext cx="546000" cy="546000"/>
            <a:chOff x="7807225" y="3947400"/>
            <a:chExt cx="546000" cy="546000"/>
          </a:xfrm>
        </p:grpSpPr>
        <p:sp>
          <p:nvSpPr>
            <p:cNvPr id="9"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10"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 name="Google Shape;2495;p39"/>
            <p:cNvGrpSpPr/>
            <p:nvPr/>
          </p:nvGrpSpPr>
          <p:grpSpPr>
            <a:xfrm>
              <a:off x="7846500" y="3983675"/>
              <a:ext cx="490400" cy="480150"/>
              <a:chOff x="7846500" y="3983675"/>
              <a:chExt cx="490400" cy="480150"/>
            </a:xfrm>
          </p:grpSpPr>
          <p:sp>
            <p:nvSpPr>
              <p:cNvPr id="22"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 name="Google Shape;2457;p39"/>
          <p:cNvGrpSpPr/>
          <p:nvPr/>
        </p:nvGrpSpPr>
        <p:grpSpPr>
          <a:xfrm rot="6763963">
            <a:off x="112767" y="217941"/>
            <a:ext cx="974502" cy="809716"/>
            <a:chOff x="182650" y="97825"/>
            <a:chExt cx="1411249" cy="1317305"/>
          </a:xfrm>
        </p:grpSpPr>
        <p:sp>
          <p:nvSpPr>
            <p:cNvPr id="29" name="Google Shape;2458;p39"/>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 name="Google Shape;2459;p39"/>
            <p:cNvGrpSpPr/>
            <p:nvPr/>
          </p:nvGrpSpPr>
          <p:grpSpPr>
            <a:xfrm>
              <a:off x="238818" y="149796"/>
              <a:ext cx="1261444" cy="779205"/>
              <a:chOff x="238818" y="149796"/>
              <a:chExt cx="1261444" cy="779205"/>
            </a:xfrm>
          </p:grpSpPr>
          <p:sp>
            <p:nvSpPr>
              <p:cNvPr id="31" name="Google Shape;2460;p39"/>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461;p39"/>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462;p39"/>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463;p39"/>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464;p39"/>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465;p39"/>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466;p39"/>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467;p39"/>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468;p39"/>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469;p39"/>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470;p39"/>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471;p39"/>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472;p39"/>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473;p39"/>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474;p39"/>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61" name="Rectangle 60"/>
          <p:cNvSpPr/>
          <p:nvPr/>
        </p:nvSpPr>
        <p:spPr>
          <a:xfrm>
            <a:off x="1009763" y="3785565"/>
            <a:ext cx="866909" cy="507831"/>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0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20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3" name="Rectangle 2"/>
              <p:cNvSpPr/>
              <p:nvPr/>
            </p:nvSpPr>
            <p:spPr>
              <a:xfrm>
                <a:off x="3384174" y="4308784"/>
                <a:ext cx="2375650" cy="3847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00" i="1">
                          <a:latin typeface="Cambria Math" panose="02040503050406030204" pitchFamily="18" charset="0"/>
                        </a:rPr>
                        <m:t>𝐸</m:t>
                      </m:r>
                      <m:r>
                        <a:rPr lang="en-US" sz="1900">
                          <a:latin typeface="Cambria Math" panose="02040503050406030204" pitchFamily="18" charset="0"/>
                        </a:rPr>
                        <m:t>=</m:t>
                      </m:r>
                      <m:r>
                        <a:rPr lang="en-US" sz="1900" i="1">
                          <a:latin typeface="Cambria Math" panose="02040503050406030204" pitchFamily="18" charset="0"/>
                        </a:rPr>
                        <m:t>𝑀</m:t>
                      </m:r>
                      <m:r>
                        <a:rPr lang="en-US" sz="1900">
                          <a:latin typeface="Cambria Math" panose="02040503050406030204" pitchFamily="18" charset="0"/>
                        </a:rPr>
                        <m:t>∪</m:t>
                      </m:r>
                      <m:r>
                        <a:rPr lang="en-US" sz="1900" i="1">
                          <a:latin typeface="Cambria Math" panose="02040503050406030204" pitchFamily="18" charset="0"/>
                        </a:rPr>
                        <m:t>𝑁</m:t>
                      </m:r>
                      <m:r>
                        <a:rPr lang="en-US" sz="1900">
                          <a:latin typeface="Cambria Math" panose="02040503050406030204" pitchFamily="18" charset="0"/>
                        </a:rPr>
                        <m:t>;</m:t>
                      </m:r>
                      <m:r>
                        <a:rPr lang="en-US" sz="1900" i="1">
                          <a:latin typeface="Cambria Math" panose="02040503050406030204" pitchFamily="18" charset="0"/>
                        </a:rPr>
                        <m:t>𝐹</m:t>
                      </m:r>
                      <m:r>
                        <a:rPr lang="en-US" sz="1900">
                          <a:latin typeface="Cambria Math" panose="02040503050406030204" pitchFamily="18" charset="0"/>
                        </a:rPr>
                        <m:t>=</m:t>
                      </m:r>
                      <m:r>
                        <a:rPr lang="en-US" sz="1900" i="1">
                          <a:latin typeface="Cambria Math" panose="02040503050406030204" pitchFamily="18" charset="0"/>
                        </a:rPr>
                        <m:t>𝑀𝑁</m:t>
                      </m:r>
                    </m:oMath>
                  </m:oMathPara>
                </a14:m>
                <a:endParaRPr lang="en-US" sz="1900"/>
              </a:p>
            </p:txBody>
          </p:sp>
        </mc:Choice>
        <mc:Fallback xmlns="">
          <p:sp>
            <p:nvSpPr>
              <p:cNvPr id="3" name="Rectangle 2"/>
              <p:cNvSpPr>
                <a:spLocks noRot="1" noChangeAspect="1" noMove="1" noResize="1" noEditPoints="1" noAdjustHandles="1" noChangeArrowheads="1" noChangeShapeType="1" noTextEdit="1"/>
              </p:cNvSpPr>
              <p:nvPr/>
            </p:nvSpPr>
            <p:spPr>
              <a:xfrm>
                <a:off x="3384174" y="4308784"/>
                <a:ext cx="2375650" cy="384721"/>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2414327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barn(inVertical)">
                                      <p:cBhvr>
                                        <p:cTn id="19" dur="500"/>
                                        <p:tgtEl>
                                          <p:spTgt spid="6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61"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55" name="Google Shape;2455;p39"/>
          <p:cNvSpPr txBox="1">
            <a:spLocks noGrp="1"/>
          </p:cNvSpPr>
          <p:nvPr>
            <p:ph type="title" idx="2"/>
          </p:nvPr>
        </p:nvSpPr>
        <p:spPr>
          <a:xfrm>
            <a:off x="1355714" y="1371808"/>
            <a:ext cx="6389253" cy="1737154"/>
          </a:xfrm>
          <a:prstGeom prst="rect">
            <a:avLst/>
          </a:prstGeom>
        </p:spPr>
        <p:txBody>
          <a:bodyPr spcFirstLastPara="1" wrap="square" lIns="91425" tIns="91425" rIns="91425" bIns="91425" anchor="ctr" anchorCtr="0">
            <a:noAutofit/>
          </a:bodyPr>
          <a:lstStyle/>
          <a:p>
            <a:pPr lvl="0">
              <a:lnSpc>
                <a:spcPct val="150000"/>
              </a:lnSpc>
            </a:pPr>
            <a:r>
              <a:rPr lang="en-US" sz="4500" b="1" smtClean="0">
                <a:latin typeface="+mn-lt"/>
              </a:rPr>
              <a:t>3. BIẾN </a:t>
            </a:r>
            <a:r>
              <a:rPr lang="en-US" sz="4500" b="1">
                <a:latin typeface="+mn-lt"/>
              </a:rPr>
              <a:t>CỐ </a:t>
            </a:r>
            <a:r>
              <a:rPr lang="en-US" sz="4500" b="1" smtClean="0">
                <a:latin typeface="+mn-lt"/>
              </a:rPr>
              <a:t>ĐỘC LẬP</a:t>
            </a:r>
            <a:endParaRPr lang="vi-VN" sz="4500" b="1">
              <a:latin typeface="+mn-lt"/>
            </a:endParaRPr>
          </a:p>
        </p:txBody>
      </p:sp>
      <p:sp>
        <p:nvSpPr>
          <p:cNvPr id="41" name="Rectangle 40"/>
          <p:cNvSpPr/>
          <p:nvPr/>
        </p:nvSpPr>
        <p:spPr>
          <a:xfrm>
            <a:off x="81662" y="1371808"/>
            <a:ext cx="336295" cy="327282"/>
          </a:xfrm>
          <a:prstGeom prst="rect">
            <a:avLst/>
          </a:prstGeom>
          <a:solidFill>
            <a:srgbClr val="FFD495"/>
          </a:solidFill>
          <a:ln>
            <a:solidFill>
              <a:srgbClr val="FFD49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F7C"/>
              </a:solidFill>
              <a:effectLst/>
              <a:uLnTx/>
              <a:uFillTx/>
              <a:latin typeface="Arial"/>
              <a:ea typeface="+mn-ea"/>
              <a:cs typeface="+mn-cs"/>
              <a:sym typeface="Arial"/>
            </a:endParaRPr>
          </a:p>
        </p:txBody>
      </p:sp>
    </p:spTree>
    <p:extLst>
      <p:ext uri="{BB962C8B-B14F-4D97-AF65-F5344CB8AC3E}">
        <p14:creationId xmlns:p14="http://schemas.microsoft.com/office/powerpoint/2010/main" val="58003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78325"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11" name="Title 21"/>
          <p:cNvSpPr txBox="1">
            <a:spLocks/>
          </p:cNvSpPr>
          <p:nvPr/>
        </p:nvSpPr>
        <p:spPr>
          <a:xfrm>
            <a:off x="414416" y="314356"/>
            <a:ext cx="920608" cy="498114"/>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HĐ 3</a:t>
            </a:r>
            <a:endParaRPr kumimoji="0" lang="en-US" sz="2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7" name="Rectangle 6"/>
          <p:cNvSpPr/>
          <p:nvPr/>
        </p:nvSpPr>
        <p:spPr>
          <a:xfrm>
            <a:off x="1401618" y="101748"/>
            <a:ext cx="7280014" cy="923330"/>
          </a:xfrm>
          <a:prstGeom prst="rect">
            <a:avLst/>
          </a:prstGeom>
        </p:spPr>
        <p:txBody>
          <a:bodyPr wrap="square">
            <a:spAutoFit/>
          </a:bodyPr>
          <a:lstStyle/>
          <a:p>
            <a:pPr algn="just">
              <a:lnSpc>
                <a:spcPct val="150000"/>
              </a:lnSpc>
            </a:pPr>
            <a:r>
              <a:rPr lang="vi-VN" sz="1800">
                <a:latin typeface="+mn-lt"/>
              </a:rPr>
              <a:t>Hai bạn Minh và Sơn, mỗi người gieo đồng thời một con xúc xắc </a:t>
            </a:r>
            <a:r>
              <a:rPr lang="en-US" sz="1800" smtClean="0">
                <a:latin typeface="+mn-lt"/>
              </a:rPr>
              <a:t>    </a:t>
            </a:r>
            <a:r>
              <a:rPr lang="vi-VN" sz="1800" smtClean="0">
                <a:latin typeface="+mn-lt"/>
              </a:rPr>
              <a:t>cân </a:t>
            </a:r>
            <a:r>
              <a:rPr lang="vi-VN" sz="1800">
                <a:latin typeface="+mn-lt"/>
              </a:rPr>
              <a:t>đối, đồng chất. Xét hai biến cố sau</a:t>
            </a:r>
            <a:r>
              <a:rPr lang="vi-VN" sz="1800" smtClean="0">
                <a:latin typeface="+mn-lt"/>
              </a:rPr>
              <a:t>:</a:t>
            </a:r>
            <a:endParaRPr lang="vi-VN" sz="1800">
              <a:latin typeface="+mn-lt"/>
            </a:endParaRPr>
          </a:p>
        </p:txBody>
      </p:sp>
      <p:sp>
        <p:nvSpPr>
          <p:cNvPr id="9" name="Rectangle 8"/>
          <p:cNvSpPr/>
          <p:nvPr/>
        </p:nvSpPr>
        <p:spPr>
          <a:xfrm>
            <a:off x="305729" y="888104"/>
            <a:ext cx="8540496" cy="2169825"/>
          </a:xfrm>
          <a:prstGeom prst="rect">
            <a:avLst/>
          </a:prstGeom>
        </p:spPr>
        <p:txBody>
          <a:bodyPr wrap="square">
            <a:spAutoFit/>
          </a:bodyPr>
          <a:lstStyle/>
          <a:p>
            <a:pPr lvl="0" algn="just">
              <a:lnSpc>
                <a:spcPct val="150000"/>
              </a:lnSpc>
            </a:pPr>
            <a:r>
              <a:rPr lang="vi-VN" sz="1800">
                <a:latin typeface="Arial" panose="020B0604020202020204" pitchFamily="34" charset="0"/>
              </a:rPr>
              <a:t>A: "Số chấm xuất hiện trên con xúc xắc bạn Minh gieo là số chẵn";</a:t>
            </a:r>
          </a:p>
          <a:p>
            <a:pPr lvl="0" algn="just">
              <a:lnSpc>
                <a:spcPct val="150000"/>
              </a:lnSpc>
            </a:pPr>
            <a:r>
              <a:rPr lang="vi-VN" sz="1800">
                <a:latin typeface="Arial" panose="020B0604020202020204" pitchFamily="34" charset="0"/>
              </a:rPr>
              <a:t>B: </a:t>
            </a:r>
            <a:r>
              <a:rPr lang="vi-VN" sz="1800" smtClean="0">
                <a:latin typeface="Arial" panose="020B0604020202020204" pitchFamily="34" charset="0"/>
              </a:rPr>
              <a:t>"Số </a:t>
            </a:r>
            <a:r>
              <a:rPr lang="vi-VN" sz="1800">
                <a:latin typeface="Arial" panose="020B0604020202020204" pitchFamily="34" charset="0"/>
              </a:rPr>
              <a:t>chấm xuất hiện trên con xúc xắc bạn Sơn gieo là số chia hết cho </a:t>
            </a:r>
            <a:r>
              <a:rPr lang="vi-VN" sz="1800" smtClean="0">
                <a:latin typeface="Arial" panose="020B0604020202020204" pitchFamily="34" charset="0"/>
              </a:rPr>
              <a:t>3".</a:t>
            </a:r>
            <a:endParaRPr lang="vi-VN" sz="1800">
              <a:latin typeface="Arial" panose="020B0604020202020204" pitchFamily="34" charset="0"/>
            </a:endParaRPr>
          </a:p>
          <a:p>
            <a:pPr lvl="0" algn="just">
              <a:lnSpc>
                <a:spcPct val="150000"/>
              </a:lnSpc>
            </a:pPr>
            <a:r>
              <a:rPr lang="vi-VN" sz="1800">
                <a:latin typeface="Arial" panose="020B0604020202020204" pitchFamily="34" charset="0"/>
              </a:rPr>
              <a:t>Việc xảy ra hay không xảy ra biến cố A có ảnh hưởng tới xác suất xảy ra của biến cố</a:t>
            </a:r>
            <a:r>
              <a:rPr lang="en-US" sz="1800"/>
              <a:t> </a:t>
            </a:r>
            <a:r>
              <a:rPr lang="vi-VN" sz="1800">
                <a:latin typeface="Arial" panose="020B0604020202020204" pitchFamily="34" charset="0"/>
              </a:rPr>
              <a:t>B không? Việc xảy ra hay không xảy ra biến cố B có ảnh hưởng tới xác suất xảy ra của biến cố A không?</a:t>
            </a:r>
            <a:endParaRPr lang="en-US" sz="1800"/>
          </a:p>
        </p:txBody>
      </p:sp>
      <p:sp>
        <p:nvSpPr>
          <p:cNvPr id="16" name="Rectangle 15"/>
          <p:cNvSpPr/>
          <p:nvPr/>
        </p:nvSpPr>
        <p:spPr>
          <a:xfrm>
            <a:off x="511479" y="2958778"/>
            <a:ext cx="726481" cy="476734"/>
          </a:xfrm>
          <a:prstGeom prst="rect">
            <a:avLst/>
          </a:prstGeom>
        </p:spPr>
        <p:txBody>
          <a:bodyPr wrap="none">
            <a:spAutoFit/>
          </a:bodyPr>
          <a:lstStyle/>
          <a:p>
            <a:pPr lvl="0" algn="just">
              <a:lnSpc>
                <a:spcPct val="150000"/>
              </a:lnSpc>
              <a:spcBef>
                <a:spcPts val="300"/>
              </a:spcBef>
              <a:spcAft>
                <a:spcPts val="300"/>
              </a:spcAft>
            </a:pPr>
            <a:r>
              <a:rPr lang="en-US" sz="1900" b="1" i="1" u="sng" smtClean="0">
                <a:solidFill>
                  <a:srgbClr val="C00000"/>
                </a:solidFill>
                <a:ea typeface="Calibri" panose="020F0502020204030204" pitchFamily="34" charset="0"/>
                <a:cs typeface="Times New Roman" panose="02020603050405020304" pitchFamily="18" charset="0"/>
              </a:rPr>
              <a:t>Giải:</a:t>
            </a:r>
            <a:endParaRPr lang="en-US" sz="1900" b="1" i="1" u="sng">
              <a:solidFill>
                <a:srgbClr val="C00000"/>
              </a:solidFill>
              <a:ea typeface="Calibri" panose="020F0502020204030204" pitchFamily="34" charset="0"/>
              <a:cs typeface="Times New Roman" panose="02020603050405020304" pitchFamily="18" charset="0"/>
            </a:endParaRPr>
          </a:p>
        </p:txBody>
      </p:sp>
      <p:sp>
        <p:nvSpPr>
          <p:cNvPr id="10" name="Rectangle 9"/>
          <p:cNvSpPr/>
          <p:nvPr/>
        </p:nvSpPr>
        <p:spPr>
          <a:xfrm>
            <a:off x="1427558" y="3281496"/>
            <a:ext cx="7244930" cy="1754326"/>
          </a:xfrm>
          <a:prstGeom prst="rect">
            <a:avLst/>
          </a:prstGeom>
        </p:spPr>
        <p:txBody>
          <a:bodyPr wrap="square">
            <a:spAutoFit/>
          </a:bodyPr>
          <a:lstStyle/>
          <a:p>
            <a:pPr algn="just">
              <a:lnSpc>
                <a:spcPct val="150000"/>
              </a:lnSpc>
            </a:pPr>
            <a:r>
              <a:rPr lang="en-US" sz="1800">
                <a:latin typeface="+mj-lt"/>
                <a:ea typeface="Calibri" panose="020F0502020204030204" pitchFamily="34" charset="0"/>
              </a:rPr>
              <a:t>Việc xảy ra biến cố A không ảnh hưởng tới xác suất xảy ra của biến cố B, và ngược lại, việc xảy ra biến cố B cũng không ảnh hưởng tới xác suất xảy ra của biến cố A vì 2 bạn mỗi người 1 con xúc xắc và gieo đồng thời</a:t>
            </a:r>
            <a:r>
              <a:rPr lang="en-US" sz="1800" smtClean="0">
                <a:latin typeface="+mj-lt"/>
                <a:ea typeface="Calibri" panose="020F0502020204030204" pitchFamily="34" charset="0"/>
              </a:rPr>
              <a:t>.</a:t>
            </a:r>
          </a:p>
        </p:txBody>
      </p:sp>
      <p:pic>
        <p:nvPicPr>
          <p:cNvPr id="14" name="Picture 13"/>
          <p:cNvPicPr>
            <a:picLocks noChangeAspect="1"/>
          </p:cNvPicPr>
          <p:nvPr/>
        </p:nvPicPr>
        <p:blipFill>
          <a:blip r:embed="rId3"/>
          <a:stretch>
            <a:fillRect/>
          </a:stretch>
        </p:blipFill>
        <p:spPr>
          <a:xfrm rot="573690">
            <a:off x="132606" y="4161312"/>
            <a:ext cx="649670" cy="803904"/>
          </a:xfrm>
          <a:prstGeom prst="rect">
            <a:avLst/>
          </a:prstGeom>
        </p:spPr>
      </p:pic>
    </p:spTree>
    <p:extLst>
      <p:ext uri="{BB962C8B-B14F-4D97-AF65-F5344CB8AC3E}">
        <p14:creationId xmlns:p14="http://schemas.microsoft.com/office/powerpoint/2010/main" val="1052345139"/>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P spid="9" grpId="0"/>
      <p:bldP spid="16"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88" name="TextBox 87"/>
          <p:cNvSpPr txBox="1"/>
          <p:nvPr/>
        </p:nvSpPr>
        <p:spPr>
          <a:xfrm>
            <a:off x="3215705" y="454918"/>
            <a:ext cx="277516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smtClean="0">
                <a:ln>
                  <a:noFill/>
                </a:ln>
                <a:solidFill>
                  <a:srgbClr val="004376"/>
                </a:solidFill>
                <a:effectLst/>
                <a:uLnTx/>
                <a:uFillTx/>
                <a:latin typeface="Arial" panose="020B0604020202020204" pitchFamily="34" charset="0"/>
                <a:cs typeface="Arial" panose="020B0604020202020204" pitchFamily="34" charset="0"/>
                <a:sym typeface="Arial"/>
              </a:rPr>
              <a:t>KẾT</a:t>
            </a:r>
            <a:r>
              <a:rPr kumimoji="0" lang="en-US" sz="3000" b="1" i="0" u="none" strike="noStrike" kern="0" cap="none" spc="0" normalizeH="0" noProof="0" smtClean="0">
                <a:ln>
                  <a:noFill/>
                </a:ln>
                <a:solidFill>
                  <a:srgbClr val="004376"/>
                </a:solidFill>
                <a:effectLst/>
                <a:uLnTx/>
                <a:uFillTx/>
                <a:latin typeface="Arial" panose="020B0604020202020204" pitchFamily="34" charset="0"/>
                <a:cs typeface="Arial" panose="020B0604020202020204" pitchFamily="34" charset="0"/>
                <a:sym typeface="Arial"/>
              </a:rPr>
              <a:t> LUẬN</a:t>
            </a:r>
            <a:endParaRPr kumimoji="0" lang="en-US" sz="3000" b="1" i="0" u="none" strike="noStrike" kern="0" cap="none" spc="0" normalizeH="0" baseline="0" noProof="0" dirty="0">
              <a:ln>
                <a:noFill/>
              </a:ln>
              <a:solidFill>
                <a:srgbClr val="004376"/>
              </a:solidFill>
              <a:effectLst/>
              <a:uLnTx/>
              <a:uFillTx/>
              <a:latin typeface="Arial" panose="020B0604020202020204" pitchFamily="34" charset="0"/>
              <a:cs typeface="Arial" panose="020B0604020202020204" pitchFamily="34" charset="0"/>
              <a:sym typeface="Arial"/>
            </a:endParaRPr>
          </a:p>
        </p:txBody>
      </p:sp>
      <p:grpSp>
        <p:nvGrpSpPr>
          <p:cNvPr id="89" name="Group 88"/>
          <p:cNvGrpSpPr/>
          <p:nvPr/>
        </p:nvGrpSpPr>
        <p:grpSpPr>
          <a:xfrm>
            <a:off x="1421930" y="1228582"/>
            <a:ext cx="6972262" cy="1664181"/>
            <a:chOff x="5836599" y="4428114"/>
            <a:chExt cx="6512118" cy="1547473"/>
          </a:xfrm>
          <a:solidFill>
            <a:schemeClr val="accent1">
              <a:lumMod val="20000"/>
              <a:lumOff val="80000"/>
            </a:schemeClr>
          </a:solidFill>
        </p:grpSpPr>
        <p:sp>
          <p:nvSpPr>
            <p:cNvPr id="90" name="Rounded Rectangular Callout 89"/>
            <p:cNvSpPr/>
            <p:nvPr/>
          </p:nvSpPr>
          <p:spPr>
            <a:xfrm>
              <a:off x="5836599" y="4428114"/>
              <a:ext cx="6512118" cy="1547473"/>
            </a:xfrm>
            <a:prstGeom prst="wedgeRoundRectCallout">
              <a:avLst>
                <a:gd name="adj1" fmla="val -53233"/>
                <a:gd name="adj2" fmla="val 34866"/>
                <a:gd name="adj3" fmla="val 16667"/>
              </a:avLst>
            </a:prstGeom>
            <a:grp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91" name="Rectangle 90"/>
                <p:cNvSpPr/>
                <p:nvPr/>
              </p:nvSpPr>
              <p:spPr>
                <a:xfrm>
                  <a:off x="5955387" y="4488898"/>
                  <a:ext cx="6274541" cy="1486689"/>
                </a:xfrm>
                <a:prstGeom prst="rect">
                  <a:avLst/>
                </a:prstGeom>
                <a:noFill/>
              </p:spPr>
              <p:txBody>
                <a:bodyPr wrap="square">
                  <a:spAutoFit/>
                </a:bodyPr>
                <a:lstStyle/>
                <a:p>
                  <a:pPr lvl="0" algn="just">
                    <a:lnSpc>
                      <a:spcPct val="150000"/>
                    </a:lnSpc>
                  </a:pPr>
                  <a:r>
                    <a:rPr lang="vi-VN" sz="2100">
                      <a:latin typeface="Arial" panose="020B0604020202020204" pitchFamily="34" charset="0"/>
                      <a:ea typeface="Times New Roman" panose="02020603050405020304" pitchFamily="18" charset="0"/>
                      <a:cs typeface="Arial" panose="020B0604020202020204" pitchFamily="34" charset="0"/>
                    </a:rPr>
                    <a:t>Cặp biến cố </a:t>
                  </a:r>
                  <a14:m>
                    <m:oMath xmlns:m="http://schemas.openxmlformats.org/officeDocument/2006/math">
                      <m:r>
                        <a:rPr lang="vi-VN" sz="2100" i="1" smtClean="0">
                          <a:latin typeface="Cambria Math" panose="02040503050406030204" pitchFamily="18" charset="0"/>
                          <a:ea typeface="Times New Roman" panose="02020603050405020304" pitchFamily="18" charset="0"/>
                          <a:cs typeface="Arial" panose="020B0604020202020204" pitchFamily="34" charset="0"/>
                        </a:rPr>
                        <m:t>𝐴</m:t>
                      </m:r>
                    </m:oMath>
                  </a14:m>
                  <a:r>
                    <a:rPr lang="vi-VN" sz="2100">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vi-VN" sz="2100" i="1" smtClean="0">
                          <a:latin typeface="Cambria Math" panose="02040503050406030204" pitchFamily="18" charset="0"/>
                          <a:ea typeface="Times New Roman" panose="02020603050405020304" pitchFamily="18" charset="0"/>
                          <a:cs typeface="Arial" panose="020B0604020202020204" pitchFamily="34" charset="0"/>
                        </a:rPr>
                        <m:t>𝐵</m:t>
                      </m:r>
                    </m:oMath>
                  </a14:m>
                  <a:r>
                    <a:rPr lang="vi-VN" sz="2100">
                      <a:latin typeface="Arial" panose="020B0604020202020204" pitchFamily="34" charset="0"/>
                      <a:ea typeface="Times New Roman" panose="02020603050405020304" pitchFamily="18" charset="0"/>
                      <a:cs typeface="Arial" panose="020B0604020202020204" pitchFamily="34" charset="0"/>
                    </a:rPr>
                    <a:t> được gọi là độc lập nếu việc xảy ra hay không xảy ra của biến cố này không ảnh hưởng tới xác suất xảy ra của biến cố kia.</a:t>
                  </a:r>
                  <a:endParaRPr kumimoji="0" lang="en-US" sz="2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xmlns="">
            <p:sp>
              <p:nvSpPr>
                <p:cNvPr id="91" name="Rectangle 90"/>
                <p:cNvSpPr>
                  <a:spLocks noRot="1" noChangeAspect="1" noMove="1" noResize="1" noEditPoints="1" noAdjustHandles="1" noChangeArrowheads="1" noChangeShapeType="1" noTextEdit="1"/>
                </p:cNvSpPr>
                <p:nvPr/>
              </p:nvSpPr>
              <p:spPr>
                <a:xfrm>
                  <a:off x="5955387" y="4488898"/>
                  <a:ext cx="6274541" cy="1486689"/>
                </a:xfrm>
                <a:prstGeom prst="rect">
                  <a:avLst/>
                </a:prstGeom>
                <a:blipFill>
                  <a:blip r:embed="rId3"/>
                  <a:stretch>
                    <a:fillRect l="-1089" r="-1089"/>
                  </a:stretch>
                </a:blipFill>
              </p:spPr>
              <p:txBody>
                <a:bodyPr/>
                <a:lstStyle/>
                <a:p>
                  <a:r>
                    <a:rPr lang="en-US">
                      <a:noFill/>
                    </a:rPr>
                    <a:t> </a:t>
                  </a:r>
                </a:p>
              </p:txBody>
            </p:sp>
          </mc:Fallback>
        </mc:AlternateContent>
      </p:grpSp>
      <p:pic>
        <p:nvPicPr>
          <p:cNvPr id="92" name="Picture 7"/>
          <p:cNvPicPr>
            <a:picLocks noChangeAspect="1"/>
          </p:cNvPicPr>
          <p:nvPr/>
        </p:nvPicPr>
        <p:blipFill>
          <a:blip r:embed="rId4"/>
          <a:srcRect/>
          <a:stretch>
            <a:fillRect/>
          </a:stretch>
        </p:blipFill>
        <p:spPr>
          <a:xfrm flipH="1">
            <a:off x="137160" y="2459974"/>
            <a:ext cx="1764792" cy="2441210"/>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2661738" y="3112429"/>
                <a:ext cx="5605272" cy="1598836"/>
              </a:xfrm>
              <a:prstGeom prst="rect">
                <a:avLst/>
              </a:prstGeom>
            </p:spPr>
            <p:txBody>
              <a:bodyPr wrap="square">
                <a:spAutoFit/>
              </a:bodyPr>
              <a:lstStyle/>
              <a:p>
                <a:pPr algn="just">
                  <a:lnSpc>
                    <a:spcPct val="150000"/>
                  </a:lnSpc>
                  <a:spcBef>
                    <a:spcPts val="200"/>
                  </a:spcBef>
                  <a:spcAft>
                    <a:spcPts val="200"/>
                  </a:spcAft>
                </a:pPr>
                <a:r>
                  <a:rPr lang="nl-NL" sz="2100" b="1" i="1" u="sng" kern="100">
                    <a:solidFill>
                      <a:srgbClr val="C00000"/>
                    </a:solidFill>
                    <a:latin typeface="+mn-lt"/>
                    <a:ea typeface="Calibri" panose="020F0502020204030204" pitchFamily="34" charset="0"/>
                    <a:cs typeface="Times New Roman" panose="02020603050405020304" pitchFamily="18" charset="0"/>
                  </a:rPr>
                  <a:t>Chú ý:</a:t>
                </a:r>
                <a:endParaRPr lang="en-US" sz="2100" b="1" i="1" u="sng" kern="100">
                  <a:solidFill>
                    <a:srgbClr val="C00000"/>
                  </a:solidFill>
                  <a:effectLst/>
                  <a:latin typeface="+mn-lt"/>
                  <a:ea typeface="Calibri" panose="020F0502020204030204" pitchFamily="34" charset="0"/>
                  <a:cs typeface="Times New Roman" panose="02020603050405020304" pitchFamily="18" charset="0"/>
                </a:endParaRPr>
              </a:p>
              <a:p>
                <a:pPr algn="just">
                  <a:lnSpc>
                    <a:spcPct val="150000"/>
                  </a:lnSpc>
                  <a:spcBef>
                    <a:spcPts val="200"/>
                  </a:spcBef>
                  <a:spcAft>
                    <a:spcPts val="200"/>
                  </a:spcAft>
                </a:pPr>
                <a:r>
                  <a:rPr lang="nl-NL" sz="2100" kern="100" smtClean="0">
                    <a:effectLst/>
                    <a:latin typeface="+mn-lt"/>
                    <a:ea typeface="Calibri" panose="020F0502020204030204" pitchFamily="34" charset="0"/>
                    <a:cs typeface="Times New Roman" panose="02020603050405020304" pitchFamily="18" charset="0"/>
                  </a:rPr>
                  <a:t>Nếu </a:t>
                </a:r>
                <a:r>
                  <a:rPr lang="nl-NL" sz="2100" kern="100">
                    <a:effectLst/>
                    <a:latin typeface="+mn-lt"/>
                    <a:ea typeface="Calibri" panose="020F0502020204030204" pitchFamily="34" charset="0"/>
                    <a:cs typeface="Times New Roman" panose="02020603050405020304" pitchFamily="18" charset="0"/>
                  </a:rPr>
                  <a:t>cặp biến cố </a:t>
                </a:r>
                <a14:m>
                  <m:oMath xmlns:m="http://schemas.openxmlformats.org/officeDocument/2006/math">
                    <m:r>
                      <a:rPr lang="nl-NL" sz="2100" i="1" kern="100" smtClean="0">
                        <a:effectLst/>
                        <a:latin typeface="Cambria Math" panose="02040503050406030204" pitchFamily="18" charset="0"/>
                        <a:ea typeface="Calibri" panose="020F0502020204030204" pitchFamily="34" charset="0"/>
                        <a:cs typeface="Times New Roman" panose="02020603050405020304" pitchFamily="18" charset="0"/>
                      </a:rPr>
                      <m:t>𝐴</m:t>
                    </m:r>
                  </m:oMath>
                </a14:m>
                <a:r>
                  <a:rPr lang="nl-NL" sz="2100" kern="100">
                    <a:effectLst/>
                    <a:latin typeface="+mn-lt"/>
                    <a:ea typeface="Calibri" panose="020F0502020204030204" pitchFamily="34" charset="0"/>
                    <a:cs typeface="Times New Roman" panose="02020603050405020304" pitchFamily="18" charset="0"/>
                  </a:rPr>
                  <a:t> và </a:t>
                </a:r>
                <a14:m>
                  <m:oMath xmlns:m="http://schemas.openxmlformats.org/officeDocument/2006/math">
                    <m:r>
                      <a:rPr lang="nl-NL" sz="2100" i="1" kern="100" smtClean="0">
                        <a:effectLst/>
                        <a:latin typeface="Cambria Math" panose="02040503050406030204" pitchFamily="18" charset="0"/>
                        <a:ea typeface="Calibri" panose="020F0502020204030204" pitchFamily="34" charset="0"/>
                        <a:cs typeface="Times New Roman" panose="02020603050405020304" pitchFamily="18" charset="0"/>
                      </a:rPr>
                      <m:t>𝐵</m:t>
                    </m:r>
                  </m:oMath>
                </a14:m>
                <a:r>
                  <a:rPr lang="nl-NL" sz="2100" kern="100">
                    <a:effectLst/>
                    <a:latin typeface="+mn-lt"/>
                    <a:ea typeface="Calibri" panose="020F0502020204030204" pitchFamily="34" charset="0"/>
                    <a:cs typeface="Times New Roman" panose="02020603050405020304" pitchFamily="18" charset="0"/>
                  </a:rPr>
                  <a:t> độc lập thì các cặp biến cố: </a:t>
                </a:r>
                <a14:m>
                  <m:oMath xmlns:m="http://schemas.openxmlformats.org/officeDocument/2006/math">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𝐴</m:t>
                    </m:r>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 </m:t>
                    </m:r>
                  </m:oMath>
                </a14:m>
                <a:r>
                  <a:rPr lang="nl-NL" sz="2100" kern="100">
                    <a:effectLst/>
                    <a:latin typeface="+mn-lt"/>
                    <a:ea typeface="Malgun Gothic" panose="020B0503020000020004" pitchFamily="34" charset="-127"/>
                    <a:cs typeface="Times New Roman" panose="02020603050405020304" pitchFamily="18" charset="0"/>
                  </a:rPr>
                  <a:t>và </a:t>
                </a:r>
                <a14:m>
                  <m:oMath xmlns:m="http://schemas.openxmlformats.org/officeDocument/2006/math">
                    <m:acc>
                      <m:accPr>
                        <m:chr m:val="̅"/>
                        <m:ctrlPr>
                          <a:rPr lang="en-US" sz="21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nl-NL" sz="2100" i="1" kern="100">
                            <a:effectLst/>
                            <a:latin typeface="Cambria Math" panose="02040503050406030204" pitchFamily="18" charset="0"/>
                            <a:ea typeface="Malgun Gothic" panose="020B0503020000020004" pitchFamily="34" charset="-127"/>
                            <a:cs typeface="Times New Roman" panose="02020603050405020304" pitchFamily="18" charset="0"/>
                          </a:rPr>
                          <m:t>𝐵</m:t>
                        </m:r>
                      </m:e>
                    </m:acc>
                    <m:r>
                      <a:rPr lang="nl-NL" sz="2100" i="1" kern="100">
                        <a:effectLst/>
                        <a:latin typeface="Cambria Math" panose="02040503050406030204" pitchFamily="18" charset="0"/>
                        <a:ea typeface="Malgun Gothic" panose="020B0503020000020004" pitchFamily="34" charset="-127"/>
                        <a:cs typeface="Times New Roman" panose="02020603050405020304" pitchFamily="18" charset="0"/>
                      </a:rPr>
                      <m:t>; </m:t>
                    </m:r>
                    <m:acc>
                      <m:accPr>
                        <m:chr m:val="̅"/>
                        <m:ctrlPr>
                          <a:rPr lang="en-US" sz="21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nl-NL" sz="2100" i="1" kern="100">
                            <a:effectLst/>
                            <a:latin typeface="Cambria Math" panose="02040503050406030204" pitchFamily="18" charset="0"/>
                            <a:ea typeface="Malgun Gothic" panose="020B0503020000020004" pitchFamily="34" charset="-127"/>
                            <a:cs typeface="Times New Roman" panose="02020603050405020304" pitchFamily="18" charset="0"/>
                          </a:rPr>
                          <m:t>𝐴</m:t>
                        </m:r>
                      </m:e>
                    </m:acc>
                  </m:oMath>
                </a14:m>
                <a:r>
                  <a:rPr lang="nl-NL" sz="21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a:rPr lang="nl-NL" sz="2100" i="1" kern="100" smtClean="0">
                        <a:effectLst/>
                        <a:latin typeface="Cambria Math" panose="02040503050406030204" pitchFamily="18" charset="0"/>
                        <a:ea typeface="Malgun Gothic" panose="020B0503020000020004" pitchFamily="34" charset="-127"/>
                        <a:cs typeface="Times New Roman" panose="02020603050405020304" pitchFamily="18" charset="0"/>
                      </a:rPr>
                      <m:t>𝐵</m:t>
                    </m:r>
                  </m:oMath>
                </a14:m>
                <a:r>
                  <a:rPr lang="nl-NL" sz="21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acc>
                      <m:accPr>
                        <m:chr m:val="̅"/>
                        <m:ctrlPr>
                          <a:rPr lang="en-US" sz="21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nl-NL" sz="2100" i="1" kern="100">
                            <a:effectLst/>
                            <a:latin typeface="Cambria Math" panose="02040503050406030204" pitchFamily="18" charset="0"/>
                            <a:ea typeface="Malgun Gothic" panose="020B0503020000020004" pitchFamily="34" charset="-127"/>
                            <a:cs typeface="Times New Roman" panose="02020603050405020304" pitchFamily="18" charset="0"/>
                          </a:rPr>
                          <m:t>𝐴</m:t>
                        </m:r>
                      </m:e>
                    </m:acc>
                  </m:oMath>
                </a14:m>
                <a:r>
                  <a:rPr lang="nl-NL" sz="21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acc>
                      <m:accPr>
                        <m:chr m:val="̅"/>
                        <m:ctrlPr>
                          <a:rPr lang="en-US" sz="21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nl-NL" sz="2100" i="1" kern="100">
                            <a:effectLst/>
                            <a:latin typeface="Cambria Math" panose="02040503050406030204" pitchFamily="18" charset="0"/>
                            <a:ea typeface="Malgun Gothic" panose="020B0503020000020004" pitchFamily="34" charset="-127"/>
                            <a:cs typeface="Times New Roman" panose="02020603050405020304" pitchFamily="18" charset="0"/>
                          </a:rPr>
                          <m:t>𝐵</m:t>
                        </m:r>
                      </m:e>
                    </m:acc>
                  </m:oMath>
                </a14:m>
                <a:r>
                  <a:rPr lang="nl-NL" sz="2100" kern="100">
                    <a:effectLst/>
                    <a:latin typeface="+mn-lt"/>
                    <a:ea typeface="Malgun Gothic" panose="020B0503020000020004" pitchFamily="34" charset="-127"/>
                    <a:cs typeface="Times New Roman" panose="02020603050405020304" pitchFamily="18" charset="0"/>
                  </a:rPr>
                  <a:t> cũng độc lập.</a:t>
                </a:r>
                <a:endParaRPr lang="en-US" sz="2100" kern="100">
                  <a:effectLst/>
                  <a:latin typeface="+mn-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661738" y="3112429"/>
                <a:ext cx="5605272" cy="1598836"/>
              </a:xfrm>
              <a:prstGeom prst="rect">
                <a:avLst/>
              </a:prstGeom>
              <a:blipFill>
                <a:blip r:embed="rId5"/>
                <a:stretch>
                  <a:fillRect l="-1306" r="-1306" b="-2672"/>
                </a:stretch>
              </a:blipFill>
            </p:spPr>
            <p:txBody>
              <a:bodyPr/>
              <a:lstStyle/>
              <a:p>
                <a:r>
                  <a:rPr lang="en-US">
                    <a:noFill/>
                  </a:rPr>
                  <a:t> </a:t>
                </a:r>
              </a:p>
            </p:txBody>
          </p:sp>
        </mc:Fallback>
      </mc:AlternateContent>
      <p:pic>
        <p:nvPicPr>
          <p:cNvPr id="6" name="Picture 5"/>
          <p:cNvPicPr>
            <a:picLocks noChangeAspect="1"/>
          </p:cNvPicPr>
          <p:nvPr/>
        </p:nvPicPr>
        <p:blipFill>
          <a:blip r:embed="rId6"/>
          <a:stretch>
            <a:fillRect/>
          </a:stretch>
        </p:blipFill>
        <p:spPr>
          <a:xfrm>
            <a:off x="2200529" y="3250518"/>
            <a:ext cx="461209" cy="401615"/>
          </a:xfrm>
          <a:prstGeom prst="rect">
            <a:avLst/>
          </a:prstGeom>
        </p:spPr>
      </p:pic>
    </p:spTree>
    <p:extLst>
      <p:ext uri="{BB962C8B-B14F-4D97-AF65-F5344CB8AC3E}">
        <p14:creationId xmlns:p14="http://schemas.microsoft.com/office/powerpoint/2010/main" val="366634258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anim calcmode="lin" valueType="num">
                                      <p:cBhvr>
                                        <p:cTn id="8" dur="500" fill="hold"/>
                                        <p:tgtEl>
                                          <p:spTgt spid="88"/>
                                        </p:tgtEl>
                                        <p:attrNameLst>
                                          <p:attrName>ppt_x</p:attrName>
                                        </p:attrNameLst>
                                      </p:cBhvr>
                                      <p:tavLst>
                                        <p:tav tm="0">
                                          <p:val>
                                            <p:strVal val="#ppt_x"/>
                                          </p:val>
                                        </p:tav>
                                        <p:tav tm="100000">
                                          <p:val>
                                            <p:strVal val="#ppt_x"/>
                                          </p:val>
                                        </p:tav>
                                      </p:tavLst>
                                    </p:anim>
                                    <p:anim calcmode="lin" valueType="num">
                                      <p:cBhvr>
                                        <p:cTn id="9" dur="500" fill="hold"/>
                                        <p:tgtEl>
                                          <p:spTgt spid="8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500"/>
                                        <p:tgtEl>
                                          <p:spTgt spid="92"/>
                                        </p:tgtEl>
                                      </p:cBhvr>
                                    </p:animEffect>
                                    <p:anim calcmode="lin" valueType="num">
                                      <p:cBhvr>
                                        <p:cTn id="13" dur="500" fill="hold"/>
                                        <p:tgtEl>
                                          <p:spTgt spid="92"/>
                                        </p:tgtEl>
                                        <p:attrNameLst>
                                          <p:attrName>ppt_x</p:attrName>
                                        </p:attrNameLst>
                                      </p:cBhvr>
                                      <p:tavLst>
                                        <p:tav tm="0">
                                          <p:val>
                                            <p:strVal val="#ppt_x"/>
                                          </p:val>
                                        </p:tav>
                                        <p:tav tm="100000">
                                          <p:val>
                                            <p:strVal val="#ppt_x"/>
                                          </p:val>
                                        </p:tav>
                                      </p:tavLst>
                                    </p:anim>
                                    <p:anim calcmode="lin" valueType="num">
                                      <p:cBhvr>
                                        <p:cTn id="14" dur="500" fill="hold"/>
                                        <p:tgtEl>
                                          <p:spTgt spid="9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500"/>
                                        <p:tgtEl>
                                          <p:spTgt spid="89"/>
                                        </p:tgtEl>
                                      </p:cBhvr>
                                    </p:animEffect>
                                    <p:anim calcmode="lin" valueType="num">
                                      <p:cBhvr>
                                        <p:cTn id="18" dur="500" fill="hold"/>
                                        <p:tgtEl>
                                          <p:spTgt spid="89"/>
                                        </p:tgtEl>
                                        <p:attrNameLst>
                                          <p:attrName>ppt_x</p:attrName>
                                        </p:attrNameLst>
                                      </p:cBhvr>
                                      <p:tavLst>
                                        <p:tav tm="0">
                                          <p:val>
                                            <p:strVal val="#ppt_x"/>
                                          </p:val>
                                        </p:tav>
                                        <p:tav tm="100000">
                                          <p:val>
                                            <p:strVal val="#ppt_x"/>
                                          </p:val>
                                        </p:tav>
                                      </p:tavLst>
                                    </p:anim>
                                    <p:anim calcmode="lin" valueType="num">
                                      <p:cBhvr>
                                        <p:cTn id="19" dur="5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500"/>
                                        <p:tgtEl>
                                          <p:spTgt spid="6"/>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7469"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10" name="TextBox 9"/>
          <p:cNvSpPr txBox="1"/>
          <p:nvPr/>
        </p:nvSpPr>
        <p:spPr>
          <a:xfrm>
            <a:off x="299412" y="230348"/>
            <a:ext cx="8571418" cy="4720523"/>
          </a:xfrm>
          <a:prstGeom prst="rect">
            <a:avLst/>
          </a:prstGeom>
          <a:noFill/>
        </p:spPr>
        <p:txBody>
          <a:bodyPr wrap="square" rtlCol="0">
            <a:spAutoFit/>
          </a:bodyPr>
          <a:lstStyle/>
          <a:p>
            <a:pPr lvl="0" algn="just">
              <a:lnSpc>
                <a:spcPct val="150000"/>
              </a:lnSpc>
              <a:buClr>
                <a:srgbClr val="2D1549"/>
              </a:buClr>
              <a:buSzPts val="1100"/>
              <a:defRPr/>
            </a:pPr>
            <a:r>
              <a:rPr lang="en-US" sz="1900" b="1" smtClean="0">
                <a:solidFill>
                  <a:srgbClr val="FFFFFF"/>
                </a:solidFill>
                <a:highlight>
                  <a:srgbClr val="CE4D8E"/>
                </a:highlight>
              </a:rPr>
              <a:t>Ví </a:t>
            </a:r>
            <a:r>
              <a:rPr lang="en-US" sz="1900" b="1">
                <a:solidFill>
                  <a:srgbClr val="FFFFFF"/>
                </a:solidFill>
                <a:highlight>
                  <a:srgbClr val="CE4D8E"/>
                </a:highlight>
              </a:rPr>
              <a:t>dụ </a:t>
            </a:r>
            <a:r>
              <a:rPr lang="en-US" sz="1900" b="1" smtClean="0">
                <a:solidFill>
                  <a:srgbClr val="FFFFFF"/>
                </a:solidFill>
                <a:highlight>
                  <a:srgbClr val="CE4D8E"/>
                </a:highlight>
              </a:rPr>
              <a:t>3:</a:t>
            </a:r>
            <a:r>
              <a:rPr lang="en-US" sz="1900" kern="1200" smtClean="0">
                <a:latin typeface="Arial" panose="020B0604020202020204" pitchFamily="34" charset="0"/>
                <a:ea typeface="+mn-ea"/>
                <a:cs typeface="Arial" panose="020B0604020202020204" pitchFamily="34" charset="0"/>
              </a:rPr>
              <a:t> </a:t>
            </a:r>
            <a:r>
              <a:rPr lang="vi-VN" sz="1650" kern="1200">
                <a:latin typeface="Arial" panose="020B0604020202020204" pitchFamily="34" charset="0"/>
                <a:ea typeface="+mn-ea"/>
                <a:cs typeface="Arial" panose="020B0604020202020204" pitchFamily="34" charset="0"/>
              </a:rPr>
              <a:t>Một hộp đựng 4 viên bi màu đỏ và 5 viên bi màu xanh, có cùng kích thước và khối lượng.</a:t>
            </a:r>
          </a:p>
          <a:p>
            <a:pPr lvl="0" algn="just">
              <a:lnSpc>
                <a:spcPct val="150000"/>
              </a:lnSpc>
              <a:buClr>
                <a:srgbClr val="2D1549"/>
              </a:buClr>
              <a:buSzPts val="1100"/>
              <a:defRPr/>
            </a:pPr>
            <a:r>
              <a:rPr lang="vi-VN" sz="1650" kern="1200">
                <a:latin typeface="Arial" panose="020B0604020202020204" pitchFamily="34" charset="0"/>
                <a:ea typeface="+mn-ea"/>
                <a:cs typeface="Arial" panose="020B0604020202020204" pitchFamily="34" charset="0"/>
              </a:rPr>
              <a:t>a) Bạn Minh lấy ngẫu nhiên một viên bi, ghi lại màu của viên bị được lấy ra rồi trả lại viên bi vào hộp. Tiếp theo, bạn Hùng lấy ngẫu nhiên một viên bi từ hộp đó. Xét hai biến cố sau:</a:t>
            </a:r>
          </a:p>
          <a:p>
            <a:pPr lvl="0" algn="just">
              <a:lnSpc>
                <a:spcPct val="150000"/>
              </a:lnSpc>
              <a:buClr>
                <a:srgbClr val="2D1549"/>
              </a:buClr>
              <a:buSzPts val="1100"/>
              <a:defRPr/>
            </a:pPr>
            <a:r>
              <a:rPr lang="en-US" sz="1650" kern="1200" smtClean="0">
                <a:latin typeface="Arial" panose="020B0604020202020204" pitchFamily="34" charset="0"/>
                <a:ea typeface="+mn-ea"/>
                <a:cs typeface="Arial" panose="020B0604020202020204" pitchFamily="34" charset="0"/>
              </a:rPr>
              <a:t>	</a:t>
            </a:r>
            <a:r>
              <a:rPr lang="vi-VN" sz="1650" kern="1200" smtClean="0">
                <a:latin typeface="Arial" panose="020B0604020202020204" pitchFamily="34" charset="0"/>
                <a:ea typeface="+mn-ea"/>
                <a:cs typeface="Arial" panose="020B0604020202020204" pitchFamily="34" charset="0"/>
              </a:rPr>
              <a:t>A</a:t>
            </a:r>
            <a:r>
              <a:rPr lang="vi-VN" sz="1650" kern="1200">
                <a:latin typeface="Arial" panose="020B0604020202020204" pitchFamily="34" charset="0"/>
                <a:ea typeface="+mn-ea"/>
                <a:cs typeface="Arial" panose="020B0604020202020204" pitchFamily="34" charset="0"/>
              </a:rPr>
              <a:t>: “Minh lấy được viên bi màu đỏ”;</a:t>
            </a:r>
          </a:p>
          <a:p>
            <a:pPr lvl="0" algn="just">
              <a:lnSpc>
                <a:spcPct val="150000"/>
              </a:lnSpc>
              <a:buClr>
                <a:srgbClr val="2D1549"/>
              </a:buClr>
              <a:buSzPts val="1100"/>
              <a:defRPr/>
            </a:pPr>
            <a:r>
              <a:rPr lang="en-US" sz="1650" kern="1200" smtClean="0">
                <a:latin typeface="Arial" panose="020B0604020202020204" pitchFamily="34" charset="0"/>
                <a:ea typeface="+mn-ea"/>
                <a:cs typeface="Arial" panose="020B0604020202020204" pitchFamily="34" charset="0"/>
              </a:rPr>
              <a:t>	</a:t>
            </a:r>
            <a:r>
              <a:rPr lang="vi-VN" sz="1650" kern="1200" smtClean="0">
                <a:latin typeface="Arial" panose="020B0604020202020204" pitchFamily="34" charset="0"/>
                <a:ea typeface="+mn-ea"/>
                <a:cs typeface="Arial" panose="020B0604020202020204" pitchFamily="34" charset="0"/>
              </a:rPr>
              <a:t>B</a:t>
            </a:r>
            <a:r>
              <a:rPr lang="vi-VN" sz="1650" kern="1200">
                <a:latin typeface="Arial" panose="020B0604020202020204" pitchFamily="34" charset="0"/>
                <a:ea typeface="+mn-ea"/>
                <a:cs typeface="Arial" panose="020B0604020202020204" pitchFamily="34" charset="0"/>
              </a:rPr>
              <a:t>: “Hùng lấy được viên bi màu xanh”.</a:t>
            </a:r>
          </a:p>
          <a:p>
            <a:pPr lvl="0" algn="just">
              <a:lnSpc>
                <a:spcPct val="150000"/>
              </a:lnSpc>
              <a:buClr>
                <a:srgbClr val="2D1549"/>
              </a:buClr>
              <a:buSzPts val="1100"/>
              <a:defRPr/>
            </a:pPr>
            <a:r>
              <a:rPr lang="vi-VN" sz="1650" kern="1200">
                <a:latin typeface="Arial" panose="020B0604020202020204" pitchFamily="34" charset="0"/>
                <a:ea typeface="+mn-ea"/>
                <a:cs typeface="Arial" panose="020B0604020202020204" pitchFamily="34" charset="0"/>
              </a:rPr>
              <a:t>Chứng tỏ rằng hai biến cố A và B độc lập.</a:t>
            </a:r>
          </a:p>
          <a:p>
            <a:pPr lvl="0" algn="just">
              <a:lnSpc>
                <a:spcPct val="150000"/>
              </a:lnSpc>
              <a:buClr>
                <a:srgbClr val="2D1549"/>
              </a:buClr>
              <a:buSzPts val="1100"/>
              <a:defRPr/>
            </a:pPr>
            <a:r>
              <a:rPr lang="vi-VN" sz="1650" kern="1200">
                <a:latin typeface="Arial" panose="020B0604020202020204" pitchFamily="34" charset="0"/>
                <a:ea typeface="+mn-ea"/>
                <a:cs typeface="Arial" panose="020B0604020202020204" pitchFamily="34" charset="0"/>
              </a:rPr>
              <a:t>b) Bạn Sơn lấy ngẫu nhiên một viên bi và không trả lại vào hộp. Tiếp theo, bạn Tùng lấy ngẫu nhiên một viên bi từ hộp đó. Xét hai biến cố sau:</a:t>
            </a:r>
          </a:p>
          <a:p>
            <a:pPr lvl="0" algn="just">
              <a:lnSpc>
                <a:spcPct val="150000"/>
              </a:lnSpc>
              <a:buClr>
                <a:srgbClr val="2D1549"/>
              </a:buClr>
              <a:buSzPts val="1100"/>
              <a:defRPr/>
            </a:pPr>
            <a:r>
              <a:rPr lang="en-US" sz="1650" kern="1200" smtClean="0">
                <a:latin typeface="Arial" panose="020B0604020202020204" pitchFamily="34" charset="0"/>
                <a:ea typeface="+mn-ea"/>
                <a:cs typeface="Arial" panose="020B0604020202020204" pitchFamily="34" charset="0"/>
              </a:rPr>
              <a:t>	</a:t>
            </a:r>
            <a:r>
              <a:rPr lang="vi-VN" sz="1650" kern="1200" smtClean="0">
                <a:latin typeface="Arial" panose="020B0604020202020204" pitchFamily="34" charset="0"/>
                <a:ea typeface="+mn-ea"/>
                <a:cs typeface="Arial" panose="020B0604020202020204" pitchFamily="34" charset="0"/>
              </a:rPr>
              <a:t>C</a:t>
            </a:r>
            <a:r>
              <a:rPr lang="vi-VN" sz="1650" kern="1200">
                <a:latin typeface="Arial" panose="020B0604020202020204" pitchFamily="34" charset="0"/>
                <a:ea typeface="+mn-ea"/>
                <a:cs typeface="Arial" panose="020B0604020202020204" pitchFamily="34" charset="0"/>
              </a:rPr>
              <a:t>: “Sơn lấy được viên bi màu đỏ”;</a:t>
            </a:r>
          </a:p>
          <a:p>
            <a:pPr lvl="0" algn="just">
              <a:lnSpc>
                <a:spcPct val="150000"/>
              </a:lnSpc>
              <a:buClr>
                <a:srgbClr val="2D1549"/>
              </a:buClr>
              <a:buSzPts val="1100"/>
              <a:defRPr/>
            </a:pPr>
            <a:r>
              <a:rPr lang="en-US" sz="1650" kern="1200" smtClean="0">
                <a:latin typeface="Arial" panose="020B0604020202020204" pitchFamily="34" charset="0"/>
                <a:ea typeface="+mn-ea"/>
                <a:cs typeface="Arial" panose="020B0604020202020204" pitchFamily="34" charset="0"/>
              </a:rPr>
              <a:t>	</a:t>
            </a:r>
            <a:r>
              <a:rPr lang="vi-VN" sz="1650" kern="1200" smtClean="0">
                <a:latin typeface="Arial" panose="020B0604020202020204" pitchFamily="34" charset="0"/>
                <a:ea typeface="+mn-ea"/>
                <a:cs typeface="Arial" panose="020B0604020202020204" pitchFamily="34" charset="0"/>
              </a:rPr>
              <a:t>D</a:t>
            </a:r>
            <a:r>
              <a:rPr lang="vi-VN" sz="1650" kern="1200">
                <a:latin typeface="Arial" panose="020B0604020202020204" pitchFamily="34" charset="0"/>
                <a:ea typeface="+mn-ea"/>
                <a:cs typeface="Arial" panose="020B0604020202020204" pitchFamily="34" charset="0"/>
              </a:rPr>
              <a:t>: “Tùng lấy được viên bi màu xanh”.</a:t>
            </a:r>
          </a:p>
          <a:p>
            <a:pPr lvl="0" algn="just">
              <a:lnSpc>
                <a:spcPct val="150000"/>
              </a:lnSpc>
              <a:buClr>
                <a:srgbClr val="2D1549"/>
              </a:buClr>
              <a:buSzPts val="1100"/>
              <a:defRPr/>
            </a:pPr>
            <a:r>
              <a:rPr lang="vi-VN" sz="1650" kern="1200">
                <a:latin typeface="Arial" panose="020B0604020202020204" pitchFamily="34" charset="0"/>
                <a:ea typeface="+mn-ea"/>
                <a:cs typeface="Arial" panose="020B0604020202020204" pitchFamily="34" charset="0"/>
              </a:rPr>
              <a:t>Chứng tỏ rằng hai biến cố C và D không độc lập.</a:t>
            </a:r>
          </a:p>
        </p:txBody>
      </p:sp>
      <p:pic>
        <p:nvPicPr>
          <p:cNvPr id="5" name="Picture 4"/>
          <p:cNvPicPr>
            <a:picLocks noChangeAspect="1"/>
          </p:cNvPicPr>
          <p:nvPr/>
        </p:nvPicPr>
        <p:blipFill>
          <a:blip r:embed="rId3"/>
          <a:stretch>
            <a:fillRect/>
          </a:stretch>
        </p:blipFill>
        <p:spPr>
          <a:xfrm>
            <a:off x="8047643" y="4301915"/>
            <a:ext cx="823187" cy="647612"/>
          </a:xfrm>
          <a:prstGeom prst="rect">
            <a:avLst/>
          </a:prstGeom>
        </p:spPr>
      </p:pic>
    </p:spTree>
    <p:extLst>
      <p:ext uri="{BB962C8B-B14F-4D97-AF65-F5344CB8AC3E}">
        <p14:creationId xmlns:p14="http://schemas.microsoft.com/office/powerpoint/2010/main" val="284944422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7469"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6" name="Rectangle 5"/>
          <p:cNvSpPr/>
          <p:nvPr/>
        </p:nvSpPr>
        <p:spPr>
          <a:xfrm>
            <a:off x="331710" y="151029"/>
            <a:ext cx="752129" cy="496996"/>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0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20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2" name="Rectangle 1"/>
              <p:cNvSpPr/>
              <p:nvPr/>
            </p:nvSpPr>
            <p:spPr>
              <a:xfrm>
                <a:off x="335390" y="647993"/>
                <a:ext cx="8489720" cy="4364721"/>
              </a:xfrm>
              <a:prstGeom prst="rect">
                <a:avLst/>
              </a:prstGeom>
            </p:spPr>
            <p:txBody>
              <a:bodyPr wrap="square">
                <a:spAutoFit/>
              </a:bodyPr>
              <a:lstStyle/>
              <a:p>
                <a:pPr algn="just">
                  <a:lnSpc>
                    <a:spcPct val="150000"/>
                  </a:lnSpc>
                </a:pPr>
                <a:r>
                  <a:rPr lang="vi-VN" sz="1800" smtClean="0">
                    <a:latin typeface="+mn-lt"/>
                  </a:rPr>
                  <a:t>a) Nếu A xảy ra, tức là Minh lấy được viên bi màu đỏ. Vì Minh trả lại viên bi đã lấy vào hộp nên trong hộp có 4 viên bi màu đỏ và 5 viên bi màu xanh. Vậy P(B</a:t>
                </a:r>
                <a:r>
                  <a:rPr lang="vi-VN" sz="1800">
                    <a:latin typeface="+mn-lt"/>
                  </a:rPr>
                  <a:t>) </a:t>
                </a:r>
                <a:r>
                  <a:rPr lang="vi-VN" sz="1800" smtClean="0">
                    <a:latin typeface="+mn-lt"/>
                  </a:rPr>
                  <a:t>=</a:t>
                </a:r>
                <a:r>
                  <a:rPr lang="en-US" sz="1800" smtClean="0">
                    <a:latin typeface="+mn-lt"/>
                  </a:rPr>
                  <a:t> </a:t>
                </a:r>
                <a14:m>
                  <m:oMath xmlns:m="http://schemas.openxmlformats.org/officeDocument/2006/math">
                    <m:f>
                      <m:fPr>
                        <m:ctrlPr>
                          <a:rPr lang="en-US" sz="1800" i="1" smtClean="0">
                            <a:latin typeface="Cambria Math" panose="02040503050406030204" pitchFamily="18" charset="0"/>
                          </a:rPr>
                        </m:ctrlPr>
                      </m:fPr>
                      <m:num>
                        <m:r>
                          <a:rPr lang="en-US" sz="1800" b="0" i="1" smtClean="0">
                            <a:latin typeface="Cambria Math" panose="02040503050406030204" pitchFamily="18" charset="0"/>
                          </a:rPr>
                          <m:t>5</m:t>
                        </m:r>
                      </m:num>
                      <m:den>
                        <m:r>
                          <a:rPr lang="en-US" sz="1800" b="0" i="1" smtClean="0">
                            <a:latin typeface="Cambria Math" panose="02040503050406030204" pitchFamily="18" charset="0"/>
                          </a:rPr>
                          <m:t>9</m:t>
                        </m:r>
                      </m:den>
                    </m:f>
                    <m:r>
                      <a:rPr lang="en-US" sz="1800" b="0" i="1" smtClean="0">
                        <a:latin typeface="Cambria Math" panose="02040503050406030204" pitchFamily="18" charset="0"/>
                      </a:rPr>
                      <m:t>.</m:t>
                    </m:r>
                  </m:oMath>
                </a14:m>
                <a:endParaRPr lang="vi-VN" sz="1800">
                  <a:latin typeface="+mn-lt"/>
                </a:endParaRPr>
              </a:p>
              <a:p>
                <a:pPr algn="just">
                  <a:lnSpc>
                    <a:spcPct val="150000"/>
                  </a:lnSpc>
                </a:pPr>
                <a:r>
                  <a:rPr lang="vi-VN" sz="1800" smtClean="0">
                    <a:latin typeface="+mn-lt"/>
                  </a:rPr>
                  <a:t>Nếu </a:t>
                </a:r>
                <a:r>
                  <a:rPr lang="vi-VN" sz="1800">
                    <a:latin typeface="+mn-lt"/>
                  </a:rPr>
                  <a:t>A không xảy ra, tức là Minh lấy được viên bi màu xanh. Vì Minh trả lại viên </a:t>
                </a:r>
                <a:r>
                  <a:rPr lang="vi-VN" sz="1800" smtClean="0">
                    <a:latin typeface="+mn-lt"/>
                  </a:rPr>
                  <a:t>b</a:t>
                </a:r>
                <a:r>
                  <a:rPr lang="en-US" sz="1800">
                    <a:latin typeface="+mn-lt"/>
                  </a:rPr>
                  <a:t>i</a:t>
                </a:r>
                <a:r>
                  <a:rPr lang="vi-VN" sz="1800" smtClean="0">
                    <a:latin typeface="+mn-lt"/>
                  </a:rPr>
                  <a:t> </a:t>
                </a:r>
                <a:r>
                  <a:rPr lang="vi-VN" sz="1800">
                    <a:latin typeface="+mn-lt"/>
                  </a:rPr>
                  <a:t>đã lấy vào hộp nên trong hộp vẫn có 4 viên bi màu đỏ và 5 viên bi màu xanh. </a:t>
                </a:r>
                <a:endParaRPr lang="en-US" sz="1800" smtClean="0">
                  <a:latin typeface="+mn-lt"/>
                </a:endParaRPr>
              </a:p>
              <a:p>
                <a:pPr algn="just">
                  <a:lnSpc>
                    <a:spcPct val="150000"/>
                  </a:lnSpc>
                </a:pPr>
                <a:r>
                  <a:rPr lang="vi-VN" sz="1800" smtClean="0">
                    <a:latin typeface="+mn-lt"/>
                  </a:rPr>
                  <a:t>Vậy </a:t>
                </a:r>
                <a:r>
                  <a:rPr lang="vi-VN" sz="1800">
                    <a:latin typeface="+mn-lt"/>
                  </a:rPr>
                  <a:t>P(B)</a:t>
                </a:r>
                <a:r>
                  <a:rPr lang="vi-VN" sz="1800"/>
                  <a:t> =</a:t>
                </a:r>
                <a:r>
                  <a:rPr lang="en-US" sz="1800"/>
                  <a:t> </a:t>
                </a:r>
                <a14:m>
                  <m:oMath xmlns:m="http://schemas.openxmlformats.org/officeDocument/2006/math">
                    <m:f>
                      <m:fPr>
                        <m:ctrlPr>
                          <a:rPr lang="en-US" sz="1800" i="1">
                            <a:latin typeface="Cambria Math" panose="02040503050406030204" pitchFamily="18" charset="0"/>
                          </a:rPr>
                        </m:ctrlPr>
                      </m:fPr>
                      <m:num>
                        <m:r>
                          <a:rPr lang="en-US" sz="1800" i="1">
                            <a:latin typeface="Cambria Math" panose="02040503050406030204" pitchFamily="18" charset="0"/>
                          </a:rPr>
                          <m:t>5</m:t>
                        </m:r>
                      </m:num>
                      <m:den>
                        <m:r>
                          <a:rPr lang="en-US" sz="1800" i="1">
                            <a:latin typeface="Cambria Math" panose="02040503050406030204" pitchFamily="18" charset="0"/>
                          </a:rPr>
                          <m:t>9</m:t>
                        </m:r>
                      </m:den>
                    </m:f>
                  </m:oMath>
                </a14:m>
                <a:r>
                  <a:rPr lang="en-US" sz="1800" smtClean="0">
                    <a:latin typeface="+mn-lt"/>
                  </a:rPr>
                  <a:t>.</a:t>
                </a:r>
                <a:endParaRPr lang="vi-VN" sz="1800">
                  <a:latin typeface="+mn-lt"/>
                </a:endParaRPr>
              </a:p>
              <a:p>
                <a:pPr algn="just">
                  <a:lnSpc>
                    <a:spcPct val="150000"/>
                  </a:lnSpc>
                </a:pPr>
                <a:r>
                  <a:rPr lang="vi-VN" sz="1800" smtClean="0">
                    <a:latin typeface="+mn-lt"/>
                  </a:rPr>
                  <a:t>Như </a:t>
                </a:r>
                <a:r>
                  <a:rPr lang="vi-VN" sz="1800">
                    <a:latin typeface="+mn-lt"/>
                  </a:rPr>
                  <a:t>vậy, xác suất xảy ra của biến cố B không thay đổi bởi việc xảy ra hay không xảy ra của biến cố A.</a:t>
                </a:r>
              </a:p>
              <a:p>
                <a:pPr algn="just">
                  <a:lnSpc>
                    <a:spcPct val="150000"/>
                  </a:lnSpc>
                </a:pPr>
                <a:r>
                  <a:rPr lang="vi-VN" sz="1800">
                    <a:latin typeface="+mn-lt"/>
                  </a:rPr>
                  <a:t>Vì Hùng lấy sau Minh nên P(A)</a:t>
                </a:r>
                <a:r>
                  <a:rPr lang="vi-VN" sz="1800"/>
                  <a:t> =</a:t>
                </a:r>
                <a:r>
                  <a:rPr lang="en-US" sz="1800"/>
                  <a:t> </a:t>
                </a:r>
                <a14:m>
                  <m:oMath xmlns:m="http://schemas.openxmlformats.org/officeDocument/2006/math">
                    <m:f>
                      <m:fPr>
                        <m:ctrlPr>
                          <a:rPr lang="en-US" sz="1800" i="1">
                            <a:latin typeface="Cambria Math" panose="02040503050406030204" pitchFamily="18" charset="0"/>
                          </a:rPr>
                        </m:ctrlPr>
                      </m:fPr>
                      <m:num>
                        <m:r>
                          <a:rPr lang="en-US" sz="1800" b="0" i="1" smtClean="0">
                            <a:latin typeface="Cambria Math" panose="02040503050406030204" pitchFamily="18" charset="0"/>
                          </a:rPr>
                          <m:t>4</m:t>
                        </m:r>
                      </m:num>
                      <m:den>
                        <m:r>
                          <a:rPr lang="en-US" sz="1800" i="1">
                            <a:latin typeface="Cambria Math" panose="02040503050406030204" pitchFamily="18" charset="0"/>
                          </a:rPr>
                          <m:t>9</m:t>
                        </m:r>
                      </m:den>
                    </m:f>
                  </m:oMath>
                </a14:m>
                <a:r>
                  <a:rPr lang="en-US" sz="1800" smtClean="0">
                    <a:latin typeface="+mn-lt"/>
                  </a:rPr>
                  <a:t> </a:t>
                </a:r>
                <a:r>
                  <a:rPr lang="vi-VN" sz="1800" smtClean="0">
                    <a:latin typeface="+mn-lt"/>
                  </a:rPr>
                  <a:t>dù </a:t>
                </a:r>
                <a:r>
                  <a:rPr lang="vi-VN" sz="1800">
                    <a:latin typeface="+mn-lt"/>
                  </a:rPr>
                  <a:t>biến cố B xảy ra hay không xảy ra.</a:t>
                </a:r>
              </a:p>
              <a:p>
                <a:pPr algn="just">
                  <a:lnSpc>
                    <a:spcPct val="150000"/>
                  </a:lnSpc>
                </a:pPr>
                <a:r>
                  <a:rPr lang="vi-VN" sz="1800" smtClean="0">
                    <a:latin typeface="+mn-lt"/>
                  </a:rPr>
                  <a:t>Vậy </a:t>
                </a:r>
                <a:r>
                  <a:rPr lang="vi-VN" sz="1800">
                    <a:latin typeface="+mn-lt"/>
                  </a:rPr>
                  <a:t>A và B độc lập. </a:t>
                </a:r>
              </a:p>
            </p:txBody>
          </p:sp>
        </mc:Choice>
        <mc:Fallback xmlns="">
          <p:sp>
            <p:nvSpPr>
              <p:cNvPr id="2" name="Rectangle 1"/>
              <p:cNvSpPr>
                <a:spLocks noRot="1" noChangeAspect="1" noMove="1" noResize="1" noEditPoints="1" noAdjustHandles="1" noChangeArrowheads="1" noChangeShapeType="1" noTextEdit="1"/>
              </p:cNvSpPr>
              <p:nvPr/>
            </p:nvSpPr>
            <p:spPr>
              <a:xfrm>
                <a:off x="335390" y="647993"/>
                <a:ext cx="8489720" cy="4364721"/>
              </a:xfrm>
              <a:prstGeom prst="rect">
                <a:avLst/>
              </a:prstGeom>
              <a:blipFill>
                <a:blip r:embed="rId3"/>
                <a:stretch>
                  <a:fillRect l="-574" r="-646" b="-140"/>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8403509" y="4573002"/>
            <a:ext cx="549617" cy="432391"/>
          </a:xfrm>
          <a:prstGeom prst="rect">
            <a:avLst/>
          </a:prstGeom>
        </p:spPr>
      </p:pic>
    </p:spTree>
    <p:extLst>
      <p:ext uri="{BB962C8B-B14F-4D97-AF65-F5344CB8AC3E}">
        <p14:creationId xmlns:p14="http://schemas.microsoft.com/office/powerpoint/2010/main" val="12073463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anim calcmode="lin" valueType="num">
                                      <p:cBhvr>
                                        <p:cTn id="18"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2">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anim calcmode="lin" valueType="num">
                                      <p:cBhvr>
                                        <p:cTn id="2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wipe(left)">
                                      <p:cBhvr>
                                        <p:cTn id="29" dur="500"/>
                                        <p:tgtEl>
                                          <p:spTgt spid="2">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wipe(up)">
                                      <p:cBhvr>
                                        <p:cTn id="34" dur="500"/>
                                        <p:tgtEl>
                                          <p:spTgt spid="2">
                                            <p:txEl>
                                              <p:pRg st="4" end="4"/>
                                            </p:txEl>
                                          </p:spTgt>
                                        </p:tgtEl>
                                      </p:cBhvr>
                                    </p:animEffect>
                                  </p:childTnLst>
                                </p:cTn>
                              </p:par>
                              <p:par>
                                <p:cTn id="35" presetID="22" presetClass="entr" presetSubtype="1" fill="hold" nodeType="with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wipe(up)">
                                      <p:cBhvr>
                                        <p:cTn id="3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7469"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5" name="Picture 4"/>
          <p:cNvPicPr>
            <a:picLocks noChangeAspect="1"/>
          </p:cNvPicPr>
          <p:nvPr/>
        </p:nvPicPr>
        <p:blipFill>
          <a:blip r:embed="rId3"/>
          <a:stretch>
            <a:fillRect/>
          </a:stretch>
        </p:blipFill>
        <p:spPr>
          <a:xfrm>
            <a:off x="8403509" y="4573002"/>
            <a:ext cx="549617" cy="432391"/>
          </a:xfrm>
          <a:prstGeom prst="rect">
            <a:avLst/>
          </a:prstGeom>
        </p:spPr>
      </p:pic>
      <p:sp>
        <p:nvSpPr>
          <p:cNvPr id="6" name="Rectangle 5"/>
          <p:cNvSpPr/>
          <p:nvPr/>
        </p:nvSpPr>
        <p:spPr>
          <a:xfrm>
            <a:off x="331710" y="151029"/>
            <a:ext cx="752129" cy="496996"/>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0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20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2" name="Rectangle 1"/>
              <p:cNvSpPr/>
              <p:nvPr/>
            </p:nvSpPr>
            <p:spPr>
              <a:xfrm>
                <a:off x="227868" y="713975"/>
                <a:ext cx="8696218" cy="4413388"/>
              </a:xfrm>
              <a:prstGeom prst="rect">
                <a:avLst/>
              </a:prstGeom>
            </p:spPr>
            <p:txBody>
              <a:bodyPr wrap="square">
                <a:spAutoFit/>
              </a:bodyPr>
              <a:lstStyle/>
              <a:p>
                <a:pPr algn="just">
                  <a:lnSpc>
                    <a:spcPct val="150000"/>
                  </a:lnSpc>
                </a:pPr>
                <a:r>
                  <a:rPr lang="vi-VN" sz="1850" smtClean="0">
                    <a:latin typeface="+mn-lt"/>
                  </a:rPr>
                  <a:t>b) Nếu C xảy ra, tức là Sơn lấy được viên bi màu đỏ. Vì Sơn không trả lại viên bi đó </a:t>
                </a:r>
                <a:r>
                  <a:rPr lang="vi-VN" sz="1850">
                    <a:latin typeface="+mn-lt"/>
                  </a:rPr>
                  <a:t>vào </a:t>
                </a:r>
                <a:r>
                  <a:rPr lang="vi-VN" sz="1850" smtClean="0">
                    <a:latin typeface="+mn-lt"/>
                  </a:rPr>
                  <a:t>hộp</a:t>
                </a:r>
                <a:r>
                  <a:rPr lang="en-US" sz="1850" smtClean="0">
                    <a:latin typeface="+mn-lt"/>
                  </a:rPr>
                  <a:t> </a:t>
                </a:r>
                <a:r>
                  <a:rPr lang="vi-VN" sz="1850" smtClean="0">
                    <a:latin typeface="+mn-lt"/>
                  </a:rPr>
                  <a:t>nên </a:t>
                </a:r>
                <a:r>
                  <a:rPr lang="vi-VN" sz="1850">
                    <a:latin typeface="+mn-lt"/>
                  </a:rPr>
                  <a:t>trong hộp có 8 viên bị với 3 viên bi màu đỏ và 5 viên bị màu xanh. Vậy P(D</a:t>
                </a:r>
                <a:r>
                  <a:rPr lang="vi-VN" sz="1850" smtClean="0">
                    <a:latin typeface="+mn-lt"/>
                  </a:rPr>
                  <a:t>)</a:t>
                </a:r>
                <a:r>
                  <a:rPr lang="en-US" sz="1850" smtClean="0">
                    <a:latin typeface="+mn-lt"/>
                  </a:rPr>
                  <a:t> </a:t>
                </a:r>
                <a:r>
                  <a:rPr lang="vi-VN" sz="1850" smtClean="0">
                    <a:latin typeface="+mn-lt"/>
                  </a:rPr>
                  <a:t>= </a:t>
                </a:r>
                <a14:m>
                  <m:oMath xmlns:m="http://schemas.openxmlformats.org/officeDocument/2006/math">
                    <m:f>
                      <m:fPr>
                        <m:ctrlPr>
                          <a:rPr lang="en-US" sz="1850" i="1">
                            <a:latin typeface="Cambria Math" panose="02040503050406030204" pitchFamily="18" charset="0"/>
                          </a:rPr>
                        </m:ctrlPr>
                      </m:fPr>
                      <m:num>
                        <m:r>
                          <a:rPr lang="en-US" sz="1850" i="1">
                            <a:latin typeface="Cambria Math" panose="02040503050406030204" pitchFamily="18" charset="0"/>
                          </a:rPr>
                          <m:t>5</m:t>
                        </m:r>
                      </m:num>
                      <m:den>
                        <m:r>
                          <a:rPr lang="en-US" sz="1850" b="0" i="1" smtClean="0">
                            <a:latin typeface="Cambria Math" panose="02040503050406030204" pitchFamily="18" charset="0"/>
                          </a:rPr>
                          <m:t>8</m:t>
                        </m:r>
                      </m:den>
                    </m:f>
                    <m:r>
                      <a:rPr lang="en-US" sz="1850" b="0" i="1" smtClean="0">
                        <a:latin typeface="Cambria Math" panose="02040503050406030204" pitchFamily="18" charset="0"/>
                      </a:rPr>
                      <m:t>.</m:t>
                    </m:r>
                  </m:oMath>
                </a14:m>
                <a:r>
                  <a:rPr lang="vi-VN" sz="1850">
                    <a:latin typeface="+mn-lt"/>
                  </a:rPr>
                  <a:t> </a:t>
                </a:r>
                <a:endParaRPr lang="en-US" sz="1850" smtClean="0">
                  <a:latin typeface="+mn-lt"/>
                </a:endParaRPr>
              </a:p>
              <a:p>
                <a:pPr algn="just">
                  <a:lnSpc>
                    <a:spcPct val="150000"/>
                  </a:lnSpc>
                </a:pPr>
                <a:r>
                  <a:rPr lang="vi-VN" sz="1850" smtClean="0">
                    <a:latin typeface="+mn-lt"/>
                  </a:rPr>
                  <a:t>Nếu </a:t>
                </a:r>
                <a:r>
                  <a:rPr lang="vi-VN" sz="1850">
                    <a:latin typeface="+mn-lt"/>
                  </a:rPr>
                  <a:t>C không xảy ra, tức là Sơn lấy được viên bi màu xanh. Vì Sơn không trả lại viên bi đã lấy vào hộp nên trong hộp có 4 viên bi màu đỏ và 4 viên bi màu xanh. Vậy </a:t>
                </a:r>
                <a:r>
                  <a:rPr lang="vi-VN" sz="1850" smtClean="0">
                    <a:latin typeface="+mn-lt"/>
                  </a:rPr>
                  <a:t>P(D)</a:t>
                </a:r>
                <a:r>
                  <a:rPr lang="en-US" sz="1850" smtClean="0">
                    <a:latin typeface="+mn-lt"/>
                  </a:rPr>
                  <a:t> </a:t>
                </a:r>
                <a:r>
                  <a:rPr lang="vi-VN" sz="1850"/>
                  <a:t>= </a:t>
                </a:r>
                <a14:m>
                  <m:oMath xmlns:m="http://schemas.openxmlformats.org/officeDocument/2006/math">
                    <m:f>
                      <m:fPr>
                        <m:ctrlPr>
                          <a:rPr lang="en-US" sz="1850" i="1">
                            <a:latin typeface="Cambria Math" panose="02040503050406030204" pitchFamily="18" charset="0"/>
                          </a:rPr>
                        </m:ctrlPr>
                      </m:fPr>
                      <m:num>
                        <m:r>
                          <a:rPr lang="en-US" sz="1850" b="0" i="1" smtClean="0">
                            <a:latin typeface="Cambria Math" panose="02040503050406030204" pitchFamily="18" charset="0"/>
                          </a:rPr>
                          <m:t>4</m:t>
                        </m:r>
                      </m:num>
                      <m:den>
                        <m:r>
                          <a:rPr lang="en-US" sz="1850" i="1">
                            <a:latin typeface="Cambria Math" panose="02040503050406030204" pitchFamily="18" charset="0"/>
                          </a:rPr>
                          <m:t>8</m:t>
                        </m:r>
                      </m:den>
                    </m:f>
                    <m:r>
                      <a:rPr lang="en-US" sz="1850" b="0" i="1" smtClean="0">
                        <a:latin typeface="Cambria Math" panose="02040503050406030204" pitchFamily="18" charset="0"/>
                      </a:rPr>
                      <m:t>.</m:t>
                    </m:r>
                  </m:oMath>
                </a14:m>
                <a:r>
                  <a:rPr lang="vi-VN" sz="1850" smtClean="0">
                    <a:latin typeface="+mn-lt"/>
                  </a:rPr>
                  <a:t> </a:t>
                </a:r>
                <a:endParaRPr lang="en-US" sz="1850" smtClean="0">
                  <a:latin typeface="+mn-lt"/>
                </a:endParaRPr>
              </a:p>
              <a:p>
                <a:pPr algn="just">
                  <a:lnSpc>
                    <a:spcPct val="150000"/>
                  </a:lnSpc>
                </a:pPr>
                <a:r>
                  <a:rPr lang="vi-VN" sz="1850" smtClean="0">
                    <a:latin typeface="+mn-lt"/>
                  </a:rPr>
                  <a:t>Như </a:t>
                </a:r>
                <a:r>
                  <a:rPr lang="vi-VN" sz="1850">
                    <a:latin typeface="+mn-lt"/>
                  </a:rPr>
                  <a:t>vậy, xác suất xảy ra của biến cố D đã thay đổi phụ thuộc vào việc biến cố C xảy ra hay không xảy ra. </a:t>
                </a:r>
                <a:endParaRPr lang="en-US" sz="1850" smtClean="0">
                  <a:latin typeface="+mn-lt"/>
                </a:endParaRPr>
              </a:p>
              <a:p>
                <a:pPr algn="just">
                  <a:lnSpc>
                    <a:spcPct val="150000"/>
                  </a:lnSpc>
                </a:pPr>
                <a:r>
                  <a:rPr lang="vi-VN" sz="1850" smtClean="0">
                    <a:latin typeface="+mn-lt"/>
                  </a:rPr>
                  <a:t>Do </a:t>
                </a:r>
                <a:r>
                  <a:rPr lang="vi-VN" sz="1850">
                    <a:latin typeface="+mn-lt"/>
                  </a:rPr>
                  <a:t>đó, hai biến cố C và D không độc lập</a:t>
                </a:r>
                <a:r>
                  <a:rPr lang="vi-VN" sz="1850" smtClean="0">
                    <a:latin typeface="+mn-lt"/>
                  </a:rPr>
                  <a:t>.</a:t>
                </a:r>
                <a:endParaRPr lang="vi-VN" sz="1850">
                  <a:latin typeface="+mn-lt"/>
                </a:endParaRPr>
              </a:p>
            </p:txBody>
          </p:sp>
        </mc:Choice>
        <mc:Fallback>
          <p:sp>
            <p:nvSpPr>
              <p:cNvPr id="2" name="Rectangle 1"/>
              <p:cNvSpPr>
                <a:spLocks noRot="1" noChangeAspect="1" noMove="1" noResize="1" noEditPoints="1" noAdjustHandles="1" noChangeArrowheads="1" noChangeShapeType="1" noTextEdit="1"/>
              </p:cNvSpPr>
              <p:nvPr/>
            </p:nvSpPr>
            <p:spPr>
              <a:xfrm>
                <a:off x="227868" y="713975"/>
                <a:ext cx="8696218" cy="4413388"/>
              </a:xfrm>
              <a:prstGeom prst="rect">
                <a:avLst/>
              </a:prstGeom>
              <a:blipFill>
                <a:blip r:embed="rId4"/>
                <a:stretch>
                  <a:fillRect l="-631" r="-561"/>
                </a:stretch>
              </a:blipFill>
            </p:spPr>
            <p:txBody>
              <a:bodyPr/>
              <a:lstStyle/>
              <a:p>
                <a:r>
                  <a:rPr lang="en-US">
                    <a:noFill/>
                  </a:rPr>
                  <a:t> </a:t>
                </a:r>
              </a:p>
            </p:txBody>
          </p:sp>
        </mc:Fallback>
      </mc:AlternateContent>
    </p:spTree>
    <p:extLst>
      <p:ext uri="{BB962C8B-B14F-4D97-AF65-F5344CB8AC3E}">
        <p14:creationId xmlns:p14="http://schemas.microsoft.com/office/powerpoint/2010/main" val="7479322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anim calcmode="lin" valueType="num">
                                      <p:cBhvr>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9" dur="5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wipe(down)">
                                      <p:cBhvr>
                                        <p:cTn id="24"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136669" y="3694177"/>
            <a:ext cx="1203819" cy="722292"/>
          </a:xfrm>
          <a:prstGeom prst="rect">
            <a:avLst/>
          </a:prstGeom>
        </p:spPr>
      </p:pic>
      <p:sp>
        <p:nvSpPr>
          <p:cNvPr id="5" name="TextBox 4"/>
          <p:cNvSpPr txBox="1"/>
          <p:nvPr/>
        </p:nvSpPr>
        <p:spPr>
          <a:xfrm>
            <a:off x="3465613" y="561339"/>
            <a:ext cx="2199253" cy="646331"/>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070185"/>
                </a:solidFill>
                <a:effectLst/>
                <a:uLnTx/>
                <a:uFillTx/>
                <a:latin typeface="Arial"/>
                <a:ea typeface="+mn-ea"/>
                <a:cs typeface="Arial" panose="020B0604020202020204" pitchFamily="34" charset="0"/>
                <a:sym typeface="Arial"/>
              </a:rPr>
              <a:t>Luyện tập 3</a:t>
            </a:r>
            <a:endParaRPr kumimoji="0" lang="en-US" sz="24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2" name="Rectangle 1"/>
              <p:cNvSpPr/>
              <p:nvPr/>
            </p:nvSpPr>
            <p:spPr>
              <a:xfrm>
                <a:off x="1177388" y="1373124"/>
                <a:ext cx="6775704" cy="3152466"/>
              </a:xfrm>
              <a:prstGeom prst="rect">
                <a:avLst/>
              </a:prstGeom>
            </p:spPr>
            <p:txBody>
              <a:bodyPr wrap="square">
                <a:spAutoFit/>
              </a:bodyPr>
              <a:lstStyle/>
              <a:p>
                <a:pPr algn="just">
                  <a:lnSpc>
                    <a:spcPct val="165000"/>
                  </a:lnSpc>
                </a:pPr>
                <a:r>
                  <a:rPr lang="vi-VN" sz="2000">
                    <a:latin typeface="+mn-lt"/>
                  </a:rPr>
                  <a:t>Trở lại tình huống trong HĐ3. Xét hai biến cố sau:</a:t>
                </a:r>
              </a:p>
              <a:p>
                <a:pPr algn="just">
                  <a:lnSpc>
                    <a:spcPct val="165000"/>
                  </a:lnSpc>
                </a:pPr>
                <a14:m>
                  <m:oMath xmlns:m="http://schemas.openxmlformats.org/officeDocument/2006/math">
                    <m:r>
                      <a:rPr lang="nl-NL" sz="2000" i="1" kern="100">
                        <a:latin typeface="Cambria Math" panose="02040503050406030204" pitchFamily="18" charset="0"/>
                        <a:ea typeface="Calibri" panose="020F0502020204030204" pitchFamily="34" charset="0"/>
                        <a:cs typeface="Times New Roman" panose="02020603050405020304" pitchFamily="18" charset="0"/>
                      </a:rPr>
                      <m:t>𝐸</m:t>
                    </m:r>
                    <m:r>
                      <a:rPr lang="nl-NL" sz="2000" i="1" kern="100">
                        <a:latin typeface="Cambria Math" panose="02040503050406030204" pitchFamily="18" charset="0"/>
                        <a:ea typeface="Calibri" panose="020F0502020204030204" pitchFamily="34" charset="0"/>
                        <a:cs typeface="Times New Roman" panose="02020603050405020304" pitchFamily="18" charset="0"/>
                      </a:rPr>
                      <m:t> </m:t>
                    </m:r>
                  </m:oMath>
                </a14:m>
                <a:r>
                  <a:rPr lang="vi-VN" sz="2000">
                    <a:latin typeface="+mn-lt"/>
                  </a:rPr>
                  <a:t>: “Số chấm xuất hiện trên con xúc xắc bạn Minh gieo là số nguyên tố”;</a:t>
                </a:r>
              </a:p>
              <a:p>
                <a:pPr algn="just">
                  <a:lnSpc>
                    <a:spcPct val="165000"/>
                  </a:lnSpc>
                </a:pPr>
                <a14:m>
                  <m:oMath xmlns:m="http://schemas.openxmlformats.org/officeDocument/2006/math">
                    <m:r>
                      <a:rPr lang="nl-NL" sz="2000" i="1" kern="100">
                        <a:latin typeface="Cambria Math" panose="02040503050406030204" pitchFamily="18" charset="0"/>
                        <a:ea typeface="Calibri" panose="020F0502020204030204" pitchFamily="34" charset="0"/>
                        <a:cs typeface="Times New Roman" panose="02020603050405020304" pitchFamily="18" charset="0"/>
                      </a:rPr>
                      <m:t>𝐵</m:t>
                    </m:r>
                    <m:r>
                      <a:rPr lang="nl-NL" sz="2000" i="1" kern="100">
                        <a:latin typeface="Cambria Math" panose="02040503050406030204" pitchFamily="18" charset="0"/>
                        <a:ea typeface="Calibri" panose="020F0502020204030204" pitchFamily="34" charset="0"/>
                        <a:cs typeface="Times New Roman" panose="02020603050405020304" pitchFamily="18" charset="0"/>
                      </a:rPr>
                      <m:t> </m:t>
                    </m:r>
                  </m:oMath>
                </a14:m>
                <a:r>
                  <a:rPr lang="vi-VN" sz="2000">
                    <a:latin typeface="+mn-lt"/>
                  </a:rPr>
                  <a:t>: “Số chấm xuất hiện trên con xúc xắc bạn Sơn gieo là số chia hết cho 3”.</a:t>
                </a:r>
              </a:p>
              <a:p>
                <a:pPr algn="just">
                  <a:lnSpc>
                    <a:spcPct val="165000"/>
                  </a:lnSpc>
                </a:pPr>
                <a:r>
                  <a:rPr lang="vi-VN" sz="2000">
                    <a:latin typeface="+mn-lt"/>
                  </a:rPr>
                  <a:t>Hai biến cố </a:t>
                </a:r>
                <a14:m>
                  <m:oMath xmlns:m="http://schemas.openxmlformats.org/officeDocument/2006/math">
                    <m:r>
                      <a:rPr lang="nl-NL" sz="2000" i="1" kern="100">
                        <a:latin typeface="Cambria Math" panose="02040503050406030204" pitchFamily="18" charset="0"/>
                        <a:ea typeface="Calibri" panose="020F0502020204030204" pitchFamily="34" charset="0"/>
                        <a:cs typeface="Times New Roman" panose="02020603050405020304" pitchFamily="18" charset="0"/>
                      </a:rPr>
                      <m:t>𝐸</m:t>
                    </m:r>
                  </m:oMath>
                </a14:m>
                <a:r>
                  <a:rPr lang="vi-VN" sz="2000">
                    <a:latin typeface="+mn-lt"/>
                  </a:rPr>
                  <a:t> và </a:t>
                </a:r>
                <a14:m>
                  <m:oMath xmlns:m="http://schemas.openxmlformats.org/officeDocument/2006/math">
                    <m:r>
                      <a:rPr lang="nl-NL" sz="2000" i="1" kern="100">
                        <a:latin typeface="Cambria Math" panose="02040503050406030204" pitchFamily="18" charset="0"/>
                        <a:ea typeface="Calibri" panose="020F0502020204030204" pitchFamily="34" charset="0"/>
                        <a:cs typeface="Times New Roman" panose="02020603050405020304" pitchFamily="18" charset="0"/>
                      </a:rPr>
                      <m:t>𝐵</m:t>
                    </m:r>
                  </m:oMath>
                </a14:m>
                <a:r>
                  <a:rPr lang="vi-VN" sz="2000">
                    <a:latin typeface="+mn-lt"/>
                  </a:rPr>
                  <a:t> độc lập hay không độc lập</a:t>
                </a:r>
                <a:r>
                  <a:rPr lang="vi-VN" sz="2000" smtClean="0">
                    <a:latin typeface="+mn-lt"/>
                  </a:rPr>
                  <a:t>?</a:t>
                </a:r>
                <a:endParaRPr lang="vi-VN" sz="2000">
                  <a:latin typeface="+mn-lt"/>
                </a:endParaRPr>
              </a:p>
            </p:txBody>
          </p:sp>
        </mc:Choice>
        <mc:Fallback>
          <p:sp>
            <p:nvSpPr>
              <p:cNvPr id="2" name="Rectangle 1"/>
              <p:cNvSpPr>
                <a:spLocks noRot="1" noChangeAspect="1" noMove="1" noResize="1" noEditPoints="1" noAdjustHandles="1" noChangeArrowheads="1" noChangeShapeType="1" noTextEdit="1"/>
              </p:cNvSpPr>
              <p:nvPr/>
            </p:nvSpPr>
            <p:spPr>
              <a:xfrm>
                <a:off x="1177388" y="1373124"/>
                <a:ext cx="6775704" cy="3152466"/>
              </a:xfrm>
              <a:prstGeom prst="rect">
                <a:avLst/>
              </a:prstGeom>
              <a:blipFill>
                <a:blip r:embed="rId4"/>
                <a:stretch>
                  <a:fillRect l="-899" r="-899"/>
                </a:stretch>
              </a:blipFill>
            </p:spPr>
            <p:txBody>
              <a:bodyPr/>
              <a:lstStyle/>
              <a:p>
                <a:r>
                  <a:rPr lang="en-US">
                    <a:noFill/>
                  </a:rPr>
                  <a:t> </a:t>
                </a:r>
              </a:p>
            </p:txBody>
          </p:sp>
        </mc:Fallback>
      </mc:AlternateContent>
    </p:spTree>
    <p:extLst>
      <p:ext uri="{BB962C8B-B14F-4D97-AF65-F5344CB8AC3E}">
        <p14:creationId xmlns:p14="http://schemas.microsoft.com/office/powerpoint/2010/main" val="370815653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136669" y="3694177"/>
            <a:ext cx="1203819" cy="722292"/>
          </a:xfrm>
          <a:prstGeom prst="rect">
            <a:avLst/>
          </a:prstGeom>
        </p:spPr>
      </p:pic>
      <p:sp>
        <p:nvSpPr>
          <p:cNvPr id="7" name="Rectangle 6"/>
          <p:cNvSpPr/>
          <p:nvPr/>
        </p:nvSpPr>
        <p:spPr>
          <a:xfrm>
            <a:off x="4202060" y="320946"/>
            <a:ext cx="838691" cy="557653"/>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3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23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3" name="Rectangle 2"/>
              <p:cNvSpPr/>
              <p:nvPr/>
            </p:nvSpPr>
            <p:spPr>
              <a:xfrm>
                <a:off x="2538417" y="977209"/>
                <a:ext cx="4165978" cy="3685368"/>
              </a:xfrm>
              <a:prstGeom prst="rect">
                <a:avLst/>
              </a:prstGeom>
            </p:spPr>
            <p:txBody>
              <a:bodyPr wrap="square">
                <a:spAutoFit/>
              </a:bodyPr>
              <a:lstStyle/>
              <a:p>
                <a:pPr algn="just">
                  <a:lnSpc>
                    <a:spcPct val="150000"/>
                  </a:lnSpc>
                  <a:spcBef>
                    <a:spcPts val="300"/>
                  </a:spcBef>
                  <a:spcAft>
                    <a:spcPts val="300"/>
                  </a:spcAft>
                </a:pPr>
                <a:r>
                  <a:rPr lang="nl-NL" sz="2100" kern="100" smtClean="0">
                    <a:latin typeface="+mn-lt"/>
                    <a:ea typeface="Calibri" panose="020F0502020204030204" pitchFamily="34" charset="0"/>
                    <a:cs typeface="Times New Roman" panose="02020603050405020304" pitchFamily="18" charset="0"/>
                  </a:rPr>
                  <a:t>Nếu </a:t>
                </a:r>
                <a14:m>
                  <m:oMath xmlns:m="http://schemas.openxmlformats.org/officeDocument/2006/math">
                    <m:r>
                      <a:rPr lang="nl-NL" sz="2100" i="1" kern="100">
                        <a:latin typeface="Cambria Math" panose="02040503050406030204" pitchFamily="18" charset="0"/>
                        <a:ea typeface="Calibri" panose="020F0502020204030204" pitchFamily="34" charset="0"/>
                        <a:cs typeface="Times New Roman" panose="02020603050405020304" pitchFamily="18" charset="0"/>
                      </a:rPr>
                      <m:t>𝐵</m:t>
                    </m:r>
                  </m:oMath>
                </a14:m>
                <a:r>
                  <a:rPr lang="nl-NL" sz="2100" kern="100" smtClean="0">
                    <a:latin typeface="+mn-lt"/>
                    <a:ea typeface="Calibri" panose="020F0502020204030204" pitchFamily="34" charset="0"/>
                    <a:cs typeface="Times New Roman" panose="02020603050405020304" pitchFamily="18" charset="0"/>
                  </a:rPr>
                  <a:t> xảy ra: </a:t>
                </a:r>
                <a14:m>
                  <m:oMath xmlns:m="http://schemas.openxmlformats.org/officeDocument/2006/math">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21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𝐸</m:t>
                        </m:r>
                      </m:e>
                    </m:d>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1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3</m:t>
                        </m:r>
                      </m:num>
                      <m:den>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6</m:t>
                        </m:r>
                      </m:den>
                    </m:f>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2100" kern="100" smtClean="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nl-NL" sz="2100" kern="100" smtClean="0">
                    <a:effectLst/>
                    <a:latin typeface="+mn-lt"/>
                    <a:ea typeface="Calibri" panose="020F0502020204030204" pitchFamily="34" charset="0"/>
                    <a:cs typeface="Times New Roman" panose="02020603050405020304" pitchFamily="18" charset="0"/>
                  </a:rPr>
                  <a:t>Nếu </a:t>
                </a:r>
                <a14:m>
                  <m:oMath xmlns:m="http://schemas.openxmlformats.org/officeDocument/2006/math">
                    <m:r>
                      <a:rPr lang="nl-NL" sz="2100" i="1" kern="100">
                        <a:latin typeface="Cambria Math" panose="02040503050406030204" pitchFamily="18" charset="0"/>
                        <a:ea typeface="Calibri" panose="020F0502020204030204" pitchFamily="34" charset="0"/>
                        <a:cs typeface="Times New Roman" panose="02020603050405020304" pitchFamily="18" charset="0"/>
                      </a:rPr>
                      <m:t>𝐵</m:t>
                    </m:r>
                  </m:oMath>
                </a14:m>
                <a:r>
                  <a:rPr lang="nl-NL" sz="2100" kern="100">
                    <a:effectLst/>
                    <a:latin typeface="+mn-lt"/>
                    <a:ea typeface="Calibri" panose="020F0502020204030204" pitchFamily="34" charset="0"/>
                    <a:cs typeface="Times New Roman" panose="02020603050405020304" pitchFamily="18" charset="0"/>
                  </a:rPr>
                  <a:t> không xảy ra </a:t>
                </a:r>
                <a14:m>
                  <m:oMath xmlns:m="http://schemas.openxmlformats.org/officeDocument/2006/math">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21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𝐸</m:t>
                        </m:r>
                      </m:e>
                    </m:d>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1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3</m:t>
                        </m:r>
                      </m:num>
                      <m:den>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6</m:t>
                        </m:r>
                      </m:den>
                    </m:f>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2100" kern="10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nl-NL" sz="2100" kern="100">
                    <a:effectLst/>
                    <a:latin typeface="+mn-lt"/>
                    <a:ea typeface="Malgun Gothic" panose="020B0503020000020004" pitchFamily="34" charset="-127"/>
                    <a:cs typeface="Times New Roman" panose="02020603050405020304" pitchFamily="18" charset="0"/>
                  </a:rPr>
                  <a:t>Nếu </a:t>
                </a:r>
                <a14:m>
                  <m:oMath xmlns:m="http://schemas.openxmlformats.org/officeDocument/2006/math">
                    <m:r>
                      <a:rPr lang="nl-NL" sz="2100" i="1" kern="100">
                        <a:latin typeface="Cambria Math" panose="02040503050406030204" pitchFamily="18" charset="0"/>
                        <a:ea typeface="Calibri" panose="020F0502020204030204" pitchFamily="34" charset="0"/>
                        <a:cs typeface="Times New Roman" panose="02020603050405020304" pitchFamily="18" charset="0"/>
                      </a:rPr>
                      <m:t>𝐸</m:t>
                    </m:r>
                  </m:oMath>
                </a14:m>
                <a:r>
                  <a:rPr lang="nl-NL" sz="2100" kern="100">
                    <a:effectLst/>
                    <a:latin typeface="+mn-lt"/>
                    <a:ea typeface="Malgun Gothic" panose="020B0503020000020004" pitchFamily="34" charset="-127"/>
                    <a:cs typeface="Times New Roman" panose="02020603050405020304" pitchFamily="18" charset="0"/>
                  </a:rPr>
                  <a:t> xảy ra: </a:t>
                </a:r>
                <a14:m>
                  <m:oMath xmlns:m="http://schemas.openxmlformats.org/officeDocument/2006/math">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21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𝐵</m:t>
                        </m:r>
                      </m:e>
                    </m:d>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1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2</m:t>
                        </m:r>
                      </m:num>
                      <m:den>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6</m:t>
                        </m:r>
                      </m:den>
                    </m:f>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2100" kern="10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nl-NL" sz="2100" kern="100">
                    <a:effectLst/>
                    <a:latin typeface="+mn-lt"/>
                    <a:ea typeface="Malgun Gothic" panose="020B0503020000020004" pitchFamily="34" charset="-127"/>
                    <a:cs typeface="Times New Roman" panose="02020603050405020304" pitchFamily="18" charset="0"/>
                  </a:rPr>
                  <a:t>Nếu </a:t>
                </a:r>
                <a14:m>
                  <m:oMath xmlns:m="http://schemas.openxmlformats.org/officeDocument/2006/math">
                    <m:r>
                      <a:rPr lang="nl-NL" sz="2100" i="1" kern="100">
                        <a:latin typeface="Cambria Math" panose="02040503050406030204" pitchFamily="18" charset="0"/>
                        <a:ea typeface="Calibri" panose="020F0502020204030204" pitchFamily="34" charset="0"/>
                        <a:cs typeface="Times New Roman" panose="02020603050405020304" pitchFamily="18" charset="0"/>
                      </a:rPr>
                      <m:t>𝐸</m:t>
                    </m:r>
                  </m:oMath>
                </a14:m>
                <a:r>
                  <a:rPr lang="nl-NL" sz="2100" kern="100">
                    <a:effectLst/>
                    <a:latin typeface="+mn-lt"/>
                    <a:ea typeface="Malgun Gothic" panose="020B0503020000020004" pitchFamily="34" charset="-127"/>
                    <a:cs typeface="Times New Roman" panose="02020603050405020304" pitchFamily="18" charset="0"/>
                  </a:rPr>
                  <a:t> không xảy ra: </a:t>
                </a:r>
                <a14:m>
                  <m:oMath xmlns:m="http://schemas.openxmlformats.org/officeDocument/2006/math">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21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𝐵</m:t>
                        </m:r>
                      </m:e>
                    </m:d>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1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2</m:t>
                        </m:r>
                      </m:num>
                      <m:den>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6</m:t>
                        </m:r>
                      </m:den>
                    </m:f>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2100" kern="10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nl-NL" sz="2100" kern="100">
                    <a:effectLst/>
                    <a:latin typeface="+mn-lt"/>
                    <a:ea typeface="Malgun Gothic" panose="020B0503020000020004" pitchFamily="34" charset="-127"/>
                    <a:cs typeface="Times New Roman" panose="02020603050405020304" pitchFamily="18" charset="0"/>
                  </a:rPr>
                  <a:t>Vậy hai biến cố </a:t>
                </a:r>
                <a14:m>
                  <m:oMath xmlns:m="http://schemas.openxmlformats.org/officeDocument/2006/math">
                    <m:r>
                      <a:rPr lang="nl-NL" sz="2100" i="1" kern="100">
                        <a:latin typeface="Cambria Math" panose="02040503050406030204" pitchFamily="18" charset="0"/>
                        <a:ea typeface="Calibri" panose="020F0502020204030204" pitchFamily="34" charset="0"/>
                        <a:cs typeface="Times New Roman" panose="02020603050405020304" pitchFamily="18" charset="0"/>
                      </a:rPr>
                      <m:t>𝐸</m:t>
                    </m:r>
                  </m:oMath>
                </a14:m>
                <a:r>
                  <a:rPr lang="nl-NL" sz="21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a:rPr lang="nl-NL" sz="2100" i="1" kern="100">
                        <a:latin typeface="Cambria Math" panose="02040503050406030204" pitchFamily="18" charset="0"/>
                        <a:ea typeface="Calibri" panose="020F0502020204030204" pitchFamily="34" charset="0"/>
                        <a:cs typeface="Times New Roman" panose="02020603050405020304" pitchFamily="18" charset="0"/>
                      </a:rPr>
                      <m:t>𝐵</m:t>
                    </m:r>
                  </m:oMath>
                </a14:m>
                <a:r>
                  <a:rPr lang="nl-NL" sz="2100" kern="100">
                    <a:effectLst/>
                    <a:latin typeface="+mn-lt"/>
                    <a:ea typeface="Malgun Gothic" panose="020B0503020000020004" pitchFamily="34" charset="-127"/>
                    <a:cs typeface="Times New Roman" panose="02020603050405020304" pitchFamily="18" charset="0"/>
                  </a:rPr>
                  <a:t> độc lập.</a:t>
                </a:r>
                <a:endParaRPr lang="en-US" sz="2100" kern="100">
                  <a:effectLst/>
                  <a:latin typeface="+mn-lt"/>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2538417" y="977209"/>
                <a:ext cx="4165978" cy="3685368"/>
              </a:xfrm>
              <a:prstGeom prst="rect">
                <a:avLst/>
              </a:prstGeom>
              <a:blipFill>
                <a:blip r:embed="rId4"/>
                <a:stretch>
                  <a:fillRect l="-1754"/>
                </a:stretch>
              </a:blipFill>
            </p:spPr>
            <p:txBody>
              <a:bodyPr/>
              <a:lstStyle/>
              <a:p>
                <a:r>
                  <a:rPr lang="en-US">
                    <a:noFill/>
                  </a:rPr>
                  <a:t> </a:t>
                </a:r>
              </a:p>
            </p:txBody>
          </p:sp>
        </mc:Fallback>
      </mc:AlternateContent>
    </p:spTree>
    <p:extLst>
      <p:ext uri="{BB962C8B-B14F-4D97-AF65-F5344CB8AC3E}">
        <p14:creationId xmlns:p14="http://schemas.microsoft.com/office/powerpoint/2010/main" val="8042326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up)">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pic>
        <p:nvPicPr>
          <p:cNvPr id="68" name="Picture 67"/>
          <p:cNvPicPr>
            <a:picLocks noChangeAspect="1"/>
          </p:cNvPicPr>
          <p:nvPr/>
        </p:nvPicPr>
        <p:blipFill>
          <a:blip r:embed="rId3"/>
          <a:stretch>
            <a:fillRect/>
          </a:stretch>
        </p:blipFill>
        <p:spPr>
          <a:xfrm>
            <a:off x="1620398" y="1634264"/>
            <a:ext cx="5890491" cy="1849600"/>
          </a:xfrm>
          <a:prstGeom prst="rect">
            <a:avLst/>
          </a:prstGeom>
        </p:spPr>
      </p:pic>
    </p:spTree>
    <p:extLst>
      <p:ext uri="{BB962C8B-B14F-4D97-AF65-F5344CB8AC3E}">
        <p14:creationId xmlns:p14="http://schemas.microsoft.com/office/powerpoint/2010/main" val="3297615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18"/>
        <p:cNvGrpSpPr/>
        <p:nvPr/>
      </p:nvGrpSpPr>
      <p:grpSpPr>
        <a:xfrm>
          <a:off x="0" y="0"/>
          <a:ext cx="0" cy="0"/>
          <a:chOff x="0" y="0"/>
          <a:chExt cx="0" cy="0"/>
        </a:xfrm>
      </p:grpSpPr>
      <p:sp>
        <p:nvSpPr>
          <p:cNvPr id="20" name="Google Shape;2260;p35"/>
          <p:cNvSpPr txBox="1">
            <a:spLocks/>
          </p:cNvSpPr>
          <p:nvPr/>
        </p:nvSpPr>
        <p:spPr>
          <a:xfrm>
            <a:off x="800975" y="0"/>
            <a:ext cx="7674170" cy="23043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9000"/>
              <a:buFont typeface="Lilita One"/>
              <a:buNone/>
              <a:defRPr sz="90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2pPr>
            <a:lvl3pPr marR="0" lvl="2"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3pPr>
            <a:lvl4pPr marR="0" lvl="3"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4pPr>
            <a:lvl5pPr marR="0" lvl="4"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5pPr>
            <a:lvl6pPr marR="0" lvl="5"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6pPr>
            <a:lvl7pPr marR="0" lvl="6"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7pPr>
            <a:lvl8pPr marR="0" lvl="7"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8pPr>
            <a:lvl9pPr marR="0" lvl="8"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9pPr>
          </a:lstStyle>
          <a:p>
            <a:pPr>
              <a:lnSpc>
                <a:spcPct val="150000"/>
              </a:lnSpc>
            </a:pPr>
            <a:r>
              <a:rPr lang="vi-VN" sz="3800" b="1">
                <a:latin typeface="+mn-lt"/>
              </a:rPr>
              <a:t>CHƯƠNG VIII. CÁC QUY TẮC TÍNH XÁC SUẤT</a:t>
            </a:r>
            <a:endParaRPr lang="vi-VN" sz="3800">
              <a:solidFill>
                <a:schemeClr val="lt2"/>
              </a:solidFill>
            </a:endParaRPr>
          </a:p>
        </p:txBody>
      </p:sp>
      <p:sp>
        <p:nvSpPr>
          <p:cNvPr id="21" name="Rectangle 20"/>
          <p:cNvSpPr/>
          <p:nvPr/>
        </p:nvSpPr>
        <p:spPr>
          <a:xfrm>
            <a:off x="-67545" y="2257484"/>
            <a:ext cx="9319769" cy="1738296"/>
          </a:xfrm>
          <a:prstGeom prst="rect">
            <a:avLst/>
          </a:prstGeom>
        </p:spPr>
        <p:txBody>
          <a:bodyPr wrap="square">
            <a:spAutoFit/>
          </a:bodyPr>
          <a:lstStyle/>
          <a:p>
            <a:pPr algn="ctr">
              <a:lnSpc>
                <a:spcPct val="150000"/>
              </a:lnSpc>
            </a:pPr>
            <a:r>
              <a:rPr lang="vi-VN" sz="3800" b="1">
                <a:solidFill>
                  <a:srgbClr val="D51460"/>
                </a:solidFill>
                <a:sym typeface="Lilita One"/>
              </a:rPr>
              <a:t>BÀI 28. BIẾN CỐ HỢP, </a:t>
            </a:r>
            <a:endParaRPr lang="en-US" sz="3800" b="1" smtClean="0">
              <a:solidFill>
                <a:srgbClr val="D51460"/>
              </a:solidFill>
              <a:sym typeface="Lilita One"/>
            </a:endParaRPr>
          </a:p>
          <a:p>
            <a:pPr algn="ctr">
              <a:lnSpc>
                <a:spcPct val="150000"/>
              </a:lnSpc>
            </a:pPr>
            <a:r>
              <a:rPr lang="vi-VN" sz="3800" b="1" smtClean="0">
                <a:solidFill>
                  <a:srgbClr val="D51460"/>
                </a:solidFill>
                <a:sym typeface="Lilita One"/>
              </a:rPr>
              <a:t>BIẾN </a:t>
            </a:r>
            <a:r>
              <a:rPr lang="vi-VN" sz="3800" b="1">
                <a:solidFill>
                  <a:srgbClr val="D51460"/>
                </a:solidFill>
                <a:sym typeface="Lilita One"/>
              </a:rPr>
              <a:t>CỐ GIAO, BIẾN CỐ ĐỘC LẬP </a:t>
            </a:r>
            <a:endParaRPr lang="en-US" sz="3800" b="1"/>
          </a:p>
        </p:txBody>
      </p:sp>
      <p:sp>
        <p:nvSpPr>
          <p:cNvPr id="2" name="Rectangle 1"/>
          <p:cNvSpPr/>
          <p:nvPr/>
        </p:nvSpPr>
        <p:spPr>
          <a:xfrm>
            <a:off x="91439" y="475488"/>
            <a:ext cx="336295" cy="327282"/>
          </a:xfrm>
          <a:prstGeom prst="rect">
            <a:avLst/>
          </a:prstGeom>
          <a:solidFill>
            <a:srgbClr val="FFD495"/>
          </a:solidFill>
          <a:ln>
            <a:solidFill>
              <a:srgbClr val="FFD49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5"/>
          <p:cNvSpPr/>
          <p:nvPr/>
        </p:nvSpPr>
        <p:spPr>
          <a:xfrm>
            <a:off x="8780273" y="4311953"/>
            <a:ext cx="336295" cy="327282"/>
          </a:xfrm>
          <a:prstGeom prst="rect">
            <a:avLst/>
          </a:prstGeom>
          <a:solidFill>
            <a:srgbClr val="FFD495"/>
          </a:solidFill>
          <a:ln>
            <a:solidFill>
              <a:srgbClr val="FFD49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p:cNvSpPr/>
          <p:nvPr/>
        </p:nvSpPr>
        <p:spPr>
          <a:xfrm>
            <a:off x="8462266" y="18289"/>
            <a:ext cx="386120" cy="237922"/>
          </a:xfrm>
          <a:prstGeom prst="rect">
            <a:avLst/>
          </a:prstGeom>
          <a:solidFill>
            <a:srgbClr val="FFD495"/>
          </a:solidFill>
          <a:ln>
            <a:solidFill>
              <a:srgbClr val="FFD49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p:cNvSpPr/>
          <p:nvPr/>
        </p:nvSpPr>
        <p:spPr>
          <a:xfrm>
            <a:off x="8791449" y="256211"/>
            <a:ext cx="325119" cy="437766"/>
          </a:xfrm>
          <a:prstGeom prst="rect">
            <a:avLst/>
          </a:prstGeom>
          <a:solidFill>
            <a:srgbClr val="FFD495"/>
          </a:solidFill>
          <a:ln>
            <a:solidFill>
              <a:srgbClr val="FFD49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Rectangle 2"/>
          <p:cNvSpPr/>
          <p:nvPr/>
        </p:nvSpPr>
        <p:spPr>
          <a:xfrm>
            <a:off x="453717" y="3593592"/>
            <a:ext cx="148338" cy="18288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09094" y="3519473"/>
            <a:ext cx="336295" cy="327282"/>
          </a:xfrm>
          <a:prstGeom prst="rect">
            <a:avLst/>
          </a:prstGeom>
          <a:solidFill>
            <a:srgbClr val="FFD495"/>
          </a:solidFill>
          <a:ln>
            <a:solidFill>
              <a:srgbClr val="FFD49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44592634"/>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3000" r="-3000"/>
          </a:stretch>
        </a:blipFill>
        <a:effectLst/>
      </p:bgPr>
    </p:bg>
    <p:spTree>
      <p:nvGrpSpPr>
        <p:cNvPr id="1" name=""/>
        <p:cNvGrpSpPr/>
        <p:nvPr/>
      </p:nvGrpSpPr>
      <p:grpSpPr>
        <a:xfrm>
          <a:off x="0" y="0"/>
          <a:ext cx="0" cy="0"/>
          <a:chOff x="0" y="0"/>
          <a:chExt cx="0" cy="0"/>
        </a:xfrm>
      </p:grpSpPr>
      <p:pic>
        <p:nvPicPr>
          <p:cNvPr id="5" name="Picture 4" descr="1.png">
            <a:hlinkClick r:id="rId5" action="ppaction://hlinksldjump"/>
          </p:cNvPr>
          <p:cNvPicPr>
            <a:picLocks noChangeAspect="1"/>
          </p:cNvPicPr>
          <p:nvPr/>
        </p:nvPicPr>
        <p:blipFill>
          <a:blip r:embed="rId6" cstate="print"/>
          <a:stretch>
            <a:fillRect/>
          </a:stretch>
        </p:blipFill>
        <p:spPr>
          <a:xfrm>
            <a:off x="971550" y="2171700"/>
            <a:ext cx="685800" cy="696861"/>
          </a:xfrm>
          <a:prstGeom prst="rect">
            <a:avLst/>
          </a:prstGeom>
        </p:spPr>
      </p:pic>
      <p:pic>
        <p:nvPicPr>
          <p:cNvPr id="6" name="Picture 5" descr="2.png">
            <a:hlinkClick r:id="rId7" action="ppaction://hlinksldjump"/>
          </p:cNvPr>
          <p:cNvPicPr>
            <a:picLocks noChangeAspect="1"/>
          </p:cNvPicPr>
          <p:nvPr/>
        </p:nvPicPr>
        <p:blipFill>
          <a:blip r:embed="rId8" cstate="print"/>
          <a:stretch>
            <a:fillRect/>
          </a:stretch>
        </p:blipFill>
        <p:spPr>
          <a:xfrm>
            <a:off x="3257550" y="1085850"/>
            <a:ext cx="628650" cy="628650"/>
          </a:xfrm>
          <a:prstGeom prst="rect">
            <a:avLst/>
          </a:prstGeom>
        </p:spPr>
      </p:pic>
      <p:pic>
        <p:nvPicPr>
          <p:cNvPr id="7" name="Picture 6" descr="4.png">
            <a:hlinkClick r:id="rId9" action="ppaction://hlinksldjump"/>
          </p:cNvPr>
          <p:cNvPicPr>
            <a:picLocks noChangeAspect="1"/>
          </p:cNvPicPr>
          <p:nvPr/>
        </p:nvPicPr>
        <p:blipFill>
          <a:blip r:embed="rId10" cstate="print"/>
          <a:stretch>
            <a:fillRect/>
          </a:stretch>
        </p:blipFill>
        <p:spPr>
          <a:xfrm>
            <a:off x="571500" y="3429000"/>
            <a:ext cx="685800" cy="759279"/>
          </a:xfrm>
          <a:prstGeom prst="rect">
            <a:avLst/>
          </a:prstGeom>
        </p:spPr>
      </p:pic>
      <p:pic>
        <p:nvPicPr>
          <p:cNvPr id="8" name="Picture 7" descr="5.png">
            <a:hlinkClick r:id="rId11" action="ppaction://hlinksldjump"/>
          </p:cNvPr>
          <p:cNvPicPr>
            <a:picLocks noChangeAspect="1"/>
          </p:cNvPicPr>
          <p:nvPr/>
        </p:nvPicPr>
        <p:blipFill>
          <a:blip r:embed="rId12" cstate="print"/>
          <a:stretch>
            <a:fillRect/>
          </a:stretch>
        </p:blipFill>
        <p:spPr>
          <a:xfrm>
            <a:off x="1143000" y="4171951"/>
            <a:ext cx="614286" cy="671429"/>
          </a:xfrm>
          <a:prstGeom prst="rect">
            <a:avLst/>
          </a:prstGeom>
        </p:spPr>
      </p:pic>
      <p:pic>
        <p:nvPicPr>
          <p:cNvPr id="10" name="Picture 9" descr="1.png">
            <a:hlinkClick r:id="rId13" action="ppaction://hlinksldjump"/>
          </p:cNvPr>
          <p:cNvPicPr>
            <a:picLocks noChangeAspect="1"/>
          </p:cNvPicPr>
          <p:nvPr/>
        </p:nvPicPr>
        <p:blipFill>
          <a:blip r:embed="rId6" cstate="print"/>
          <a:stretch>
            <a:fillRect/>
          </a:stretch>
        </p:blipFill>
        <p:spPr>
          <a:xfrm>
            <a:off x="4229101" y="2971800"/>
            <a:ext cx="660743" cy="671400"/>
          </a:xfrm>
          <a:prstGeom prst="rect">
            <a:avLst/>
          </a:prstGeom>
        </p:spPr>
      </p:pic>
      <p:pic>
        <p:nvPicPr>
          <p:cNvPr id="12" name="Picture 11" descr="5144e915ff17705e2be92c41dfee8556.png"/>
          <p:cNvPicPr>
            <a:picLocks noChangeAspect="1"/>
          </p:cNvPicPr>
          <p:nvPr/>
        </p:nvPicPr>
        <p:blipFill>
          <a:blip r:embed="rId14" cstate="print"/>
          <a:stretch>
            <a:fillRect/>
          </a:stretch>
        </p:blipFill>
        <p:spPr>
          <a:xfrm rot="1126681">
            <a:off x="7874728" y="1122083"/>
            <a:ext cx="880109" cy="880109"/>
          </a:xfrm>
          <a:prstGeom prst="rect">
            <a:avLst/>
          </a:prstGeom>
        </p:spPr>
      </p:pic>
      <p:sp>
        <p:nvSpPr>
          <p:cNvPr id="9" name="Rectangle 8"/>
          <p:cNvSpPr/>
          <p:nvPr/>
        </p:nvSpPr>
        <p:spPr>
          <a:xfrm>
            <a:off x="1823334" y="256926"/>
            <a:ext cx="5603185" cy="77077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685800">
              <a:buClrTx/>
            </a:pPr>
            <a:r>
              <a:rPr lang="en-US" sz="4300" b="1" kern="1200" dirty="0">
                <a:solidFill>
                  <a:schemeClr val="accent2"/>
                </a:solidFill>
                <a:latin typeface="Arial" panose="020B0604020202020204" pitchFamily="34" charset="0"/>
                <a:cs typeface="Arial" panose="020B0604020202020204" pitchFamily="34" charset="0"/>
              </a:rPr>
              <a:t> GIÚP ONG VỀ TỔ</a:t>
            </a:r>
          </a:p>
        </p:txBody>
      </p:sp>
      <p:pic>
        <p:nvPicPr>
          <p:cNvPr id="2" name="energetic-upbeat-stylish-pop-fashion-1365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203046" y="621304"/>
            <a:ext cx="406400" cy="406400"/>
          </a:xfrm>
          <a:prstGeom prst="rect">
            <a:avLst/>
          </a:prstGeom>
        </p:spPr>
      </p:pic>
    </p:spTree>
    <p:extLst>
      <p:ext uri="{BB962C8B-B14F-4D97-AF65-F5344CB8AC3E}">
        <p14:creationId xmlns:p14="http://schemas.microsoft.com/office/powerpoint/2010/main" val="246191633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544" fill="hold"/>
                                        <p:tgtEl>
                                          <p:spTgt spid="2"/>
                                        </p:tgtEl>
                                      </p:cBhvr>
                                    </p:cmd>
                                  </p:childTnLst>
                                </p:cTn>
                              </p:par>
                              <p:par>
                                <p:cTn id="7" presetID="59" presetClass="path" presetSubtype="0" accel="50000" decel="50000" fill="hold" nodeType="withEffect">
                                  <p:stCondLst>
                                    <p:cond delay="0"/>
                                  </p:stCondLst>
                                  <p:childTnLst>
                                    <p:animMotion origin="layout" path="M 3.46945E-18 0 C 3.46945E-18 -0.05509 0.06424 -0.09722 0.14236 -0.09722 C 0.22292 -0.09722 0.2875 -0.05509 0.2875 0 C 0.2875 0.05486 0.35174 0.09745 0.43229 0.09745 C 0.51042 0.09745 0.575 0.05486 0.575 0 " pathEditMode="relative" rAng="0" ptsTypes="fffff">
                                      <p:cBhvr>
                                        <p:cTn id="8" dur="2000" fill="hold"/>
                                        <p:tgtEl>
                                          <p:spTgt spid="5"/>
                                        </p:tgtEl>
                                        <p:attrNameLst>
                                          <p:attrName>ppt_x</p:attrName>
                                          <p:attrName>ppt_y</p:attrName>
                                        </p:attrNameLst>
                                      </p:cBhvr>
                                      <p:rCtr x="287" y="0"/>
                                    </p:animMotion>
                                  </p:childTnLst>
                                </p:cTn>
                              </p:par>
                              <p:par>
                                <p:cTn id="9" presetID="0" presetClass="path" presetSubtype="0" accel="50000" decel="50000" fill="hold" nodeType="withEffect">
                                  <p:stCondLst>
                                    <p:cond delay="0"/>
                                  </p:stCondLst>
                                  <p:childTnLst>
                                    <p:animMotion origin="layout" path="M 1.11111E-6 -8.14815E-6 C -0.00712 0.06782 -0.01424 0.13587 0.00451 0.1655 C 0.02326 0.19513 0.07691 0.19652 0.11198 0.17777 C 0.14705 0.15902 0.18646 0.07222 0.2151 0.05231 C 0.24375 0.0324 0.26354 0.04537 0.28333 0.05856 " pathEditMode="relative" ptsTypes="aaaaA">
                                      <p:cBhvr>
                                        <p:cTn id="10" dur="2000" fill="hold"/>
                                        <p:tgtEl>
                                          <p:spTgt spid="6"/>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3.33333E-6 -4.81481E-6 C 0.04097 -0.02962 0.08211 -0.05902 0.12968 -0.07291 C 0.17708 -0.0868 0.22986 -0.09467 0.28437 -0.08287 C 0.33906 -0.07106 0.38784 0.00116 0.45729 -0.00254 C 0.52656 -0.00601 0.61319 -0.05509 0.7 -0.1037 " pathEditMode="relative" rAng="0" ptsTypes="aaaaA">
                                      <p:cBhvr>
                                        <p:cTn id="12" dur="2000" fill="hold"/>
                                        <p:tgtEl>
                                          <p:spTgt spid="7"/>
                                        </p:tgtEl>
                                        <p:attrNameLst>
                                          <p:attrName>ppt_x</p:attrName>
                                          <p:attrName>ppt_y</p:attrName>
                                        </p:attrNameLst>
                                      </p:cBhvr>
                                      <p:rCtr x="350" y="-51"/>
                                    </p:animMotion>
                                  </p:childTnLst>
                                </p:cTn>
                              </p:par>
                              <p:par>
                                <p:cTn id="13" presetID="0" presetClass="path" presetSubtype="0" accel="50000" decel="50000" fill="hold" nodeType="withEffect">
                                  <p:stCondLst>
                                    <p:cond delay="0"/>
                                  </p:stCondLst>
                                  <p:childTnLst>
                                    <p:animMotion origin="layout" path="M -1.66667E-6 0.02454 C 0.03959 0.00069 0.07917 -0.02292 0.1408 -0.01111 C 0.20261 0.00046 0.27865 0.07755 0.37118 0.09444 C 0.4632 0.11111 0.61163 0.11342 0.69375 0.08912 C 0.77604 0.06551 0.84757 -0.0044 0.86389 -0.04884 C 0.88021 -0.09306 0.83542 -0.13495 0.79063 -0.17639 " pathEditMode="relative" rAng="0" ptsTypes="aaaaaA">
                                      <p:cBhvr>
                                        <p:cTn id="14" dur="2000" fill="hold"/>
                                        <p:tgtEl>
                                          <p:spTgt spid="8"/>
                                        </p:tgtEl>
                                        <p:attrNameLst>
                                          <p:attrName>ppt_x</p:attrName>
                                          <p:attrName>ppt_y</p:attrName>
                                        </p:attrNameLst>
                                      </p:cBhvr>
                                      <p:rCtr x="440" y="-56"/>
                                    </p:animMotion>
                                  </p:childTnLst>
                                </p:cTn>
                              </p:par>
                              <p:par>
                                <p:cTn id="15" presetID="0" presetClass="path" presetSubtype="0" accel="50000" decel="50000" fill="hold" nodeType="withEffect">
                                  <p:stCondLst>
                                    <p:cond delay="0"/>
                                  </p:stCondLst>
                                  <p:childTnLst>
                                    <p:animMotion origin="layout" path="M 0.02691 0.01875 C 0.04791 0.01018 0.06892 0.00185 0.09045 -0.01551 C 0.11198 -0.03287 0.13923 -0.07361 0.15573 -0.08611 C 0.17222 -0.09861 0.18055 -0.09445 0.18906 -0.09028 " pathEditMode="relative" rAng="0" ptsTypes="aaaA">
                                      <p:cBhvr>
                                        <p:cTn id="16" dur="2000" fill="hold"/>
                                        <p:tgtEl>
                                          <p:spTgt spid="10"/>
                                        </p:tgtEl>
                                        <p:attrNameLst>
                                          <p:attrName>ppt_x</p:attrName>
                                          <p:attrName>ppt_y</p:attrName>
                                        </p:attrNameLst>
                                      </p:cBhvr>
                                      <p:rCtr x="81" y="-59"/>
                                    </p:animMotion>
                                  </p:childTnLst>
                                </p:cTn>
                              </p:par>
                            </p:childTnLst>
                          </p:cTn>
                        </p:par>
                      </p:childTnLst>
                    </p:cTn>
                  </p:par>
                </p:childTnLst>
              </p:cTn>
              <p:prevCondLst>
                <p:cond evt="onPrev" delay="0">
                  <p:tgtEl>
                    <p:sldTgt/>
                  </p:tgtEl>
                </p:cond>
              </p:prevCondLst>
              <p:nextCondLst>
                <p:cond evt="onNext" delay="0">
                  <p:tgtEl>
                    <p:sldTgt/>
                  </p:tgtEl>
                </p:cond>
              </p:nextCondLst>
            </p:seq>
            <p:audio>
              <p:cMediaNode vol="37755">
                <p:cTn id="1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D495">
            <a:alpha val="33000"/>
          </a:srgbClr>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p:cNvSpPr txBox="1"/>
              <p:nvPr/>
            </p:nvSpPr>
            <p:spPr>
              <a:xfrm>
                <a:off x="245596" y="83332"/>
                <a:ext cx="8523500" cy="2169825"/>
              </a:xfrm>
              <a:prstGeom prst="rect">
                <a:avLst/>
              </a:prstGeom>
              <a:noFill/>
            </p:spPr>
            <p:txBody>
              <a:bodyPr wrap="square" rtlCol="0">
                <a:spAutoFit/>
              </a:bodyPr>
              <a:lstStyle/>
              <a:p>
                <a:pPr algn="just">
                  <a:lnSpc>
                    <a:spcPct val="150000"/>
                  </a:lnSpc>
                </a:pPr>
                <a:r>
                  <a:rPr lang="nl-NL" sz="1800" b="1" kern="100">
                    <a:latin typeface="Arial" panose="020B0604020202020204" pitchFamily="34" charset="0"/>
                    <a:ea typeface="Calibri" panose="020F0502020204030204" pitchFamily="34" charset="0"/>
                    <a:cs typeface="Arial" panose="020B0604020202020204" pitchFamily="34" charset="0"/>
                  </a:rPr>
                  <a:t>Câu 1.</a:t>
                </a:r>
                <a:r>
                  <a:rPr lang="en-US" sz="1800" kern="100">
                    <a:effectLst/>
                    <a:latin typeface="Arial" panose="020B0604020202020204" pitchFamily="34" charset="0"/>
                    <a:ea typeface="Calibri" panose="020F0502020204030204" pitchFamily="34" charset="0"/>
                    <a:cs typeface="Arial" panose="020B0604020202020204" pitchFamily="34" charset="0"/>
                  </a:rPr>
                  <a:t> Một hộp có 52 chiếc thẻ cùng loại, mỗi thẻ được ghi một trong các số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1</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3</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52</m:t>
                    </m:r>
                  </m:oMath>
                </a14:m>
                <a:r>
                  <a:rPr lang="en-US" sz="1800" kern="100">
                    <a:effectLst/>
                    <a:latin typeface="Arial" panose="020B0604020202020204" pitchFamily="34" charset="0"/>
                    <a:ea typeface="Calibri" panose="020F0502020204030204" pitchFamily="34" charset="0"/>
                    <a:cs typeface="Arial" panose="020B0604020202020204" pitchFamily="34" charset="0"/>
                  </a:rPr>
                  <a:t>; hai thẻ khác nhau thì ghi hai số khác nhau. Rút ngẫu nhiên 1 chiếc thẻ trong hộp. Xét biến cố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m:t>
                    </m:r>
                  </m:oMath>
                </a14:m>
                <a:r>
                  <a:rPr lang="en-US" sz="1800" kern="100">
                    <a:effectLst/>
                    <a:latin typeface="Arial" panose="020B0604020202020204" pitchFamily="34" charset="0"/>
                    <a:ea typeface="Calibri" panose="020F0502020204030204" pitchFamily="34" charset="0"/>
                    <a:cs typeface="Arial" panose="020B0604020202020204" pitchFamily="34" charset="0"/>
                  </a:rPr>
                  <a:t> : "Số xuất hiện trên thẻ được rút ra là số chia hết cho 3" và biến cố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m:t>
                    </m:r>
                  </m:oMath>
                </a14:m>
                <a:r>
                  <a:rPr lang="en-US" sz="1800" kern="100">
                    <a:effectLst/>
                    <a:latin typeface="Arial" panose="020B0604020202020204" pitchFamily="34" charset="0"/>
                    <a:ea typeface="Calibri" panose="020F0502020204030204" pitchFamily="34" charset="0"/>
                    <a:cs typeface="Arial" panose="020B0604020202020204" pitchFamily="34" charset="0"/>
                  </a:rPr>
                  <a:t> : "Số xuất hiện trên thẻ được rút ra là số chia hết cho 4".  Biến cố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1800" kern="100">
                    <a:effectLst/>
                    <a:latin typeface="Arial" panose="020B0604020202020204" pitchFamily="34" charset="0"/>
                    <a:ea typeface="Calibri" panose="020F0502020204030204" pitchFamily="34" charset="0"/>
                    <a:cs typeface="Arial" panose="020B0604020202020204" pitchFamily="34" charset="0"/>
                  </a:rPr>
                  <a:t>được phát biểu như sau:</a:t>
                </a:r>
              </a:p>
            </p:txBody>
          </p:sp>
        </mc:Choice>
        <mc:Fallback xmlns="">
          <p:sp>
            <p:nvSpPr>
              <p:cNvPr id="5" name="TextBox 4"/>
              <p:cNvSpPr txBox="1">
                <a:spLocks noRot="1" noChangeAspect="1" noMove="1" noResize="1" noEditPoints="1" noAdjustHandles="1" noChangeArrowheads="1" noChangeShapeType="1" noTextEdit="1"/>
              </p:cNvSpPr>
              <p:nvPr/>
            </p:nvSpPr>
            <p:spPr>
              <a:xfrm>
                <a:off x="245596" y="83332"/>
                <a:ext cx="8523500" cy="2169825"/>
              </a:xfrm>
              <a:prstGeom prst="rect">
                <a:avLst/>
              </a:prstGeom>
              <a:blipFill>
                <a:blip r:embed="rId6"/>
                <a:stretch>
                  <a:fillRect l="-572" r="-572" b="-1404"/>
                </a:stretch>
              </a:blipFill>
            </p:spPr>
            <p:txBody>
              <a:bodyPr/>
              <a:lstStyle/>
              <a:p>
                <a:r>
                  <a:rPr lang="en-US">
                    <a:noFill/>
                  </a:rPr>
                  <a:t> </a:t>
                </a:r>
              </a:p>
            </p:txBody>
          </p:sp>
        </mc:Fallback>
      </mc:AlternateContent>
      <p:sp>
        <p:nvSpPr>
          <p:cNvPr id="7" name="Oval 6"/>
          <p:cNvSpPr/>
          <p:nvPr/>
        </p:nvSpPr>
        <p:spPr>
          <a:xfrm>
            <a:off x="354471" y="4465368"/>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11" name="Oval 10"/>
          <p:cNvSpPr/>
          <p:nvPr/>
        </p:nvSpPr>
        <p:spPr>
          <a:xfrm>
            <a:off x="360767" y="3787665"/>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12" name="Oval 11"/>
          <p:cNvSpPr/>
          <p:nvPr/>
        </p:nvSpPr>
        <p:spPr>
          <a:xfrm>
            <a:off x="360767" y="3092421"/>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13" name="Oval 12"/>
          <p:cNvSpPr/>
          <p:nvPr/>
        </p:nvSpPr>
        <p:spPr>
          <a:xfrm>
            <a:off x="375513" y="2419204"/>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2000" kern="1200">
              <a:solidFill>
                <a:prstClr val="black"/>
              </a:solidFill>
              <a:latin typeface="Arial" panose="020B0604020202020204" pitchFamily="34" charset="0"/>
              <a:cs typeface="Arial" panose="020B0604020202020204" pitchFamily="34" charset="0"/>
            </a:endParaRPr>
          </a:p>
        </p:txBody>
      </p:sp>
      <p:sp>
        <p:nvSpPr>
          <p:cNvPr id="14" name="TextBox 13"/>
          <p:cNvSpPr txBox="1"/>
          <p:nvPr/>
        </p:nvSpPr>
        <p:spPr>
          <a:xfrm>
            <a:off x="427523" y="4522518"/>
            <a:ext cx="342900" cy="415498"/>
          </a:xfrm>
          <a:prstGeom prst="rect">
            <a:avLst/>
          </a:prstGeom>
          <a:noFill/>
        </p:spPr>
        <p:txBody>
          <a:bodyPr wrap="square" rtlCol="0">
            <a:spAutoFit/>
          </a:bodyPr>
          <a:lstStyle/>
          <a:p>
            <a:pPr defTabSz="685800">
              <a:buClrTx/>
            </a:pPr>
            <a:r>
              <a:rPr lang="en-US" sz="2000" b="1" kern="1200" smtClean="0">
                <a:solidFill>
                  <a:prstClr val="black"/>
                </a:solidFill>
                <a:latin typeface="Arial" panose="020B0604020202020204" pitchFamily="34" charset="0"/>
                <a:ea typeface="+mn-ea"/>
                <a:cs typeface="Arial" panose="020B0604020202020204" pitchFamily="34" charset="0"/>
              </a:rPr>
              <a:t>D</a:t>
            </a:r>
            <a:endParaRPr lang="en-US" sz="2000" b="1" kern="1200" dirty="0">
              <a:solidFill>
                <a:prstClr val="black"/>
              </a:solidFill>
              <a:latin typeface="Arial" panose="020B0604020202020204" pitchFamily="34" charset="0"/>
              <a:ea typeface="+mn-ea"/>
              <a:cs typeface="Arial" panose="020B0604020202020204" pitchFamily="34" charset="0"/>
            </a:endParaRPr>
          </a:p>
        </p:txBody>
      </p:sp>
      <p:sp>
        <p:nvSpPr>
          <p:cNvPr id="15" name="TextBox 14"/>
          <p:cNvSpPr txBox="1"/>
          <p:nvPr/>
        </p:nvSpPr>
        <p:spPr>
          <a:xfrm>
            <a:off x="456516" y="2476354"/>
            <a:ext cx="342900" cy="415498"/>
          </a:xfrm>
          <a:prstGeom prst="rect">
            <a:avLst/>
          </a:prstGeom>
          <a:noFill/>
        </p:spPr>
        <p:txBody>
          <a:bodyPr wrap="square" rtlCol="0">
            <a:spAutoFit/>
          </a:bodyPr>
          <a:lstStyle/>
          <a:p>
            <a:pPr defTabSz="685800">
              <a:buClrTx/>
            </a:pPr>
            <a:r>
              <a:rPr lang="en-US" sz="2000" b="1" kern="1200" smtClean="0">
                <a:solidFill>
                  <a:prstClr val="black"/>
                </a:solidFill>
                <a:latin typeface="Arial" panose="020B0604020202020204" pitchFamily="34" charset="0"/>
                <a:ea typeface="+mn-ea"/>
                <a:cs typeface="Arial" panose="020B0604020202020204" pitchFamily="34" charset="0"/>
              </a:rPr>
              <a:t>A</a:t>
            </a:r>
            <a:endParaRPr lang="en-US" sz="2000" b="1" kern="1200" dirty="0">
              <a:solidFill>
                <a:prstClr val="black"/>
              </a:solidFill>
              <a:latin typeface="Arial" panose="020B0604020202020204" pitchFamily="34" charset="0"/>
              <a:ea typeface="+mn-ea"/>
              <a:cs typeface="Arial" panose="020B0604020202020204" pitchFamily="34" charset="0"/>
            </a:endParaRPr>
          </a:p>
        </p:txBody>
      </p:sp>
      <p:sp>
        <p:nvSpPr>
          <p:cNvPr id="16" name="TextBox 15"/>
          <p:cNvSpPr txBox="1"/>
          <p:nvPr/>
        </p:nvSpPr>
        <p:spPr>
          <a:xfrm>
            <a:off x="433819" y="3836864"/>
            <a:ext cx="342900" cy="415498"/>
          </a:xfrm>
          <a:prstGeom prst="rect">
            <a:avLst/>
          </a:prstGeom>
          <a:noFill/>
        </p:spPr>
        <p:txBody>
          <a:bodyPr wrap="square" rtlCol="0">
            <a:spAutoFit/>
          </a:bodyPr>
          <a:lstStyle/>
          <a:p>
            <a:pPr defTabSz="685800">
              <a:buClrTx/>
            </a:pPr>
            <a:r>
              <a:rPr lang="en-US" sz="2000" b="1" kern="1200" dirty="0">
                <a:solidFill>
                  <a:prstClr val="black"/>
                </a:solidFill>
                <a:latin typeface="Arial" panose="020B0604020202020204" pitchFamily="34" charset="0"/>
                <a:ea typeface="+mn-ea"/>
                <a:cs typeface="Arial" panose="020B0604020202020204" pitchFamily="34" charset="0"/>
              </a:rPr>
              <a:t>C</a:t>
            </a:r>
          </a:p>
        </p:txBody>
      </p:sp>
      <p:sp>
        <p:nvSpPr>
          <p:cNvPr id="17" name="TextBox 16"/>
          <p:cNvSpPr txBox="1"/>
          <p:nvPr/>
        </p:nvSpPr>
        <p:spPr>
          <a:xfrm>
            <a:off x="441770" y="3149571"/>
            <a:ext cx="342900" cy="415498"/>
          </a:xfrm>
          <a:prstGeom prst="rect">
            <a:avLst/>
          </a:prstGeom>
          <a:noFill/>
        </p:spPr>
        <p:txBody>
          <a:bodyPr wrap="square" rtlCol="0">
            <a:spAutoFit/>
          </a:bodyPr>
          <a:lstStyle/>
          <a:p>
            <a:pPr defTabSz="685800">
              <a:buClrTx/>
            </a:pPr>
            <a:r>
              <a:rPr lang="en-US" sz="2000" b="1" kern="1200" dirty="0">
                <a:solidFill>
                  <a:prstClr val="black"/>
                </a:solidFill>
                <a:latin typeface="Arial" panose="020B0604020202020204" pitchFamily="34" charset="0"/>
                <a:ea typeface="+mn-ea"/>
                <a:cs typeface="Arial" panose="020B0604020202020204" pitchFamily="34" charset="0"/>
              </a:rPr>
              <a:t>B</a:t>
            </a:r>
          </a:p>
        </p:txBody>
      </p:sp>
      <p:grpSp>
        <p:nvGrpSpPr>
          <p:cNvPr id="3" name="Group 2"/>
          <p:cNvGrpSpPr/>
          <p:nvPr/>
        </p:nvGrpSpPr>
        <p:grpSpPr>
          <a:xfrm>
            <a:off x="948169" y="2416949"/>
            <a:ext cx="6349936" cy="480453"/>
            <a:chOff x="1169329" y="2426548"/>
            <a:chExt cx="6349936" cy="480453"/>
          </a:xfrm>
        </p:grpSpPr>
        <p:pic>
          <p:nvPicPr>
            <p:cNvPr id="6" name="Picture 5" descr="1456.png"/>
            <p:cNvPicPr>
              <a:picLocks noChangeAspect="1"/>
            </p:cNvPicPr>
            <p:nvPr/>
          </p:nvPicPr>
          <p:blipFill>
            <a:blip r:embed="rId7" cstate="print">
              <a:duotone>
                <a:prstClr val="black"/>
                <a:srgbClr val="B0E2BB">
                  <a:tint val="45000"/>
                  <a:satMod val="400000"/>
                </a:srgbClr>
              </a:duotone>
            </a:blip>
            <a:stretch>
              <a:fillRect/>
            </a:stretch>
          </p:blipFill>
          <p:spPr>
            <a:xfrm>
              <a:off x="1222590" y="2455940"/>
              <a:ext cx="6220626" cy="431580"/>
            </a:xfrm>
            <a:prstGeom prst="rect">
              <a:avLst/>
            </a:prstGeom>
          </p:spPr>
        </p:pic>
        <mc:AlternateContent xmlns:mc="http://schemas.openxmlformats.org/markup-compatibility/2006" xmlns:a14="http://schemas.microsoft.com/office/drawing/2010/main">
          <mc:Choice Requires="a14">
            <p:sp>
              <p:nvSpPr>
                <p:cNvPr id="18" name="TextBox 17"/>
                <p:cNvSpPr txBox="1"/>
                <p:nvPr/>
              </p:nvSpPr>
              <p:spPr>
                <a:xfrm>
                  <a:off x="1169329" y="2426548"/>
                  <a:ext cx="6349936" cy="480453"/>
                </a:xfrm>
                <a:prstGeom prst="rect">
                  <a:avLst/>
                </a:prstGeom>
                <a:noFill/>
              </p:spPr>
              <p:txBody>
                <a:bodyPr wrap="square" rtlCol="0">
                  <a:spAutoFit/>
                </a:bodyPr>
                <a:lstStyle/>
                <a:p>
                  <a:pPr algn="just">
                    <a:lnSpc>
                      <a:spcPct val="150000"/>
                    </a:lnSpc>
                  </a:pPr>
                  <a14:m>
                    <m:oMathPara xmlns:m="http://schemas.openxmlformats.org/officeDocument/2006/math">
                      <m:oMathParaPr>
                        <m:jc m:val="centerGroup"/>
                      </m:oMathParaPr>
                      <m:oMath xmlns:m="http://schemas.openxmlformats.org/officeDocument/2006/math">
                        <m:r>
                          <m:rPr>
                            <m:nor/>
                          </m:rPr>
                          <a:rPr lang="en-US" sz="1600" kern="100">
                            <a:latin typeface="Arial" panose="020B0604020202020204" pitchFamily="34" charset="0"/>
                            <a:ea typeface="Calibri" panose="020F0502020204030204" pitchFamily="34" charset="0"/>
                            <a:cs typeface="Arial" panose="020B0604020202020204" pitchFamily="34" charset="0"/>
                          </a:rPr>
                          <m:t>“</m:t>
                        </m:r>
                        <m:r>
                          <m:rPr>
                            <m:nor/>
                          </m:rPr>
                          <a:rPr lang="en-US" sz="1600" kern="100">
                            <a:latin typeface="Arial" panose="020B0604020202020204" pitchFamily="34" charset="0"/>
                            <a:ea typeface="Calibri" panose="020F0502020204030204" pitchFamily="34" charset="0"/>
                            <a:cs typeface="Arial" panose="020B0604020202020204" pitchFamily="34" charset="0"/>
                          </a:rPr>
                          <m:t>S</m:t>
                        </m:r>
                        <m:r>
                          <m:rPr>
                            <m:nor/>
                          </m:rPr>
                          <a:rPr lang="en-US" sz="1600" kern="100">
                            <a:latin typeface="Arial" panose="020B0604020202020204" pitchFamily="34" charset="0"/>
                            <a:ea typeface="Calibri" panose="020F0502020204030204" pitchFamily="34" charset="0"/>
                            <a:cs typeface="Arial" panose="020B0604020202020204" pitchFamily="34" charset="0"/>
                          </a:rPr>
                          <m:t>ố </m:t>
                        </m:r>
                        <m:r>
                          <m:rPr>
                            <m:nor/>
                          </m:rPr>
                          <a:rPr lang="en-US" sz="1600" kern="100">
                            <a:latin typeface="Arial" panose="020B0604020202020204" pitchFamily="34" charset="0"/>
                            <a:ea typeface="Calibri" panose="020F0502020204030204" pitchFamily="34" charset="0"/>
                            <a:cs typeface="Arial" panose="020B0604020202020204" pitchFamily="34" charset="0"/>
                          </a:rPr>
                          <m:t>xu</m:t>
                        </m:r>
                        <m:r>
                          <m:rPr>
                            <m:nor/>
                          </m:rPr>
                          <a:rPr lang="en-US" sz="1600" kern="100">
                            <a:latin typeface="Arial" panose="020B0604020202020204" pitchFamily="34" charset="0"/>
                            <a:ea typeface="Calibri" panose="020F0502020204030204" pitchFamily="34" charset="0"/>
                            <a:cs typeface="Arial" panose="020B0604020202020204" pitchFamily="34" charset="0"/>
                          </a:rPr>
                          <m:t>ấ</m:t>
                        </m:r>
                        <m:r>
                          <m:rPr>
                            <m:nor/>
                          </m:rPr>
                          <a:rPr lang="en-US" sz="1600" kern="100">
                            <a:latin typeface="Arial" panose="020B0604020202020204" pitchFamily="34" charset="0"/>
                            <a:ea typeface="Calibri" panose="020F0502020204030204" pitchFamily="34" charset="0"/>
                            <a:cs typeface="Arial" panose="020B0604020202020204" pitchFamily="34" charset="0"/>
                          </a:rPr>
                          <m:t>t</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hi</m:t>
                        </m:r>
                        <m:r>
                          <m:rPr>
                            <m:nor/>
                          </m:rPr>
                          <a:rPr lang="en-US" sz="1600" kern="100">
                            <a:latin typeface="Arial" panose="020B0604020202020204" pitchFamily="34" charset="0"/>
                            <a:ea typeface="Calibri" panose="020F0502020204030204" pitchFamily="34" charset="0"/>
                            <a:cs typeface="Arial" panose="020B0604020202020204" pitchFamily="34" charset="0"/>
                          </a:rPr>
                          <m:t>ệ</m:t>
                        </m:r>
                        <m:r>
                          <m:rPr>
                            <m:nor/>
                          </m:rPr>
                          <a:rPr lang="en-US" sz="1600" kern="100">
                            <a:latin typeface="Arial" panose="020B0604020202020204" pitchFamily="34" charset="0"/>
                            <a:ea typeface="Calibri" panose="020F0502020204030204" pitchFamily="34" charset="0"/>
                            <a:cs typeface="Arial" panose="020B0604020202020204" pitchFamily="34" charset="0"/>
                          </a:rPr>
                          <m:t>n</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tr</m:t>
                        </m:r>
                        <m:r>
                          <m:rPr>
                            <m:nor/>
                          </m:rPr>
                          <a:rPr lang="en-US" sz="1600" kern="100">
                            <a:latin typeface="Arial" panose="020B0604020202020204" pitchFamily="34" charset="0"/>
                            <a:ea typeface="Calibri" panose="020F0502020204030204" pitchFamily="34" charset="0"/>
                            <a:cs typeface="Arial" panose="020B0604020202020204" pitchFamily="34" charset="0"/>
                          </a:rPr>
                          <m:t>ê</m:t>
                        </m:r>
                        <m:r>
                          <m:rPr>
                            <m:nor/>
                          </m:rPr>
                          <a:rPr lang="en-US" sz="1600" kern="100">
                            <a:latin typeface="Arial" panose="020B0604020202020204" pitchFamily="34" charset="0"/>
                            <a:ea typeface="Calibri" panose="020F0502020204030204" pitchFamily="34" charset="0"/>
                            <a:cs typeface="Arial" panose="020B0604020202020204" pitchFamily="34" charset="0"/>
                          </a:rPr>
                          <m:t>n</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th</m:t>
                        </m:r>
                        <m:r>
                          <m:rPr>
                            <m:nor/>
                          </m:rPr>
                          <a:rPr lang="en-US" sz="1600" kern="100">
                            <a:latin typeface="Arial" panose="020B0604020202020204" pitchFamily="34" charset="0"/>
                            <a:ea typeface="Calibri" panose="020F0502020204030204" pitchFamily="34" charset="0"/>
                            <a:cs typeface="Arial" panose="020B0604020202020204" pitchFamily="34" charset="0"/>
                          </a:rPr>
                          <m:t>ẻ </m:t>
                        </m:r>
                        <m:r>
                          <m:rPr>
                            <m:nor/>
                          </m:rPr>
                          <a:rPr lang="en-US" sz="1600" kern="100">
                            <a:latin typeface="Arial" panose="020B0604020202020204" pitchFamily="34" charset="0"/>
                            <a:ea typeface="Calibri" panose="020F0502020204030204" pitchFamily="34" charset="0"/>
                            <a:cs typeface="Arial" panose="020B0604020202020204" pitchFamily="34" charset="0"/>
                          </a:rPr>
                          <m:t>l</m:t>
                        </m:r>
                        <m:r>
                          <m:rPr>
                            <m:nor/>
                          </m:rPr>
                          <a:rPr lang="en-US" sz="1600" kern="100">
                            <a:latin typeface="Arial" panose="020B0604020202020204" pitchFamily="34" charset="0"/>
                            <a:ea typeface="Calibri" panose="020F0502020204030204" pitchFamily="34" charset="0"/>
                            <a:cs typeface="Arial" panose="020B0604020202020204" pitchFamily="34" charset="0"/>
                          </a:rPr>
                          <m:t>à </m:t>
                        </m:r>
                        <m:r>
                          <m:rPr>
                            <m:nor/>
                          </m:rPr>
                          <a:rPr lang="en-US" sz="1600" kern="100">
                            <a:latin typeface="Arial" panose="020B0604020202020204" pitchFamily="34" charset="0"/>
                            <a:ea typeface="Calibri" panose="020F0502020204030204" pitchFamily="34" charset="0"/>
                            <a:cs typeface="Arial" panose="020B0604020202020204" pitchFamily="34" charset="0"/>
                          </a:rPr>
                          <m:t>s</m:t>
                        </m:r>
                        <m:r>
                          <m:rPr>
                            <m:nor/>
                          </m:rPr>
                          <a:rPr lang="en-US" sz="1600" kern="100">
                            <a:latin typeface="Arial" panose="020B0604020202020204" pitchFamily="34" charset="0"/>
                            <a:ea typeface="Calibri" panose="020F0502020204030204" pitchFamily="34" charset="0"/>
                            <a:cs typeface="Arial" panose="020B0604020202020204" pitchFamily="34" charset="0"/>
                          </a:rPr>
                          <m:t>ố </m:t>
                        </m:r>
                        <m:r>
                          <m:rPr>
                            <m:nor/>
                          </m:rPr>
                          <a:rPr lang="en-US" sz="1600" kern="100">
                            <a:latin typeface="Arial" panose="020B0604020202020204" pitchFamily="34" charset="0"/>
                            <a:ea typeface="Calibri" panose="020F0502020204030204" pitchFamily="34" charset="0"/>
                            <a:cs typeface="Arial" panose="020B0604020202020204" pitchFamily="34" charset="0"/>
                          </a:rPr>
                          <m:t>v</m:t>
                        </m:r>
                        <m:r>
                          <m:rPr>
                            <m:nor/>
                          </m:rPr>
                          <a:rPr lang="en-US" sz="1600" kern="100">
                            <a:latin typeface="Arial" panose="020B0604020202020204" pitchFamily="34" charset="0"/>
                            <a:ea typeface="Calibri" panose="020F0502020204030204" pitchFamily="34" charset="0"/>
                            <a:cs typeface="Arial" panose="020B0604020202020204" pitchFamily="34" charset="0"/>
                          </a:rPr>
                          <m:t>ừ</m:t>
                        </m:r>
                        <m:r>
                          <m:rPr>
                            <m:nor/>
                          </m:rPr>
                          <a:rPr lang="en-US" sz="1600" kern="100">
                            <a:latin typeface="Arial" panose="020B0604020202020204" pitchFamily="34" charset="0"/>
                            <a:ea typeface="Calibri" panose="020F0502020204030204" pitchFamily="34" charset="0"/>
                            <a:cs typeface="Arial" panose="020B0604020202020204" pitchFamily="34" charset="0"/>
                          </a:rPr>
                          <m:t>a</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chia</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h</m:t>
                        </m:r>
                        <m:r>
                          <m:rPr>
                            <m:nor/>
                          </m:rPr>
                          <a:rPr lang="en-US" sz="1600" kern="100">
                            <a:latin typeface="Arial" panose="020B0604020202020204" pitchFamily="34" charset="0"/>
                            <a:ea typeface="Calibri" panose="020F0502020204030204" pitchFamily="34" charset="0"/>
                            <a:cs typeface="Arial" panose="020B0604020202020204" pitchFamily="34" charset="0"/>
                          </a:rPr>
                          <m:t>ế</m:t>
                        </m:r>
                        <m:r>
                          <m:rPr>
                            <m:nor/>
                          </m:rPr>
                          <a:rPr lang="en-US" sz="1600" kern="100">
                            <a:latin typeface="Arial" panose="020B0604020202020204" pitchFamily="34" charset="0"/>
                            <a:ea typeface="Calibri" panose="020F0502020204030204" pitchFamily="34" charset="0"/>
                            <a:cs typeface="Arial" panose="020B0604020202020204" pitchFamily="34" charset="0"/>
                          </a:rPr>
                          <m:t>t</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cho</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3 </m:t>
                        </m:r>
                        <m:r>
                          <m:rPr>
                            <m:nor/>
                          </m:rPr>
                          <a:rPr lang="en-US" sz="1600" kern="100">
                            <a:latin typeface="Arial" panose="020B0604020202020204" pitchFamily="34" charset="0"/>
                            <a:ea typeface="Calibri" panose="020F0502020204030204" pitchFamily="34" charset="0"/>
                            <a:cs typeface="Arial" panose="020B0604020202020204" pitchFamily="34" charset="0"/>
                          </a:rPr>
                          <m:t>v</m:t>
                        </m:r>
                        <m:r>
                          <m:rPr>
                            <m:nor/>
                          </m:rPr>
                          <a:rPr lang="en-US" sz="1600" kern="100">
                            <a:latin typeface="Arial" panose="020B0604020202020204" pitchFamily="34" charset="0"/>
                            <a:ea typeface="Calibri" panose="020F0502020204030204" pitchFamily="34" charset="0"/>
                            <a:cs typeface="Arial" panose="020B0604020202020204" pitchFamily="34" charset="0"/>
                          </a:rPr>
                          <m:t>ừ</m:t>
                        </m:r>
                        <m:r>
                          <m:rPr>
                            <m:nor/>
                          </m:rPr>
                          <a:rPr lang="en-US" sz="1600" kern="100">
                            <a:latin typeface="Arial" panose="020B0604020202020204" pitchFamily="34" charset="0"/>
                            <a:ea typeface="Calibri" panose="020F0502020204030204" pitchFamily="34" charset="0"/>
                            <a:cs typeface="Arial" panose="020B0604020202020204" pitchFamily="34" charset="0"/>
                          </a:rPr>
                          <m:t>a</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chia</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h</m:t>
                        </m:r>
                        <m:r>
                          <m:rPr>
                            <m:nor/>
                          </m:rPr>
                          <a:rPr lang="en-US" sz="1600" kern="100">
                            <a:latin typeface="Arial" panose="020B0604020202020204" pitchFamily="34" charset="0"/>
                            <a:ea typeface="Calibri" panose="020F0502020204030204" pitchFamily="34" charset="0"/>
                            <a:cs typeface="Arial" panose="020B0604020202020204" pitchFamily="34" charset="0"/>
                          </a:rPr>
                          <m:t>ế</m:t>
                        </m:r>
                        <m:r>
                          <m:rPr>
                            <m:nor/>
                          </m:rPr>
                          <a:rPr lang="en-US" sz="1600" kern="100">
                            <a:latin typeface="Arial" panose="020B0604020202020204" pitchFamily="34" charset="0"/>
                            <a:ea typeface="Calibri" panose="020F0502020204030204" pitchFamily="34" charset="0"/>
                            <a:cs typeface="Arial" panose="020B0604020202020204" pitchFamily="34" charset="0"/>
                          </a:rPr>
                          <m:t>t</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cho</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4</m:t>
                        </m:r>
                        <m:r>
                          <m:rPr>
                            <m:nor/>
                          </m:rPr>
                          <a:rPr lang="en-US" sz="1600" kern="100">
                            <a:latin typeface="Arial" panose="020B0604020202020204" pitchFamily="34" charset="0"/>
                            <a:ea typeface="Calibri" panose="020F0502020204030204" pitchFamily="34" charset="0"/>
                            <a:cs typeface="Arial" panose="020B0604020202020204" pitchFamily="34" charset="0"/>
                          </a:rPr>
                          <m:t>”</m:t>
                        </m:r>
                      </m:oMath>
                    </m:oMathPara>
                  </a14:m>
                  <a:endParaRPr lang="en-US" sz="1600" kern="1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169329" y="2426548"/>
                  <a:ext cx="6349936" cy="480453"/>
                </a:xfrm>
                <a:prstGeom prst="rect">
                  <a:avLst/>
                </a:prstGeom>
                <a:blipFill>
                  <a:blip r:embed="rId8"/>
                  <a:stretch>
                    <a:fillRect/>
                  </a:stretch>
                </a:blipFill>
              </p:spPr>
              <p:txBody>
                <a:bodyPr/>
                <a:lstStyle/>
                <a:p>
                  <a:r>
                    <a:rPr lang="en-US">
                      <a:noFill/>
                    </a:rPr>
                    <a:t> </a:t>
                  </a:r>
                </a:p>
              </p:txBody>
            </p:sp>
          </mc:Fallback>
        </mc:AlternateContent>
      </p:grpSp>
      <p:pic>
        <p:nvPicPr>
          <p:cNvPr id="25" name="Picture 14" descr="kim phut"/>
          <p:cNvPicPr>
            <a:picLocks noChangeAspect="1" noChangeArrowheads="1"/>
          </p:cNvPicPr>
          <p:nvPr/>
        </p:nvPicPr>
        <p:blipFill>
          <a:blip r:embed="rId9" cstate="print"/>
          <a:srcRect/>
          <a:stretch>
            <a:fillRect/>
          </a:stretch>
        </p:blipFill>
        <p:spPr bwMode="auto">
          <a:xfrm>
            <a:off x="7263931" y="4312065"/>
            <a:ext cx="610030" cy="574147"/>
          </a:xfrm>
          <a:prstGeom prst="rect">
            <a:avLst/>
          </a:prstGeom>
          <a:noFill/>
          <a:ln w="9525">
            <a:noFill/>
            <a:miter lim="800000"/>
            <a:headEnd/>
            <a:tailEnd/>
          </a:ln>
        </p:spPr>
      </p:pic>
      <p:pic>
        <p:nvPicPr>
          <p:cNvPr id="22" name="Picture 21" descr="dongho1"/>
          <p:cNvPicPr>
            <a:picLocks noChangeAspect="1" noChangeArrowheads="1"/>
          </p:cNvPicPr>
          <p:nvPr/>
        </p:nvPicPr>
        <p:blipFill>
          <a:blip r:embed="rId10" cstate="print"/>
          <a:srcRect/>
          <a:stretch>
            <a:fillRect/>
          </a:stretch>
        </p:blipFill>
        <p:spPr bwMode="auto">
          <a:xfrm>
            <a:off x="7088150" y="4063624"/>
            <a:ext cx="935382" cy="943907"/>
          </a:xfrm>
          <a:prstGeom prst="rect">
            <a:avLst/>
          </a:prstGeom>
          <a:noFill/>
        </p:spPr>
      </p:pic>
      <p:sp>
        <p:nvSpPr>
          <p:cNvPr id="26" name="Cloud 25"/>
          <p:cNvSpPr/>
          <p:nvPr/>
        </p:nvSpPr>
        <p:spPr>
          <a:xfrm>
            <a:off x="7568946" y="3541648"/>
            <a:ext cx="1417460" cy="639047"/>
          </a:xfrm>
          <a:prstGeom prst="cloud">
            <a:avLst/>
          </a:prstGeom>
          <a:ln>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pPr>
            <a:r>
              <a:rPr lang="en-US" sz="1600" b="1" kern="1200" smtClean="0">
                <a:solidFill>
                  <a:schemeClr val="tx1"/>
                </a:solidFill>
                <a:latin typeface="Arial" panose="020B0604020202020204" pitchFamily="34" charset="0"/>
                <a:cs typeface="Arial" panose="020B0604020202020204" pitchFamily="34" charset="0"/>
              </a:rPr>
              <a:t>Hết giờ</a:t>
            </a:r>
            <a:endParaRPr lang="en-US" sz="1600" b="1" kern="1200"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11"/>
          <a:stretch>
            <a:fillRect/>
          </a:stretch>
        </p:blipFill>
        <p:spPr>
          <a:xfrm>
            <a:off x="8419559" y="4268264"/>
            <a:ext cx="699073" cy="705516"/>
          </a:xfrm>
          <a:prstGeom prst="rect">
            <a:avLst/>
          </a:prstGeom>
        </p:spPr>
      </p:pic>
      <p:grpSp>
        <p:nvGrpSpPr>
          <p:cNvPr id="29" name="Group 28"/>
          <p:cNvGrpSpPr/>
          <p:nvPr/>
        </p:nvGrpSpPr>
        <p:grpSpPr>
          <a:xfrm>
            <a:off x="1009381" y="3109369"/>
            <a:ext cx="6029422" cy="480453"/>
            <a:chOff x="1222590" y="2426548"/>
            <a:chExt cx="6387618" cy="480453"/>
          </a:xfrm>
        </p:grpSpPr>
        <p:pic>
          <p:nvPicPr>
            <p:cNvPr id="30" name="Picture 29" descr="1456.png"/>
            <p:cNvPicPr>
              <a:picLocks noChangeAspect="1"/>
            </p:cNvPicPr>
            <p:nvPr/>
          </p:nvPicPr>
          <p:blipFill>
            <a:blip r:embed="rId7" cstate="print">
              <a:duotone>
                <a:prstClr val="black"/>
                <a:srgbClr val="B0E2BB">
                  <a:tint val="45000"/>
                  <a:satMod val="400000"/>
                </a:srgbClr>
              </a:duotone>
            </a:blip>
            <a:stretch>
              <a:fillRect/>
            </a:stretch>
          </p:blipFill>
          <p:spPr>
            <a:xfrm>
              <a:off x="1222590" y="2455940"/>
              <a:ext cx="6220626" cy="431580"/>
            </a:xfrm>
            <a:prstGeom prst="rect">
              <a:avLst/>
            </a:prstGeom>
          </p:spPr>
        </p:pic>
        <mc:AlternateContent xmlns:mc="http://schemas.openxmlformats.org/markup-compatibility/2006" xmlns:a14="http://schemas.microsoft.com/office/drawing/2010/main">
          <mc:Choice Requires="a14">
            <p:sp>
              <p:nvSpPr>
                <p:cNvPr id="31" name="TextBox 30"/>
                <p:cNvSpPr txBox="1"/>
                <p:nvPr/>
              </p:nvSpPr>
              <p:spPr>
                <a:xfrm>
                  <a:off x="1260272" y="2426548"/>
                  <a:ext cx="6349936" cy="480453"/>
                </a:xfrm>
                <a:prstGeom prst="rect">
                  <a:avLst/>
                </a:prstGeom>
                <a:noFill/>
              </p:spPr>
              <p:txBody>
                <a:bodyPr wrap="square" rtlCol="0">
                  <a:spAutoFit/>
                </a:bodyPr>
                <a:lstStyle/>
                <a:p>
                  <a:pPr algn="just">
                    <a:lnSpc>
                      <a:spcPct val="150000"/>
                    </a:lnSpc>
                  </a:pPr>
                  <a14:m>
                    <m:oMathPara xmlns:m="http://schemas.openxmlformats.org/officeDocument/2006/math">
                      <m:oMathParaPr>
                        <m:jc m:val="left"/>
                      </m:oMathParaPr>
                      <m:oMath xmlns:m="http://schemas.openxmlformats.org/officeDocument/2006/math">
                        <m:r>
                          <m:rPr>
                            <m:nor/>
                          </m:rPr>
                          <a:rPr lang="en-US" sz="1600" kern="100">
                            <a:latin typeface="Arial" panose="020B0604020202020204" pitchFamily="34" charset="0"/>
                            <a:ea typeface="Calibri" panose="020F0502020204030204" pitchFamily="34" charset="0"/>
                            <a:cs typeface="Arial" panose="020B0604020202020204" pitchFamily="34" charset="0"/>
                          </a:rPr>
                          <m:t>“</m:t>
                        </m:r>
                        <m:r>
                          <m:rPr>
                            <m:nor/>
                          </m:rPr>
                          <a:rPr lang="en-US" sz="1600" kern="100">
                            <a:latin typeface="Arial" panose="020B0604020202020204" pitchFamily="34" charset="0"/>
                            <a:ea typeface="Calibri" panose="020F0502020204030204" pitchFamily="34" charset="0"/>
                            <a:cs typeface="Arial" panose="020B0604020202020204" pitchFamily="34" charset="0"/>
                          </a:rPr>
                          <m:t>S</m:t>
                        </m:r>
                        <m:r>
                          <m:rPr>
                            <m:nor/>
                          </m:rPr>
                          <a:rPr lang="en-US" sz="1600" kern="100">
                            <a:latin typeface="Arial" panose="020B0604020202020204" pitchFamily="34" charset="0"/>
                            <a:ea typeface="Calibri" panose="020F0502020204030204" pitchFamily="34" charset="0"/>
                            <a:cs typeface="Arial" panose="020B0604020202020204" pitchFamily="34" charset="0"/>
                          </a:rPr>
                          <m:t>ố </m:t>
                        </m:r>
                        <m:r>
                          <m:rPr>
                            <m:nor/>
                          </m:rPr>
                          <a:rPr lang="en-US" sz="1600" kern="100">
                            <a:latin typeface="Arial" panose="020B0604020202020204" pitchFamily="34" charset="0"/>
                            <a:ea typeface="Calibri" panose="020F0502020204030204" pitchFamily="34" charset="0"/>
                            <a:cs typeface="Arial" panose="020B0604020202020204" pitchFamily="34" charset="0"/>
                          </a:rPr>
                          <m:t>xu</m:t>
                        </m:r>
                        <m:r>
                          <m:rPr>
                            <m:nor/>
                          </m:rPr>
                          <a:rPr lang="en-US" sz="1600" kern="100">
                            <a:latin typeface="Arial" panose="020B0604020202020204" pitchFamily="34" charset="0"/>
                            <a:ea typeface="Calibri" panose="020F0502020204030204" pitchFamily="34" charset="0"/>
                            <a:cs typeface="Arial" panose="020B0604020202020204" pitchFamily="34" charset="0"/>
                          </a:rPr>
                          <m:t>ấ</m:t>
                        </m:r>
                        <m:r>
                          <m:rPr>
                            <m:nor/>
                          </m:rPr>
                          <a:rPr lang="en-US" sz="1600" kern="100">
                            <a:latin typeface="Arial" panose="020B0604020202020204" pitchFamily="34" charset="0"/>
                            <a:ea typeface="Calibri" panose="020F0502020204030204" pitchFamily="34" charset="0"/>
                            <a:cs typeface="Arial" panose="020B0604020202020204" pitchFamily="34" charset="0"/>
                          </a:rPr>
                          <m:t>t</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hi</m:t>
                        </m:r>
                        <m:r>
                          <m:rPr>
                            <m:nor/>
                          </m:rPr>
                          <a:rPr lang="en-US" sz="1600" kern="100">
                            <a:latin typeface="Arial" panose="020B0604020202020204" pitchFamily="34" charset="0"/>
                            <a:ea typeface="Calibri" panose="020F0502020204030204" pitchFamily="34" charset="0"/>
                            <a:cs typeface="Arial" panose="020B0604020202020204" pitchFamily="34" charset="0"/>
                          </a:rPr>
                          <m:t>ệ</m:t>
                        </m:r>
                        <m:r>
                          <m:rPr>
                            <m:nor/>
                          </m:rPr>
                          <a:rPr lang="en-US" sz="1600" kern="100">
                            <a:latin typeface="Arial" panose="020B0604020202020204" pitchFamily="34" charset="0"/>
                            <a:ea typeface="Calibri" panose="020F0502020204030204" pitchFamily="34" charset="0"/>
                            <a:cs typeface="Arial" panose="020B0604020202020204" pitchFamily="34" charset="0"/>
                          </a:rPr>
                          <m:t>n</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tr</m:t>
                        </m:r>
                        <m:r>
                          <m:rPr>
                            <m:nor/>
                          </m:rPr>
                          <a:rPr lang="en-US" sz="1600" kern="100">
                            <a:latin typeface="Arial" panose="020B0604020202020204" pitchFamily="34" charset="0"/>
                            <a:ea typeface="Calibri" panose="020F0502020204030204" pitchFamily="34" charset="0"/>
                            <a:cs typeface="Arial" panose="020B0604020202020204" pitchFamily="34" charset="0"/>
                          </a:rPr>
                          <m:t>ê</m:t>
                        </m:r>
                        <m:r>
                          <m:rPr>
                            <m:nor/>
                          </m:rPr>
                          <a:rPr lang="en-US" sz="1600" kern="100">
                            <a:latin typeface="Arial" panose="020B0604020202020204" pitchFamily="34" charset="0"/>
                            <a:ea typeface="Calibri" panose="020F0502020204030204" pitchFamily="34" charset="0"/>
                            <a:cs typeface="Arial" panose="020B0604020202020204" pitchFamily="34" charset="0"/>
                          </a:rPr>
                          <m:t>n</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th</m:t>
                        </m:r>
                        <m:r>
                          <m:rPr>
                            <m:nor/>
                          </m:rPr>
                          <a:rPr lang="en-US" sz="1600" kern="100">
                            <a:latin typeface="Arial" panose="020B0604020202020204" pitchFamily="34" charset="0"/>
                            <a:ea typeface="Calibri" panose="020F0502020204030204" pitchFamily="34" charset="0"/>
                            <a:cs typeface="Arial" panose="020B0604020202020204" pitchFamily="34" charset="0"/>
                          </a:rPr>
                          <m:t>ẻ </m:t>
                        </m:r>
                        <m:r>
                          <m:rPr>
                            <m:nor/>
                          </m:rPr>
                          <a:rPr lang="en-US" sz="1600" kern="100">
                            <a:latin typeface="Arial" panose="020B0604020202020204" pitchFamily="34" charset="0"/>
                            <a:ea typeface="Calibri" panose="020F0502020204030204" pitchFamily="34" charset="0"/>
                            <a:cs typeface="Arial" panose="020B0604020202020204" pitchFamily="34" charset="0"/>
                          </a:rPr>
                          <m:t>l</m:t>
                        </m:r>
                        <m:r>
                          <m:rPr>
                            <m:nor/>
                          </m:rPr>
                          <a:rPr lang="en-US" sz="1600" kern="100">
                            <a:latin typeface="Arial" panose="020B0604020202020204" pitchFamily="34" charset="0"/>
                            <a:ea typeface="Calibri" panose="020F0502020204030204" pitchFamily="34" charset="0"/>
                            <a:cs typeface="Arial" panose="020B0604020202020204" pitchFamily="34" charset="0"/>
                          </a:rPr>
                          <m:t>à </m:t>
                        </m:r>
                        <m:r>
                          <m:rPr>
                            <m:nor/>
                          </m:rPr>
                          <a:rPr lang="en-US" sz="1600" kern="100">
                            <a:latin typeface="Arial" panose="020B0604020202020204" pitchFamily="34" charset="0"/>
                            <a:ea typeface="Calibri" panose="020F0502020204030204" pitchFamily="34" charset="0"/>
                            <a:cs typeface="Arial" panose="020B0604020202020204" pitchFamily="34" charset="0"/>
                          </a:rPr>
                          <m:t>s</m:t>
                        </m:r>
                        <m:r>
                          <m:rPr>
                            <m:nor/>
                          </m:rPr>
                          <a:rPr lang="en-US" sz="1600" kern="100">
                            <a:latin typeface="Arial" panose="020B0604020202020204" pitchFamily="34" charset="0"/>
                            <a:ea typeface="Calibri" panose="020F0502020204030204" pitchFamily="34" charset="0"/>
                            <a:cs typeface="Arial" panose="020B0604020202020204" pitchFamily="34" charset="0"/>
                          </a:rPr>
                          <m:t>ố </m:t>
                        </m:r>
                        <m:r>
                          <m:rPr>
                            <m:nor/>
                          </m:rPr>
                          <a:rPr lang="en-US" sz="1600" kern="100">
                            <a:latin typeface="Arial" panose="020B0604020202020204" pitchFamily="34" charset="0"/>
                            <a:ea typeface="Calibri" panose="020F0502020204030204" pitchFamily="34" charset="0"/>
                            <a:cs typeface="Arial" panose="020B0604020202020204" pitchFamily="34" charset="0"/>
                          </a:rPr>
                          <m:t>chia</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h</m:t>
                        </m:r>
                        <m:r>
                          <m:rPr>
                            <m:nor/>
                          </m:rPr>
                          <a:rPr lang="en-US" sz="1600" kern="100">
                            <a:latin typeface="Arial" panose="020B0604020202020204" pitchFamily="34" charset="0"/>
                            <a:ea typeface="Calibri" panose="020F0502020204030204" pitchFamily="34" charset="0"/>
                            <a:cs typeface="Arial" panose="020B0604020202020204" pitchFamily="34" charset="0"/>
                          </a:rPr>
                          <m:t>ế</m:t>
                        </m:r>
                        <m:r>
                          <m:rPr>
                            <m:nor/>
                          </m:rPr>
                          <a:rPr lang="en-US" sz="1600" kern="100">
                            <a:latin typeface="Arial" panose="020B0604020202020204" pitchFamily="34" charset="0"/>
                            <a:ea typeface="Calibri" panose="020F0502020204030204" pitchFamily="34" charset="0"/>
                            <a:cs typeface="Arial" panose="020B0604020202020204" pitchFamily="34" charset="0"/>
                          </a:rPr>
                          <m:t>t</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cho</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3 </m:t>
                        </m:r>
                        <m:r>
                          <m:rPr>
                            <m:nor/>
                          </m:rPr>
                          <a:rPr lang="en-US" sz="1600" kern="100">
                            <a:latin typeface="Arial" panose="020B0604020202020204" pitchFamily="34" charset="0"/>
                            <a:ea typeface="Calibri" panose="020F0502020204030204" pitchFamily="34" charset="0"/>
                            <a:cs typeface="Arial" panose="020B0604020202020204" pitchFamily="34" charset="0"/>
                          </a:rPr>
                          <m:t>ho</m:t>
                        </m:r>
                        <m:r>
                          <m:rPr>
                            <m:nor/>
                          </m:rPr>
                          <a:rPr lang="en-US" sz="1600" kern="100">
                            <a:latin typeface="Arial" panose="020B0604020202020204" pitchFamily="34" charset="0"/>
                            <a:ea typeface="Calibri" panose="020F0502020204030204" pitchFamily="34" charset="0"/>
                            <a:cs typeface="Arial" panose="020B0604020202020204" pitchFamily="34" charset="0"/>
                          </a:rPr>
                          <m:t>ặ</m:t>
                        </m:r>
                        <m:r>
                          <m:rPr>
                            <m:nor/>
                          </m:rPr>
                          <a:rPr lang="en-US" sz="1600" kern="100">
                            <a:latin typeface="Arial" panose="020B0604020202020204" pitchFamily="34" charset="0"/>
                            <a:ea typeface="Calibri" panose="020F0502020204030204" pitchFamily="34" charset="0"/>
                            <a:cs typeface="Arial" panose="020B0604020202020204" pitchFamily="34" charset="0"/>
                          </a:rPr>
                          <m:t>c</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chia</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h</m:t>
                        </m:r>
                        <m:r>
                          <m:rPr>
                            <m:nor/>
                          </m:rPr>
                          <a:rPr lang="en-US" sz="1600" kern="100">
                            <a:latin typeface="Arial" panose="020B0604020202020204" pitchFamily="34" charset="0"/>
                            <a:ea typeface="Calibri" panose="020F0502020204030204" pitchFamily="34" charset="0"/>
                            <a:cs typeface="Arial" panose="020B0604020202020204" pitchFamily="34" charset="0"/>
                          </a:rPr>
                          <m:t>ế</m:t>
                        </m:r>
                        <m:r>
                          <m:rPr>
                            <m:nor/>
                          </m:rPr>
                          <a:rPr lang="en-US" sz="1600" kern="100">
                            <a:latin typeface="Arial" panose="020B0604020202020204" pitchFamily="34" charset="0"/>
                            <a:ea typeface="Calibri" panose="020F0502020204030204" pitchFamily="34" charset="0"/>
                            <a:cs typeface="Arial" panose="020B0604020202020204" pitchFamily="34" charset="0"/>
                          </a:rPr>
                          <m:t>t</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cho</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4</m:t>
                        </m:r>
                        <m:r>
                          <m:rPr>
                            <m:nor/>
                          </m:rPr>
                          <a:rPr lang="en-US" sz="1600" kern="100">
                            <a:latin typeface="Arial" panose="020B0604020202020204" pitchFamily="34" charset="0"/>
                            <a:ea typeface="Calibri" panose="020F0502020204030204" pitchFamily="34" charset="0"/>
                            <a:cs typeface="Arial" panose="020B0604020202020204" pitchFamily="34" charset="0"/>
                          </a:rPr>
                          <m:t>”</m:t>
                        </m:r>
                      </m:oMath>
                    </m:oMathPara>
                  </a14:m>
                  <a:endParaRPr lang="en-US" sz="1600" kern="1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260272" y="2426548"/>
                  <a:ext cx="6349936" cy="480453"/>
                </a:xfrm>
                <a:prstGeom prst="rect">
                  <a:avLst/>
                </a:prstGeom>
                <a:blipFill>
                  <a:blip r:embed="rId12"/>
                  <a:stretch>
                    <a:fillRect/>
                  </a:stretch>
                </a:blipFill>
              </p:spPr>
              <p:txBody>
                <a:bodyPr/>
                <a:lstStyle/>
                <a:p>
                  <a:r>
                    <a:rPr lang="en-US">
                      <a:noFill/>
                    </a:rPr>
                    <a:t> </a:t>
                  </a:r>
                </a:p>
              </p:txBody>
            </p:sp>
          </mc:Fallback>
        </mc:AlternateContent>
      </p:grpSp>
      <p:grpSp>
        <p:nvGrpSpPr>
          <p:cNvPr id="32" name="Group 31"/>
          <p:cNvGrpSpPr/>
          <p:nvPr/>
        </p:nvGrpSpPr>
        <p:grpSpPr>
          <a:xfrm>
            <a:off x="703567" y="3771909"/>
            <a:ext cx="5806961" cy="490436"/>
            <a:chOff x="910681" y="2397084"/>
            <a:chExt cx="6151940" cy="490436"/>
          </a:xfrm>
        </p:grpSpPr>
        <p:pic>
          <p:nvPicPr>
            <p:cNvPr id="33" name="Picture 32" descr="1456.png"/>
            <p:cNvPicPr>
              <a:picLocks noChangeAspect="1"/>
            </p:cNvPicPr>
            <p:nvPr/>
          </p:nvPicPr>
          <p:blipFill>
            <a:blip r:embed="rId7" cstate="print">
              <a:duotone>
                <a:prstClr val="black"/>
                <a:srgbClr val="B0E2BB">
                  <a:tint val="45000"/>
                  <a:satMod val="400000"/>
                </a:srgbClr>
              </a:duotone>
            </a:blip>
            <a:stretch>
              <a:fillRect/>
            </a:stretch>
          </p:blipFill>
          <p:spPr>
            <a:xfrm>
              <a:off x="1222590" y="2455940"/>
              <a:ext cx="5840031" cy="431580"/>
            </a:xfrm>
            <a:prstGeom prst="rect">
              <a:avLst/>
            </a:prstGeom>
          </p:spPr>
        </p:pic>
        <mc:AlternateContent xmlns:mc="http://schemas.openxmlformats.org/markup-compatibility/2006" xmlns:a14="http://schemas.microsoft.com/office/drawing/2010/main">
          <mc:Choice Requires="a14">
            <p:sp>
              <p:nvSpPr>
                <p:cNvPr id="34" name="TextBox 33"/>
                <p:cNvSpPr txBox="1"/>
                <p:nvPr/>
              </p:nvSpPr>
              <p:spPr>
                <a:xfrm>
                  <a:off x="910681" y="2397084"/>
                  <a:ext cx="5103801" cy="480453"/>
                </a:xfrm>
                <a:prstGeom prst="rect">
                  <a:avLst/>
                </a:prstGeom>
                <a:noFill/>
              </p:spPr>
              <p:txBody>
                <a:bodyPr wrap="square" rtlCol="0">
                  <a:spAutoFit/>
                </a:bodyPr>
                <a:lstStyle/>
                <a:p>
                  <a:pPr algn="just">
                    <a:lnSpc>
                      <a:spcPct val="150000"/>
                    </a:lnSpc>
                  </a:pPr>
                  <a14:m>
                    <m:oMathPara xmlns:m="http://schemas.openxmlformats.org/officeDocument/2006/math">
                      <m:oMathParaPr>
                        <m:jc m:val="centerGroup"/>
                      </m:oMathParaPr>
                      <m:oMath xmlns:m="http://schemas.openxmlformats.org/officeDocument/2006/math">
                        <m:r>
                          <m:rPr>
                            <m:nor/>
                          </m:rPr>
                          <a:rPr lang="en-US" sz="1600" kern="100">
                            <a:latin typeface="Arial" panose="020B0604020202020204" pitchFamily="34" charset="0"/>
                            <a:ea typeface="Calibri" panose="020F0502020204030204" pitchFamily="34" charset="0"/>
                            <a:cs typeface="Arial" panose="020B0604020202020204" pitchFamily="34" charset="0"/>
                          </a:rPr>
                          <m:t>“</m:t>
                        </m:r>
                        <m:r>
                          <m:rPr>
                            <m:nor/>
                          </m:rPr>
                          <a:rPr lang="en-US" sz="1600" kern="100">
                            <a:latin typeface="Arial" panose="020B0604020202020204" pitchFamily="34" charset="0"/>
                            <a:ea typeface="Calibri" panose="020F0502020204030204" pitchFamily="34" charset="0"/>
                            <a:cs typeface="Arial" panose="020B0604020202020204" pitchFamily="34" charset="0"/>
                          </a:rPr>
                          <m:t>S</m:t>
                        </m:r>
                        <m:r>
                          <m:rPr>
                            <m:nor/>
                          </m:rPr>
                          <a:rPr lang="en-US" sz="1600" kern="100">
                            <a:latin typeface="Arial" panose="020B0604020202020204" pitchFamily="34" charset="0"/>
                            <a:ea typeface="Calibri" panose="020F0502020204030204" pitchFamily="34" charset="0"/>
                            <a:cs typeface="Arial" panose="020B0604020202020204" pitchFamily="34" charset="0"/>
                          </a:rPr>
                          <m:t>ố </m:t>
                        </m:r>
                        <m:r>
                          <m:rPr>
                            <m:nor/>
                          </m:rPr>
                          <a:rPr lang="en-US" sz="1600" kern="100">
                            <a:latin typeface="Arial" panose="020B0604020202020204" pitchFamily="34" charset="0"/>
                            <a:ea typeface="Calibri" panose="020F0502020204030204" pitchFamily="34" charset="0"/>
                            <a:cs typeface="Arial" panose="020B0604020202020204" pitchFamily="34" charset="0"/>
                          </a:rPr>
                          <m:t>xu</m:t>
                        </m:r>
                        <m:r>
                          <m:rPr>
                            <m:nor/>
                          </m:rPr>
                          <a:rPr lang="en-US" sz="1600" kern="100">
                            <a:latin typeface="Arial" panose="020B0604020202020204" pitchFamily="34" charset="0"/>
                            <a:ea typeface="Calibri" panose="020F0502020204030204" pitchFamily="34" charset="0"/>
                            <a:cs typeface="Arial" panose="020B0604020202020204" pitchFamily="34" charset="0"/>
                          </a:rPr>
                          <m:t>ấ</m:t>
                        </m:r>
                        <m:r>
                          <m:rPr>
                            <m:nor/>
                          </m:rPr>
                          <a:rPr lang="en-US" sz="1600" kern="100">
                            <a:latin typeface="Arial" panose="020B0604020202020204" pitchFamily="34" charset="0"/>
                            <a:ea typeface="Calibri" panose="020F0502020204030204" pitchFamily="34" charset="0"/>
                            <a:cs typeface="Arial" panose="020B0604020202020204" pitchFamily="34" charset="0"/>
                          </a:rPr>
                          <m:t>t</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hi</m:t>
                        </m:r>
                        <m:r>
                          <m:rPr>
                            <m:nor/>
                          </m:rPr>
                          <a:rPr lang="en-US" sz="1600" kern="100">
                            <a:latin typeface="Arial" panose="020B0604020202020204" pitchFamily="34" charset="0"/>
                            <a:ea typeface="Calibri" panose="020F0502020204030204" pitchFamily="34" charset="0"/>
                            <a:cs typeface="Arial" panose="020B0604020202020204" pitchFamily="34" charset="0"/>
                          </a:rPr>
                          <m:t>ệ</m:t>
                        </m:r>
                        <m:r>
                          <m:rPr>
                            <m:nor/>
                          </m:rPr>
                          <a:rPr lang="en-US" sz="1600" kern="100">
                            <a:latin typeface="Arial" panose="020B0604020202020204" pitchFamily="34" charset="0"/>
                            <a:ea typeface="Calibri" panose="020F0502020204030204" pitchFamily="34" charset="0"/>
                            <a:cs typeface="Arial" panose="020B0604020202020204" pitchFamily="34" charset="0"/>
                          </a:rPr>
                          <m:t>n</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tr</m:t>
                        </m:r>
                        <m:r>
                          <m:rPr>
                            <m:nor/>
                          </m:rPr>
                          <a:rPr lang="en-US" sz="1600" kern="100">
                            <a:latin typeface="Arial" panose="020B0604020202020204" pitchFamily="34" charset="0"/>
                            <a:ea typeface="Calibri" panose="020F0502020204030204" pitchFamily="34" charset="0"/>
                            <a:cs typeface="Arial" panose="020B0604020202020204" pitchFamily="34" charset="0"/>
                          </a:rPr>
                          <m:t>ê</m:t>
                        </m:r>
                        <m:r>
                          <m:rPr>
                            <m:nor/>
                          </m:rPr>
                          <a:rPr lang="en-US" sz="1600" kern="100">
                            <a:latin typeface="Arial" panose="020B0604020202020204" pitchFamily="34" charset="0"/>
                            <a:ea typeface="Calibri" panose="020F0502020204030204" pitchFamily="34" charset="0"/>
                            <a:cs typeface="Arial" panose="020B0604020202020204" pitchFamily="34" charset="0"/>
                          </a:rPr>
                          <m:t>n</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th</m:t>
                        </m:r>
                        <m:r>
                          <m:rPr>
                            <m:nor/>
                          </m:rPr>
                          <a:rPr lang="en-US" sz="1600" kern="100">
                            <a:latin typeface="Arial" panose="020B0604020202020204" pitchFamily="34" charset="0"/>
                            <a:ea typeface="Calibri" panose="020F0502020204030204" pitchFamily="34" charset="0"/>
                            <a:cs typeface="Arial" panose="020B0604020202020204" pitchFamily="34" charset="0"/>
                          </a:rPr>
                          <m:t>ẻ </m:t>
                        </m:r>
                        <m:r>
                          <m:rPr>
                            <m:nor/>
                          </m:rPr>
                          <a:rPr lang="en-US" sz="1600" kern="100">
                            <a:latin typeface="Arial" panose="020B0604020202020204" pitchFamily="34" charset="0"/>
                            <a:ea typeface="Calibri" panose="020F0502020204030204" pitchFamily="34" charset="0"/>
                            <a:cs typeface="Arial" panose="020B0604020202020204" pitchFamily="34" charset="0"/>
                          </a:rPr>
                          <m:t>l</m:t>
                        </m:r>
                        <m:r>
                          <m:rPr>
                            <m:nor/>
                          </m:rPr>
                          <a:rPr lang="en-US" sz="1600" kern="100">
                            <a:latin typeface="Arial" panose="020B0604020202020204" pitchFamily="34" charset="0"/>
                            <a:ea typeface="Calibri" panose="020F0502020204030204" pitchFamily="34" charset="0"/>
                            <a:cs typeface="Arial" panose="020B0604020202020204" pitchFamily="34" charset="0"/>
                          </a:rPr>
                          <m:t>à </m:t>
                        </m:r>
                        <m:r>
                          <m:rPr>
                            <m:nor/>
                          </m:rPr>
                          <a:rPr lang="en-US" sz="1600" kern="100">
                            <a:latin typeface="Arial" panose="020B0604020202020204" pitchFamily="34" charset="0"/>
                            <a:ea typeface="Calibri" panose="020F0502020204030204" pitchFamily="34" charset="0"/>
                            <a:cs typeface="Arial" panose="020B0604020202020204" pitchFamily="34" charset="0"/>
                          </a:rPr>
                          <m:t>s</m:t>
                        </m:r>
                        <m:r>
                          <m:rPr>
                            <m:nor/>
                          </m:rPr>
                          <a:rPr lang="en-US" sz="1600" kern="100">
                            <a:latin typeface="Arial" panose="020B0604020202020204" pitchFamily="34" charset="0"/>
                            <a:ea typeface="Calibri" panose="020F0502020204030204" pitchFamily="34" charset="0"/>
                            <a:cs typeface="Arial" panose="020B0604020202020204" pitchFamily="34" charset="0"/>
                          </a:rPr>
                          <m:t>ố </m:t>
                        </m:r>
                        <m:r>
                          <m:rPr>
                            <m:nor/>
                          </m:rPr>
                          <a:rPr lang="en-US" sz="1600" kern="100">
                            <a:latin typeface="Arial" panose="020B0604020202020204" pitchFamily="34" charset="0"/>
                            <a:ea typeface="Calibri" panose="020F0502020204030204" pitchFamily="34" charset="0"/>
                            <a:cs typeface="Arial" panose="020B0604020202020204" pitchFamily="34" charset="0"/>
                          </a:rPr>
                          <m:t>chia</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h</m:t>
                        </m:r>
                        <m:r>
                          <m:rPr>
                            <m:nor/>
                          </m:rPr>
                          <a:rPr lang="en-US" sz="1600" kern="100">
                            <a:latin typeface="Arial" panose="020B0604020202020204" pitchFamily="34" charset="0"/>
                            <a:ea typeface="Calibri" panose="020F0502020204030204" pitchFamily="34" charset="0"/>
                            <a:cs typeface="Arial" panose="020B0604020202020204" pitchFamily="34" charset="0"/>
                          </a:rPr>
                          <m:t>ế</m:t>
                        </m:r>
                        <m:r>
                          <m:rPr>
                            <m:nor/>
                          </m:rPr>
                          <a:rPr lang="en-US" sz="1600" kern="100">
                            <a:latin typeface="Arial" panose="020B0604020202020204" pitchFamily="34" charset="0"/>
                            <a:ea typeface="Calibri" panose="020F0502020204030204" pitchFamily="34" charset="0"/>
                            <a:cs typeface="Arial" panose="020B0604020202020204" pitchFamily="34" charset="0"/>
                          </a:rPr>
                          <m:t>t</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cho</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12</m:t>
                        </m:r>
                        <m:r>
                          <m:rPr>
                            <m:nor/>
                          </m:rPr>
                          <a:rPr lang="en-US" sz="1600" kern="100">
                            <a:latin typeface="Arial" panose="020B0604020202020204" pitchFamily="34" charset="0"/>
                            <a:ea typeface="Calibri" panose="020F0502020204030204" pitchFamily="34" charset="0"/>
                            <a:cs typeface="Arial" panose="020B0604020202020204" pitchFamily="34" charset="0"/>
                          </a:rPr>
                          <m:t>”</m:t>
                        </m:r>
                      </m:oMath>
                    </m:oMathPara>
                  </a14:m>
                  <a:endParaRPr lang="en-US" sz="1600" kern="1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910681" y="2397084"/>
                  <a:ext cx="5103801" cy="480453"/>
                </a:xfrm>
                <a:prstGeom prst="rect">
                  <a:avLst/>
                </a:prstGeom>
                <a:blipFill>
                  <a:blip r:embed="rId13"/>
                  <a:stretch>
                    <a:fillRect/>
                  </a:stretch>
                </a:blipFill>
              </p:spPr>
              <p:txBody>
                <a:bodyPr/>
                <a:lstStyle/>
                <a:p>
                  <a:r>
                    <a:rPr lang="en-US">
                      <a:noFill/>
                    </a:rPr>
                    <a:t> </a:t>
                  </a:r>
                </a:p>
              </p:txBody>
            </p:sp>
          </mc:Fallback>
        </mc:AlternateContent>
      </p:grpSp>
      <p:grpSp>
        <p:nvGrpSpPr>
          <p:cNvPr id="35" name="Group 34"/>
          <p:cNvGrpSpPr/>
          <p:nvPr/>
        </p:nvGrpSpPr>
        <p:grpSpPr>
          <a:xfrm>
            <a:off x="889863" y="4457563"/>
            <a:ext cx="5117746" cy="480453"/>
            <a:chOff x="1111208" y="2417404"/>
            <a:chExt cx="5421780" cy="480453"/>
          </a:xfrm>
        </p:grpSpPr>
        <p:pic>
          <p:nvPicPr>
            <p:cNvPr id="36" name="Picture 35" descr="1456.png"/>
            <p:cNvPicPr>
              <a:picLocks noChangeAspect="1"/>
            </p:cNvPicPr>
            <p:nvPr/>
          </p:nvPicPr>
          <p:blipFill>
            <a:blip r:embed="rId7" cstate="print">
              <a:duotone>
                <a:prstClr val="black"/>
                <a:srgbClr val="B0E2BB">
                  <a:tint val="45000"/>
                  <a:satMod val="400000"/>
                </a:srgbClr>
              </a:duotone>
            </a:blip>
            <a:stretch>
              <a:fillRect/>
            </a:stretch>
          </p:blipFill>
          <p:spPr>
            <a:xfrm>
              <a:off x="1222591" y="2455940"/>
              <a:ext cx="5310397" cy="431580"/>
            </a:xfrm>
            <a:prstGeom prst="rect">
              <a:avLst/>
            </a:prstGeom>
          </p:spPr>
        </p:pic>
        <mc:AlternateContent xmlns:mc="http://schemas.openxmlformats.org/markup-compatibility/2006" xmlns:a14="http://schemas.microsoft.com/office/drawing/2010/main">
          <mc:Choice Requires="a14">
            <p:sp>
              <p:nvSpPr>
                <p:cNvPr id="37" name="TextBox 36"/>
                <p:cNvSpPr txBox="1"/>
                <p:nvPr/>
              </p:nvSpPr>
              <p:spPr>
                <a:xfrm>
                  <a:off x="1111208" y="2417404"/>
                  <a:ext cx="2583424" cy="480453"/>
                </a:xfrm>
                <a:prstGeom prst="rect">
                  <a:avLst/>
                </a:prstGeom>
                <a:noFill/>
              </p:spPr>
              <p:txBody>
                <a:bodyPr wrap="square" rtlCol="0">
                  <a:spAutoFit/>
                </a:bodyPr>
                <a:lstStyle/>
                <a:p>
                  <a:pPr algn="just">
                    <a:lnSpc>
                      <a:spcPct val="150000"/>
                    </a:lnSpc>
                  </a:pPr>
                  <a14:m>
                    <m:oMathPara xmlns:m="http://schemas.openxmlformats.org/officeDocument/2006/math">
                      <m:oMathParaPr>
                        <m:jc m:val="centerGroup"/>
                      </m:oMathParaPr>
                      <m:oMath xmlns:m="http://schemas.openxmlformats.org/officeDocument/2006/math">
                        <m:r>
                          <m:rPr>
                            <m:nor/>
                          </m:rPr>
                          <a:rPr lang="pt-BR" sz="1600" kern="100">
                            <a:latin typeface="Arial" panose="020B0604020202020204" pitchFamily="34" charset="0"/>
                            <a:ea typeface="Calibri" panose="020F0502020204030204" pitchFamily="34" charset="0"/>
                            <a:cs typeface="Arial" panose="020B0604020202020204" pitchFamily="34" charset="0"/>
                          </a:rPr>
                          <m:t>C</m:t>
                        </m:r>
                        <m:r>
                          <m:rPr>
                            <m:nor/>
                          </m:rPr>
                          <a:rPr lang="pt-BR" sz="1600" kern="100">
                            <a:latin typeface="Arial" panose="020B0604020202020204" pitchFamily="34" charset="0"/>
                            <a:ea typeface="Calibri" panose="020F0502020204030204" pitchFamily="34" charset="0"/>
                            <a:cs typeface="Arial" panose="020B0604020202020204" pitchFamily="34" charset="0"/>
                          </a:rPr>
                          <m:t>ả </m:t>
                        </m:r>
                        <m:r>
                          <m:rPr>
                            <m:nor/>
                          </m:rPr>
                          <a:rPr lang="pt-BR" sz="1600" kern="100">
                            <a:latin typeface="Arial" panose="020B0604020202020204" pitchFamily="34" charset="0"/>
                            <a:ea typeface="Calibri" panose="020F0502020204030204" pitchFamily="34" charset="0"/>
                            <a:cs typeface="Arial" panose="020B0604020202020204" pitchFamily="34" charset="0"/>
                          </a:rPr>
                          <m:t>A</m:t>
                        </m:r>
                        <m:r>
                          <m:rPr>
                            <m:nor/>
                          </m:rPr>
                          <a:rPr lang="pt-BR" sz="1600" kern="100">
                            <a:latin typeface="Arial" panose="020B0604020202020204" pitchFamily="34" charset="0"/>
                            <a:ea typeface="Calibri" panose="020F0502020204030204" pitchFamily="34" charset="0"/>
                            <a:cs typeface="Arial" panose="020B0604020202020204" pitchFamily="34" charset="0"/>
                          </a:rPr>
                          <m:t> </m:t>
                        </m:r>
                        <m:r>
                          <m:rPr>
                            <m:nor/>
                          </m:rPr>
                          <a:rPr lang="pt-BR" sz="1600" kern="100">
                            <a:latin typeface="Arial" panose="020B0604020202020204" pitchFamily="34" charset="0"/>
                            <a:ea typeface="Calibri" panose="020F0502020204030204" pitchFamily="34" charset="0"/>
                            <a:cs typeface="Arial" panose="020B0604020202020204" pitchFamily="34" charset="0"/>
                          </a:rPr>
                          <m:t>v</m:t>
                        </m:r>
                        <m:r>
                          <m:rPr>
                            <m:nor/>
                          </m:rPr>
                          <a:rPr lang="pt-BR" sz="1600" kern="100">
                            <a:latin typeface="Arial" panose="020B0604020202020204" pitchFamily="34" charset="0"/>
                            <a:ea typeface="Calibri" panose="020F0502020204030204" pitchFamily="34" charset="0"/>
                            <a:cs typeface="Arial" panose="020B0604020202020204" pitchFamily="34" charset="0"/>
                          </a:rPr>
                          <m:t>à </m:t>
                        </m:r>
                        <m:r>
                          <m:rPr>
                            <m:nor/>
                          </m:rPr>
                          <a:rPr lang="pt-BR" sz="1600" kern="100">
                            <a:latin typeface="Arial" panose="020B0604020202020204" pitchFamily="34" charset="0"/>
                            <a:ea typeface="Calibri" panose="020F0502020204030204" pitchFamily="34" charset="0"/>
                            <a:cs typeface="Arial" panose="020B0604020202020204" pitchFamily="34" charset="0"/>
                          </a:rPr>
                          <m:t>C</m:t>
                        </m:r>
                        <m:r>
                          <m:rPr>
                            <m:nor/>
                          </m:rPr>
                          <a:rPr lang="pt-BR" sz="1600" kern="100">
                            <a:latin typeface="Arial" panose="020B0604020202020204" pitchFamily="34" charset="0"/>
                            <a:ea typeface="Calibri" panose="020F0502020204030204" pitchFamily="34" charset="0"/>
                            <a:cs typeface="Arial" panose="020B0604020202020204" pitchFamily="34" charset="0"/>
                          </a:rPr>
                          <m:t> đề</m:t>
                        </m:r>
                        <m:r>
                          <m:rPr>
                            <m:nor/>
                          </m:rPr>
                          <a:rPr lang="pt-BR" sz="1600" kern="100">
                            <a:latin typeface="Arial" panose="020B0604020202020204" pitchFamily="34" charset="0"/>
                            <a:ea typeface="Calibri" panose="020F0502020204030204" pitchFamily="34" charset="0"/>
                            <a:cs typeface="Arial" panose="020B0604020202020204" pitchFamily="34" charset="0"/>
                          </a:rPr>
                          <m:t>u</m:t>
                        </m:r>
                        <m:r>
                          <m:rPr>
                            <m:nor/>
                          </m:rPr>
                          <a:rPr lang="pt-BR" sz="1600" kern="100">
                            <a:latin typeface="Arial" panose="020B0604020202020204" pitchFamily="34" charset="0"/>
                            <a:ea typeface="Calibri" panose="020F0502020204030204" pitchFamily="34" charset="0"/>
                            <a:cs typeface="Arial" panose="020B0604020202020204" pitchFamily="34" charset="0"/>
                          </a:rPr>
                          <m:t> đú</m:t>
                        </m:r>
                        <m:r>
                          <m:rPr>
                            <m:nor/>
                          </m:rPr>
                          <a:rPr lang="pt-BR" sz="1600" kern="100">
                            <a:latin typeface="Arial" panose="020B0604020202020204" pitchFamily="34" charset="0"/>
                            <a:ea typeface="Calibri" panose="020F0502020204030204" pitchFamily="34" charset="0"/>
                            <a:cs typeface="Arial" panose="020B0604020202020204" pitchFamily="34" charset="0"/>
                          </a:rPr>
                          <m:t>ng</m:t>
                        </m:r>
                      </m:oMath>
                    </m:oMathPara>
                  </a14:m>
                  <a:endParaRPr lang="en-US" sz="1600" kern="1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1111208" y="2417404"/>
                  <a:ext cx="2583424" cy="480453"/>
                </a:xfrm>
                <a:prstGeom prst="rect">
                  <a:avLst/>
                </a:prstGeom>
                <a:blipFill>
                  <a:blip r:embed="rId1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40454362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D495">
            <a:alpha val="33000"/>
          </a:srgbClr>
        </a:solidFill>
        <a:effectLst/>
      </p:bgPr>
    </p:bg>
    <p:spTree>
      <p:nvGrpSpPr>
        <p:cNvPr id="1" name=""/>
        <p:cNvGrpSpPr/>
        <p:nvPr/>
      </p:nvGrpSpPr>
      <p:grpSpPr>
        <a:xfrm>
          <a:off x="0" y="0"/>
          <a:ext cx="0" cy="0"/>
          <a:chOff x="0" y="0"/>
          <a:chExt cx="0" cy="0"/>
        </a:xfrm>
      </p:grpSpPr>
      <p:sp>
        <p:nvSpPr>
          <p:cNvPr id="5" name="TextBox 4"/>
          <p:cNvSpPr txBox="1"/>
          <p:nvPr/>
        </p:nvSpPr>
        <p:spPr>
          <a:xfrm>
            <a:off x="194813" y="88767"/>
            <a:ext cx="8764161" cy="1846659"/>
          </a:xfrm>
          <a:prstGeom prst="rect">
            <a:avLst/>
          </a:prstGeom>
          <a:noFill/>
        </p:spPr>
        <p:txBody>
          <a:bodyPr wrap="square" rtlCol="0">
            <a:spAutoFit/>
          </a:bodyPr>
          <a:lstStyle/>
          <a:p>
            <a:pPr algn="just">
              <a:lnSpc>
                <a:spcPct val="150000"/>
              </a:lnSpc>
            </a:pPr>
            <a:r>
              <a:rPr lang="nl-NL" sz="1900" b="1" kern="100">
                <a:latin typeface="Arial" panose="020B0604020202020204" pitchFamily="34" charset="0"/>
                <a:ea typeface="Calibri" panose="020F0502020204030204" pitchFamily="34" charset="0"/>
                <a:cs typeface="Arial" panose="020B0604020202020204" pitchFamily="34" charset="0"/>
              </a:rPr>
              <a:t>Câu 2. </a:t>
            </a:r>
            <a:r>
              <a:rPr lang="en-US" sz="1900" kern="100">
                <a:latin typeface="Arial" panose="020B0604020202020204" pitchFamily="34" charset="0"/>
                <a:ea typeface="Calibri" panose="020F0502020204030204" pitchFamily="34" charset="0"/>
                <a:cs typeface="Arial" panose="020B0604020202020204" pitchFamily="34" charset="0"/>
              </a:rPr>
              <a:t>Tung một đồng xu cân đối và đồng chất hai lần liên tiếp. Xét các biến cố:</a:t>
            </a:r>
          </a:p>
          <a:p>
            <a:pPr algn="just">
              <a:lnSpc>
                <a:spcPct val="150000"/>
              </a:lnSpc>
            </a:pPr>
            <a:r>
              <a:rPr lang="en-US" sz="1900" kern="100">
                <a:latin typeface="Arial" panose="020B0604020202020204" pitchFamily="34" charset="0"/>
                <a:ea typeface="Calibri" panose="020F0502020204030204" pitchFamily="34" charset="0"/>
                <a:cs typeface="Arial" panose="020B0604020202020204" pitchFamily="34" charset="0"/>
              </a:rPr>
              <a:t>A: "Đồng xu xuất hiện mặt sấp ở lần gieo thứ nhất";</a:t>
            </a:r>
          </a:p>
          <a:p>
            <a:pPr algn="just">
              <a:lnSpc>
                <a:spcPct val="150000"/>
              </a:lnSpc>
            </a:pPr>
            <a:r>
              <a:rPr lang="en-US" sz="1900" kern="100">
                <a:latin typeface="Arial" panose="020B0604020202020204" pitchFamily="34" charset="0"/>
                <a:ea typeface="Calibri" panose="020F0502020204030204" pitchFamily="34" charset="0"/>
                <a:cs typeface="Arial" panose="020B0604020202020204" pitchFamily="34" charset="0"/>
              </a:rPr>
              <a:t>B: "Đồng xu xuất hiện mặt ngửa ở lần gieo thứ hai".</a:t>
            </a:r>
          </a:p>
          <a:p>
            <a:pPr algn="just">
              <a:lnSpc>
                <a:spcPct val="150000"/>
              </a:lnSpc>
            </a:pPr>
            <a:r>
              <a:rPr lang="en-US" sz="1900" kern="100">
                <a:latin typeface="Arial" panose="020B0604020202020204" pitchFamily="34" charset="0"/>
                <a:ea typeface="Calibri" panose="020F0502020204030204" pitchFamily="34" charset="0"/>
                <a:cs typeface="Arial" panose="020B0604020202020204" pitchFamily="34" charset="0"/>
              </a:rPr>
              <a:t>Hai biến cố A và B là hai biến cố</a:t>
            </a:r>
            <a:r>
              <a:rPr lang="en-US" sz="1900" kern="100" smtClean="0">
                <a:latin typeface="Arial" panose="020B0604020202020204" pitchFamily="34" charset="0"/>
                <a:ea typeface="Calibri" panose="020F0502020204030204" pitchFamily="34" charset="0"/>
                <a:cs typeface="Arial" panose="020B0604020202020204" pitchFamily="34" charset="0"/>
              </a:rPr>
              <a:t>:</a:t>
            </a:r>
            <a:endParaRPr lang="en-US" sz="1900" kern="100">
              <a:latin typeface="Arial" panose="020B0604020202020204" pitchFamily="34" charset="0"/>
              <a:ea typeface="Calibri" panose="020F0502020204030204" pitchFamily="34" charset="0"/>
              <a:cs typeface="Arial" panose="020B0604020202020204" pitchFamily="34" charset="0"/>
            </a:endParaRPr>
          </a:p>
        </p:txBody>
      </p:sp>
      <p:sp>
        <p:nvSpPr>
          <p:cNvPr id="7" name="Oval 6"/>
          <p:cNvSpPr/>
          <p:nvPr/>
        </p:nvSpPr>
        <p:spPr>
          <a:xfrm>
            <a:off x="5046158" y="2187519"/>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1" name="Oval 10"/>
          <p:cNvSpPr/>
          <p:nvPr/>
        </p:nvSpPr>
        <p:spPr>
          <a:xfrm>
            <a:off x="857822" y="3140625"/>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5051363" y="3099897"/>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857822" y="2199590"/>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5128354" y="2244669"/>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TextBox 14"/>
          <p:cNvSpPr txBox="1"/>
          <p:nvPr/>
        </p:nvSpPr>
        <p:spPr>
          <a:xfrm>
            <a:off x="938825" y="2256740"/>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TextBox 15"/>
          <p:cNvSpPr txBox="1"/>
          <p:nvPr/>
        </p:nvSpPr>
        <p:spPr>
          <a:xfrm>
            <a:off x="930874" y="3189824"/>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a:t>
            </a:r>
          </a:p>
        </p:txBody>
      </p:sp>
      <p:sp>
        <p:nvSpPr>
          <p:cNvPr id="17" name="TextBox 16"/>
          <p:cNvSpPr txBox="1"/>
          <p:nvPr/>
        </p:nvSpPr>
        <p:spPr>
          <a:xfrm>
            <a:off x="5132366" y="3157047"/>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nvGrpSpPr>
          <p:cNvPr id="3" name="Group 2"/>
          <p:cNvGrpSpPr/>
          <p:nvPr/>
        </p:nvGrpSpPr>
        <p:grpSpPr>
          <a:xfrm>
            <a:off x="1527259" y="2194957"/>
            <a:ext cx="2380249" cy="553165"/>
            <a:chOff x="1169329" y="2399116"/>
            <a:chExt cx="6349936" cy="553165"/>
          </a:xfrm>
        </p:grpSpPr>
        <p:pic>
          <p:nvPicPr>
            <p:cNvPr id="6" name="Picture 5"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220626" cy="431580"/>
            </a:xfrm>
            <a:prstGeom prst="rect">
              <a:avLst/>
            </a:prstGeom>
          </p:spPr>
        </p:pic>
        <mc:AlternateContent xmlns:mc="http://schemas.openxmlformats.org/markup-compatibility/2006" xmlns:a14="http://schemas.microsoft.com/office/drawing/2010/main">
          <mc:Choice Requires="a14">
            <p:sp>
              <p:nvSpPr>
                <p:cNvPr id="18" name="TextBox 17"/>
                <p:cNvSpPr txBox="1"/>
                <p:nvPr/>
              </p:nvSpPr>
              <p:spPr>
                <a:xfrm>
                  <a:off x="1169329" y="2399116"/>
                  <a:ext cx="6349936" cy="553165"/>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nor/>
                          </m:rPr>
                          <a:rPr lang="en-US" sz="1900" kern="100">
                            <a:latin typeface="Arial" panose="020B0604020202020204" pitchFamily="34" charset="0"/>
                            <a:ea typeface="Calibri" panose="020F0502020204030204" pitchFamily="34" charset="0"/>
                            <a:cs typeface="Arial" panose="020B0604020202020204" pitchFamily="34" charset="0"/>
                          </a:rPr>
                          <m:t>Bi</m:t>
                        </m:r>
                        <m:r>
                          <m:rPr>
                            <m:nor/>
                          </m:rPr>
                          <a:rPr lang="en-US" sz="1900" kern="100">
                            <a:latin typeface="Arial" panose="020B0604020202020204" pitchFamily="34" charset="0"/>
                            <a:ea typeface="Calibri" panose="020F0502020204030204" pitchFamily="34" charset="0"/>
                            <a:cs typeface="Arial" panose="020B0604020202020204" pitchFamily="34" charset="0"/>
                          </a:rPr>
                          <m:t>ế</m:t>
                        </m:r>
                        <m:r>
                          <m:rPr>
                            <m:nor/>
                          </m:rPr>
                          <a:rPr lang="en-US" sz="1900" kern="100">
                            <a:latin typeface="Arial" panose="020B0604020202020204" pitchFamily="34" charset="0"/>
                            <a:ea typeface="Calibri" panose="020F0502020204030204" pitchFamily="34" charset="0"/>
                            <a:cs typeface="Arial" panose="020B0604020202020204" pitchFamily="34" charset="0"/>
                          </a:rPr>
                          <m:t>n</m:t>
                        </m:r>
                        <m:r>
                          <m:rPr>
                            <m:nor/>
                          </m:rPr>
                          <a:rPr lang="en-US" sz="1900" kern="100">
                            <a:latin typeface="Arial" panose="020B0604020202020204" pitchFamily="34" charset="0"/>
                            <a:ea typeface="Calibri" panose="020F0502020204030204" pitchFamily="34" charset="0"/>
                            <a:cs typeface="Arial" panose="020B0604020202020204" pitchFamily="34" charset="0"/>
                          </a:rPr>
                          <m:t> </m:t>
                        </m:r>
                        <m:r>
                          <m:rPr>
                            <m:nor/>
                          </m:rPr>
                          <a:rPr lang="en-US" sz="1900" kern="100">
                            <a:latin typeface="Arial" panose="020B0604020202020204" pitchFamily="34" charset="0"/>
                            <a:ea typeface="Calibri" panose="020F0502020204030204" pitchFamily="34" charset="0"/>
                            <a:cs typeface="Arial" panose="020B0604020202020204" pitchFamily="34" charset="0"/>
                          </a:rPr>
                          <m:t>c</m:t>
                        </m:r>
                        <m:r>
                          <m:rPr>
                            <m:nor/>
                          </m:rPr>
                          <a:rPr lang="en-US" sz="1900" kern="100">
                            <a:latin typeface="Arial" panose="020B0604020202020204" pitchFamily="34" charset="0"/>
                            <a:ea typeface="Calibri" panose="020F0502020204030204" pitchFamily="34" charset="0"/>
                            <a:cs typeface="Arial" panose="020B0604020202020204" pitchFamily="34" charset="0"/>
                          </a:rPr>
                          <m:t>ố đố</m:t>
                        </m:r>
                        <m:r>
                          <m:rPr>
                            <m:nor/>
                          </m:rPr>
                          <a:rPr lang="en-US" sz="1900" kern="100">
                            <a:latin typeface="Arial" panose="020B0604020202020204" pitchFamily="34" charset="0"/>
                            <a:ea typeface="Calibri" panose="020F0502020204030204" pitchFamily="34" charset="0"/>
                            <a:cs typeface="Arial" panose="020B0604020202020204" pitchFamily="34" charset="0"/>
                          </a:rPr>
                          <m:t>i</m:t>
                        </m:r>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169329" y="2399116"/>
                  <a:ext cx="6349936" cy="553165"/>
                </a:xfrm>
                <a:prstGeom prst="rect">
                  <a:avLst/>
                </a:prstGeom>
                <a:blipFill>
                  <a:blip r:embed="rId7"/>
                  <a:stretch>
                    <a:fillRect/>
                  </a:stretch>
                </a:blipFill>
              </p:spPr>
              <p:txBody>
                <a:bodyPr/>
                <a:lstStyle/>
                <a:p>
                  <a:r>
                    <a:rPr lang="en-US">
                      <a:noFill/>
                    </a:rPr>
                    <a:t> </a:t>
                  </a:r>
                </a:p>
              </p:txBody>
            </p:sp>
          </mc:Fallback>
        </mc:AlternateContent>
      </p:grpSp>
      <p:pic>
        <p:nvPicPr>
          <p:cNvPr id="25" name="Picture 14" descr="kim phut"/>
          <p:cNvPicPr>
            <a:picLocks noChangeAspect="1" noChangeArrowheads="1"/>
          </p:cNvPicPr>
          <p:nvPr/>
        </p:nvPicPr>
        <p:blipFill>
          <a:blip r:embed="rId8" cstate="print"/>
          <a:srcRect/>
          <a:stretch>
            <a:fillRect/>
          </a:stretch>
        </p:blipFill>
        <p:spPr bwMode="auto">
          <a:xfrm>
            <a:off x="3604567" y="4340526"/>
            <a:ext cx="610030" cy="574147"/>
          </a:xfrm>
          <a:prstGeom prst="rect">
            <a:avLst/>
          </a:prstGeom>
          <a:noFill/>
          <a:ln w="9525">
            <a:noFill/>
            <a:miter lim="800000"/>
            <a:headEnd/>
            <a:tailEnd/>
          </a:ln>
        </p:spPr>
      </p:pic>
      <p:pic>
        <p:nvPicPr>
          <p:cNvPr id="22" name="Picture 21" descr="dongho1"/>
          <p:cNvPicPr>
            <a:picLocks noChangeAspect="1" noChangeArrowheads="1"/>
          </p:cNvPicPr>
          <p:nvPr/>
        </p:nvPicPr>
        <p:blipFill>
          <a:blip r:embed="rId9" cstate="print"/>
          <a:srcRect/>
          <a:stretch>
            <a:fillRect/>
          </a:stretch>
        </p:blipFill>
        <p:spPr bwMode="auto">
          <a:xfrm>
            <a:off x="3439817" y="4081490"/>
            <a:ext cx="935382" cy="943907"/>
          </a:xfrm>
          <a:prstGeom prst="rect">
            <a:avLst/>
          </a:prstGeom>
          <a:noFill/>
        </p:spPr>
      </p:pic>
      <p:sp>
        <p:nvSpPr>
          <p:cNvPr id="26" name="Cloud 25"/>
          <p:cNvSpPr/>
          <p:nvPr/>
        </p:nvSpPr>
        <p:spPr>
          <a:xfrm>
            <a:off x="4591074" y="4289787"/>
            <a:ext cx="1417460" cy="639047"/>
          </a:xfrm>
          <a:prstGeom prst="cloud">
            <a:avLst/>
          </a:prstGeom>
          <a:ln>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Hết giờ</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p:cNvPicPr>
            <a:picLocks noChangeAspect="1"/>
          </p:cNvPicPr>
          <p:nvPr/>
        </p:nvPicPr>
        <p:blipFill>
          <a:blip r:embed="rId10"/>
          <a:stretch>
            <a:fillRect/>
          </a:stretch>
        </p:blipFill>
        <p:spPr>
          <a:xfrm>
            <a:off x="8203068" y="4075793"/>
            <a:ext cx="940932" cy="949604"/>
          </a:xfrm>
          <a:prstGeom prst="rect">
            <a:avLst/>
          </a:prstGeom>
        </p:spPr>
      </p:pic>
      <p:grpSp>
        <p:nvGrpSpPr>
          <p:cNvPr id="29" name="Group 28"/>
          <p:cNvGrpSpPr/>
          <p:nvPr/>
        </p:nvGrpSpPr>
        <p:grpSpPr>
          <a:xfrm>
            <a:off x="5749966" y="2160349"/>
            <a:ext cx="2380250" cy="553165"/>
            <a:chOff x="1222590" y="2387937"/>
            <a:chExt cx="6442649" cy="553165"/>
          </a:xfrm>
        </p:grpSpPr>
        <p:pic>
          <p:nvPicPr>
            <p:cNvPr id="30" name="Picture 29"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442649" cy="431580"/>
            </a:xfrm>
            <a:prstGeom prst="rect">
              <a:avLst/>
            </a:prstGeom>
          </p:spPr>
        </p:pic>
        <mc:AlternateContent xmlns:mc="http://schemas.openxmlformats.org/markup-compatibility/2006" xmlns:a14="http://schemas.microsoft.com/office/drawing/2010/main">
          <mc:Choice Requires="a14">
            <p:sp>
              <p:nvSpPr>
                <p:cNvPr id="31" name="TextBox 30"/>
                <p:cNvSpPr txBox="1"/>
                <p:nvPr/>
              </p:nvSpPr>
              <p:spPr>
                <a:xfrm>
                  <a:off x="1615661" y="2387937"/>
                  <a:ext cx="5559227" cy="553165"/>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
                      </m:oMathParaPr>
                      <m:oMath xmlns:m="http://schemas.openxmlformats.org/officeDocument/2006/math">
                        <m:r>
                          <m:rPr>
                            <m:nor/>
                          </m:rPr>
                          <a:rPr lang="en-US" sz="1900" kern="100">
                            <a:latin typeface="Arial" panose="020B0604020202020204" pitchFamily="34" charset="0"/>
                            <a:ea typeface="Calibri" panose="020F0502020204030204" pitchFamily="34" charset="0"/>
                            <a:cs typeface="Arial" panose="020B0604020202020204" pitchFamily="34" charset="0"/>
                          </a:rPr>
                          <m:t>Bi</m:t>
                        </m:r>
                        <m:r>
                          <m:rPr>
                            <m:nor/>
                          </m:rPr>
                          <a:rPr lang="en-US" sz="1900" kern="100">
                            <a:latin typeface="Arial" panose="020B0604020202020204" pitchFamily="34" charset="0"/>
                            <a:ea typeface="Calibri" panose="020F0502020204030204" pitchFamily="34" charset="0"/>
                            <a:cs typeface="Arial" panose="020B0604020202020204" pitchFamily="34" charset="0"/>
                          </a:rPr>
                          <m:t>ế</m:t>
                        </m:r>
                        <m:r>
                          <m:rPr>
                            <m:nor/>
                          </m:rPr>
                          <a:rPr lang="en-US" sz="1900" kern="100">
                            <a:latin typeface="Arial" panose="020B0604020202020204" pitchFamily="34" charset="0"/>
                            <a:ea typeface="Calibri" panose="020F0502020204030204" pitchFamily="34" charset="0"/>
                            <a:cs typeface="Arial" panose="020B0604020202020204" pitchFamily="34" charset="0"/>
                          </a:rPr>
                          <m:t>n</m:t>
                        </m:r>
                        <m:r>
                          <m:rPr>
                            <m:nor/>
                          </m:rPr>
                          <a:rPr lang="en-US" sz="1900" kern="100">
                            <a:latin typeface="Arial" panose="020B0604020202020204" pitchFamily="34" charset="0"/>
                            <a:ea typeface="Calibri" panose="020F0502020204030204" pitchFamily="34" charset="0"/>
                            <a:cs typeface="Arial" panose="020B0604020202020204" pitchFamily="34" charset="0"/>
                          </a:rPr>
                          <m:t> </m:t>
                        </m:r>
                        <m:r>
                          <m:rPr>
                            <m:nor/>
                          </m:rPr>
                          <a:rPr lang="en-US" sz="1900" kern="100">
                            <a:latin typeface="Arial" panose="020B0604020202020204" pitchFamily="34" charset="0"/>
                            <a:ea typeface="Calibri" panose="020F0502020204030204" pitchFamily="34" charset="0"/>
                            <a:cs typeface="Arial" panose="020B0604020202020204" pitchFamily="34" charset="0"/>
                          </a:rPr>
                          <m:t>c</m:t>
                        </m:r>
                        <m:r>
                          <m:rPr>
                            <m:nor/>
                          </m:rPr>
                          <a:rPr lang="en-US" sz="1900" kern="100">
                            <a:latin typeface="Arial" panose="020B0604020202020204" pitchFamily="34" charset="0"/>
                            <a:ea typeface="Calibri" panose="020F0502020204030204" pitchFamily="34" charset="0"/>
                            <a:cs typeface="Arial" panose="020B0604020202020204" pitchFamily="34" charset="0"/>
                          </a:rPr>
                          <m:t>ố độ</m:t>
                        </m:r>
                        <m:r>
                          <m:rPr>
                            <m:nor/>
                          </m:rPr>
                          <a:rPr lang="en-US" sz="1900" kern="100">
                            <a:latin typeface="Arial" panose="020B0604020202020204" pitchFamily="34" charset="0"/>
                            <a:ea typeface="Calibri" panose="020F0502020204030204" pitchFamily="34" charset="0"/>
                            <a:cs typeface="Arial" panose="020B0604020202020204" pitchFamily="34" charset="0"/>
                          </a:rPr>
                          <m:t>c</m:t>
                        </m:r>
                        <m:r>
                          <m:rPr>
                            <m:nor/>
                          </m:rPr>
                          <a:rPr lang="en-US" sz="1900" kern="100">
                            <a:latin typeface="Arial" panose="020B0604020202020204" pitchFamily="34" charset="0"/>
                            <a:ea typeface="Calibri" panose="020F0502020204030204" pitchFamily="34" charset="0"/>
                            <a:cs typeface="Arial" panose="020B0604020202020204" pitchFamily="34" charset="0"/>
                          </a:rPr>
                          <m:t> </m:t>
                        </m:r>
                        <m:r>
                          <m:rPr>
                            <m:nor/>
                          </m:rPr>
                          <a:rPr lang="en-US" sz="1900" kern="100">
                            <a:latin typeface="Arial" panose="020B0604020202020204" pitchFamily="34" charset="0"/>
                            <a:ea typeface="Calibri" panose="020F0502020204030204" pitchFamily="34" charset="0"/>
                            <a:cs typeface="Arial" panose="020B0604020202020204" pitchFamily="34" charset="0"/>
                          </a:rPr>
                          <m:t>l</m:t>
                        </m:r>
                        <m:r>
                          <m:rPr>
                            <m:nor/>
                          </m:rPr>
                          <a:rPr lang="en-US" sz="1900" kern="100">
                            <a:latin typeface="Arial" panose="020B0604020202020204" pitchFamily="34" charset="0"/>
                            <a:ea typeface="Calibri" panose="020F0502020204030204" pitchFamily="34" charset="0"/>
                            <a:cs typeface="Arial" panose="020B0604020202020204" pitchFamily="34" charset="0"/>
                          </a:rPr>
                          <m:t>ậ</m:t>
                        </m:r>
                        <m:r>
                          <m:rPr>
                            <m:nor/>
                          </m:rPr>
                          <a:rPr lang="en-US" sz="1900" kern="100">
                            <a:latin typeface="Arial" panose="020B0604020202020204" pitchFamily="34" charset="0"/>
                            <a:ea typeface="Calibri" panose="020F0502020204030204" pitchFamily="34" charset="0"/>
                            <a:cs typeface="Arial" panose="020B0604020202020204" pitchFamily="34" charset="0"/>
                          </a:rPr>
                          <m:t>p</m:t>
                        </m:r>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615661" y="2387937"/>
                  <a:ext cx="5559227" cy="553165"/>
                </a:xfrm>
                <a:prstGeom prst="rect">
                  <a:avLst/>
                </a:prstGeom>
                <a:blipFill>
                  <a:blip r:embed="rId11"/>
                  <a:stretch>
                    <a:fillRect/>
                  </a:stretch>
                </a:blipFill>
              </p:spPr>
              <p:txBody>
                <a:bodyPr/>
                <a:lstStyle/>
                <a:p>
                  <a:r>
                    <a:rPr lang="en-US">
                      <a:noFill/>
                    </a:rPr>
                    <a:t> </a:t>
                  </a:r>
                </a:p>
              </p:txBody>
            </p:sp>
          </mc:Fallback>
        </mc:AlternateContent>
      </p:grpSp>
      <p:grpSp>
        <p:nvGrpSpPr>
          <p:cNvPr id="32" name="Group 31"/>
          <p:cNvGrpSpPr/>
          <p:nvPr/>
        </p:nvGrpSpPr>
        <p:grpSpPr>
          <a:xfrm>
            <a:off x="1527258" y="3138255"/>
            <a:ext cx="2351743" cy="553165"/>
            <a:chOff x="1222590" y="2379944"/>
            <a:chExt cx="5840031" cy="553165"/>
          </a:xfrm>
        </p:grpSpPr>
        <p:pic>
          <p:nvPicPr>
            <p:cNvPr id="33" name="Picture 32"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5840031" cy="431580"/>
            </a:xfrm>
            <a:prstGeom prst="rect">
              <a:avLst/>
            </a:prstGeom>
          </p:spPr>
        </p:pic>
        <mc:AlternateContent xmlns:mc="http://schemas.openxmlformats.org/markup-compatibility/2006" xmlns:a14="http://schemas.microsoft.com/office/drawing/2010/main">
          <mc:Choice Requires="a14">
            <p:sp>
              <p:nvSpPr>
                <p:cNvPr id="34" name="TextBox 33"/>
                <p:cNvSpPr txBox="1"/>
                <p:nvPr/>
              </p:nvSpPr>
              <p:spPr>
                <a:xfrm>
                  <a:off x="1648465" y="2379944"/>
                  <a:ext cx="4791890" cy="553165"/>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nor/>
                          </m:rPr>
                          <a:rPr lang="en-US" sz="1900" kern="100">
                            <a:latin typeface="Arial" panose="020B0604020202020204" pitchFamily="34" charset="0"/>
                            <a:ea typeface="Calibri" panose="020F0502020204030204" pitchFamily="34" charset="0"/>
                            <a:cs typeface="Arial" panose="020B0604020202020204" pitchFamily="34" charset="0"/>
                          </a:rPr>
                          <m:t>Bi</m:t>
                        </m:r>
                        <m:r>
                          <m:rPr>
                            <m:nor/>
                          </m:rPr>
                          <a:rPr lang="en-US" sz="1900" kern="100">
                            <a:latin typeface="Arial" panose="020B0604020202020204" pitchFamily="34" charset="0"/>
                            <a:ea typeface="Calibri" panose="020F0502020204030204" pitchFamily="34" charset="0"/>
                            <a:cs typeface="Arial" panose="020B0604020202020204" pitchFamily="34" charset="0"/>
                          </a:rPr>
                          <m:t>ế</m:t>
                        </m:r>
                        <m:r>
                          <m:rPr>
                            <m:nor/>
                          </m:rPr>
                          <a:rPr lang="en-US" sz="1900" kern="100">
                            <a:latin typeface="Arial" panose="020B0604020202020204" pitchFamily="34" charset="0"/>
                            <a:ea typeface="Calibri" panose="020F0502020204030204" pitchFamily="34" charset="0"/>
                            <a:cs typeface="Arial" panose="020B0604020202020204" pitchFamily="34" charset="0"/>
                          </a:rPr>
                          <m:t>n</m:t>
                        </m:r>
                        <m:r>
                          <m:rPr>
                            <m:nor/>
                          </m:rPr>
                          <a:rPr lang="en-US" sz="1900" kern="100">
                            <a:latin typeface="Arial" panose="020B0604020202020204" pitchFamily="34" charset="0"/>
                            <a:ea typeface="Calibri" panose="020F0502020204030204" pitchFamily="34" charset="0"/>
                            <a:cs typeface="Arial" panose="020B0604020202020204" pitchFamily="34" charset="0"/>
                          </a:rPr>
                          <m:t> </m:t>
                        </m:r>
                        <m:r>
                          <m:rPr>
                            <m:nor/>
                          </m:rPr>
                          <a:rPr lang="en-US" sz="1900" kern="100">
                            <a:latin typeface="Arial" panose="020B0604020202020204" pitchFamily="34" charset="0"/>
                            <a:ea typeface="Calibri" panose="020F0502020204030204" pitchFamily="34" charset="0"/>
                            <a:cs typeface="Arial" panose="020B0604020202020204" pitchFamily="34" charset="0"/>
                          </a:rPr>
                          <m:t>c</m:t>
                        </m:r>
                        <m:r>
                          <m:rPr>
                            <m:nor/>
                          </m:rPr>
                          <a:rPr lang="en-US" sz="1900" kern="100">
                            <a:latin typeface="Arial" panose="020B0604020202020204" pitchFamily="34" charset="0"/>
                            <a:ea typeface="Calibri" panose="020F0502020204030204" pitchFamily="34" charset="0"/>
                            <a:cs typeface="Arial" panose="020B0604020202020204" pitchFamily="34" charset="0"/>
                          </a:rPr>
                          <m:t>ố </m:t>
                        </m:r>
                        <m:r>
                          <m:rPr>
                            <m:nor/>
                          </m:rPr>
                          <a:rPr lang="en-US" sz="1900" kern="100">
                            <a:latin typeface="Arial" panose="020B0604020202020204" pitchFamily="34" charset="0"/>
                            <a:ea typeface="Calibri" panose="020F0502020204030204" pitchFamily="34" charset="0"/>
                            <a:cs typeface="Arial" panose="020B0604020202020204" pitchFamily="34" charset="0"/>
                          </a:rPr>
                          <m:t>giao</m:t>
                        </m:r>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1648465" y="2379944"/>
                  <a:ext cx="4791890" cy="553165"/>
                </a:xfrm>
                <a:prstGeom prst="rect">
                  <a:avLst/>
                </a:prstGeom>
                <a:blipFill>
                  <a:blip r:embed="rId12"/>
                  <a:stretch>
                    <a:fillRect/>
                  </a:stretch>
                </a:blipFill>
              </p:spPr>
              <p:txBody>
                <a:bodyPr/>
                <a:lstStyle/>
                <a:p>
                  <a:r>
                    <a:rPr lang="en-US">
                      <a:noFill/>
                    </a:rPr>
                    <a:t> </a:t>
                  </a:r>
                </a:p>
              </p:txBody>
            </p:sp>
          </mc:Fallback>
        </mc:AlternateContent>
      </p:grpSp>
      <p:grpSp>
        <p:nvGrpSpPr>
          <p:cNvPr id="35" name="Group 34"/>
          <p:cNvGrpSpPr/>
          <p:nvPr/>
        </p:nvGrpSpPr>
        <p:grpSpPr>
          <a:xfrm>
            <a:off x="5749966" y="3101810"/>
            <a:ext cx="2380250" cy="553165"/>
            <a:chOff x="1222591" y="2389972"/>
            <a:chExt cx="5310397" cy="553165"/>
          </a:xfrm>
        </p:grpSpPr>
        <p:pic>
          <p:nvPicPr>
            <p:cNvPr id="36" name="Picture 35" descr="1456.png"/>
            <p:cNvPicPr>
              <a:picLocks noChangeAspect="1"/>
            </p:cNvPicPr>
            <p:nvPr/>
          </p:nvPicPr>
          <p:blipFill>
            <a:blip r:embed="rId6" cstate="print">
              <a:duotone>
                <a:prstClr val="black"/>
                <a:srgbClr val="B0E2BB">
                  <a:tint val="45000"/>
                  <a:satMod val="400000"/>
                </a:srgbClr>
              </a:duotone>
            </a:blip>
            <a:stretch>
              <a:fillRect/>
            </a:stretch>
          </p:blipFill>
          <p:spPr>
            <a:xfrm>
              <a:off x="1222591" y="2455940"/>
              <a:ext cx="5310397" cy="431580"/>
            </a:xfrm>
            <a:prstGeom prst="rect">
              <a:avLst/>
            </a:prstGeom>
          </p:spPr>
        </p:pic>
        <mc:AlternateContent xmlns:mc="http://schemas.openxmlformats.org/markup-compatibility/2006" xmlns:a14="http://schemas.microsoft.com/office/drawing/2010/main">
          <mc:Choice Requires="a14">
            <p:sp>
              <p:nvSpPr>
                <p:cNvPr id="37" name="TextBox 36"/>
                <p:cNvSpPr txBox="1"/>
                <p:nvPr/>
              </p:nvSpPr>
              <p:spPr>
                <a:xfrm>
                  <a:off x="1434621" y="2389972"/>
                  <a:ext cx="4806154" cy="553165"/>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nor/>
                          </m:rPr>
                          <a:rPr lang="pt-BR" sz="1900" kern="100">
                            <a:latin typeface="Arial" panose="020B0604020202020204" pitchFamily="34" charset="0"/>
                            <a:ea typeface="Calibri" panose="020F0502020204030204" pitchFamily="34" charset="0"/>
                            <a:cs typeface="Arial" panose="020B0604020202020204" pitchFamily="34" charset="0"/>
                          </a:rPr>
                          <m:t>Bi</m:t>
                        </m:r>
                        <m:r>
                          <m:rPr>
                            <m:nor/>
                          </m:rPr>
                          <a:rPr lang="pt-BR" sz="1900" kern="100">
                            <a:latin typeface="Arial" panose="020B0604020202020204" pitchFamily="34" charset="0"/>
                            <a:ea typeface="Calibri" panose="020F0502020204030204" pitchFamily="34" charset="0"/>
                            <a:cs typeface="Arial" panose="020B0604020202020204" pitchFamily="34" charset="0"/>
                          </a:rPr>
                          <m:t>ế</m:t>
                        </m:r>
                        <m:r>
                          <m:rPr>
                            <m:nor/>
                          </m:rPr>
                          <a:rPr lang="pt-BR" sz="1900" kern="100">
                            <a:latin typeface="Arial" panose="020B0604020202020204" pitchFamily="34" charset="0"/>
                            <a:ea typeface="Calibri" panose="020F0502020204030204" pitchFamily="34" charset="0"/>
                            <a:cs typeface="Arial" panose="020B0604020202020204" pitchFamily="34" charset="0"/>
                          </a:rPr>
                          <m:t>n</m:t>
                        </m:r>
                        <m:r>
                          <m:rPr>
                            <m:nor/>
                          </m:rPr>
                          <a:rPr lang="pt-BR" sz="1900" kern="100">
                            <a:latin typeface="Arial" panose="020B0604020202020204" pitchFamily="34" charset="0"/>
                            <a:ea typeface="Calibri" panose="020F0502020204030204" pitchFamily="34" charset="0"/>
                            <a:cs typeface="Arial" panose="020B0604020202020204" pitchFamily="34" charset="0"/>
                          </a:rPr>
                          <m:t> </m:t>
                        </m:r>
                        <m:r>
                          <m:rPr>
                            <m:nor/>
                          </m:rPr>
                          <a:rPr lang="pt-BR" sz="1900" kern="100">
                            <a:latin typeface="Arial" panose="020B0604020202020204" pitchFamily="34" charset="0"/>
                            <a:ea typeface="Calibri" panose="020F0502020204030204" pitchFamily="34" charset="0"/>
                            <a:cs typeface="Arial" panose="020B0604020202020204" pitchFamily="34" charset="0"/>
                          </a:rPr>
                          <m:t>c</m:t>
                        </m:r>
                        <m:r>
                          <m:rPr>
                            <m:nor/>
                          </m:rPr>
                          <a:rPr lang="pt-BR" sz="1900" kern="100">
                            <a:latin typeface="Arial" panose="020B0604020202020204" pitchFamily="34" charset="0"/>
                            <a:ea typeface="Calibri" panose="020F0502020204030204" pitchFamily="34" charset="0"/>
                            <a:cs typeface="Arial" panose="020B0604020202020204" pitchFamily="34" charset="0"/>
                          </a:rPr>
                          <m:t>ố </m:t>
                        </m:r>
                        <m:r>
                          <m:rPr>
                            <m:nor/>
                          </m:rPr>
                          <a:rPr lang="pt-BR" sz="1900" kern="100">
                            <a:latin typeface="Arial" panose="020B0604020202020204" pitchFamily="34" charset="0"/>
                            <a:ea typeface="Calibri" panose="020F0502020204030204" pitchFamily="34" charset="0"/>
                            <a:cs typeface="Arial" panose="020B0604020202020204" pitchFamily="34" charset="0"/>
                          </a:rPr>
                          <m:t>h</m:t>
                        </m:r>
                        <m:r>
                          <m:rPr>
                            <m:nor/>
                          </m:rPr>
                          <a:rPr lang="pt-BR" sz="1900" kern="100">
                            <a:latin typeface="Arial" panose="020B0604020202020204" pitchFamily="34" charset="0"/>
                            <a:ea typeface="Calibri" panose="020F0502020204030204" pitchFamily="34" charset="0"/>
                            <a:cs typeface="Arial" panose="020B0604020202020204" pitchFamily="34" charset="0"/>
                          </a:rPr>
                          <m:t>ợ</m:t>
                        </m:r>
                        <m:r>
                          <m:rPr>
                            <m:nor/>
                          </m:rPr>
                          <a:rPr lang="pt-BR" sz="1900" kern="100">
                            <a:latin typeface="Arial" panose="020B0604020202020204" pitchFamily="34" charset="0"/>
                            <a:ea typeface="Calibri" panose="020F0502020204030204" pitchFamily="34" charset="0"/>
                            <a:cs typeface="Arial" panose="020B0604020202020204" pitchFamily="34" charset="0"/>
                          </a:rPr>
                          <m:t>p</m:t>
                        </m:r>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1434621" y="2389972"/>
                  <a:ext cx="4806154" cy="553165"/>
                </a:xfrm>
                <a:prstGeom prst="rect">
                  <a:avLst/>
                </a:prstGeom>
                <a:blipFill>
                  <a:blip r:embed="rId13"/>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8235427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D495">
            <a:alpha val="33000"/>
          </a:srgbClr>
        </a:solidFill>
        <a:effectLst/>
      </p:bgPr>
    </p:bg>
    <p:spTree>
      <p:nvGrpSpPr>
        <p:cNvPr id="1" name=""/>
        <p:cNvGrpSpPr/>
        <p:nvPr/>
      </p:nvGrpSpPr>
      <p:grpSpPr>
        <a:xfrm>
          <a:off x="0" y="0"/>
          <a:ext cx="0" cy="0"/>
          <a:chOff x="0" y="0"/>
          <a:chExt cx="0" cy="0"/>
        </a:xfrm>
      </p:grpSpPr>
      <p:sp>
        <p:nvSpPr>
          <p:cNvPr id="5" name="TextBox 4"/>
          <p:cNvSpPr txBox="1"/>
          <p:nvPr/>
        </p:nvSpPr>
        <p:spPr>
          <a:xfrm>
            <a:off x="354471" y="82954"/>
            <a:ext cx="8523500" cy="2118529"/>
          </a:xfrm>
          <a:prstGeom prst="rect">
            <a:avLst/>
          </a:prstGeom>
          <a:noFill/>
        </p:spPr>
        <p:txBody>
          <a:bodyPr wrap="square" rtlCol="0">
            <a:spAutoFit/>
          </a:bodyPr>
          <a:lstStyle/>
          <a:p>
            <a:pPr algn="just">
              <a:lnSpc>
                <a:spcPct val="150000"/>
              </a:lnSpc>
              <a:spcAft>
                <a:spcPts val="1200"/>
              </a:spcAft>
            </a:pPr>
            <a:r>
              <a:rPr lang="nl-NL" sz="1800" b="1" kern="100">
                <a:latin typeface="Arial" panose="020B0604020202020204" pitchFamily="34" charset="0"/>
                <a:ea typeface="Calibri" panose="020F0502020204030204" pitchFamily="34" charset="0"/>
                <a:cs typeface="Arial" panose="020B0604020202020204" pitchFamily="34" charset="0"/>
              </a:rPr>
              <a:t>Câu 3.</a:t>
            </a:r>
            <a:r>
              <a:rPr lang="en-US" sz="1800" kern="100">
                <a:latin typeface="Arial" panose="020B0604020202020204" pitchFamily="34" charset="0"/>
                <a:ea typeface="Calibri" panose="020F0502020204030204" pitchFamily="34" charset="0"/>
                <a:cs typeface="Arial" panose="020B0604020202020204" pitchFamily="34" charset="0"/>
              </a:rPr>
              <a:t> Một hộp đựng 5 viên bi màu đỏ và 6 viên bi màu xanh có cùng kích thước và khối lượng. Bạn Hoa lấy ngẫu nhiên một viên bị và không trả lại vào hộp. Tiếp theo bạn An lấy ngẫu nhiên một viên bi từ hộp đó. Xét biến cố A: “Hoa lấy được viên bi màu đỏ”, biến cố B: “An lấy được viên bi màu xanh”. Hai biến cố A và B là hai biến cố:</a:t>
            </a:r>
            <a:endParaRPr lang="en-US" kern="100">
              <a:latin typeface="Arial" panose="020B0604020202020204" pitchFamily="34" charset="0"/>
              <a:ea typeface="Calibri" panose="020F0502020204030204" pitchFamily="34" charset="0"/>
              <a:cs typeface="Arial" panose="020B0604020202020204" pitchFamily="34" charset="0"/>
            </a:endParaRPr>
          </a:p>
        </p:txBody>
      </p:sp>
      <p:sp>
        <p:nvSpPr>
          <p:cNvPr id="7" name="Oval 6"/>
          <p:cNvSpPr/>
          <p:nvPr/>
        </p:nvSpPr>
        <p:spPr>
          <a:xfrm>
            <a:off x="957975" y="3772202"/>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1" name="Oval 10"/>
          <p:cNvSpPr/>
          <p:nvPr/>
        </p:nvSpPr>
        <p:spPr>
          <a:xfrm>
            <a:off x="957975" y="4436459"/>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964271" y="3065898"/>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979017" y="2392681"/>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1031027" y="3829352"/>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C</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TextBox 14"/>
          <p:cNvSpPr txBox="1"/>
          <p:nvPr/>
        </p:nvSpPr>
        <p:spPr>
          <a:xfrm>
            <a:off x="1050876" y="2449831"/>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TextBox 15"/>
          <p:cNvSpPr txBox="1"/>
          <p:nvPr/>
        </p:nvSpPr>
        <p:spPr>
          <a:xfrm>
            <a:off x="1040171" y="4485658"/>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lang="en-US" sz="2000" b="1" kern="1200">
                <a:solidFill>
                  <a:prstClr val="black"/>
                </a:solidFill>
                <a:latin typeface="Arial" panose="020B0604020202020204" pitchFamily="34" charset="0"/>
                <a:ea typeface="+mn-ea"/>
                <a:cs typeface="Arial" panose="020B0604020202020204" pitchFamily="34" charset="0"/>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7" name="TextBox 16"/>
          <p:cNvSpPr txBox="1"/>
          <p:nvPr/>
        </p:nvSpPr>
        <p:spPr>
          <a:xfrm>
            <a:off x="1045274" y="3123048"/>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a:t>
            </a:r>
          </a:p>
        </p:txBody>
      </p:sp>
      <p:grpSp>
        <p:nvGrpSpPr>
          <p:cNvPr id="3" name="Group 2"/>
          <p:cNvGrpSpPr/>
          <p:nvPr/>
        </p:nvGrpSpPr>
        <p:grpSpPr>
          <a:xfrm>
            <a:off x="1518045" y="2355965"/>
            <a:ext cx="3829038" cy="528927"/>
            <a:chOff x="995768" y="2389852"/>
            <a:chExt cx="6447448" cy="528927"/>
          </a:xfrm>
        </p:grpSpPr>
        <p:pic>
          <p:nvPicPr>
            <p:cNvPr id="6" name="Picture 5"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220626" cy="431580"/>
            </a:xfrm>
            <a:prstGeom prst="rect">
              <a:avLst/>
            </a:prstGeom>
          </p:spPr>
        </p:pic>
        <mc:AlternateContent xmlns:mc="http://schemas.openxmlformats.org/markup-compatibility/2006" xmlns:a14="http://schemas.microsoft.com/office/drawing/2010/main">
          <mc:Choice Requires="a14">
            <p:sp>
              <p:nvSpPr>
                <p:cNvPr id="18" name="TextBox 17"/>
                <p:cNvSpPr txBox="1"/>
                <p:nvPr/>
              </p:nvSpPr>
              <p:spPr>
                <a:xfrm>
                  <a:off x="995768" y="2389852"/>
                  <a:ext cx="6349936" cy="528927"/>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nor/>
                          </m:rPr>
                          <a:rPr lang="en-US" sz="1800" kern="100">
                            <a:latin typeface="Arial" panose="020B0604020202020204" pitchFamily="34" charset="0"/>
                            <a:ea typeface="Calibri" panose="020F0502020204030204" pitchFamily="34" charset="0"/>
                            <a:cs typeface="Arial" panose="020B0604020202020204" pitchFamily="34" charset="0"/>
                          </a:rPr>
                          <m:t>Bi</m:t>
                        </m:r>
                        <m:r>
                          <m:rPr>
                            <m:nor/>
                          </m:rPr>
                          <a:rPr lang="en-US" sz="1800" kern="100">
                            <a:latin typeface="Arial" panose="020B0604020202020204" pitchFamily="34" charset="0"/>
                            <a:ea typeface="Calibri" panose="020F0502020204030204" pitchFamily="34" charset="0"/>
                            <a:cs typeface="Arial" panose="020B0604020202020204" pitchFamily="34" charset="0"/>
                          </a:rPr>
                          <m:t>ế</m:t>
                        </m:r>
                        <m:r>
                          <m:rPr>
                            <m:nor/>
                          </m:rPr>
                          <a:rPr lang="en-US" sz="1800" kern="100">
                            <a:latin typeface="Arial" panose="020B0604020202020204" pitchFamily="34" charset="0"/>
                            <a:ea typeface="Calibri" panose="020F0502020204030204" pitchFamily="34" charset="0"/>
                            <a:cs typeface="Arial" panose="020B0604020202020204" pitchFamily="34" charset="0"/>
                          </a:rPr>
                          <m:t>n</m:t>
                        </m:r>
                        <m:r>
                          <m:rPr>
                            <m:nor/>
                          </m:rPr>
                          <a:rPr lang="en-US" sz="1800" kern="100">
                            <a:latin typeface="Arial" panose="020B0604020202020204" pitchFamily="34" charset="0"/>
                            <a:ea typeface="Calibri" panose="020F0502020204030204" pitchFamily="34" charset="0"/>
                            <a:cs typeface="Arial" panose="020B0604020202020204" pitchFamily="34" charset="0"/>
                          </a:rPr>
                          <m:t> </m:t>
                        </m:r>
                        <m:r>
                          <m:rPr>
                            <m:nor/>
                          </m:rPr>
                          <a:rPr lang="en-US" sz="1800" kern="100">
                            <a:latin typeface="Arial" panose="020B0604020202020204" pitchFamily="34" charset="0"/>
                            <a:ea typeface="Calibri" panose="020F0502020204030204" pitchFamily="34" charset="0"/>
                            <a:cs typeface="Arial" panose="020B0604020202020204" pitchFamily="34" charset="0"/>
                          </a:rPr>
                          <m:t>c</m:t>
                        </m:r>
                        <m:r>
                          <m:rPr>
                            <m:nor/>
                          </m:rPr>
                          <a:rPr lang="en-US" sz="1800" kern="100">
                            <a:latin typeface="Arial" panose="020B0604020202020204" pitchFamily="34" charset="0"/>
                            <a:ea typeface="Calibri" panose="020F0502020204030204" pitchFamily="34" charset="0"/>
                            <a:cs typeface="Arial" panose="020B0604020202020204" pitchFamily="34" charset="0"/>
                          </a:rPr>
                          <m:t>ố đố</m:t>
                        </m:r>
                        <m:r>
                          <m:rPr>
                            <m:nor/>
                          </m:rPr>
                          <a:rPr lang="en-US" sz="1800" kern="100">
                            <a:latin typeface="Arial" panose="020B0604020202020204" pitchFamily="34" charset="0"/>
                            <a:ea typeface="Calibri" panose="020F0502020204030204" pitchFamily="34" charset="0"/>
                            <a:cs typeface="Arial" panose="020B0604020202020204" pitchFamily="34" charset="0"/>
                          </a:rPr>
                          <m:t>i</m:t>
                        </m:r>
                      </m:oMath>
                    </m:oMathPara>
                  </a14:m>
                  <a:endPar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995768" y="2389852"/>
                  <a:ext cx="6349936" cy="528927"/>
                </a:xfrm>
                <a:prstGeom prst="rect">
                  <a:avLst/>
                </a:prstGeom>
                <a:blipFill>
                  <a:blip r:embed="rId7"/>
                  <a:stretch>
                    <a:fillRect/>
                  </a:stretch>
                </a:blipFill>
              </p:spPr>
              <p:txBody>
                <a:bodyPr/>
                <a:lstStyle/>
                <a:p>
                  <a:r>
                    <a:rPr lang="en-US">
                      <a:noFill/>
                    </a:rPr>
                    <a:t> </a:t>
                  </a:r>
                </a:p>
              </p:txBody>
            </p:sp>
          </mc:Fallback>
        </mc:AlternateContent>
      </p:grpSp>
      <p:pic>
        <p:nvPicPr>
          <p:cNvPr id="25" name="Picture 14" descr="kim phut"/>
          <p:cNvPicPr>
            <a:picLocks noChangeAspect="1" noChangeArrowheads="1"/>
          </p:cNvPicPr>
          <p:nvPr/>
        </p:nvPicPr>
        <p:blipFill>
          <a:blip r:embed="rId8" cstate="print"/>
          <a:srcRect/>
          <a:stretch>
            <a:fillRect/>
          </a:stretch>
        </p:blipFill>
        <p:spPr bwMode="auto">
          <a:xfrm>
            <a:off x="6848299" y="4236499"/>
            <a:ext cx="610030" cy="574147"/>
          </a:xfrm>
          <a:prstGeom prst="rect">
            <a:avLst/>
          </a:prstGeom>
          <a:noFill/>
          <a:ln w="9525">
            <a:noFill/>
            <a:miter lim="800000"/>
            <a:headEnd/>
            <a:tailEnd/>
          </a:ln>
        </p:spPr>
      </p:pic>
      <p:pic>
        <p:nvPicPr>
          <p:cNvPr id="22" name="Picture 21" descr="dongho1"/>
          <p:cNvPicPr>
            <a:picLocks noChangeAspect="1" noChangeArrowheads="1"/>
          </p:cNvPicPr>
          <p:nvPr/>
        </p:nvPicPr>
        <p:blipFill>
          <a:blip r:embed="rId9" cstate="print"/>
          <a:srcRect/>
          <a:stretch>
            <a:fillRect/>
          </a:stretch>
        </p:blipFill>
        <p:spPr bwMode="auto">
          <a:xfrm>
            <a:off x="6672518" y="3988058"/>
            <a:ext cx="935382" cy="943907"/>
          </a:xfrm>
          <a:prstGeom prst="rect">
            <a:avLst/>
          </a:prstGeom>
          <a:noFill/>
        </p:spPr>
      </p:pic>
      <p:sp>
        <p:nvSpPr>
          <p:cNvPr id="26" name="Cloud 25"/>
          <p:cNvSpPr/>
          <p:nvPr/>
        </p:nvSpPr>
        <p:spPr>
          <a:xfrm>
            <a:off x="7305000" y="3349011"/>
            <a:ext cx="1417460" cy="639047"/>
          </a:xfrm>
          <a:prstGeom prst="cloud">
            <a:avLst/>
          </a:prstGeom>
          <a:ln>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Hết giờ</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p:cNvPicPr>
            <a:picLocks noChangeAspect="1"/>
          </p:cNvPicPr>
          <p:nvPr/>
        </p:nvPicPr>
        <p:blipFill>
          <a:blip r:embed="rId10"/>
          <a:stretch>
            <a:fillRect/>
          </a:stretch>
        </p:blipFill>
        <p:spPr>
          <a:xfrm>
            <a:off x="8419559" y="4268264"/>
            <a:ext cx="699073" cy="705516"/>
          </a:xfrm>
          <a:prstGeom prst="rect">
            <a:avLst/>
          </a:prstGeom>
        </p:spPr>
      </p:pic>
      <p:grpSp>
        <p:nvGrpSpPr>
          <p:cNvPr id="29" name="Group 28"/>
          <p:cNvGrpSpPr/>
          <p:nvPr/>
        </p:nvGrpSpPr>
        <p:grpSpPr>
          <a:xfrm>
            <a:off x="1658605" y="3041233"/>
            <a:ext cx="3709915" cy="528927"/>
            <a:chOff x="1222590" y="2384935"/>
            <a:chExt cx="6220626" cy="528927"/>
          </a:xfrm>
        </p:grpSpPr>
        <p:pic>
          <p:nvPicPr>
            <p:cNvPr id="30" name="Picture 29"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220626" cy="431580"/>
            </a:xfrm>
            <a:prstGeom prst="rect">
              <a:avLst/>
            </a:prstGeom>
          </p:spPr>
        </p:pic>
        <mc:AlternateContent xmlns:mc="http://schemas.openxmlformats.org/markup-compatibility/2006" xmlns:a14="http://schemas.microsoft.com/office/drawing/2010/main">
          <mc:Choice Requires="a14">
            <p:sp>
              <p:nvSpPr>
                <p:cNvPr id="31" name="TextBox 30"/>
                <p:cNvSpPr txBox="1"/>
                <p:nvPr/>
              </p:nvSpPr>
              <p:spPr>
                <a:xfrm>
                  <a:off x="2732169" y="2384935"/>
                  <a:ext cx="3314147" cy="528927"/>
                </a:xfrm>
                <a:prstGeom prst="rect">
                  <a:avLst/>
                </a:prstGeom>
                <a:noFill/>
              </p:spPr>
              <p:txBody>
                <a:bodyPr wrap="square" rtlCol="0">
                  <a:spAutoFit/>
                </a:bodyPr>
                <a:lstStyle/>
                <a:p>
                  <a:pPr lvl="0" algn="just">
                    <a:lnSpc>
                      <a:spcPct val="150000"/>
                    </a:lnSpc>
                  </a:pPr>
                  <a14:m>
                    <m:oMathPara xmlns:m="http://schemas.openxmlformats.org/officeDocument/2006/math">
                      <m:oMathParaPr>
                        <m:jc m:val="left"/>
                      </m:oMathParaPr>
                      <m:oMath xmlns:m="http://schemas.openxmlformats.org/officeDocument/2006/math">
                        <m:r>
                          <m:rPr>
                            <m:nor/>
                          </m:rPr>
                          <a:rPr lang="en-US" sz="1800" kern="100">
                            <a:latin typeface="Arial" panose="020B0604020202020204" pitchFamily="34" charset="0"/>
                            <a:ea typeface="Calibri" panose="020F0502020204030204" pitchFamily="34" charset="0"/>
                            <a:cs typeface="Arial" panose="020B0604020202020204" pitchFamily="34" charset="0"/>
                          </a:rPr>
                          <m:t>Bi</m:t>
                        </m:r>
                        <m:r>
                          <m:rPr>
                            <m:nor/>
                          </m:rPr>
                          <a:rPr lang="en-US" sz="1800" kern="100">
                            <a:latin typeface="Arial" panose="020B0604020202020204" pitchFamily="34" charset="0"/>
                            <a:ea typeface="Calibri" panose="020F0502020204030204" pitchFamily="34" charset="0"/>
                            <a:cs typeface="Arial" panose="020B0604020202020204" pitchFamily="34" charset="0"/>
                          </a:rPr>
                          <m:t>ế</m:t>
                        </m:r>
                        <m:r>
                          <m:rPr>
                            <m:nor/>
                          </m:rPr>
                          <a:rPr lang="en-US" sz="1800" kern="100">
                            <a:latin typeface="Arial" panose="020B0604020202020204" pitchFamily="34" charset="0"/>
                            <a:ea typeface="Calibri" panose="020F0502020204030204" pitchFamily="34" charset="0"/>
                            <a:cs typeface="Arial" panose="020B0604020202020204" pitchFamily="34" charset="0"/>
                          </a:rPr>
                          <m:t>n</m:t>
                        </m:r>
                        <m:r>
                          <m:rPr>
                            <m:nor/>
                          </m:rPr>
                          <a:rPr lang="en-US" sz="1800" kern="100">
                            <a:latin typeface="Arial" panose="020B0604020202020204" pitchFamily="34" charset="0"/>
                            <a:ea typeface="Calibri" panose="020F0502020204030204" pitchFamily="34" charset="0"/>
                            <a:cs typeface="Arial" panose="020B0604020202020204" pitchFamily="34" charset="0"/>
                          </a:rPr>
                          <m:t> </m:t>
                        </m:r>
                        <m:r>
                          <m:rPr>
                            <m:nor/>
                          </m:rPr>
                          <a:rPr lang="en-US" sz="1800" kern="100">
                            <a:latin typeface="Arial" panose="020B0604020202020204" pitchFamily="34" charset="0"/>
                            <a:ea typeface="Calibri" panose="020F0502020204030204" pitchFamily="34" charset="0"/>
                            <a:cs typeface="Arial" panose="020B0604020202020204" pitchFamily="34" charset="0"/>
                          </a:rPr>
                          <m:t>c</m:t>
                        </m:r>
                        <m:r>
                          <m:rPr>
                            <m:nor/>
                          </m:rPr>
                          <a:rPr lang="en-US" sz="1800" kern="100">
                            <a:latin typeface="Arial" panose="020B0604020202020204" pitchFamily="34" charset="0"/>
                            <a:ea typeface="Calibri" panose="020F0502020204030204" pitchFamily="34" charset="0"/>
                            <a:cs typeface="Arial" panose="020B0604020202020204" pitchFamily="34" charset="0"/>
                          </a:rPr>
                          <m:t>ố độ</m:t>
                        </m:r>
                        <m:r>
                          <m:rPr>
                            <m:nor/>
                          </m:rPr>
                          <a:rPr lang="en-US" sz="1800" kern="100">
                            <a:latin typeface="Arial" panose="020B0604020202020204" pitchFamily="34" charset="0"/>
                            <a:ea typeface="Calibri" panose="020F0502020204030204" pitchFamily="34" charset="0"/>
                            <a:cs typeface="Arial" panose="020B0604020202020204" pitchFamily="34" charset="0"/>
                          </a:rPr>
                          <m:t>c</m:t>
                        </m:r>
                        <m:r>
                          <m:rPr>
                            <m:nor/>
                          </m:rPr>
                          <a:rPr lang="en-US" sz="1800" kern="100">
                            <a:latin typeface="Arial" panose="020B0604020202020204" pitchFamily="34" charset="0"/>
                            <a:ea typeface="Calibri" panose="020F0502020204030204" pitchFamily="34" charset="0"/>
                            <a:cs typeface="Arial" panose="020B0604020202020204" pitchFamily="34" charset="0"/>
                          </a:rPr>
                          <m:t> </m:t>
                        </m:r>
                        <m:r>
                          <m:rPr>
                            <m:nor/>
                          </m:rPr>
                          <a:rPr lang="en-US" sz="1800" kern="100">
                            <a:latin typeface="Arial" panose="020B0604020202020204" pitchFamily="34" charset="0"/>
                            <a:ea typeface="Calibri" panose="020F0502020204030204" pitchFamily="34" charset="0"/>
                            <a:cs typeface="Arial" panose="020B0604020202020204" pitchFamily="34" charset="0"/>
                          </a:rPr>
                          <m:t>l</m:t>
                        </m:r>
                        <m:r>
                          <m:rPr>
                            <m:nor/>
                          </m:rPr>
                          <a:rPr lang="en-US" sz="1800" kern="100">
                            <a:latin typeface="Arial" panose="020B0604020202020204" pitchFamily="34" charset="0"/>
                            <a:ea typeface="Calibri" panose="020F0502020204030204" pitchFamily="34" charset="0"/>
                            <a:cs typeface="Arial" panose="020B0604020202020204" pitchFamily="34" charset="0"/>
                          </a:rPr>
                          <m:t>ậ</m:t>
                        </m:r>
                        <m:r>
                          <m:rPr>
                            <m:nor/>
                          </m:rPr>
                          <a:rPr lang="en-US" sz="1800" kern="100">
                            <a:latin typeface="Arial" panose="020B0604020202020204" pitchFamily="34" charset="0"/>
                            <a:ea typeface="Calibri" panose="020F0502020204030204" pitchFamily="34" charset="0"/>
                            <a:cs typeface="Arial" panose="020B0604020202020204" pitchFamily="34" charset="0"/>
                          </a:rPr>
                          <m:t>p</m:t>
                        </m:r>
                      </m:oMath>
                    </m:oMathPara>
                  </a14:m>
                  <a:endPar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2732169" y="2384935"/>
                  <a:ext cx="3314147" cy="528927"/>
                </a:xfrm>
                <a:prstGeom prst="rect">
                  <a:avLst/>
                </a:prstGeom>
                <a:blipFill>
                  <a:blip r:embed="rId11"/>
                  <a:stretch>
                    <a:fillRect/>
                  </a:stretch>
                </a:blipFill>
              </p:spPr>
              <p:txBody>
                <a:bodyPr/>
                <a:lstStyle/>
                <a:p>
                  <a:r>
                    <a:rPr lang="en-US">
                      <a:noFill/>
                    </a:rPr>
                    <a:t> </a:t>
                  </a:r>
                </a:p>
              </p:txBody>
            </p:sp>
          </mc:Fallback>
        </mc:AlternateContent>
      </p:grpSp>
      <p:grpSp>
        <p:nvGrpSpPr>
          <p:cNvPr id="32" name="Group 31"/>
          <p:cNvGrpSpPr/>
          <p:nvPr/>
        </p:nvGrpSpPr>
        <p:grpSpPr>
          <a:xfrm>
            <a:off x="1658605" y="3738190"/>
            <a:ext cx="3709915" cy="528927"/>
            <a:chOff x="1222590" y="2380846"/>
            <a:chExt cx="5683445" cy="528927"/>
          </a:xfrm>
        </p:grpSpPr>
        <p:pic>
          <p:nvPicPr>
            <p:cNvPr id="33" name="Picture 32"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5683445" cy="431580"/>
            </a:xfrm>
            <a:prstGeom prst="rect">
              <a:avLst/>
            </a:prstGeom>
          </p:spPr>
        </p:pic>
        <mc:AlternateContent xmlns:mc="http://schemas.openxmlformats.org/markup-compatibility/2006" xmlns:a14="http://schemas.microsoft.com/office/drawing/2010/main">
          <mc:Choice Requires="a14">
            <p:sp>
              <p:nvSpPr>
                <p:cNvPr id="34" name="TextBox 33"/>
                <p:cNvSpPr txBox="1"/>
                <p:nvPr/>
              </p:nvSpPr>
              <p:spPr>
                <a:xfrm>
                  <a:off x="1637709" y="2380846"/>
                  <a:ext cx="5103801" cy="528927"/>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nor/>
                          </m:rPr>
                          <a:rPr lang="en-US" sz="1800" kern="100">
                            <a:latin typeface="Arial" panose="020B0604020202020204" pitchFamily="34" charset="0"/>
                            <a:ea typeface="Calibri" panose="020F0502020204030204" pitchFamily="34" charset="0"/>
                            <a:cs typeface="Arial" panose="020B0604020202020204" pitchFamily="34" charset="0"/>
                          </a:rPr>
                          <m:t>Bi</m:t>
                        </m:r>
                        <m:r>
                          <m:rPr>
                            <m:nor/>
                          </m:rPr>
                          <a:rPr lang="en-US" sz="1800" kern="100">
                            <a:latin typeface="Arial" panose="020B0604020202020204" pitchFamily="34" charset="0"/>
                            <a:ea typeface="Calibri" panose="020F0502020204030204" pitchFamily="34" charset="0"/>
                            <a:cs typeface="Arial" panose="020B0604020202020204" pitchFamily="34" charset="0"/>
                          </a:rPr>
                          <m:t>ế</m:t>
                        </m:r>
                        <m:r>
                          <m:rPr>
                            <m:nor/>
                          </m:rPr>
                          <a:rPr lang="en-US" sz="1800" kern="100">
                            <a:latin typeface="Arial" panose="020B0604020202020204" pitchFamily="34" charset="0"/>
                            <a:ea typeface="Calibri" panose="020F0502020204030204" pitchFamily="34" charset="0"/>
                            <a:cs typeface="Arial" panose="020B0604020202020204" pitchFamily="34" charset="0"/>
                          </a:rPr>
                          <m:t>n</m:t>
                        </m:r>
                        <m:r>
                          <m:rPr>
                            <m:nor/>
                          </m:rPr>
                          <a:rPr lang="en-US" sz="1800" kern="100">
                            <a:latin typeface="Arial" panose="020B0604020202020204" pitchFamily="34" charset="0"/>
                            <a:ea typeface="Calibri" panose="020F0502020204030204" pitchFamily="34" charset="0"/>
                            <a:cs typeface="Arial" panose="020B0604020202020204" pitchFamily="34" charset="0"/>
                          </a:rPr>
                          <m:t> </m:t>
                        </m:r>
                        <m:r>
                          <m:rPr>
                            <m:nor/>
                          </m:rPr>
                          <a:rPr lang="en-US" sz="1800" kern="100">
                            <a:latin typeface="Arial" panose="020B0604020202020204" pitchFamily="34" charset="0"/>
                            <a:ea typeface="Calibri" panose="020F0502020204030204" pitchFamily="34" charset="0"/>
                            <a:cs typeface="Arial" panose="020B0604020202020204" pitchFamily="34" charset="0"/>
                          </a:rPr>
                          <m:t>c</m:t>
                        </m:r>
                        <m:r>
                          <m:rPr>
                            <m:nor/>
                          </m:rPr>
                          <a:rPr lang="en-US" sz="1800" kern="100">
                            <a:latin typeface="Arial" panose="020B0604020202020204" pitchFamily="34" charset="0"/>
                            <a:ea typeface="Calibri" panose="020F0502020204030204" pitchFamily="34" charset="0"/>
                            <a:cs typeface="Arial" panose="020B0604020202020204" pitchFamily="34" charset="0"/>
                          </a:rPr>
                          <m:t>ố </m:t>
                        </m:r>
                        <m:r>
                          <m:rPr>
                            <m:nor/>
                          </m:rPr>
                          <a:rPr lang="en-US" sz="1800" kern="100">
                            <a:latin typeface="Arial" panose="020B0604020202020204" pitchFamily="34" charset="0"/>
                            <a:ea typeface="Calibri" panose="020F0502020204030204" pitchFamily="34" charset="0"/>
                            <a:cs typeface="Arial" panose="020B0604020202020204" pitchFamily="34" charset="0"/>
                          </a:rPr>
                          <m:t>kh</m:t>
                        </m:r>
                        <m:r>
                          <m:rPr>
                            <m:nor/>
                          </m:rPr>
                          <a:rPr lang="en-US" sz="1800" kern="100">
                            <a:latin typeface="Arial" panose="020B0604020202020204" pitchFamily="34" charset="0"/>
                            <a:ea typeface="Calibri" panose="020F0502020204030204" pitchFamily="34" charset="0"/>
                            <a:cs typeface="Arial" panose="020B0604020202020204" pitchFamily="34" charset="0"/>
                          </a:rPr>
                          <m:t>ô</m:t>
                        </m:r>
                        <m:r>
                          <m:rPr>
                            <m:nor/>
                          </m:rPr>
                          <a:rPr lang="en-US" sz="1800" kern="100">
                            <a:latin typeface="Arial" panose="020B0604020202020204" pitchFamily="34" charset="0"/>
                            <a:ea typeface="Calibri" panose="020F0502020204030204" pitchFamily="34" charset="0"/>
                            <a:cs typeface="Arial" panose="020B0604020202020204" pitchFamily="34" charset="0"/>
                          </a:rPr>
                          <m:t>ng</m:t>
                        </m:r>
                        <m:r>
                          <m:rPr>
                            <m:nor/>
                          </m:rPr>
                          <a:rPr lang="en-US" sz="1800" kern="100">
                            <a:latin typeface="Arial" panose="020B0604020202020204" pitchFamily="34" charset="0"/>
                            <a:ea typeface="Calibri" panose="020F0502020204030204" pitchFamily="34" charset="0"/>
                            <a:cs typeface="Arial" panose="020B0604020202020204" pitchFamily="34" charset="0"/>
                          </a:rPr>
                          <m:t> độ</m:t>
                        </m:r>
                        <m:r>
                          <m:rPr>
                            <m:nor/>
                          </m:rPr>
                          <a:rPr lang="en-US" sz="1800" kern="100">
                            <a:latin typeface="Arial" panose="020B0604020202020204" pitchFamily="34" charset="0"/>
                            <a:ea typeface="Calibri" panose="020F0502020204030204" pitchFamily="34" charset="0"/>
                            <a:cs typeface="Arial" panose="020B0604020202020204" pitchFamily="34" charset="0"/>
                          </a:rPr>
                          <m:t>c</m:t>
                        </m:r>
                        <m:r>
                          <m:rPr>
                            <m:nor/>
                          </m:rPr>
                          <a:rPr lang="en-US" sz="1800" kern="100">
                            <a:latin typeface="Arial" panose="020B0604020202020204" pitchFamily="34" charset="0"/>
                            <a:ea typeface="Calibri" panose="020F0502020204030204" pitchFamily="34" charset="0"/>
                            <a:cs typeface="Arial" panose="020B0604020202020204" pitchFamily="34" charset="0"/>
                          </a:rPr>
                          <m:t> </m:t>
                        </m:r>
                        <m:r>
                          <m:rPr>
                            <m:nor/>
                          </m:rPr>
                          <a:rPr lang="en-US" sz="1800" kern="100">
                            <a:latin typeface="Arial" panose="020B0604020202020204" pitchFamily="34" charset="0"/>
                            <a:ea typeface="Calibri" panose="020F0502020204030204" pitchFamily="34" charset="0"/>
                            <a:cs typeface="Arial" panose="020B0604020202020204" pitchFamily="34" charset="0"/>
                          </a:rPr>
                          <m:t>l</m:t>
                        </m:r>
                        <m:r>
                          <m:rPr>
                            <m:nor/>
                          </m:rPr>
                          <a:rPr lang="en-US" sz="1800" kern="100">
                            <a:latin typeface="Arial" panose="020B0604020202020204" pitchFamily="34" charset="0"/>
                            <a:ea typeface="Calibri" panose="020F0502020204030204" pitchFamily="34" charset="0"/>
                            <a:cs typeface="Arial" panose="020B0604020202020204" pitchFamily="34" charset="0"/>
                          </a:rPr>
                          <m:t>ậ</m:t>
                        </m:r>
                        <m:r>
                          <m:rPr>
                            <m:nor/>
                          </m:rPr>
                          <a:rPr lang="en-US" sz="1800" kern="100">
                            <a:latin typeface="Arial" panose="020B0604020202020204" pitchFamily="34" charset="0"/>
                            <a:ea typeface="Calibri" panose="020F0502020204030204" pitchFamily="34" charset="0"/>
                            <a:cs typeface="Arial" panose="020B0604020202020204" pitchFamily="34" charset="0"/>
                          </a:rPr>
                          <m:t>p</m:t>
                        </m:r>
                      </m:oMath>
                    </m:oMathPara>
                  </a14:m>
                  <a:endPar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1637709" y="2380846"/>
                  <a:ext cx="5103801" cy="528927"/>
                </a:xfrm>
                <a:prstGeom prst="rect">
                  <a:avLst/>
                </a:prstGeom>
                <a:blipFill>
                  <a:blip r:embed="rId12"/>
                  <a:stretch>
                    <a:fillRect/>
                  </a:stretch>
                </a:blipFill>
              </p:spPr>
              <p:txBody>
                <a:bodyPr/>
                <a:lstStyle/>
                <a:p>
                  <a:r>
                    <a:rPr lang="en-US">
                      <a:noFill/>
                    </a:rPr>
                    <a:t> </a:t>
                  </a:r>
                </a:p>
              </p:txBody>
            </p:sp>
          </mc:Fallback>
        </mc:AlternateContent>
      </p:grpSp>
      <p:grpSp>
        <p:nvGrpSpPr>
          <p:cNvPr id="35" name="Group 34"/>
          <p:cNvGrpSpPr/>
          <p:nvPr/>
        </p:nvGrpSpPr>
        <p:grpSpPr>
          <a:xfrm>
            <a:off x="1652751" y="4408805"/>
            <a:ext cx="3694332" cy="528927"/>
            <a:chOff x="1272135" y="2395169"/>
            <a:chExt cx="5230501" cy="528927"/>
          </a:xfrm>
        </p:grpSpPr>
        <p:pic>
          <p:nvPicPr>
            <p:cNvPr id="36" name="Picture 35" descr="1456.png"/>
            <p:cNvPicPr>
              <a:picLocks noChangeAspect="1"/>
            </p:cNvPicPr>
            <p:nvPr/>
          </p:nvPicPr>
          <p:blipFill>
            <a:blip r:embed="rId6" cstate="print">
              <a:duotone>
                <a:prstClr val="black"/>
                <a:srgbClr val="B0E2BB">
                  <a:tint val="45000"/>
                  <a:satMod val="400000"/>
                </a:srgbClr>
              </a:duotone>
            </a:blip>
            <a:stretch>
              <a:fillRect/>
            </a:stretch>
          </p:blipFill>
          <p:spPr>
            <a:xfrm>
              <a:off x="1272135" y="2455940"/>
              <a:ext cx="5230501" cy="431580"/>
            </a:xfrm>
            <a:prstGeom prst="rect">
              <a:avLst/>
            </a:prstGeom>
          </p:spPr>
        </p:pic>
        <mc:AlternateContent xmlns:mc="http://schemas.openxmlformats.org/markup-compatibility/2006" xmlns:a14="http://schemas.microsoft.com/office/drawing/2010/main">
          <mc:Choice Requires="a14">
            <p:sp>
              <p:nvSpPr>
                <p:cNvPr id="37" name="TextBox 36"/>
                <p:cNvSpPr txBox="1"/>
                <p:nvPr/>
              </p:nvSpPr>
              <p:spPr>
                <a:xfrm>
                  <a:off x="2425725" y="2395169"/>
                  <a:ext cx="2583424" cy="528927"/>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nor/>
                          </m:rPr>
                          <a:rPr lang="pt-BR" sz="1800" kern="100">
                            <a:latin typeface="Arial" panose="020B0604020202020204" pitchFamily="34" charset="0"/>
                            <a:ea typeface="Calibri" panose="020F0502020204030204" pitchFamily="34" charset="0"/>
                            <a:cs typeface="Arial" panose="020B0604020202020204" pitchFamily="34" charset="0"/>
                          </a:rPr>
                          <m:t>Bi</m:t>
                        </m:r>
                        <m:r>
                          <m:rPr>
                            <m:nor/>
                          </m:rPr>
                          <a:rPr lang="pt-BR" sz="1800" kern="100">
                            <a:latin typeface="Arial" panose="020B0604020202020204" pitchFamily="34" charset="0"/>
                            <a:ea typeface="Calibri" panose="020F0502020204030204" pitchFamily="34" charset="0"/>
                            <a:cs typeface="Arial" panose="020B0604020202020204" pitchFamily="34" charset="0"/>
                          </a:rPr>
                          <m:t>ế</m:t>
                        </m:r>
                        <m:r>
                          <m:rPr>
                            <m:nor/>
                          </m:rPr>
                          <a:rPr lang="pt-BR" sz="1800" kern="100">
                            <a:latin typeface="Arial" panose="020B0604020202020204" pitchFamily="34" charset="0"/>
                            <a:ea typeface="Calibri" panose="020F0502020204030204" pitchFamily="34" charset="0"/>
                            <a:cs typeface="Arial" panose="020B0604020202020204" pitchFamily="34" charset="0"/>
                          </a:rPr>
                          <m:t>n</m:t>
                        </m:r>
                        <m:r>
                          <m:rPr>
                            <m:nor/>
                          </m:rPr>
                          <a:rPr lang="pt-BR" sz="1800" kern="100">
                            <a:latin typeface="Arial" panose="020B0604020202020204" pitchFamily="34" charset="0"/>
                            <a:ea typeface="Calibri" panose="020F0502020204030204" pitchFamily="34" charset="0"/>
                            <a:cs typeface="Arial" panose="020B0604020202020204" pitchFamily="34" charset="0"/>
                          </a:rPr>
                          <m:t> </m:t>
                        </m:r>
                        <m:r>
                          <m:rPr>
                            <m:nor/>
                          </m:rPr>
                          <a:rPr lang="pt-BR" sz="1800" kern="100">
                            <a:latin typeface="Arial" panose="020B0604020202020204" pitchFamily="34" charset="0"/>
                            <a:ea typeface="Calibri" panose="020F0502020204030204" pitchFamily="34" charset="0"/>
                            <a:cs typeface="Arial" panose="020B0604020202020204" pitchFamily="34" charset="0"/>
                          </a:rPr>
                          <m:t>c</m:t>
                        </m:r>
                        <m:r>
                          <m:rPr>
                            <m:nor/>
                          </m:rPr>
                          <a:rPr lang="pt-BR" sz="1800" kern="100">
                            <a:latin typeface="Arial" panose="020B0604020202020204" pitchFamily="34" charset="0"/>
                            <a:ea typeface="Calibri" panose="020F0502020204030204" pitchFamily="34" charset="0"/>
                            <a:cs typeface="Arial" panose="020B0604020202020204" pitchFamily="34" charset="0"/>
                          </a:rPr>
                          <m:t>ố </m:t>
                        </m:r>
                        <m:r>
                          <m:rPr>
                            <m:nor/>
                          </m:rPr>
                          <a:rPr lang="pt-BR" sz="1800" kern="100">
                            <a:latin typeface="Arial" panose="020B0604020202020204" pitchFamily="34" charset="0"/>
                            <a:ea typeface="Calibri" panose="020F0502020204030204" pitchFamily="34" charset="0"/>
                            <a:cs typeface="Arial" panose="020B0604020202020204" pitchFamily="34" charset="0"/>
                          </a:rPr>
                          <m:t>h</m:t>
                        </m:r>
                        <m:r>
                          <m:rPr>
                            <m:nor/>
                          </m:rPr>
                          <a:rPr lang="pt-BR" sz="1800" kern="100">
                            <a:latin typeface="Arial" panose="020B0604020202020204" pitchFamily="34" charset="0"/>
                            <a:ea typeface="Calibri" panose="020F0502020204030204" pitchFamily="34" charset="0"/>
                            <a:cs typeface="Arial" panose="020B0604020202020204" pitchFamily="34" charset="0"/>
                          </a:rPr>
                          <m:t>ợ</m:t>
                        </m:r>
                        <m:r>
                          <m:rPr>
                            <m:nor/>
                          </m:rPr>
                          <a:rPr lang="pt-BR" sz="1800" kern="100">
                            <a:latin typeface="Arial" panose="020B0604020202020204" pitchFamily="34" charset="0"/>
                            <a:ea typeface="Calibri" panose="020F0502020204030204" pitchFamily="34" charset="0"/>
                            <a:cs typeface="Arial" panose="020B0604020202020204" pitchFamily="34" charset="0"/>
                          </a:rPr>
                          <m:t>p</m:t>
                        </m:r>
                      </m:oMath>
                    </m:oMathPara>
                  </a14:m>
                  <a:endPar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2425725" y="2395169"/>
                  <a:ext cx="2583424" cy="528927"/>
                </a:xfrm>
                <a:prstGeom prst="rect">
                  <a:avLst/>
                </a:prstGeom>
                <a:blipFill>
                  <a:blip r:embed="rId13"/>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2913723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D495">
            <a:alpha val="33000"/>
          </a:srgbClr>
        </a:solidFill>
        <a:effectLst/>
      </p:bgPr>
    </p:bg>
    <p:spTree>
      <p:nvGrpSpPr>
        <p:cNvPr id="1" name=""/>
        <p:cNvGrpSpPr/>
        <p:nvPr/>
      </p:nvGrpSpPr>
      <p:grpSpPr>
        <a:xfrm>
          <a:off x="0" y="0"/>
          <a:ext cx="0" cy="0"/>
          <a:chOff x="0" y="0"/>
          <a:chExt cx="0" cy="0"/>
        </a:xfrm>
      </p:grpSpPr>
      <p:sp>
        <p:nvSpPr>
          <p:cNvPr id="5" name="TextBox 4"/>
          <p:cNvSpPr txBox="1"/>
          <p:nvPr/>
        </p:nvSpPr>
        <p:spPr>
          <a:xfrm>
            <a:off x="194813" y="88767"/>
            <a:ext cx="8764161" cy="2231060"/>
          </a:xfrm>
          <a:prstGeom prst="rect">
            <a:avLst/>
          </a:prstGeom>
          <a:noFill/>
        </p:spPr>
        <p:txBody>
          <a:bodyPr wrap="square" rtlCol="0">
            <a:spAutoFit/>
          </a:bodyPr>
          <a:lstStyle/>
          <a:p>
            <a:pPr lvl="0" algn="just">
              <a:lnSpc>
                <a:spcPct val="150000"/>
              </a:lnSpc>
            </a:pPr>
            <a:r>
              <a:rPr lang="nl-NL" sz="1900" b="1" kern="100">
                <a:latin typeface="Arial" panose="020B0604020202020204" pitchFamily="34" charset="0"/>
                <a:ea typeface="Calibri" panose="020F0502020204030204" pitchFamily="34" charset="0"/>
                <a:cs typeface="Arial" panose="020B0604020202020204" pitchFamily="34" charset="0"/>
              </a:rPr>
              <a:t>Câu 4. </a:t>
            </a:r>
            <a:r>
              <a:rPr lang="nl-NL" sz="1900" kern="100">
                <a:latin typeface="Arial" panose="020B0604020202020204" pitchFamily="34" charset="0"/>
                <a:ea typeface="Calibri" panose="020F0502020204030204" pitchFamily="34" charset="0"/>
                <a:cs typeface="Arial" panose="020B0604020202020204" pitchFamily="34" charset="0"/>
              </a:rPr>
              <a:t>Gieo ngẫu nhiên một xúc xắc cân đối và đồng chất một lần. Xét các biến cố ngẫu nhiên:</a:t>
            </a:r>
          </a:p>
          <a:p>
            <a:pPr lvl="0" algn="just">
              <a:lnSpc>
                <a:spcPct val="150000"/>
              </a:lnSpc>
            </a:pPr>
            <a:r>
              <a:rPr lang="nl-NL" sz="1900" kern="100">
                <a:latin typeface="Arial" panose="020B0604020202020204" pitchFamily="34" charset="0"/>
                <a:ea typeface="Calibri" panose="020F0502020204030204" pitchFamily="34" charset="0"/>
                <a:cs typeface="Arial" panose="020B0604020202020204" pitchFamily="34" charset="0"/>
              </a:rPr>
              <a:t>A: “Mặt xuất hiện của xúc xắc có số chấm là số chẵn”;</a:t>
            </a:r>
          </a:p>
          <a:p>
            <a:pPr lvl="0" algn="just">
              <a:lnSpc>
                <a:spcPct val="150000"/>
              </a:lnSpc>
            </a:pPr>
            <a:r>
              <a:rPr lang="nl-NL" sz="1900" kern="100">
                <a:latin typeface="Arial" panose="020B0604020202020204" pitchFamily="34" charset="0"/>
                <a:ea typeface="Calibri" panose="020F0502020204030204" pitchFamily="34" charset="0"/>
                <a:cs typeface="Arial" panose="020B0604020202020204" pitchFamily="34" charset="0"/>
              </a:rPr>
              <a:t>B: “Mặt xuất hiện của xúc xắc có số chấm là số chia hết cho 3”;</a:t>
            </a:r>
          </a:p>
          <a:p>
            <a:pPr lvl="0" algn="just">
              <a:lnSpc>
                <a:spcPct val="150000"/>
              </a:lnSpc>
            </a:pPr>
            <a:r>
              <a:rPr lang="nl-NL" sz="1900" kern="100">
                <a:latin typeface="Arial" panose="020B0604020202020204" pitchFamily="34" charset="0"/>
                <a:ea typeface="Calibri" panose="020F0502020204030204" pitchFamily="34" charset="0"/>
                <a:cs typeface="Arial" panose="020B0604020202020204" pitchFamily="34" charset="0"/>
              </a:rPr>
              <a:t>Số phần tử của tập hợp A∪B là:</a:t>
            </a:r>
          </a:p>
        </p:txBody>
      </p:sp>
      <p:sp>
        <p:nvSpPr>
          <p:cNvPr id="7" name="Oval 6"/>
          <p:cNvSpPr/>
          <p:nvPr/>
        </p:nvSpPr>
        <p:spPr>
          <a:xfrm>
            <a:off x="917734" y="3303618"/>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1" name="Oval 10"/>
          <p:cNvSpPr/>
          <p:nvPr/>
        </p:nvSpPr>
        <p:spPr>
          <a:xfrm>
            <a:off x="5068863" y="2472342"/>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5078495" y="3254495"/>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922456" y="2471515"/>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999930" y="3360768"/>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C</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TextBox 14"/>
          <p:cNvSpPr txBox="1"/>
          <p:nvPr/>
        </p:nvSpPr>
        <p:spPr>
          <a:xfrm>
            <a:off x="1003459" y="2528665"/>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TextBox 15"/>
          <p:cNvSpPr txBox="1"/>
          <p:nvPr/>
        </p:nvSpPr>
        <p:spPr>
          <a:xfrm>
            <a:off x="5141915" y="2521541"/>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7" name="TextBox 16"/>
          <p:cNvSpPr txBox="1"/>
          <p:nvPr/>
        </p:nvSpPr>
        <p:spPr>
          <a:xfrm>
            <a:off x="5159498" y="3311645"/>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nvGrpSpPr>
          <p:cNvPr id="3" name="Group 2"/>
          <p:cNvGrpSpPr/>
          <p:nvPr/>
        </p:nvGrpSpPr>
        <p:grpSpPr>
          <a:xfrm>
            <a:off x="1591893" y="2466882"/>
            <a:ext cx="2380249" cy="530915"/>
            <a:chOff x="1169329" y="2399116"/>
            <a:chExt cx="6349936" cy="530915"/>
          </a:xfrm>
        </p:grpSpPr>
        <p:pic>
          <p:nvPicPr>
            <p:cNvPr id="6" name="Picture 5"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220626" cy="431580"/>
            </a:xfrm>
            <a:prstGeom prst="rect">
              <a:avLst/>
            </a:prstGeom>
          </p:spPr>
        </p:pic>
        <mc:AlternateContent xmlns:mc="http://schemas.openxmlformats.org/markup-compatibility/2006" xmlns:a14="http://schemas.microsoft.com/office/drawing/2010/main">
          <mc:Choice Requires="a14">
            <p:sp>
              <p:nvSpPr>
                <p:cNvPr id="18" name="TextBox 17"/>
                <p:cNvSpPr txBox="1"/>
                <p:nvPr/>
              </p:nvSpPr>
              <p:spPr>
                <a:xfrm>
                  <a:off x="1169329" y="2399116"/>
                  <a:ext cx="6349936" cy="53091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en-US" sz="1900" b="0" i="0" u="none" strike="noStrike" kern="1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m:t>2</m:t>
                        </m:r>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169329" y="2399116"/>
                  <a:ext cx="6349936" cy="530915"/>
                </a:xfrm>
                <a:prstGeom prst="rect">
                  <a:avLst/>
                </a:prstGeom>
                <a:blipFill>
                  <a:blip r:embed="rId7"/>
                  <a:stretch>
                    <a:fillRect/>
                  </a:stretch>
                </a:blipFill>
              </p:spPr>
              <p:txBody>
                <a:bodyPr/>
                <a:lstStyle/>
                <a:p>
                  <a:r>
                    <a:rPr lang="en-US">
                      <a:noFill/>
                    </a:rPr>
                    <a:t> </a:t>
                  </a:r>
                </a:p>
              </p:txBody>
            </p:sp>
          </mc:Fallback>
        </mc:AlternateContent>
      </p:grpSp>
      <p:pic>
        <p:nvPicPr>
          <p:cNvPr id="25" name="Picture 14" descr="kim phut"/>
          <p:cNvPicPr>
            <a:picLocks noChangeAspect="1" noChangeArrowheads="1"/>
          </p:cNvPicPr>
          <p:nvPr/>
        </p:nvPicPr>
        <p:blipFill>
          <a:blip r:embed="rId8" cstate="print"/>
          <a:srcRect/>
          <a:stretch>
            <a:fillRect/>
          </a:stretch>
        </p:blipFill>
        <p:spPr bwMode="auto">
          <a:xfrm>
            <a:off x="3604567" y="4340526"/>
            <a:ext cx="610030" cy="574147"/>
          </a:xfrm>
          <a:prstGeom prst="rect">
            <a:avLst/>
          </a:prstGeom>
          <a:noFill/>
          <a:ln w="9525">
            <a:noFill/>
            <a:miter lim="800000"/>
            <a:headEnd/>
            <a:tailEnd/>
          </a:ln>
        </p:spPr>
      </p:pic>
      <p:pic>
        <p:nvPicPr>
          <p:cNvPr id="22" name="Picture 21" descr="dongho1"/>
          <p:cNvPicPr>
            <a:picLocks noChangeAspect="1" noChangeArrowheads="1"/>
          </p:cNvPicPr>
          <p:nvPr/>
        </p:nvPicPr>
        <p:blipFill>
          <a:blip r:embed="rId9" cstate="print"/>
          <a:srcRect/>
          <a:stretch>
            <a:fillRect/>
          </a:stretch>
        </p:blipFill>
        <p:spPr bwMode="auto">
          <a:xfrm>
            <a:off x="3439817" y="4081490"/>
            <a:ext cx="935382" cy="943907"/>
          </a:xfrm>
          <a:prstGeom prst="rect">
            <a:avLst/>
          </a:prstGeom>
          <a:noFill/>
        </p:spPr>
      </p:pic>
      <p:sp>
        <p:nvSpPr>
          <p:cNvPr id="26" name="Cloud 25"/>
          <p:cNvSpPr/>
          <p:nvPr/>
        </p:nvSpPr>
        <p:spPr>
          <a:xfrm>
            <a:off x="4591074" y="4289787"/>
            <a:ext cx="1417460" cy="639047"/>
          </a:xfrm>
          <a:prstGeom prst="cloud">
            <a:avLst/>
          </a:prstGeom>
          <a:ln>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Hết giờ</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p:cNvPicPr>
            <a:picLocks noChangeAspect="1"/>
          </p:cNvPicPr>
          <p:nvPr/>
        </p:nvPicPr>
        <p:blipFill>
          <a:blip r:embed="rId10"/>
          <a:stretch>
            <a:fillRect/>
          </a:stretch>
        </p:blipFill>
        <p:spPr>
          <a:xfrm>
            <a:off x="8203068" y="4075793"/>
            <a:ext cx="940932" cy="949604"/>
          </a:xfrm>
          <a:prstGeom prst="rect">
            <a:avLst/>
          </a:prstGeom>
        </p:spPr>
      </p:pic>
      <p:grpSp>
        <p:nvGrpSpPr>
          <p:cNvPr id="29" name="Group 28"/>
          <p:cNvGrpSpPr/>
          <p:nvPr/>
        </p:nvGrpSpPr>
        <p:grpSpPr>
          <a:xfrm>
            <a:off x="5814600" y="2432274"/>
            <a:ext cx="2380250" cy="530915"/>
            <a:chOff x="1222590" y="2387937"/>
            <a:chExt cx="6442649" cy="530915"/>
          </a:xfrm>
        </p:grpSpPr>
        <p:pic>
          <p:nvPicPr>
            <p:cNvPr id="30" name="Picture 29"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442649" cy="431580"/>
            </a:xfrm>
            <a:prstGeom prst="rect">
              <a:avLst/>
            </a:prstGeom>
          </p:spPr>
        </p:pic>
        <mc:AlternateContent xmlns:mc="http://schemas.openxmlformats.org/markup-compatibility/2006" xmlns:a14="http://schemas.microsoft.com/office/drawing/2010/main">
          <mc:Choice Requires="a14">
            <p:sp>
              <p:nvSpPr>
                <p:cNvPr id="31" name="TextBox 30"/>
                <p:cNvSpPr txBox="1"/>
                <p:nvPr/>
              </p:nvSpPr>
              <p:spPr>
                <a:xfrm>
                  <a:off x="1615661" y="2387937"/>
                  <a:ext cx="5559227" cy="53091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
                      </m:oMathParaPr>
                      <m:oMath xmlns:m="http://schemas.openxmlformats.org/officeDocument/2006/math">
                        <m:r>
                          <m:rPr>
                            <m:nor/>
                          </m:rPr>
                          <a:rPr kumimoji="0" lang="en-US" sz="1900" b="0" i="0" u="none" strike="noStrike" kern="1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m:t>3</m:t>
                        </m:r>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615661" y="2387937"/>
                  <a:ext cx="5559227" cy="530915"/>
                </a:xfrm>
                <a:prstGeom prst="rect">
                  <a:avLst/>
                </a:prstGeom>
                <a:blipFill>
                  <a:blip r:embed="rId11"/>
                  <a:stretch>
                    <a:fillRect/>
                  </a:stretch>
                </a:blipFill>
              </p:spPr>
              <p:txBody>
                <a:bodyPr/>
                <a:lstStyle/>
                <a:p>
                  <a:r>
                    <a:rPr lang="en-US">
                      <a:noFill/>
                    </a:rPr>
                    <a:t> </a:t>
                  </a:r>
                </a:p>
              </p:txBody>
            </p:sp>
          </mc:Fallback>
        </mc:AlternateContent>
      </p:grpSp>
      <p:grpSp>
        <p:nvGrpSpPr>
          <p:cNvPr id="32" name="Group 31"/>
          <p:cNvGrpSpPr/>
          <p:nvPr/>
        </p:nvGrpSpPr>
        <p:grpSpPr>
          <a:xfrm>
            <a:off x="1611858" y="3245351"/>
            <a:ext cx="2351743" cy="530915"/>
            <a:chOff x="1222590" y="2379944"/>
            <a:chExt cx="5840031" cy="530915"/>
          </a:xfrm>
        </p:grpSpPr>
        <p:pic>
          <p:nvPicPr>
            <p:cNvPr id="33" name="Picture 32"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5840031" cy="431580"/>
            </a:xfrm>
            <a:prstGeom prst="rect">
              <a:avLst/>
            </a:prstGeom>
          </p:spPr>
        </p:pic>
        <mc:AlternateContent xmlns:mc="http://schemas.openxmlformats.org/markup-compatibility/2006" xmlns:a14="http://schemas.microsoft.com/office/drawing/2010/main">
          <mc:Choice Requires="a14">
            <p:sp>
              <p:nvSpPr>
                <p:cNvPr id="34" name="TextBox 33"/>
                <p:cNvSpPr txBox="1"/>
                <p:nvPr/>
              </p:nvSpPr>
              <p:spPr>
                <a:xfrm>
                  <a:off x="1648465" y="2379944"/>
                  <a:ext cx="4791889" cy="53091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en-US" sz="1900" b="0" i="0" u="none" strike="noStrike" kern="1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m:t>4</m:t>
                        </m:r>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1648465" y="2379944"/>
                  <a:ext cx="4791889" cy="530915"/>
                </a:xfrm>
                <a:prstGeom prst="rect">
                  <a:avLst/>
                </a:prstGeom>
                <a:blipFill>
                  <a:blip r:embed="rId12"/>
                  <a:stretch>
                    <a:fillRect/>
                  </a:stretch>
                </a:blipFill>
              </p:spPr>
              <p:txBody>
                <a:bodyPr/>
                <a:lstStyle/>
                <a:p>
                  <a:r>
                    <a:rPr lang="en-US">
                      <a:noFill/>
                    </a:rPr>
                    <a:t> </a:t>
                  </a:r>
                </a:p>
              </p:txBody>
            </p:sp>
          </mc:Fallback>
        </mc:AlternateContent>
      </p:grpSp>
      <p:grpSp>
        <p:nvGrpSpPr>
          <p:cNvPr id="35" name="Group 34"/>
          <p:cNvGrpSpPr/>
          <p:nvPr/>
        </p:nvGrpSpPr>
        <p:grpSpPr>
          <a:xfrm>
            <a:off x="5822818" y="3247751"/>
            <a:ext cx="2380250" cy="530915"/>
            <a:chOff x="1222591" y="2389972"/>
            <a:chExt cx="5310397" cy="530915"/>
          </a:xfrm>
        </p:grpSpPr>
        <p:pic>
          <p:nvPicPr>
            <p:cNvPr id="36" name="Picture 35" descr="1456.png"/>
            <p:cNvPicPr>
              <a:picLocks noChangeAspect="1"/>
            </p:cNvPicPr>
            <p:nvPr/>
          </p:nvPicPr>
          <p:blipFill>
            <a:blip r:embed="rId6" cstate="print">
              <a:duotone>
                <a:prstClr val="black"/>
                <a:srgbClr val="B0E2BB">
                  <a:tint val="45000"/>
                  <a:satMod val="400000"/>
                </a:srgbClr>
              </a:duotone>
            </a:blip>
            <a:stretch>
              <a:fillRect/>
            </a:stretch>
          </p:blipFill>
          <p:spPr>
            <a:xfrm>
              <a:off x="1222591" y="2455940"/>
              <a:ext cx="5310397" cy="431580"/>
            </a:xfrm>
            <a:prstGeom prst="rect">
              <a:avLst/>
            </a:prstGeom>
          </p:spPr>
        </p:pic>
        <mc:AlternateContent xmlns:mc="http://schemas.openxmlformats.org/markup-compatibility/2006" xmlns:a14="http://schemas.microsoft.com/office/drawing/2010/main">
          <mc:Choice Requires="a14">
            <p:sp>
              <p:nvSpPr>
                <p:cNvPr id="37" name="TextBox 36"/>
                <p:cNvSpPr txBox="1"/>
                <p:nvPr/>
              </p:nvSpPr>
              <p:spPr>
                <a:xfrm>
                  <a:off x="1434621" y="2389972"/>
                  <a:ext cx="4806154" cy="53091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en-US" sz="1900" b="0" i="0" u="none" strike="noStrike" kern="1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m:t>5</m:t>
                        </m:r>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1434621" y="2389972"/>
                  <a:ext cx="4806154" cy="530915"/>
                </a:xfrm>
                <a:prstGeom prst="rect">
                  <a:avLst/>
                </a:prstGeom>
                <a:blipFill>
                  <a:blip r:embed="rId13"/>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42396794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D495">
            <a:alpha val="33000"/>
          </a:srgbClr>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p:cNvSpPr txBox="1"/>
              <p:nvPr/>
            </p:nvSpPr>
            <p:spPr>
              <a:xfrm>
                <a:off x="369463" y="120881"/>
                <a:ext cx="8304071" cy="1993431"/>
              </a:xfrm>
              <a:prstGeom prst="rect">
                <a:avLst/>
              </a:prstGeom>
              <a:noFill/>
            </p:spPr>
            <p:txBody>
              <a:bodyPr wrap="square" rtlCol="0">
                <a:spAutoFit/>
              </a:bodyPr>
              <a:lstStyle/>
              <a:p>
                <a:pPr algn="just">
                  <a:lnSpc>
                    <a:spcPct val="150000"/>
                  </a:lnSpc>
                  <a:spcAft>
                    <a:spcPts val="1200"/>
                  </a:spcAft>
                </a:pPr>
                <a:r>
                  <a:rPr lang="nl-NL" sz="2000" b="1" kern="100">
                    <a:latin typeface="Arial" panose="020B0604020202020204" pitchFamily="34" charset="0"/>
                    <a:ea typeface="Calibri" panose="020F0502020204030204" pitchFamily="34" charset="0"/>
                    <a:cs typeface="Arial" panose="020B0604020202020204" pitchFamily="34" charset="0"/>
                  </a:rPr>
                  <a:t>Câu 5</a:t>
                </a:r>
                <a:r>
                  <a:rPr lang="nl-NL" sz="2000" kern="100">
                    <a:latin typeface="Arial" panose="020B0604020202020204" pitchFamily="34" charset="0"/>
                    <a:ea typeface="Calibri" panose="020F0502020204030204" pitchFamily="34" charset="0"/>
                    <a:cs typeface="Arial" panose="020B0604020202020204" pitchFamily="34" charset="0"/>
                  </a:rPr>
                  <a:t>.</a:t>
                </a:r>
                <a:r>
                  <a:rPr lang="en-US" sz="2000" kern="100">
                    <a:effectLst/>
                    <a:latin typeface="Arial" panose="020B0604020202020204" pitchFamily="34" charset="0"/>
                    <a:ea typeface="Calibri" panose="020F0502020204030204" pitchFamily="34" charset="0"/>
                    <a:cs typeface="Arial" panose="020B0604020202020204" pitchFamily="34" charset="0"/>
                  </a:rPr>
                  <a:t> Gieo hai con xúc xắc cân đối và đồng chất. Gọi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𝐴</m:t>
                    </m:r>
                  </m:oMath>
                </a14:m>
                <a:r>
                  <a:rPr lang="en-US" sz="2000" kern="100">
                    <a:effectLst/>
                    <a:latin typeface="Arial" panose="020B0604020202020204" pitchFamily="34" charset="0"/>
                    <a:ea typeface="Calibri" panose="020F0502020204030204" pitchFamily="34" charset="0"/>
                    <a:cs typeface="Arial" panose="020B0604020202020204" pitchFamily="34" charset="0"/>
                  </a:rPr>
                  <a:t> là biến cố "Tổng số chấm xuất hiện trên hai con xúc xắc bằng 5",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𝐶</m:t>
                    </m:r>
                  </m:oMath>
                </a14:m>
                <a:r>
                  <a:rPr lang="en-US" sz="2000" kern="100">
                    <a:effectLst/>
                    <a:latin typeface="Arial" panose="020B0604020202020204" pitchFamily="34" charset="0"/>
                    <a:ea typeface="Calibri" panose="020F0502020204030204" pitchFamily="34" charset="0"/>
                    <a:cs typeface="Arial" panose="020B0604020202020204" pitchFamily="34" charset="0"/>
                  </a:rPr>
                  <a:t> là biến cố "Có ít nhất một con xúc xắc xuất hiện mặt 1 chấm". Tập hợp mô tả các biến cố giao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𝐴</m:t>
                    </m:r>
                    <m:bar>
                      <m:barPr>
                        <m:pos m:val="top"/>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bar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𝐶</m:t>
                        </m:r>
                      </m:e>
                    </m:bar>
                  </m:oMath>
                </a14:m>
                <a:r>
                  <a:rPr lang="en-US" sz="2000" kern="100">
                    <a:effectLst/>
                    <a:latin typeface="Arial" panose="020B0604020202020204" pitchFamily="34" charset="0"/>
                    <a:ea typeface="Malgun Gothic" panose="020B0503020000020004" pitchFamily="34" charset="-127"/>
                    <a:cs typeface="Arial" panose="020B0604020202020204" pitchFamily="34" charset="0"/>
                  </a:rPr>
                  <a:t> là:</a:t>
                </a:r>
                <a:endParaRPr lang="en-US" sz="1600" kern="1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69463" y="120881"/>
                <a:ext cx="8304071" cy="1993431"/>
              </a:xfrm>
              <a:prstGeom prst="rect">
                <a:avLst/>
              </a:prstGeom>
              <a:blipFill>
                <a:blip r:embed="rId6"/>
                <a:stretch>
                  <a:fillRect l="-808" r="-734" b="-1223"/>
                </a:stretch>
              </a:blipFill>
            </p:spPr>
            <p:txBody>
              <a:bodyPr/>
              <a:lstStyle/>
              <a:p>
                <a:r>
                  <a:rPr lang="en-US">
                    <a:noFill/>
                  </a:rPr>
                  <a:t> </a:t>
                </a:r>
              </a:p>
            </p:txBody>
          </p:sp>
        </mc:Fallback>
      </mc:AlternateContent>
      <p:sp>
        <p:nvSpPr>
          <p:cNvPr id="7" name="Oval 6"/>
          <p:cNvSpPr/>
          <p:nvPr/>
        </p:nvSpPr>
        <p:spPr>
          <a:xfrm>
            <a:off x="884743" y="2506530"/>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1" name="Oval 10"/>
          <p:cNvSpPr/>
          <p:nvPr/>
        </p:nvSpPr>
        <p:spPr>
          <a:xfrm>
            <a:off x="5068863" y="2472342"/>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5079200" y="3263784"/>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884743" y="3287704"/>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966939" y="2563680"/>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TextBox 14"/>
          <p:cNvSpPr txBox="1"/>
          <p:nvPr/>
        </p:nvSpPr>
        <p:spPr>
          <a:xfrm>
            <a:off x="965746" y="3344854"/>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C</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TextBox 15"/>
          <p:cNvSpPr txBox="1"/>
          <p:nvPr/>
        </p:nvSpPr>
        <p:spPr>
          <a:xfrm>
            <a:off x="5141915" y="2521541"/>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7" name="TextBox 16"/>
          <p:cNvSpPr txBox="1"/>
          <p:nvPr/>
        </p:nvSpPr>
        <p:spPr>
          <a:xfrm>
            <a:off x="5160203" y="3320934"/>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nvGrpSpPr>
          <p:cNvPr id="3" name="Group 2"/>
          <p:cNvGrpSpPr/>
          <p:nvPr/>
        </p:nvGrpSpPr>
        <p:grpSpPr>
          <a:xfrm>
            <a:off x="1591893" y="2439450"/>
            <a:ext cx="2380249" cy="553998"/>
            <a:chOff x="1169329" y="2371684"/>
            <a:chExt cx="6349936" cy="553998"/>
          </a:xfrm>
        </p:grpSpPr>
        <p:pic>
          <p:nvPicPr>
            <p:cNvPr id="6" name="Picture 5" descr="1456.png"/>
            <p:cNvPicPr>
              <a:picLocks noChangeAspect="1"/>
            </p:cNvPicPr>
            <p:nvPr/>
          </p:nvPicPr>
          <p:blipFill>
            <a:blip r:embed="rId7" cstate="print">
              <a:duotone>
                <a:prstClr val="black"/>
                <a:srgbClr val="B0E2BB">
                  <a:tint val="45000"/>
                  <a:satMod val="400000"/>
                </a:srgbClr>
              </a:duotone>
            </a:blip>
            <a:stretch>
              <a:fillRect/>
            </a:stretch>
          </p:blipFill>
          <p:spPr>
            <a:xfrm>
              <a:off x="1222590" y="2455940"/>
              <a:ext cx="6220626" cy="431580"/>
            </a:xfrm>
            <a:prstGeom prst="rect">
              <a:avLst/>
            </a:prstGeom>
          </p:spPr>
        </p:pic>
        <mc:AlternateContent xmlns:mc="http://schemas.openxmlformats.org/markup-compatibility/2006" xmlns:a14="http://schemas.microsoft.com/office/drawing/2010/main">
          <mc:Choice Requires="a14">
            <p:sp>
              <p:nvSpPr>
                <p:cNvPr id="18" name="TextBox 17"/>
                <p:cNvSpPr txBox="1"/>
                <p:nvPr/>
              </p:nvSpPr>
              <p:spPr>
                <a:xfrm>
                  <a:off x="1169329" y="2371684"/>
                  <a:ext cx="6349936" cy="553998"/>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d>
                          <m:dPr>
                            <m:begChr m:val="{"/>
                            <m:endChr m:val="}"/>
                            <m:ctrlPr>
                              <a:rPr lang="en-US" sz="2000" i="1">
                                <a:latin typeface="Cambria Math" panose="02040503050406030204" pitchFamily="18" charset="0"/>
                                <a:cs typeface="Times New Roman" panose="02020603050405020304" pitchFamily="18" charset="0"/>
                              </a:rPr>
                            </m:ctrlPr>
                          </m:dPr>
                          <m:e>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Calibri" panose="020F0502020204030204" pitchFamily="34" charset="0"/>
                                    <a:cs typeface="Times New Roman" panose="02020603050405020304" pitchFamily="18" charset="0"/>
                                  </a:rPr>
                                  <m:t>3;2</m:t>
                                </m:r>
                              </m:e>
                            </m:d>
                            <m:r>
                              <a:rPr lang="en-US" sz="20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Calibri" panose="020F0502020204030204" pitchFamily="34" charset="0"/>
                                    <a:cs typeface="Times New Roman" panose="02020603050405020304" pitchFamily="18" charset="0"/>
                                  </a:rPr>
                                  <m:t>2;3</m:t>
                                </m:r>
                              </m:e>
                            </m:d>
                          </m:e>
                        </m:d>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169329" y="2371684"/>
                  <a:ext cx="6349936" cy="553998"/>
                </a:xfrm>
                <a:prstGeom prst="rect">
                  <a:avLst/>
                </a:prstGeom>
                <a:blipFill>
                  <a:blip r:embed="rId8"/>
                  <a:stretch>
                    <a:fillRect/>
                  </a:stretch>
                </a:blipFill>
              </p:spPr>
              <p:txBody>
                <a:bodyPr/>
                <a:lstStyle/>
                <a:p>
                  <a:r>
                    <a:rPr lang="en-US">
                      <a:noFill/>
                    </a:rPr>
                    <a:t> </a:t>
                  </a:r>
                </a:p>
              </p:txBody>
            </p:sp>
          </mc:Fallback>
        </mc:AlternateContent>
      </p:grpSp>
      <p:pic>
        <p:nvPicPr>
          <p:cNvPr id="25" name="Picture 14" descr="kim phut"/>
          <p:cNvPicPr>
            <a:picLocks noChangeAspect="1" noChangeArrowheads="1"/>
          </p:cNvPicPr>
          <p:nvPr/>
        </p:nvPicPr>
        <p:blipFill>
          <a:blip r:embed="rId9" cstate="print"/>
          <a:srcRect/>
          <a:stretch>
            <a:fillRect/>
          </a:stretch>
        </p:blipFill>
        <p:spPr bwMode="auto">
          <a:xfrm>
            <a:off x="3604567" y="4340526"/>
            <a:ext cx="610030" cy="574147"/>
          </a:xfrm>
          <a:prstGeom prst="rect">
            <a:avLst/>
          </a:prstGeom>
          <a:noFill/>
          <a:ln w="9525">
            <a:noFill/>
            <a:miter lim="800000"/>
            <a:headEnd/>
            <a:tailEnd/>
          </a:ln>
        </p:spPr>
      </p:pic>
      <p:pic>
        <p:nvPicPr>
          <p:cNvPr id="22" name="Picture 21" descr="dongho1"/>
          <p:cNvPicPr>
            <a:picLocks noChangeAspect="1" noChangeArrowheads="1"/>
          </p:cNvPicPr>
          <p:nvPr/>
        </p:nvPicPr>
        <p:blipFill>
          <a:blip r:embed="rId10" cstate="print"/>
          <a:srcRect/>
          <a:stretch>
            <a:fillRect/>
          </a:stretch>
        </p:blipFill>
        <p:spPr bwMode="auto">
          <a:xfrm>
            <a:off x="3439817" y="4081490"/>
            <a:ext cx="935382" cy="943907"/>
          </a:xfrm>
          <a:prstGeom prst="rect">
            <a:avLst/>
          </a:prstGeom>
          <a:noFill/>
        </p:spPr>
      </p:pic>
      <p:sp>
        <p:nvSpPr>
          <p:cNvPr id="26" name="Cloud 25"/>
          <p:cNvSpPr/>
          <p:nvPr/>
        </p:nvSpPr>
        <p:spPr>
          <a:xfrm>
            <a:off x="4591074" y="4289787"/>
            <a:ext cx="1417460" cy="639047"/>
          </a:xfrm>
          <a:prstGeom prst="cloud">
            <a:avLst/>
          </a:prstGeom>
          <a:ln>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Hết giờ</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p:cNvPicPr>
            <a:picLocks noChangeAspect="1"/>
          </p:cNvPicPr>
          <p:nvPr/>
        </p:nvPicPr>
        <p:blipFill>
          <a:blip r:embed="rId11"/>
          <a:stretch>
            <a:fillRect/>
          </a:stretch>
        </p:blipFill>
        <p:spPr>
          <a:xfrm>
            <a:off x="8203068" y="4075793"/>
            <a:ext cx="940932" cy="949604"/>
          </a:xfrm>
          <a:prstGeom prst="rect">
            <a:avLst/>
          </a:prstGeom>
        </p:spPr>
      </p:pic>
      <p:grpSp>
        <p:nvGrpSpPr>
          <p:cNvPr id="29" name="Group 28"/>
          <p:cNvGrpSpPr/>
          <p:nvPr/>
        </p:nvGrpSpPr>
        <p:grpSpPr>
          <a:xfrm>
            <a:off x="5814600" y="2413986"/>
            <a:ext cx="2380250" cy="553998"/>
            <a:chOff x="1222590" y="2369649"/>
            <a:chExt cx="6442649" cy="553998"/>
          </a:xfrm>
        </p:grpSpPr>
        <p:pic>
          <p:nvPicPr>
            <p:cNvPr id="30" name="Picture 29" descr="1456.png"/>
            <p:cNvPicPr>
              <a:picLocks noChangeAspect="1"/>
            </p:cNvPicPr>
            <p:nvPr/>
          </p:nvPicPr>
          <p:blipFill>
            <a:blip r:embed="rId7" cstate="print">
              <a:duotone>
                <a:prstClr val="black"/>
                <a:srgbClr val="B0E2BB">
                  <a:tint val="45000"/>
                  <a:satMod val="400000"/>
                </a:srgbClr>
              </a:duotone>
            </a:blip>
            <a:stretch>
              <a:fillRect/>
            </a:stretch>
          </p:blipFill>
          <p:spPr>
            <a:xfrm>
              <a:off x="1222590" y="2455940"/>
              <a:ext cx="6442649" cy="431580"/>
            </a:xfrm>
            <a:prstGeom prst="rect">
              <a:avLst/>
            </a:prstGeom>
          </p:spPr>
        </p:pic>
        <mc:AlternateContent xmlns:mc="http://schemas.openxmlformats.org/markup-compatibility/2006" xmlns:a14="http://schemas.microsoft.com/office/drawing/2010/main">
          <mc:Choice Requires="a14">
            <p:sp>
              <p:nvSpPr>
                <p:cNvPr id="31" name="TextBox 30"/>
                <p:cNvSpPr txBox="1"/>
                <p:nvPr/>
              </p:nvSpPr>
              <p:spPr>
                <a:xfrm>
                  <a:off x="1615661" y="2369649"/>
                  <a:ext cx="5559227" cy="553998"/>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
                      </m:oMathParaPr>
                      <m:oMath xmlns:m="http://schemas.openxmlformats.org/officeDocument/2006/math">
                        <m:d>
                          <m:dPr>
                            <m:begChr m:val="{"/>
                            <m:endChr m:val="}"/>
                            <m:ctrlPr>
                              <a:rPr lang="en-US" sz="2000" i="1">
                                <a:latin typeface="Cambria Math" panose="02040503050406030204" pitchFamily="18" charset="0"/>
                                <a:cs typeface="Times New Roman" panose="02020603050405020304" pitchFamily="18" charset="0"/>
                              </a:rPr>
                            </m:ctrlPr>
                          </m:dPr>
                          <m:e>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Calibri" panose="020F0502020204030204" pitchFamily="34" charset="0"/>
                                    <a:cs typeface="Times New Roman" panose="02020603050405020304" pitchFamily="18" charset="0"/>
                                  </a:rPr>
                                  <m:t>1;4</m:t>
                                </m:r>
                              </m:e>
                            </m:d>
                            <m:r>
                              <a:rPr lang="en-US" sz="20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Calibri" panose="020F0502020204030204" pitchFamily="34" charset="0"/>
                                    <a:cs typeface="Times New Roman" panose="02020603050405020304" pitchFamily="18" charset="0"/>
                                  </a:rPr>
                                  <m:t>4;1</m:t>
                                </m:r>
                              </m:e>
                            </m:d>
                          </m:e>
                        </m:d>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615661" y="2369649"/>
                  <a:ext cx="5559227" cy="553998"/>
                </a:xfrm>
                <a:prstGeom prst="rect">
                  <a:avLst/>
                </a:prstGeom>
                <a:blipFill>
                  <a:blip r:embed="rId12"/>
                  <a:stretch>
                    <a:fillRect/>
                  </a:stretch>
                </a:blipFill>
              </p:spPr>
              <p:txBody>
                <a:bodyPr/>
                <a:lstStyle/>
                <a:p>
                  <a:r>
                    <a:rPr lang="en-US">
                      <a:noFill/>
                    </a:rPr>
                    <a:t> </a:t>
                  </a:r>
                </a:p>
              </p:txBody>
            </p:sp>
          </mc:Fallback>
        </mc:AlternateContent>
      </p:grpSp>
      <p:grpSp>
        <p:nvGrpSpPr>
          <p:cNvPr id="32" name="Group 31"/>
          <p:cNvGrpSpPr/>
          <p:nvPr/>
        </p:nvGrpSpPr>
        <p:grpSpPr>
          <a:xfrm>
            <a:off x="1611858" y="3227063"/>
            <a:ext cx="2351743" cy="553998"/>
            <a:chOff x="1222590" y="2361656"/>
            <a:chExt cx="5840031" cy="553998"/>
          </a:xfrm>
        </p:grpSpPr>
        <p:pic>
          <p:nvPicPr>
            <p:cNvPr id="33" name="Picture 32" descr="1456.png"/>
            <p:cNvPicPr>
              <a:picLocks noChangeAspect="1"/>
            </p:cNvPicPr>
            <p:nvPr/>
          </p:nvPicPr>
          <p:blipFill>
            <a:blip r:embed="rId7" cstate="print">
              <a:duotone>
                <a:prstClr val="black"/>
                <a:srgbClr val="B0E2BB">
                  <a:tint val="45000"/>
                  <a:satMod val="400000"/>
                </a:srgbClr>
              </a:duotone>
            </a:blip>
            <a:stretch>
              <a:fillRect/>
            </a:stretch>
          </p:blipFill>
          <p:spPr>
            <a:xfrm>
              <a:off x="1222590" y="2455940"/>
              <a:ext cx="5840031" cy="431580"/>
            </a:xfrm>
            <a:prstGeom prst="rect">
              <a:avLst/>
            </a:prstGeom>
          </p:spPr>
        </p:pic>
        <mc:AlternateContent xmlns:mc="http://schemas.openxmlformats.org/markup-compatibility/2006" xmlns:a14="http://schemas.microsoft.com/office/drawing/2010/main">
          <mc:Choice Requires="a14">
            <p:sp>
              <p:nvSpPr>
                <p:cNvPr id="34" name="TextBox 33"/>
                <p:cNvSpPr txBox="1"/>
                <p:nvPr/>
              </p:nvSpPr>
              <p:spPr>
                <a:xfrm>
                  <a:off x="1648465" y="2361656"/>
                  <a:ext cx="4791889" cy="553998"/>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{1;5}</m:t>
                        </m:r>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1648465" y="2361656"/>
                  <a:ext cx="4791889" cy="553998"/>
                </a:xfrm>
                <a:prstGeom prst="rect">
                  <a:avLst/>
                </a:prstGeom>
                <a:blipFill>
                  <a:blip r:embed="rId13"/>
                  <a:stretch>
                    <a:fillRect/>
                  </a:stretch>
                </a:blipFill>
              </p:spPr>
              <p:txBody>
                <a:bodyPr/>
                <a:lstStyle/>
                <a:p>
                  <a:r>
                    <a:rPr lang="en-US">
                      <a:noFill/>
                    </a:rPr>
                    <a:t> </a:t>
                  </a:r>
                </a:p>
              </p:txBody>
            </p:sp>
          </mc:Fallback>
        </mc:AlternateContent>
      </p:grpSp>
      <p:grpSp>
        <p:nvGrpSpPr>
          <p:cNvPr id="35" name="Group 34"/>
          <p:cNvGrpSpPr/>
          <p:nvPr/>
        </p:nvGrpSpPr>
        <p:grpSpPr>
          <a:xfrm>
            <a:off x="5822818" y="3229463"/>
            <a:ext cx="2380250" cy="553998"/>
            <a:chOff x="1222591" y="2371684"/>
            <a:chExt cx="5310397" cy="553998"/>
          </a:xfrm>
        </p:grpSpPr>
        <p:pic>
          <p:nvPicPr>
            <p:cNvPr id="36" name="Picture 35" descr="1456.png"/>
            <p:cNvPicPr>
              <a:picLocks noChangeAspect="1"/>
            </p:cNvPicPr>
            <p:nvPr/>
          </p:nvPicPr>
          <p:blipFill>
            <a:blip r:embed="rId7" cstate="print">
              <a:duotone>
                <a:prstClr val="black"/>
                <a:srgbClr val="B0E2BB">
                  <a:tint val="45000"/>
                  <a:satMod val="400000"/>
                </a:srgbClr>
              </a:duotone>
            </a:blip>
            <a:stretch>
              <a:fillRect/>
            </a:stretch>
          </p:blipFill>
          <p:spPr>
            <a:xfrm>
              <a:off x="1222591" y="2455940"/>
              <a:ext cx="5310397" cy="431580"/>
            </a:xfrm>
            <a:prstGeom prst="rect">
              <a:avLst/>
            </a:prstGeom>
          </p:spPr>
        </p:pic>
        <mc:AlternateContent xmlns:mc="http://schemas.openxmlformats.org/markup-compatibility/2006" xmlns:a14="http://schemas.microsoft.com/office/drawing/2010/main">
          <mc:Choice Requires="a14">
            <p:sp>
              <p:nvSpPr>
                <p:cNvPr id="37" name="TextBox 36"/>
                <p:cNvSpPr txBox="1"/>
                <p:nvPr/>
              </p:nvSpPr>
              <p:spPr>
                <a:xfrm>
                  <a:off x="1455021" y="2371684"/>
                  <a:ext cx="4806154" cy="553998"/>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d>
                          <m:dPr>
                            <m:begChr m:val="{"/>
                            <m:endChr m:val="}"/>
                            <m:ctrlPr>
                              <a:rPr lang="en-US" sz="2000" i="1">
                                <a:latin typeface="Cambria Math" panose="02040503050406030204" pitchFamily="18" charset="0"/>
                                <a:cs typeface="Times New Roman" panose="02020603050405020304" pitchFamily="18" charset="0"/>
                              </a:rPr>
                            </m:ctrlPr>
                          </m:dPr>
                          <m:e>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Calibri" panose="020F0502020204030204" pitchFamily="34" charset="0"/>
                                    <a:cs typeface="Times New Roman" panose="02020603050405020304" pitchFamily="18" charset="0"/>
                                  </a:rPr>
                                  <m:t>3;2</m:t>
                                </m:r>
                              </m:e>
                            </m:d>
                            <m:r>
                              <a:rPr lang="en-US" sz="20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Calibri" panose="020F0502020204030204" pitchFamily="34" charset="0"/>
                                    <a:cs typeface="Times New Roman" panose="02020603050405020304" pitchFamily="18" charset="0"/>
                                  </a:rPr>
                                  <m:t>4;1</m:t>
                                </m:r>
                              </m:e>
                            </m:d>
                          </m:e>
                        </m:d>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1455021" y="2371684"/>
                  <a:ext cx="4806154" cy="553998"/>
                </a:xfrm>
                <a:prstGeom prst="rect">
                  <a:avLst/>
                </a:prstGeom>
                <a:blipFill>
                  <a:blip r:embed="rId1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7463811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3" name="Rectangle 12"/>
              <p:cNvSpPr/>
              <p:nvPr/>
            </p:nvSpPr>
            <p:spPr>
              <a:xfrm>
                <a:off x="792619" y="251626"/>
                <a:ext cx="7606144" cy="2492990"/>
              </a:xfrm>
              <a:prstGeom prst="rect">
                <a:avLst/>
              </a:prstGeom>
            </p:spPr>
            <p:txBody>
              <a:bodyPr wrap="square">
                <a:spAutoFit/>
              </a:bodyPr>
              <a:lstStyle/>
              <a:p>
                <a:pPr lvl="0" algn="just">
                  <a:lnSpc>
                    <a:spcPct val="150000"/>
                  </a:lnSpc>
                  <a:buClrTx/>
                </a:pPr>
                <a:r>
                  <a:rPr kumimoji="0" lang="en-US" sz="1900" b="1" i="0" u="none" strike="noStrike" kern="1200" cap="none" spc="0" normalizeH="0" baseline="0" noProof="0">
                    <a:ln>
                      <a:noFill/>
                    </a:ln>
                    <a:solidFill>
                      <a:srgbClr val="1F497D"/>
                    </a:solidFill>
                    <a:effectLst/>
                    <a:uLnTx/>
                    <a:uFillTx/>
                    <a:ea typeface="Times New Roman" panose="02020603050405020304" pitchFamily="18" charset="0"/>
                    <a:cs typeface="Arial" panose="020B0604020202020204" pitchFamily="34" charset="0"/>
                    <a:sym typeface="Arial"/>
                  </a:rPr>
                  <a:t>Bài tập </a:t>
                </a:r>
                <a:r>
                  <a:rPr kumimoji="0" lang="en-US" sz="1900" b="1" i="0" u="none" strike="noStrike" kern="1200" cap="none" spc="0" normalizeH="0" baseline="0" noProof="0" smtClean="0">
                    <a:ln>
                      <a:noFill/>
                    </a:ln>
                    <a:solidFill>
                      <a:srgbClr val="1F497D"/>
                    </a:solidFill>
                    <a:effectLst/>
                    <a:uLnTx/>
                    <a:uFillTx/>
                    <a:ea typeface="Times New Roman" panose="02020603050405020304" pitchFamily="18" charset="0"/>
                    <a:cs typeface="Arial" panose="020B0604020202020204" pitchFamily="34" charset="0"/>
                    <a:sym typeface="Arial"/>
                  </a:rPr>
                  <a:t>8.1 </a:t>
                </a:r>
                <a:r>
                  <a:rPr kumimoji="0" lang="en-US" sz="1900" b="1" i="0" u="none" strike="noStrike" kern="1200" cap="none" spc="0" normalizeH="0" baseline="0" noProof="0">
                    <a:ln>
                      <a:noFill/>
                    </a:ln>
                    <a:solidFill>
                      <a:srgbClr val="1F497D"/>
                    </a:solidFill>
                    <a:effectLst/>
                    <a:uLnTx/>
                    <a:uFillTx/>
                    <a:ea typeface="Times New Roman" panose="02020603050405020304" pitchFamily="18" charset="0"/>
                    <a:cs typeface="Arial" panose="020B0604020202020204" pitchFamily="34" charset="0"/>
                    <a:sym typeface="Arial"/>
                  </a:rPr>
                  <a:t>(SGK – </a:t>
                </a:r>
                <a:r>
                  <a:rPr kumimoji="0" lang="en-US" sz="1900" b="1" i="0" u="none" strike="noStrike" kern="1200" cap="none" spc="0" normalizeH="0" baseline="0" noProof="0" smtClean="0">
                    <a:ln>
                      <a:noFill/>
                    </a:ln>
                    <a:solidFill>
                      <a:srgbClr val="1F497D"/>
                    </a:solidFill>
                    <a:effectLst/>
                    <a:uLnTx/>
                    <a:uFillTx/>
                    <a:ea typeface="Times New Roman" panose="02020603050405020304" pitchFamily="18" charset="0"/>
                    <a:cs typeface="Arial" panose="020B0604020202020204" pitchFamily="34" charset="0"/>
                    <a:sym typeface="Arial"/>
                  </a:rPr>
                  <a:t>tr71)</a:t>
                </a:r>
                <a:r>
                  <a:rPr lang="vi-VN" sz="1900" b="1" kern="1200" smtClean="0">
                    <a:solidFill>
                      <a:srgbClr val="1F497D"/>
                    </a:solidFill>
                    <a:ea typeface="Times New Roman" panose="02020603050405020304" pitchFamily="18" charset="0"/>
                    <a:cs typeface="Arial" panose="020B0604020202020204" pitchFamily="34" charset="0"/>
                  </a:rPr>
                  <a:t> </a:t>
                </a:r>
                <a:r>
                  <a:rPr lang="vi-VN" sz="1700" kern="1200">
                    <a:ea typeface="Times New Roman" panose="02020603050405020304" pitchFamily="18" charset="0"/>
                    <a:cs typeface="Arial" panose="020B0604020202020204" pitchFamily="34" charset="0"/>
                  </a:rPr>
                  <a:t>Một hộp đựng 15 tấm thẻ cùng loại được đánh số từ 1 đến 15. Rút ngẫu nhiên một tấm thẻ và quan sát số ghi trên thẻ. Gọi </a:t>
                </a:r>
                <a14:m>
                  <m:oMath xmlns:m="http://schemas.openxmlformats.org/officeDocument/2006/math">
                    <m:r>
                      <a:rPr lang="en-US" sz="1700" i="1" kern="100">
                        <a:latin typeface="Cambria Math" panose="02040503050406030204" pitchFamily="18" charset="0"/>
                        <a:ea typeface="Calibri" panose="020F0502020204030204" pitchFamily="34" charset="0"/>
                        <a:cs typeface="Times New Roman" panose="02020603050405020304" pitchFamily="18" charset="0"/>
                      </a:rPr>
                      <m:t>𝐴</m:t>
                    </m:r>
                  </m:oMath>
                </a14:m>
                <a:r>
                  <a:rPr lang="vi-VN" sz="1700" kern="1200">
                    <a:ea typeface="Times New Roman" panose="02020603050405020304" pitchFamily="18" charset="0"/>
                    <a:cs typeface="Arial" panose="020B0604020202020204" pitchFamily="34" charset="0"/>
                  </a:rPr>
                  <a:t> là biến cố “Số ghi trên tấm thẻ nhỏ hơn 7”; </a:t>
                </a:r>
                <a14:m>
                  <m:oMath xmlns:m="http://schemas.openxmlformats.org/officeDocument/2006/math">
                    <m:r>
                      <a:rPr lang="en-US" sz="1700" i="1" kern="100">
                        <a:latin typeface="Cambria Math" panose="02040503050406030204" pitchFamily="18" charset="0"/>
                        <a:ea typeface="Calibri" panose="020F0502020204030204" pitchFamily="34" charset="0"/>
                        <a:cs typeface="Times New Roman" panose="02020603050405020304" pitchFamily="18" charset="0"/>
                      </a:rPr>
                      <m:t>𝐵</m:t>
                    </m:r>
                  </m:oMath>
                </a14:m>
                <a:r>
                  <a:rPr lang="vi-VN" sz="1700" kern="1200">
                    <a:ea typeface="Times New Roman" panose="02020603050405020304" pitchFamily="18" charset="0"/>
                    <a:cs typeface="Arial" panose="020B0604020202020204" pitchFamily="34" charset="0"/>
                  </a:rPr>
                  <a:t> là biến cố “Số ghi trên tấm thẻ là số nguyên tố</a:t>
                </a:r>
                <a:r>
                  <a:rPr lang="vi-VN" sz="1700" kern="1200" smtClean="0">
                    <a:ea typeface="Times New Roman" panose="02020603050405020304" pitchFamily="18" charset="0"/>
                    <a:cs typeface="Arial" panose="020B0604020202020204" pitchFamily="34" charset="0"/>
                  </a:rPr>
                  <a:t>”.</a:t>
                </a:r>
                <a:endParaRPr lang="en-US" sz="1700" kern="1200" smtClean="0">
                  <a:ea typeface="Times New Roman" panose="02020603050405020304" pitchFamily="18" charset="0"/>
                  <a:cs typeface="Arial" panose="020B0604020202020204" pitchFamily="34" charset="0"/>
                </a:endParaRPr>
              </a:p>
              <a:p>
                <a:pPr lvl="0" algn="just">
                  <a:lnSpc>
                    <a:spcPct val="150000"/>
                  </a:lnSpc>
                  <a:buClrTx/>
                </a:pPr>
                <a:r>
                  <a:rPr lang="vi-VN" sz="1700" kern="1200">
                    <a:ea typeface="Times New Roman" panose="02020603050405020304" pitchFamily="18" charset="0"/>
                    <a:cs typeface="Arial" panose="020B0604020202020204" pitchFamily="34" charset="0"/>
                  </a:rPr>
                  <a:t>a) Mô tả không gian mẫu.</a:t>
                </a:r>
              </a:p>
              <a:p>
                <a:pPr lvl="0" algn="just">
                  <a:lnSpc>
                    <a:spcPct val="150000"/>
                  </a:lnSpc>
                  <a:buClrTx/>
                </a:pPr>
                <a:r>
                  <a:rPr lang="vi-VN" sz="1700" kern="1200" smtClean="0">
                    <a:ea typeface="Times New Roman" panose="02020603050405020304" pitchFamily="18" charset="0"/>
                    <a:cs typeface="Arial" panose="020B0604020202020204" pitchFamily="34" charset="0"/>
                  </a:rPr>
                  <a:t>b</a:t>
                </a:r>
                <a:r>
                  <a:rPr lang="vi-VN" sz="1700" kern="1200">
                    <a:ea typeface="Times New Roman" panose="02020603050405020304" pitchFamily="18" charset="0"/>
                    <a:cs typeface="Arial" panose="020B0604020202020204" pitchFamily="34" charset="0"/>
                  </a:rPr>
                  <a:t>) Mỗi biến cố </a:t>
                </a:r>
                <a14:m>
                  <m:oMath xmlns:m="http://schemas.openxmlformats.org/officeDocument/2006/math">
                    <m:r>
                      <a:rPr lang="en-US" sz="1700" i="1" kern="100">
                        <a:latin typeface="Cambria Math" panose="02040503050406030204" pitchFamily="18" charset="0"/>
                        <a:ea typeface="Calibri" panose="020F0502020204030204" pitchFamily="34" charset="0"/>
                        <a:cs typeface="Times New Roman" panose="02020603050405020304" pitchFamily="18" charset="0"/>
                      </a:rPr>
                      <m:t>𝐴</m:t>
                    </m:r>
                    <m:r>
                      <a:rPr lang="en-US" sz="1700" kern="100">
                        <a:latin typeface="Cambria Math" panose="02040503050406030204" pitchFamily="18" charset="0"/>
                        <a:ea typeface="Calibri" panose="020F0502020204030204" pitchFamily="34" charset="0"/>
                        <a:cs typeface="Times New Roman" panose="02020603050405020304" pitchFamily="18" charset="0"/>
                      </a:rPr>
                      <m:t>∪</m:t>
                    </m:r>
                    <m:r>
                      <a:rPr lang="en-US" sz="1700" i="1" kern="100">
                        <a:latin typeface="Cambria Math" panose="02040503050406030204" pitchFamily="18" charset="0"/>
                        <a:ea typeface="Calibri" panose="020F0502020204030204" pitchFamily="34" charset="0"/>
                        <a:cs typeface="Times New Roman" panose="02020603050405020304" pitchFamily="18" charset="0"/>
                      </a:rPr>
                      <m:t>𝐵</m:t>
                    </m:r>
                    <m:r>
                      <a:rPr lang="en-US" sz="1700" i="1" kern="100">
                        <a:latin typeface="Cambria Math" panose="02040503050406030204" pitchFamily="18" charset="0"/>
                        <a:ea typeface="Calibri" panose="020F0502020204030204" pitchFamily="34" charset="0"/>
                        <a:cs typeface="Times New Roman" panose="02020603050405020304" pitchFamily="18" charset="0"/>
                      </a:rPr>
                      <m:t> </m:t>
                    </m:r>
                  </m:oMath>
                </a14:m>
                <a:r>
                  <a:rPr lang="en-US" sz="1700" kern="1200" smtClean="0">
                    <a:ea typeface="Times New Roman" panose="02020603050405020304" pitchFamily="18" charset="0"/>
                    <a:cs typeface="Arial" panose="020B0604020202020204" pitchFamily="34" charset="0"/>
                  </a:rPr>
                  <a:t> </a:t>
                </a:r>
                <a:r>
                  <a:rPr lang="vi-VN" sz="1700" kern="1200" smtClean="0">
                    <a:ea typeface="Times New Roman" panose="02020603050405020304" pitchFamily="18" charset="0"/>
                    <a:cs typeface="Arial" panose="020B0604020202020204" pitchFamily="34" charset="0"/>
                  </a:rPr>
                  <a:t>và </a:t>
                </a:r>
                <a14:m>
                  <m:oMath xmlns:m="http://schemas.openxmlformats.org/officeDocument/2006/math">
                    <m:r>
                      <a:rPr lang="en-US" sz="1700" i="1" kern="100">
                        <a:latin typeface="Cambria Math" panose="02040503050406030204" pitchFamily="18" charset="0"/>
                        <a:ea typeface="Calibri" panose="020F0502020204030204" pitchFamily="34" charset="0"/>
                        <a:cs typeface="Times New Roman" panose="02020603050405020304" pitchFamily="18" charset="0"/>
                      </a:rPr>
                      <m:t>𝐴𝐵</m:t>
                    </m:r>
                  </m:oMath>
                </a14:m>
                <a:r>
                  <a:rPr lang="vi-VN" sz="1700" kern="1200">
                    <a:ea typeface="Times New Roman" panose="02020603050405020304" pitchFamily="18" charset="0"/>
                    <a:cs typeface="Arial" panose="020B0604020202020204" pitchFamily="34" charset="0"/>
                  </a:rPr>
                  <a:t> là tập con nào của không gian mẫu</a:t>
                </a:r>
                <a:r>
                  <a:rPr lang="vi-VN" sz="1700" kern="1200" smtClean="0">
                    <a:ea typeface="Times New Roman" panose="02020603050405020304" pitchFamily="18" charset="0"/>
                    <a:cs typeface="Arial" panose="020B0604020202020204" pitchFamily="34" charset="0"/>
                  </a:rPr>
                  <a:t>?</a:t>
                </a:r>
                <a:endParaRPr lang="vi-VN" sz="1700" kern="1200">
                  <a:ea typeface="Times New Roman" panose="02020603050405020304" pitchFamily="18"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792619" y="251626"/>
                <a:ext cx="7606144" cy="2492990"/>
              </a:xfrm>
              <a:prstGeom prst="rect">
                <a:avLst/>
              </a:prstGeom>
              <a:blipFill>
                <a:blip r:embed="rId3"/>
                <a:stretch>
                  <a:fillRect l="-721" r="-561" b="-489"/>
                </a:stretch>
              </a:blipFill>
            </p:spPr>
            <p:txBody>
              <a:bodyPr/>
              <a:lstStyle/>
              <a:p>
                <a:r>
                  <a:rPr lang="en-US">
                    <a:noFill/>
                  </a:rPr>
                  <a:t> </a:t>
                </a:r>
              </a:p>
            </p:txBody>
          </p:sp>
        </mc:Fallback>
      </mc:AlternateContent>
      <p:sp>
        <p:nvSpPr>
          <p:cNvPr id="91" name="Rectangle 90"/>
          <p:cNvSpPr/>
          <p:nvPr/>
        </p:nvSpPr>
        <p:spPr>
          <a:xfrm>
            <a:off x="4240463" y="2793367"/>
            <a:ext cx="710451" cy="377026"/>
          </a:xfrm>
          <a:prstGeom prst="rect">
            <a:avLst/>
          </a:prstGeom>
        </p:spPr>
        <p:txBody>
          <a:bodyPr wrap="none">
            <a:spAutoFit/>
          </a:bodyPr>
          <a:lstStyle/>
          <a:p>
            <a:r>
              <a:rPr lang="en-US" sz="1850" b="1" i="1" u="sng" smtClean="0">
                <a:solidFill>
                  <a:srgbClr val="C00000"/>
                </a:solidFill>
                <a:ea typeface="Calibri" panose="020F0502020204030204" pitchFamily="34" charset="0"/>
                <a:cs typeface="Times New Roman" panose="02020603050405020304" pitchFamily="18" charset="0"/>
              </a:rPr>
              <a:t>Giải:</a:t>
            </a:r>
            <a:endParaRPr lang="en-US" sz="1850"/>
          </a:p>
        </p:txBody>
      </p:sp>
      <mc:AlternateContent xmlns:mc="http://schemas.openxmlformats.org/markup-compatibility/2006" xmlns:a14="http://schemas.microsoft.com/office/drawing/2010/main">
        <mc:Choice Requires="a14">
          <p:sp>
            <p:nvSpPr>
              <p:cNvPr id="3" name="Rectangle 2"/>
              <p:cNvSpPr/>
              <p:nvPr/>
            </p:nvSpPr>
            <p:spPr>
              <a:xfrm>
                <a:off x="2262515" y="3198697"/>
                <a:ext cx="4666349" cy="1661993"/>
              </a:xfrm>
              <a:prstGeom prst="rect">
                <a:avLst/>
              </a:prstGeom>
            </p:spPr>
            <p:txBody>
              <a:bodyPr wrap="square">
                <a:spAutoFit/>
              </a:bodyPr>
              <a:lstStyle/>
              <a:p>
                <a:pPr>
                  <a:lnSpc>
                    <a:spcPct val="150000"/>
                  </a:lnSpc>
                </a:pPr>
                <a:r>
                  <a:rPr lang="en-US" sz="1700" kern="100" smtClean="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m:rPr>
                        <m:sty m:val="p"/>
                      </m:rPr>
                      <a:rPr lang="en-US" sz="1700" kern="100">
                        <a:effectLst/>
                        <a:latin typeface="Cambria Math" panose="02040503050406030204" pitchFamily="18" charset="0"/>
                        <a:ea typeface="Calibri" panose="020F0502020204030204" pitchFamily="34" charset="0"/>
                        <a:cs typeface="Times New Roman" panose="02020603050405020304" pitchFamily="18" charset="0"/>
                      </a:rPr>
                      <m:t>Ω</m:t>
                    </m:r>
                    <m:r>
                      <a:rPr lang="en-US" sz="1700" kern="100">
                        <a:effectLst/>
                        <a:latin typeface="Cambria Math" panose="02040503050406030204" pitchFamily="18" charset="0"/>
                        <a:ea typeface="Calibri" panose="020F0502020204030204" pitchFamily="34" charset="0"/>
                        <a:cs typeface="Times New Roman" panose="02020603050405020304" pitchFamily="18" charset="0"/>
                      </a:rPr>
                      <m:t>={1;2;…;15}</m:t>
                    </m:r>
                  </m:oMath>
                </a14:m>
                <a:r>
                  <a:rPr lang="en-US" sz="1700" kern="100">
                    <a:effectLst/>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en-US" sz="1700" kern="100">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1700" i="1" kern="100">
                        <a:effectLst/>
                        <a:latin typeface="Cambria Math" panose="02040503050406030204" pitchFamily="18" charset="0"/>
                        <a:ea typeface="Calibri" panose="020F0502020204030204" pitchFamily="34" charset="0"/>
                        <a:cs typeface="Times New Roman" panose="02020603050405020304" pitchFamily="18" charset="0"/>
                      </a:rPr>
                      <m:t>𝐴</m:t>
                    </m:r>
                    <m:r>
                      <a:rPr lang="en-US" sz="1700" kern="100">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17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700" kern="100">
                            <a:effectLst/>
                            <a:latin typeface="Cambria Math" panose="02040503050406030204" pitchFamily="18" charset="0"/>
                            <a:ea typeface="Calibri" panose="020F0502020204030204" pitchFamily="34" charset="0"/>
                            <a:cs typeface="Times New Roman" panose="02020603050405020304" pitchFamily="18" charset="0"/>
                          </a:rPr>
                          <m:t>1;2;3;4;5;6</m:t>
                        </m:r>
                      </m:e>
                    </m:d>
                    <m:r>
                      <a:rPr lang="en-US" sz="17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700" b="0" i="0" kern="10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700" i="1" kern="100">
                        <a:effectLst/>
                        <a:latin typeface="Cambria Math" panose="02040503050406030204" pitchFamily="18" charset="0"/>
                        <a:ea typeface="Calibri" panose="020F0502020204030204" pitchFamily="34" charset="0"/>
                        <a:cs typeface="Times New Roman" panose="02020603050405020304" pitchFamily="18" charset="0"/>
                      </a:rPr>
                      <m:t>𝐵</m:t>
                    </m:r>
                    <m:r>
                      <a:rPr lang="en-US" sz="1700" kern="100">
                        <a:effectLst/>
                        <a:latin typeface="Cambria Math" panose="02040503050406030204" pitchFamily="18" charset="0"/>
                        <a:ea typeface="Calibri" panose="020F0502020204030204" pitchFamily="34" charset="0"/>
                        <a:cs typeface="Times New Roman" panose="02020603050405020304" pitchFamily="18" charset="0"/>
                      </a:rPr>
                      <m:t>={2;3;5;7;11;13}</m:t>
                    </m:r>
                  </m:oMath>
                </a14:m>
                <a:r>
                  <a:rPr lang="en-US" sz="1700" kern="100">
                    <a:effectLst/>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en-US" sz="1700" kern="100" smtClean="0">
                    <a:effectLst/>
                    <a:ea typeface="Calibri" panose="020F0502020204030204" pitchFamily="34" charset="0"/>
                    <a:cs typeface="Times New Roman" panose="02020603050405020304" pitchFamily="18" charset="0"/>
                  </a:rPr>
                  <a:t>    </a:t>
                </a:r>
                <a14:m>
                  <m:oMath xmlns:m="http://schemas.openxmlformats.org/officeDocument/2006/math">
                    <m:r>
                      <a:rPr lang="en-US" sz="1700" i="1" kern="100">
                        <a:effectLst/>
                        <a:latin typeface="Cambria Math" panose="02040503050406030204" pitchFamily="18" charset="0"/>
                        <a:ea typeface="Calibri" panose="020F0502020204030204" pitchFamily="34" charset="0"/>
                        <a:cs typeface="Times New Roman" panose="02020603050405020304" pitchFamily="18" charset="0"/>
                      </a:rPr>
                      <m:t>𝐴</m:t>
                    </m:r>
                    <m:r>
                      <a:rPr lang="en-US" sz="17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700" i="1" kern="100">
                        <a:effectLst/>
                        <a:latin typeface="Cambria Math" panose="02040503050406030204" pitchFamily="18" charset="0"/>
                        <a:ea typeface="Calibri" panose="020F0502020204030204" pitchFamily="34" charset="0"/>
                        <a:cs typeface="Times New Roman" panose="02020603050405020304" pitchFamily="18" charset="0"/>
                      </a:rPr>
                      <m:t>𝐵</m:t>
                    </m:r>
                    <m:r>
                      <a:rPr lang="en-US" sz="1700" kern="100">
                        <a:effectLst/>
                        <a:latin typeface="Cambria Math" panose="02040503050406030204" pitchFamily="18" charset="0"/>
                        <a:ea typeface="Calibri" panose="020F0502020204030204" pitchFamily="34" charset="0"/>
                        <a:cs typeface="Times New Roman" panose="02020603050405020304" pitchFamily="18" charset="0"/>
                      </a:rPr>
                      <m:t>={1;2;3;4;5;6;7;11</m:t>
                    </m:r>
                    <m:r>
                      <a:rPr lang="en-US" sz="1700" b="0" i="0" kern="10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700" kern="100">
                        <a:effectLst/>
                        <a:latin typeface="Cambria Math" panose="02040503050406030204" pitchFamily="18" charset="0"/>
                        <a:ea typeface="Calibri" panose="020F0502020204030204" pitchFamily="34" charset="0"/>
                        <a:cs typeface="Times New Roman" panose="02020603050405020304" pitchFamily="18" charset="0"/>
                      </a:rPr>
                      <m:t>;13}</m:t>
                    </m:r>
                  </m:oMath>
                </a14:m>
                <a:r>
                  <a:rPr lang="en-US" sz="1700" kern="100">
                    <a:effectLst/>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en-US" sz="1700" kern="100" smtClean="0">
                    <a:effectLst/>
                    <a:ea typeface="Calibri" panose="020F0502020204030204" pitchFamily="34" charset="0"/>
                    <a:cs typeface="Times New Roman" panose="02020603050405020304" pitchFamily="18" charset="0"/>
                  </a:rPr>
                  <a:t>   </a:t>
                </a:r>
                <a14:m>
                  <m:oMath xmlns:m="http://schemas.openxmlformats.org/officeDocument/2006/math">
                    <m:r>
                      <a:rPr lang="en-US" sz="1700" i="1" kern="100">
                        <a:effectLst/>
                        <a:latin typeface="Cambria Math" panose="02040503050406030204" pitchFamily="18" charset="0"/>
                        <a:ea typeface="Calibri" panose="020F0502020204030204" pitchFamily="34" charset="0"/>
                        <a:cs typeface="Times New Roman" panose="02020603050405020304" pitchFamily="18" charset="0"/>
                      </a:rPr>
                      <m:t>𝐴𝐵</m:t>
                    </m:r>
                    <m:r>
                      <a:rPr lang="en-US" sz="17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700" i="1" kern="100">
                        <a:effectLst/>
                        <a:latin typeface="Cambria Math" panose="02040503050406030204" pitchFamily="18" charset="0"/>
                        <a:ea typeface="Calibri" panose="020F0502020204030204" pitchFamily="34" charset="0"/>
                        <a:cs typeface="Times New Roman" panose="02020603050405020304" pitchFamily="18" charset="0"/>
                      </a:rPr>
                      <m:t>𝐴</m:t>
                    </m:r>
                    <m:r>
                      <a:rPr lang="en-US" sz="17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700" i="1" kern="100">
                        <a:effectLst/>
                        <a:latin typeface="Cambria Math" panose="02040503050406030204" pitchFamily="18" charset="0"/>
                        <a:ea typeface="Calibri" panose="020F0502020204030204" pitchFamily="34" charset="0"/>
                        <a:cs typeface="Times New Roman" panose="02020603050405020304" pitchFamily="18" charset="0"/>
                      </a:rPr>
                      <m:t>𝐵</m:t>
                    </m:r>
                    <m:r>
                      <a:rPr lang="en-US" sz="1700" kern="100">
                        <a:effectLst/>
                        <a:latin typeface="Cambria Math" panose="02040503050406030204" pitchFamily="18" charset="0"/>
                        <a:ea typeface="Calibri" panose="020F0502020204030204" pitchFamily="34" charset="0"/>
                        <a:cs typeface="Times New Roman" panose="02020603050405020304" pitchFamily="18" charset="0"/>
                      </a:rPr>
                      <m:t>={2;3;5}</m:t>
                    </m:r>
                  </m:oMath>
                </a14:m>
                <a:r>
                  <a:rPr lang="en-US" sz="1700" kern="100">
                    <a:effectLst/>
                    <a:latin typeface="Arial" panose="020B0604020202020204" pitchFamily="34" charset="0"/>
                    <a:ea typeface="Calibri" panose="020F0502020204030204" pitchFamily="34" charset="0"/>
                    <a:cs typeface="Arial" panose="020B0604020202020204" pitchFamily="34" charset="0"/>
                  </a:rPr>
                  <a:t>.</a:t>
                </a:r>
                <a:r>
                  <a:rPr lang="en-US" sz="1700" kern="100" smtClean="0">
                    <a:effectLst/>
                    <a:latin typeface="Arial" panose="020B0604020202020204" pitchFamily="34" charset="0"/>
                    <a:ea typeface="Calibri" panose="020F0502020204030204" pitchFamily="34" charset="0"/>
                    <a:cs typeface="Arial" panose="020B0604020202020204" pitchFamily="34" charset="0"/>
                  </a:rPr>
                  <a:t>      </a:t>
                </a:r>
                <a:endParaRPr lang="en-US" sz="1700" kern="1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262515" y="3198697"/>
                <a:ext cx="4666349" cy="1661993"/>
              </a:xfrm>
              <a:prstGeom prst="rect">
                <a:avLst/>
              </a:prstGeom>
              <a:blipFill>
                <a:blip r:embed="rId4"/>
                <a:stretch>
                  <a:fillRect l="-783" b="-1471"/>
                </a:stretch>
              </a:blipFill>
            </p:spPr>
            <p:txBody>
              <a:bodyPr/>
              <a:lstStyle/>
              <a:p>
                <a:r>
                  <a:rPr lang="en-US">
                    <a:noFill/>
                  </a:rPr>
                  <a:t> </a:t>
                </a:r>
              </a:p>
            </p:txBody>
          </p:sp>
        </mc:Fallback>
      </mc:AlternateContent>
    </p:spTree>
    <p:extLst>
      <p:ext uri="{BB962C8B-B14F-4D97-AF65-F5344CB8AC3E}">
        <p14:creationId xmlns:p14="http://schemas.microsoft.com/office/powerpoint/2010/main" val="367304180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1"/>
                                        </p:tgtEl>
                                        <p:attrNameLst>
                                          <p:attrName>style.visibility</p:attrName>
                                        </p:attrNameLst>
                                      </p:cBhvr>
                                      <p:to>
                                        <p:strVal val="visible"/>
                                      </p:to>
                                    </p:set>
                                    <p:animEffect transition="in" filter="barn(inVertical)">
                                      <p:cBhvr>
                                        <p:cTn id="14" dur="500"/>
                                        <p:tgtEl>
                                          <p:spTgt spid="9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down)">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left)">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barn(inVertical)">
                                      <p:cBhvr>
                                        <p:cTn id="3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80"/>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Rectangle 4"/>
              <p:cNvSpPr/>
              <p:nvPr/>
            </p:nvSpPr>
            <p:spPr>
              <a:xfrm>
                <a:off x="689269" y="239297"/>
                <a:ext cx="7800668" cy="2492990"/>
              </a:xfrm>
              <a:prstGeom prst="rect">
                <a:avLst/>
              </a:prstGeom>
            </p:spPr>
            <p:txBody>
              <a:bodyPr wrap="square">
                <a:spAutoFit/>
              </a:bodyPr>
              <a:lstStyle/>
              <a:p>
                <a:pPr lvl="0" algn="just">
                  <a:lnSpc>
                    <a:spcPct val="150000"/>
                  </a:lnSpc>
                  <a:buClrTx/>
                </a:pPr>
                <a:r>
                  <a:rPr kumimoji="0" lang="en-US" sz="1900" b="1" i="0" u="none" strike="noStrike" kern="1200" cap="none" spc="0" normalizeH="0" baseline="0" noProof="0">
                    <a:ln>
                      <a:noFill/>
                    </a:ln>
                    <a:solidFill>
                      <a:srgbClr val="1F497D"/>
                    </a:solidFill>
                    <a:effectLst/>
                    <a:uLnTx/>
                    <a:uFillTx/>
                    <a:ea typeface="Times New Roman" panose="02020603050405020304" pitchFamily="18" charset="0"/>
                    <a:cs typeface="Arial" panose="020B0604020202020204" pitchFamily="34" charset="0"/>
                    <a:sym typeface="Arial"/>
                  </a:rPr>
                  <a:t>Bài tập </a:t>
                </a:r>
                <a:r>
                  <a:rPr kumimoji="0" lang="en-US" sz="1900" b="1" i="0" u="none" strike="noStrike" kern="1200" cap="none" spc="0" normalizeH="0" baseline="0" noProof="0" smtClean="0">
                    <a:ln>
                      <a:noFill/>
                    </a:ln>
                    <a:solidFill>
                      <a:srgbClr val="1F497D"/>
                    </a:solidFill>
                    <a:effectLst/>
                    <a:uLnTx/>
                    <a:uFillTx/>
                    <a:ea typeface="Times New Roman" panose="02020603050405020304" pitchFamily="18" charset="0"/>
                    <a:cs typeface="Arial" panose="020B0604020202020204" pitchFamily="34" charset="0"/>
                    <a:sym typeface="Arial"/>
                  </a:rPr>
                  <a:t>8.2 </a:t>
                </a:r>
                <a:r>
                  <a:rPr kumimoji="0" lang="en-US" sz="1900" b="1" i="0" u="none" strike="noStrike" kern="1200" cap="none" spc="0" normalizeH="0" baseline="0" noProof="0">
                    <a:ln>
                      <a:noFill/>
                    </a:ln>
                    <a:solidFill>
                      <a:srgbClr val="1F497D"/>
                    </a:solidFill>
                    <a:effectLst/>
                    <a:uLnTx/>
                    <a:uFillTx/>
                    <a:ea typeface="Times New Roman" panose="02020603050405020304" pitchFamily="18" charset="0"/>
                    <a:cs typeface="Arial" panose="020B0604020202020204" pitchFamily="34" charset="0"/>
                    <a:sym typeface="Arial"/>
                  </a:rPr>
                  <a:t>(SGK – </a:t>
                </a:r>
                <a:r>
                  <a:rPr kumimoji="0" lang="en-US" sz="1900" b="1" i="0" u="none" strike="noStrike" kern="1200" cap="none" spc="0" normalizeH="0" baseline="0" noProof="0" smtClean="0">
                    <a:ln>
                      <a:noFill/>
                    </a:ln>
                    <a:solidFill>
                      <a:srgbClr val="1F497D"/>
                    </a:solidFill>
                    <a:effectLst/>
                    <a:uLnTx/>
                    <a:uFillTx/>
                    <a:ea typeface="Times New Roman" panose="02020603050405020304" pitchFamily="18" charset="0"/>
                    <a:cs typeface="Arial" panose="020B0604020202020204" pitchFamily="34" charset="0"/>
                    <a:sym typeface="Arial"/>
                  </a:rPr>
                  <a:t>tr71)</a:t>
                </a:r>
                <a:r>
                  <a:rPr lang="vi-VN" sz="1900" b="1" kern="1200" smtClean="0">
                    <a:solidFill>
                      <a:srgbClr val="1F497D"/>
                    </a:solidFill>
                    <a:ea typeface="Times New Roman" panose="02020603050405020304" pitchFamily="18" charset="0"/>
                    <a:cs typeface="Arial" panose="020B0604020202020204" pitchFamily="34" charset="0"/>
                  </a:rPr>
                  <a:t> </a:t>
                </a:r>
                <a:r>
                  <a:rPr lang="vi-VN" sz="1700" kern="1200">
                    <a:ea typeface="Times New Roman" panose="02020603050405020304" pitchFamily="18" charset="0"/>
                    <a:cs typeface="Arial" panose="020B0604020202020204" pitchFamily="34" charset="0"/>
                  </a:rPr>
                  <a:t>Gieo hai con xúc xắc cân đối, đồng chất. Xét các biến cố </a:t>
                </a:r>
                <a:r>
                  <a:rPr lang="vi-VN" sz="1700" kern="1200">
                    <a:ea typeface="Times New Roman" panose="02020603050405020304" pitchFamily="18" charset="0"/>
                    <a:cs typeface="Arial" panose="020B0604020202020204" pitchFamily="34" charset="0"/>
                  </a:rPr>
                  <a:t>sau</a:t>
                </a:r>
                <a:r>
                  <a:rPr lang="vi-VN" sz="1700" kern="1200" smtClean="0">
                    <a:ea typeface="Times New Roman" panose="02020603050405020304" pitchFamily="18" charset="0"/>
                    <a:cs typeface="Arial" panose="020B0604020202020204" pitchFamily="34" charset="0"/>
                  </a:rPr>
                  <a:t>:</a:t>
                </a:r>
                <a:endParaRPr lang="en-US" sz="1700" kern="1200" smtClean="0">
                  <a:ea typeface="Times New Roman" panose="02020603050405020304" pitchFamily="18" charset="0"/>
                  <a:cs typeface="Arial" panose="020B0604020202020204" pitchFamily="34" charset="0"/>
                </a:endParaRPr>
              </a:p>
              <a:p>
                <a:pPr lvl="0" algn="just">
                  <a:lnSpc>
                    <a:spcPct val="150000"/>
                  </a:lnSpc>
                  <a:buClrTx/>
                </a:pPr>
                <a14:m>
                  <m:oMath xmlns:m="http://schemas.openxmlformats.org/officeDocument/2006/math">
                    <m:r>
                      <a:rPr lang="vi-VN" sz="1700" i="1" kern="1200" smtClean="0">
                        <a:latin typeface="Cambria Math" panose="02040503050406030204" pitchFamily="18" charset="0"/>
                        <a:ea typeface="Times New Roman" panose="02020603050405020304" pitchFamily="18" charset="0"/>
                        <a:cs typeface="Arial" panose="020B0604020202020204" pitchFamily="34" charset="0"/>
                      </a:rPr>
                      <m:t>𝐸</m:t>
                    </m:r>
                  </m:oMath>
                </a14:m>
                <a:r>
                  <a:rPr lang="vi-VN" sz="1700" kern="1200">
                    <a:ea typeface="Times New Roman" panose="02020603050405020304" pitchFamily="18" charset="0"/>
                    <a:cs typeface="Arial" panose="020B0604020202020204" pitchFamily="34" charset="0"/>
                  </a:rPr>
                  <a:t>: “Số chấm xuất hiện trên hai con xúc xắc đều là số </a:t>
                </a:r>
                <a:r>
                  <a:rPr lang="vi-VN" sz="1700" kern="1200">
                    <a:ea typeface="Times New Roman" panose="02020603050405020304" pitchFamily="18" charset="0"/>
                    <a:cs typeface="Arial" panose="020B0604020202020204" pitchFamily="34" charset="0"/>
                  </a:rPr>
                  <a:t>chẵn</a:t>
                </a:r>
                <a:r>
                  <a:rPr lang="vi-VN" sz="1700" kern="1200" smtClean="0">
                    <a:ea typeface="Times New Roman" panose="02020603050405020304" pitchFamily="18" charset="0"/>
                    <a:cs typeface="Arial" panose="020B0604020202020204" pitchFamily="34" charset="0"/>
                  </a:rPr>
                  <a:t>”;</a:t>
                </a:r>
                <a:endParaRPr lang="vi-VN" sz="1700" kern="1200">
                  <a:ea typeface="Times New Roman" panose="02020603050405020304" pitchFamily="18" charset="0"/>
                  <a:cs typeface="Arial" panose="020B0604020202020204" pitchFamily="34" charset="0"/>
                </a:endParaRPr>
              </a:p>
              <a:p>
                <a:pPr lvl="0" algn="just">
                  <a:lnSpc>
                    <a:spcPct val="150000"/>
                  </a:lnSpc>
                  <a:buClrTx/>
                </a:pPr>
                <a14:m>
                  <m:oMath xmlns:m="http://schemas.openxmlformats.org/officeDocument/2006/math">
                    <m:r>
                      <a:rPr lang="vi-VN" sz="1700" i="1" kern="1200" smtClean="0">
                        <a:latin typeface="Cambria Math" panose="02040503050406030204" pitchFamily="18" charset="0"/>
                        <a:ea typeface="Times New Roman" panose="02020603050405020304" pitchFamily="18" charset="0"/>
                        <a:cs typeface="Arial" panose="020B0604020202020204" pitchFamily="34" charset="0"/>
                      </a:rPr>
                      <m:t>𝐹</m:t>
                    </m:r>
                  </m:oMath>
                </a14:m>
                <a:r>
                  <a:rPr lang="vi-VN" sz="1700" kern="1200">
                    <a:ea typeface="Times New Roman" panose="02020603050405020304" pitchFamily="18" charset="0"/>
                    <a:cs typeface="Arial" panose="020B0604020202020204" pitchFamily="34" charset="0"/>
                  </a:rPr>
                  <a:t>: “Số chấm xuất hiện trên hai con xúc xắc khác tính chẵn </a:t>
                </a:r>
                <a:r>
                  <a:rPr lang="vi-VN" sz="1700" kern="1200">
                    <a:ea typeface="Times New Roman" panose="02020603050405020304" pitchFamily="18" charset="0"/>
                    <a:cs typeface="Arial" panose="020B0604020202020204" pitchFamily="34" charset="0"/>
                  </a:rPr>
                  <a:t>lẻ</a:t>
                </a:r>
                <a:r>
                  <a:rPr lang="vi-VN" sz="1700" kern="1200" smtClean="0">
                    <a:ea typeface="Times New Roman" panose="02020603050405020304" pitchFamily="18" charset="0"/>
                    <a:cs typeface="Arial" panose="020B0604020202020204" pitchFamily="34" charset="0"/>
                  </a:rPr>
                  <a:t>”;</a:t>
                </a:r>
                <a:endParaRPr lang="vi-VN" sz="1700" kern="1200">
                  <a:ea typeface="Times New Roman" panose="02020603050405020304" pitchFamily="18" charset="0"/>
                  <a:cs typeface="Arial" panose="020B0604020202020204" pitchFamily="34" charset="0"/>
                </a:endParaRPr>
              </a:p>
              <a:p>
                <a:pPr lvl="0" algn="just">
                  <a:lnSpc>
                    <a:spcPct val="150000"/>
                  </a:lnSpc>
                  <a:buClrTx/>
                </a:pPr>
                <a14:m>
                  <m:oMath xmlns:m="http://schemas.openxmlformats.org/officeDocument/2006/math">
                    <m:r>
                      <a:rPr lang="vi-VN" sz="1700" i="1" kern="1200" smtClean="0">
                        <a:latin typeface="Cambria Math" panose="02040503050406030204" pitchFamily="18" charset="0"/>
                        <a:ea typeface="Times New Roman" panose="02020603050405020304" pitchFamily="18" charset="0"/>
                        <a:cs typeface="Arial" panose="020B0604020202020204" pitchFamily="34" charset="0"/>
                      </a:rPr>
                      <m:t>𝐾</m:t>
                    </m:r>
                  </m:oMath>
                </a14:m>
                <a:r>
                  <a:rPr lang="vi-VN" sz="1700" kern="1200">
                    <a:ea typeface="Times New Roman" panose="02020603050405020304" pitchFamily="18" charset="0"/>
                    <a:cs typeface="Arial" panose="020B0604020202020204" pitchFamily="34" charset="0"/>
                  </a:rPr>
                  <a:t>: “Tích số chấm xuất hiện trên hai con xúc xắc là số </a:t>
                </a:r>
                <a:r>
                  <a:rPr lang="vi-VN" sz="1700" kern="1200">
                    <a:ea typeface="Times New Roman" panose="02020603050405020304" pitchFamily="18" charset="0"/>
                    <a:cs typeface="Arial" panose="020B0604020202020204" pitchFamily="34" charset="0"/>
                  </a:rPr>
                  <a:t>chẵn</a:t>
                </a:r>
                <a:r>
                  <a:rPr lang="vi-VN" sz="1700" kern="1200" smtClean="0">
                    <a:ea typeface="Times New Roman" panose="02020603050405020304" pitchFamily="18" charset="0"/>
                    <a:cs typeface="Arial" panose="020B0604020202020204" pitchFamily="34" charset="0"/>
                  </a:rPr>
                  <a:t>”.</a:t>
                </a:r>
                <a:endParaRPr lang="vi-VN" sz="1700" kern="1200">
                  <a:ea typeface="Times New Roman" panose="02020603050405020304" pitchFamily="18" charset="0"/>
                  <a:cs typeface="Arial" panose="020B0604020202020204" pitchFamily="34" charset="0"/>
                </a:endParaRPr>
              </a:p>
              <a:p>
                <a:pPr lvl="0" algn="just">
                  <a:lnSpc>
                    <a:spcPct val="150000"/>
                  </a:lnSpc>
                  <a:buClrTx/>
                </a:pPr>
                <a:r>
                  <a:rPr lang="vi-VN" sz="1700" kern="1200">
                    <a:ea typeface="Times New Roman" panose="02020603050405020304" pitchFamily="18" charset="0"/>
                    <a:cs typeface="Arial" panose="020B0604020202020204" pitchFamily="34" charset="0"/>
                  </a:rPr>
                  <a:t>Chứng minh rằng </a:t>
                </a:r>
                <a14:m>
                  <m:oMath xmlns:m="http://schemas.openxmlformats.org/officeDocument/2006/math">
                    <m:r>
                      <a:rPr lang="vi-VN" sz="1700" i="1" kern="1200" smtClean="0">
                        <a:latin typeface="Cambria Math" panose="02040503050406030204" pitchFamily="18" charset="0"/>
                        <a:ea typeface="Times New Roman" panose="02020603050405020304" pitchFamily="18" charset="0"/>
                        <a:cs typeface="Arial" panose="020B0604020202020204" pitchFamily="34" charset="0"/>
                      </a:rPr>
                      <m:t>𝐾</m:t>
                    </m:r>
                  </m:oMath>
                </a14:m>
                <a:r>
                  <a:rPr lang="vi-VN" sz="1700" kern="1200">
                    <a:ea typeface="Times New Roman" panose="02020603050405020304" pitchFamily="18" charset="0"/>
                    <a:cs typeface="Arial" panose="020B0604020202020204" pitchFamily="34" charset="0"/>
                  </a:rPr>
                  <a:t> là biến cố hợp của </a:t>
                </a:r>
                <a14:m>
                  <m:oMath xmlns:m="http://schemas.openxmlformats.org/officeDocument/2006/math">
                    <m:r>
                      <a:rPr lang="vi-VN" sz="1700" i="1" kern="1200" smtClean="0">
                        <a:latin typeface="Cambria Math" panose="02040503050406030204" pitchFamily="18" charset="0"/>
                        <a:ea typeface="Times New Roman" panose="02020603050405020304" pitchFamily="18" charset="0"/>
                        <a:cs typeface="Arial" panose="020B0604020202020204" pitchFamily="34" charset="0"/>
                      </a:rPr>
                      <m:t>𝐸</m:t>
                    </m:r>
                  </m:oMath>
                </a14:m>
                <a:r>
                  <a:rPr lang="vi-VN" sz="1700" kern="1200">
                    <a:ea typeface="Times New Roman" panose="02020603050405020304" pitchFamily="18" charset="0"/>
                    <a:cs typeface="Arial" panose="020B0604020202020204" pitchFamily="34" charset="0"/>
                  </a:rPr>
                  <a:t> và </a:t>
                </a:r>
                <a14:m>
                  <m:oMath xmlns:m="http://schemas.openxmlformats.org/officeDocument/2006/math">
                    <m:r>
                      <a:rPr lang="vi-VN" sz="1700" i="1" kern="1200" smtClean="0">
                        <a:latin typeface="Cambria Math" panose="02040503050406030204" pitchFamily="18" charset="0"/>
                        <a:ea typeface="Times New Roman" panose="02020603050405020304" pitchFamily="18" charset="0"/>
                        <a:cs typeface="Arial" panose="020B0604020202020204" pitchFamily="34" charset="0"/>
                      </a:rPr>
                      <m:t>𝐹</m:t>
                    </m:r>
                  </m:oMath>
                </a14:m>
                <a:r>
                  <a:rPr lang="vi-VN" sz="1700" kern="1200" smtClean="0">
                    <a:ea typeface="Times New Roman" panose="02020603050405020304" pitchFamily="18" charset="0"/>
                    <a:cs typeface="Arial" panose="020B0604020202020204" pitchFamily="34" charset="0"/>
                  </a:rPr>
                  <a:t>.</a:t>
                </a:r>
                <a:endParaRPr lang="vi-VN" sz="1700" kern="120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689269" y="239297"/>
                <a:ext cx="7800668" cy="2492990"/>
              </a:xfrm>
              <a:prstGeom prst="rect">
                <a:avLst/>
              </a:prstGeom>
              <a:blipFill>
                <a:blip r:embed="rId3"/>
                <a:stretch>
                  <a:fillRect l="-703" r="-469" b="-489"/>
                </a:stretch>
              </a:blipFill>
            </p:spPr>
            <p:txBody>
              <a:bodyPr/>
              <a:lstStyle/>
              <a:p>
                <a:r>
                  <a:rPr lang="en-US">
                    <a:noFill/>
                  </a:rPr>
                  <a:t> </a:t>
                </a:r>
              </a:p>
            </p:txBody>
          </p:sp>
        </mc:Fallback>
      </mc:AlternateContent>
      <p:sp>
        <p:nvSpPr>
          <p:cNvPr id="3" name="Rectangle 2"/>
          <p:cNvSpPr/>
          <p:nvPr/>
        </p:nvSpPr>
        <p:spPr>
          <a:xfrm>
            <a:off x="113241" y="119270"/>
            <a:ext cx="333955" cy="453224"/>
          </a:xfrm>
          <a:prstGeom prst="rect">
            <a:avLst/>
          </a:prstGeom>
          <a:solidFill>
            <a:srgbClr val="FFD495"/>
          </a:solidFill>
          <a:ln>
            <a:solidFill>
              <a:srgbClr val="FFD49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p:cNvSpPr/>
          <p:nvPr/>
        </p:nvSpPr>
        <p:spPr>
          <a:xfrm>
            <a:off x="462188" y="282174"/>
            <a:ext cx="184575" cy="324927"/>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503188" y="333722"/>
            <a:ext cx="184575" cy="324927"/>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8697455" y="328422"/>
            <a:ext cx="271698" cy="493444"/>
          </a:xfrm>
          <a:prstGeom prst="rect">
            <a:avLst/>
          </a:prstGeom>
        </p:spPr>
      </p:pic>
      <p:sp>
        <p:nvSpPr>
          <p:cNvPr id="10" name="Rectangle 9"/>
          <p:cNvSpPr/>
          <p:nvPr/>
        </p:nvSpPr>
        <p:spPr>
          <a:xfrm>
            <a:off x="4242328" y="2748189"/>
            <a:ext cx="710451" cy="377026"/>
          </a:xfrm>
          <a:prstGeom prst="rect">
            <a:avLst/>
          </a:prstGeom>
        </p:spPr>
        <p:txBody>
          <a:bodyPr wrap="none">
            <a:spAutoFit/>
          </a:bodyPr>
          <a:lstStyle/>
          <a:p>
            <a:r>
              <a:rPr lang="en-US" sz="1850" b="1" i="1" u="sng" smtClean="0">
                <a:solidFill>
                  <a:srgbClr val="C00000"/>
                </a:solidFill>
                <a:ea typeface="Calibri" panose="020F0502020204030204" pitchFamily="34" charset="0"/>
                <a:cs typeface="Times New Roman" panose="02020603050405020304" pitchFamily="18" charset="0"/>
              </a:rPr>
              <a:t>Giải:</a:t>
            </a:r>
            <a:endParaRPr lang="en-US" sz="1850"/>
          </a:p>
        </p:txBody>
      </p:sp>
      <mc:AlternateContent xmlns:mc="http://schemas.openxmlformats.org/markup-compatibility/2006">
        <mc:Choice xmlns:a14="http://schemas.microsoft.com/office/drawing/2010/main" Requires="a14">
          <p:sp>
            <p:nvSpPr>
              <p:cNvPr id="7" name="Rectangle 6"/>
              <p:cNvSpPr/>
              <p:nvPr/>
            </p:nvSpPr>
            <p:spPr>
              <a:xfrm>
                <a:off x="697220" y="3149068"/>
                <a:ext cx="7805968" cy="1661993"/>
              </a:xfrm>
              <a:prstGeom prst="rect">
                <a:avLst/>
              </a:prstGeom>
            </p:spPr>
            <p:txBody>
              <a:bodyPr wrap="square">
                <a:spAutoFit/>
              </a:bodyPr>
              <a:lstStyle/>
              <a:p>
                <a:pPr lvl="0" algn="just">
                  <a:lnSpc>
                    <a:spcPct val="150000"/>
                  </a:lnSpc>
                </a:pPr>
                <a:r>
                  <a:rPr lang="en-US" sz="1700" kern="100">
                    <a:latin typeface="+mn-lt"/>
                    <a:ea typeface="Calibri" panose="020F0502020204030204" pitchFamily="34" charset="0"/>
                    <a:cs typeface="Times New Roman" panose="02020603050405020304" pitchFamily="18" charset="0"/>
                  </a:rPr>
                  <a:t>Nếu </a:t>
                </a:r>
                <a14:m>
                  <m:oMath xmlns:m="http://schemas.openxmlformats.org/officeDocument/2006/math">
                    <m:r>
                      <a:rPr lang="en-US" sz="1700" i="1" kern="100">
                        <a:latin typeface="+mn-lt"/>
                        <a:ea typeface="Calibri" panose="020F0502020204030204" pitchFamily="34" charset="0"/>
                        <a:cs typeface="Times New Roman" panose="02020603050405020304" pitchFamily="18" charset="0"/>
                      </a:rPr>
                      <m:t>𝐸</m:t>
                    </m:r>
                  </m:oMath>
                </a14:m>
                <a:r>
                  <a:rPr lang="en-US" sz="1700" kern="100">
                    <a:latin typeface="+mn-lt"/>
                    <a:ea typeface="Calibri" panose="020F0502020204030204" pitchFamily="34" charset="0"/>
                    <a:cs typeface="Times New Roman" panose="02020603050405020304" pitchFamily="18" charset="0"/>
                  </a:rPr>
                  <a:t> hoặc </a:t>
                </a:r>
                <a14:m>
                  <m:oMath xmlns:m="http://schemas.openxmlformats.org/officeDocument/2006/math">
                    <m:r>
                      <a:rPr lang="en-US" sz="1700" i="1" kern="100">
                        <a:latin typeface="+mn-lt"/>
                        <a:ea typeface="Calibri" panose="020F0502020204030204" pitchFamily="34" charset="0"/>
                        <a:cs typeface="Times New Roman" panose="02020603050405020304" pitchFamily="18" charset="0"/>
                      </a:rPr>
                      <m:t>𝐹</m:t>
                    </m:r>
                  </m:oMath>
                </a14:m>
                <a:r>
                  <a:rPr lang="en-US" sz="1700" kern="100">
                    <a:latin typeface="+mn-lt"/>
                    <a:ea typeface="Calibri" panose="020F0502020204030204" pitchFamily="34" charset="0"/>
                    <a:cs typeface="Times New Roman" panose="02020603050405020304" pitchFamily="18" charset="0"/>
                  </a:rPr>
                  <a:t> xảy ra thì </a:t>
                </a:r>
                <a14:m>
                  <m:oMath xmlns:m="http://schemas.openxmlformats.org/officeDocument/2006/math">
                    <m:r>
                      <a:rPr lang="en-US" sz="1700" i="1" kern="100">
                        <a:latin typeface="+mn-lt"/>
                        <a:ea typeface="Calibri" panose="020F0502020204030204" pitchFamily="34" charset="0"/>
                        <a:cs typeface="Times New Roman" panose="02020603050405020304" pitchFamily="18" charset="0"/>
                      </a:rPr>
                      <m:t>𝐾</m:t>
                    </m:r>
                  </m:oMath>
                </a14:m>
                <a:r>
                  <a:rPr lang="en-US" sz="1700" kern="100">
                    <a:latin typeface="+mn-lt"/>
                    <a:ea typeface="Calibri" panose="020F0502020204030204" pitchFamily="34" charset="0"/>
                    <a:cs typeface="Times New Roman" panose="02020603050405020304" pitchFamily="18" charset="0"/>
                  </a:rPr>
                  <a:t> xảy ra</a:t>
                </a:r>
                <a:r>
                  <a:rPr lang="en-US" sz="1700" kern="100">
                    <a:latin typeface="+mn-lt"/>
                    <a:ea typeface="Calibri" panose="020F0502020204030204" pitchFamily="34" charset="0"/>
                    <a:cs typeface="Times New Roman" panose="02020603050405020304" pitchFamily="18" charset="0"/>
                  </a:rPr>
                  <a:t>. </a:t>
                </a:r>
                <a:endParaRPr lang="en-US" sz="1700" kern="100">
                  <a:latin typeface="+mn-lt"/>
                  <a:ea typeface="Calibri" panose="020F0502020204030204" pitchFamily="34" charset="0"/>
                  <a:cs typeface="Times New Roman" panose="02020603050405020304" pitchFamily="18" charset="0"/>
                </a:endParaRPr>
              </a:p>
              <a:p>
                <a:pPr lvl="0" algn="just">
                  <a:lnSpc>
                    <a:spcPct val="150000"/>
                  </a:lnSpc>
                </a:pPr>
                <a:r>
                  <a:rPr lang="en-US" sz="1700" kern="100" smtClean="0">
                    <a:latin typeface="+mn-lt"/>
                    <a:ea typeface="Calibri" panose="020F0502020204030204" pitchFamily="34" charset="0"/>
                    <a:cs typeface="Times New Roman" panose="02020603050405020304" pitchFamily="18" charset="0"/>
                  </a:rPr>
                  <a:t>Ngược </a:t>
                </a:r>
                <a:r>
                  <a:rPr lang="en-US" sz="1700" kern="100">
                    <a:latin typeface="+mn-lt"/>
                    <a:ea typeface="Calibri" panose="020F0502020204030204" pitchFamily="34" charset="0"/>
                    <a:cs typeface="Times New Roman" panose="02020603050405020304" pitchFamily="18" charset="0"/>
                  </a:rPr>
                  <a:t>lại, nếu </a:t>
                </a:r>
                <a14:m>
                  <m:oMath xmlns:m="http://schemas.openxmlformats.org/officeDocument/2006/math">
                    <m:r>
                      <a:rPr lang="en-US" sz="1700" i="1" kern="100">
                        <a:latin typeface="+mn-lt"/>
                        <a:ea typeface="Calibri" panose="020F0502020204030204" pitchFamily="34" charset="0"/>
                        <a:cs typeface="Times New Roman" panose="02020603050405020304" pitchFamily="18" charset="0"/>
                      </a:rPr>
                      <m:t>𝐾</m:t>
                    </m:r>
                  </m:oMath>
                </a14:m>
                <a:r>
                  <a:rPr lang="en-US" sz="1700" kern="100">
                    <a:latin typeface="+mn-lt"/>
                    <a:ea typeface="Calibri" panose="020F0502020204030204" pitchFamily="34" charset="0"/>
                    <a:cs typeface="Times New Roman" panose="02020603050405020304" pitchFamily="18" charset="0"/>
                  </a:rPr>
                  <a:t> xảy ra thì trong số chấm xuất hiện trên hai con xúc xắc phải có ít nhất một </a:t>
                </a:r>
                <a:r>
                  <a:rPr lang="en-US" sz="1700" kern="100">
                    <a:latin typeface="+mn-lt"/>
                    <a:ea typeface="Calibri" panose="020F0502020204030204" pitchFamily="34" charset="0"/>
                    <a:cs typeface="Times New Roman" panose="02020603050405020304" pitchFamily="18" charset="0"/>
                  </a:rPr>
                  <a:t>số </a:t>
                </a:r>
                <a:r>
                  <a:rPr lang="en-US" sz="1700" kern="100" smtClean="0">
                    <a:latin typeface="+mn-lt"/>
                    <a:ea typeface="Calibri" panose="020F0502020204030204" pitchFamily="34" charset="0"/>
                    <a:cs typeface="Times New Roman" panose="02020603050405020304" pitchFamily="18" charset="0"/>
                  </a:rPr>
                  <a:t>chẵn</a:t>
                </a:r>
                <a:r>
                  <a:rPr lang="en-US" sz="1700" kern="100">
                    <a:latin typeface="+mn-lt"/>
                    <a:ea typeface="Calibri" panose="020F0502020204030204" pitchFamily="34" charset="0"/>
                    <a:cs typeface="Times New Roman" panose="02020603050405020304" pitchFamily="18" charset="0"/>
                  </a:rPr>
                  <a:t>: nếu cả hai </a:t>
                </a:r>
                <a:r>
                  <a:rPr lang="en-US" sz="1700" kern="100">
                    <a:latin typeface="+mn-lt"/>
                    <a:ea typeface="Calibri" panose="020F0502020204030204" pitchFamily="34" charset="0"/>
                    <a:cs typeface="Times New Roman" panose="02020603050405020304" pitchFamily="18" charset="0"/>
                  </a:rPr>
                  <a:t>số </a:t>
                </a:r>
                <a:r>
                  <a:rPr lang="en-US" sz="1700" kern="100" smtClean="0">
                    <a:latin typeface="+mn-lt"/>
                    <a:ea typeface="Calibri" panose="020F0502020204030204" pitchFamily="34" charset="0"/>
                    <a:cs typeface="Times New Roman" panose="02020603050405020304" pitchFamily="18" charset="0"/>
                  </a:rPr>
                  <a:t>đều chẵn </a:t>
                </a:r>
                <a:r>
                  <a:rPr lang="en-US" sz="1700" kern="100">
                    <a:latin typeface="+mn-lt"/>
                    <a:ea typeface="Calibri" panose="020F0502020204030204" pitchFamily="34" charset="0"/>
                    <a:cs typeface="Times New Roman" panose="02020603050405020304" pitchFamily="18" charset="0"/>
                  </a:rPr>
                  <a:t>thì </a:t>
                </a:r>
                <a14:m>
                  <m:oMath xmlns:m="http://schemas.openxmlformats.org/officeDocument/2006/math">
                    <m:r>
                      <a:rPr lang="en-US" sz="1700" i="1" kern="100">
                        <a:latin typeface="+mn-lt"/>
                        <a:ea typeface="Calibri" panose="020F0502020204030204" pitchFamily="34" charset="0"/>
                        <a:cs typeface="Times New Roman" panose="02020603050405020304" pitchFamily="18" charset="0"/>
                      </a:rPr>
                      <m:t>𝐸</m:t>
                    </m:r>
                  </m:oMath>
                </a14:m>
                <a:r>
                  <a:rPr lang="en-US" sz="1700" kern="100">
                    <a:latin typeface="+mn-lt"/>
                    <a:ea typeface="Calibri" panose="020F0502020204030204" pitchFamily="34" charset="0"/>
                    <a:cs typeface="Times New Roman" panose="02020603050405020304" pitchFamily="18" charset="0"/>
                  </a:rPr>
                  <a:t> xảy ra; nếu một </a:t>
                </a:r>
                <a:r>
                  <a:rPr lang="en-US" sz="1700" kern="100">
                    <a:latin typeface="+mn-lt"/>
                    <a:ea typeface="Calibri" panose="020F0502020204030204" pitchFamily="34" charset="0"/>
                    <a:cs typeface="Times New Roman" panose="02020603050405020304" pitchFamily="18" charset="0"/>
                  </a:rPr>
                  <a:t>số </a:t>
                </a:r>
                <a:r>
                  <a:rPr lang="en-US" sz="1700" kern="100" smtClean="0">
                    <a:latin typeface="+mn-lt"/>
                    <a:ea typeface="Calibri" panose="020F0502020204030204" pitchFamily="34" charset="0"/>
                    <a:cs typeface="Times New Roman" panose="02020603050405020304" pitchFamily="18" charset="0"/>
                  </a:rPr>
                  <a:t>chẵn</a:t>
                </a:r>
                <a:r>
                  <a:rPr lang="en-US" sz="1700" kern="100">
                    <a:latin typeface="+mn-lt"/>
                    <a:ea typeface="Calibri" panose="020F0502020204030204" pitchFamily="34" charset="0"/>
                    <a:cs typeface="Times New Roman" panose="02020603050405020304" pitchFamily="18" charset="0"/>
                  </a:rPr>
                  <a:t>, một số lẻ thì </a:t>
                </a:r>
                <a14:m>
                  <m:oMath xmlns:m="http://schemas.openxmlformats.org/officeDocument/2006/math">
                    <m:r>
                      <a:rPr lang="en-US" sz="1700" i="1" kern="100">
                        <a:latin typeface="+mn-lt"/>
                        <a:ea typeface="Calibri" panose="020F0502020204030204" pitchFamily="34" charset="0"/>
                        <a:cs typeface="Times New Roman" panose="02020603050405020304" pitchFamily="18" charset="0"/>
                      </a:rPr>
                      <m:t>𝐹</m:t>
                    </m:r>
                  </m:oMath>
                </a14:m>
                <a:r>
                  <a:rPr lang="en-US" sz="1700" kern="100">
                    <a:latin typeface="+mn-lt"/>
                    <a:ea typeface="Calibri" panose="020F0502020204030204" pitchFamily="34" charset="0"/>
                    <a:cs typeface="Times New Roman" panose="02020603050405020304" pitchFamily="18" charset="0"/>
                  </a:rPr>
                  <a:t> xảy ra. Nghĩa là nếu </a:t>
                </a:r>
                <a14:m>
                  <m:oMath xmlns:m="http://schemas.openxmlformats.org/officeDocument/2006/math">
                    <m:r>
                      <a:rPr lang="en-US" sz="1700" i="1" kern="100">
                        <a:latin typeface="+mn-lt"/>
                        <a:ea typeface="Calibri" panose="020F0502020204030204" pitchFamily="34" charset="0"/>
                        <a:cs typeface="Times New Roman" panose="02020603050405020304" pitchFamily="18" charset="0"/>
                      </a:rPr>
                      <m:t>𝐾</m:t>
                    </m:r>
                  </m:oMath>
                </a14:m>
                <a:r>
                  <a:rPr lang="en-US" sz="1700" kern="100">
                    <a:latin typeface="+mn-lt"/>
                    <a:ea typeface="Calibri" panose="020F0502020204030204" pitchFamily="34" charset="0"/>
                    <a:cs typeface="Times New Roman" panose="02020603050405020304" pitchFamily="18" charset="0"/>
                  </a:rPr>
                  <a:t> xảy ra thì hoặc </a:t>
                </a:r>
                <a14:m>
                  <m:oMath xmlns:m="http://schemas.openxmlformats.org/officeDocument/2006/math">
                    <m:r>
                      <a:rPr lang="en-US" sz="1700" i="1" kern="100">
                        <a:latin typeface="+mn-lt"/>
                        <a:ea typeface="Calibri" panose="020F0502020204030204" pitchFamily="34" charset="0"/>
                        <a:cs typeface="Times New Roman" panose="02020603050405020304" pitchFamily="18" charset="0"/>
                      </a:rPr>
                      <m:t>𝐸</m:t>
                    </m:r>
                  </m:oMath>
                </a14:m>
                <a:r>
                  <a:rPr lang="en-US" sz="1700" kern="100">
                    <a:latin typeface="+mn-lt"/>
                    <a:ea typeface="Calibri" panose="020F0502020204030204" pitchFamily="34" charset="0"/>
                    <a:cs typeface="Times New Roman" panose="02020603050405020304" pitchFamily="18" charset="0"/>
                  </a:rPr>
                  <a:t> xảy ra hoặc F xảy ra.</a:t>
                </a:r>
              </a:p>
            </p:txBody>
          </p:sp>
        </mc:Choice>
        <mc:Fallback>
          <p:sp>
            <p:nvSpPr>
              <p:cNvPr id="7" name="Rectangle 6"/>
              <p:cNvSpPr>
                <a:spLocks noRot="1" noChangeAspect="1" noMove="1" noResize="1" noEditPoints="1" noAdjustHandles="1" noChangeArrowheads="1" noChangeShapeType="1" noTextEdit="1"/>
              </p:cNvSpPr>
              <p:nvPr/>
            </p:nvSpPr>
            <p:spPr>
              <a:xfrm>
                <a:off x="697220" y="3149068"/>
                <a:ext cx="7805968" cy="1661993"/>
              </a:xfrm>
              <a:prstGeom prst="rect">
                <a:avLst/>
              </a:prstGeom>
              <a:blipFill>
                <a:blip r:embed="rId5"/>
                <a:stretch>
                  <a:fillRect l="-468" r="-468" b="-1471"/>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down)">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62" name="Google Shape;2349;p37"/>
          <p:cNvGrpSpPr/>
          <p:nvPr/>
        </p:nvGrpSpPr>
        <p:grpSpPr>
          <a:xfrm flipV="1">
            <a:off x="8422185" y="1136851"/>
            <a:ext cx="683280" cy="600885"/>
            <a:chOff x="6745875" y="1386325"/>
            <a:chExt cx="1050850" cy="888425"/>
          </a:xfrm>
        </p:grpSpPr>
        <p:sp>
          <p:nvSpPr>
            <p:cNvPr id="63"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mc:Choice xmlns:a14="http://schemas.microsoft.com/office/drawing/2010/main" Requires="a14">
          <p:sp>
            <p:nvSpPr>
              <p:cNvPr id="45" name="Rectangle 44"/>
              <p:cNvSpPr/>
              <p:nvPr/>
            </p:nvSpPr>
            <p:spPr>
              <a:xfrm>
                <a:off x="736193" y="248339"/>
                <a:ext cx="7235052" cy="2193806"/>
              </a:xfrm>
              <a:prstGeom prst="rect">
                <a:avLst/>
              </a:prstGeom>
            </p:spPr>
            <p:txBody>
              <a:bodyPr wrap="square">
                <a:spAutoFit/>
              </a:bodyPr>
              <a:lstStyle/>
              <a:p>
                <a:pPr algn="ctr">
                  <a:lnSpc>
                    <a:spcPct val="150000"/>
                  </a:lnSpc>
                </a:pPr>
                <a:r>
                  <a:rPr lang="en-US" sz="1900" b="1" kern="1200" smtClean="0">
                    <a:solidFill>
                      <a:srgbClr val="1F497D"/>
                    </a:solidFill>
                    <a:ea typeface="Times New Roman" panose="02020603050405020304" pitchFamily="18" charset="0"/>
                    <a:cs typeface="Arial" panose="020B0604020202020204" pitchFamily="34" charset="0"/>
                  </a:rPr>
                  <a:t>Bài </a:t>
                </a:r>
                <a:r>
                  <a:rPr lang="en-US" sz="1900" b="1" kern="1200">
                    <a:solidFill>
                      <a:srgbClr val="1F497D"/>
                    </a:solidFill>
                    <a:ea typeface="Times New Roman" panose="02020603050405020304" pitchFamily="18" charset="0"/>
                    <a:cs typeface="Arial" panose="020B0604020202020204" pitchFamily="34" charset="0"/>
                  </a:rPr>
                  <a:t>tập </a:t>
                </a:r>
                <a:r>
                  <a:rPr lang="en-US" sz="1900" b="1" kern="1200" smtClean="0">
                    <a:solidFill>
                      <a:srgbClr val="1F497D"/>
                    </a:solidFill>
                    <a:ea typeface="Times New Roman" panose="02020603050405020304" pitchFamily="18" charset="0"/>
                    <a:cs typeface="Arial" panose="020B0604020202020204" pitchFamily="34" charset="0"/>
                  </a:rPr>
                  <a:t>8.3 </a:t>
                </a:r>
                <a:r>
                  <a:rPr lang="en-US" sz="1900" b="1" kern="1200">
                    <a:solidFill>
                      <a:srgbClr val="1F497D"/>
                    </a:solidFill>
                    <a:ea typeface="Times New Roman" panose="02020603050405020304" pitchFamily="18" charset="0"/>
                    <a:cs typeface="Arial" panose="020B0604020202020204" pitchFamily="34" charset="0"/>
                  </a:rPr>
                  <a:t>(SGK – tr71</a:t>
                </a:r>
                <a:r>
                  <a:rPr lang="en-US" sz="1900" b="1" kern="1200">
                    <a:solidFill>
                      <a:srgbClr val="1F497D"/>
                    </a:solidFill>
                    <a:ea typeface="Times New Roman" panose="02020603050405020304" pitchFamily="18" charset="0"/>
                    <a:cs typeface="Arial" panose="020B0604020202020204" pitchFamily="34" charset="0"/>
                  </a:rPr>
                  <a:t>)</a:t>
                </a:r>
                <a:r>
                  <a:rPr lang="vi-VN" sz="1900" b="1" kern="1200">
                    <a:solidFill>
                      <a:srgbClr val="1F497D"/>
                    </a:solidFill>
                    <a:ea typeface="Times New Roman" panose="02020603050405020304" pitchFamily="18" charset="0"/>
                    <a:cs typeface="Arial" panose="020B0604020202020204" pitchFamily="34" charset="0"/>
                  </a:rPr>
                  <a:t> </a:t>
                </a:r>
                <a:endParaRPr lang="en-US" sz="1900" b="1" kern="1200" smtClean="0">
                  <a:solidFill>
                    <a:srgbClr val="1F497D"/>
                  </a:solidFill>
                  <a:ea typeface="Times New Roman" panose="02020603050405020304" pitchFamily="18" charset="0"/>
                  <a:cs typeface="Arial" panose="020B0604020202020204" pitchFamily="34" charset="0"/>
                </a:endParaRPr>
              </a:p>
              <a:p>
                <a:pPr algn="just">
                  <a:lnSpc>
                    <a:spcPct val="150000"/>
                  </a:lnSpc>
                </a:pPr>
                <a:r>
                  <a:rPr lang="vi-VN" sz="1800" smtClean="0">
                    <a:latin typeface="+mn-lt"/>
                    <a:cs typeface="Arial" panose="020B0604020202020204" pitchFamily="34" charset="0"/>
                  </a:rPr>
                  <a:t>Chọn </a:t>
                </a:r>
                <a:r>
                  <a:rPr lang="vi-VN" sz="1800">
                    <a:latin typeface="+mn-lt"/>
                    <a:cs typeface="Arial" panose="020B0604020202020204" pitchFamily="34" charset="0"/>
                  </a:rPr>
                  <a:t>ngẫu nhiên một học sinh trong trường em</a:t>
                </a:r>
                <a:r>
                  <a:rPr lang="vi-VN" sz="1800">
                    <a:latin typeface="+mn-lt"/>
                    <a:cs typeface="Arial" panose="020B0604020202020204" pitchFamily="34" charset="0"/>
                  </a:rPr>
                  <a:t>. </a:t>
                </a:r>
                <a:r>
                  <a:rPr lang="vi-VN" sz="1800" smtClean="0">
                    <a:latin typeface="+mn-lt"/>
                    <a:cs typeface="Arial" panose="020B0604020202020204" pitchFamily="34" charset="0"/>
                  </a:rPr>
                  <a:t>Xét </a:t>
                </a:r>
                <a:r>
                  <a:rPr lang="vi-VN" sz="1800">
                    <a:latin typeface="+mn-lt"/>
                    <a:cs typeface="Arial" panose="020B0604020202020204" pitchFamily="34" charset="0"/>
                  </a:rPr>
                  <a:t>hai biến cố </a:t>
                </a:r>
                <a:r>
                  <a:rPr lang="vi-VN" sz="1800">
                    <a:latin typeface="+mn-lt"/>
                    <a:cs typeface="Arial" panose="020B0604020202020204" pitchFamily="34" charset="0"/>
                  </a:rPr>
                  <a:t>sau</a:t>
                </a:r>
                <a:r>
                  <a:rPr lang="vi-VN" sz="1800" smtClean="0">
                    <a:latin typeface="+mn-lt"/>
                    <a:cs typeface="Arial" panose="020B0604020202020204" pitchFamily="34" charset="0"/>
                  </a:rPr>
                  <a:t>:</a:t>
                </a:r>
                <a:endParaRPr lang="en-US" sz="1800" smtClean="0">
                  <a:latin typeface="+mn-lt"/>
                  <a:cs typeface="Arial" panose="020B0604020202020204" pitchFamily="34" charset="0"/>
                </a:endParaRPr>
              </a:p>
              <a:p>
                <a:pPr algn="just">
                  <a:lnSpc>
                    <a:spcPct val="150000"/>
                  </a:lnSpc>
                </a:pPr>
                <a14:m>
                  <m:oMath xmlns:m="http://schemas.openxmlformats.org/officeDocument/2006/math">
                    <m:r>
                      <a:rPr lang="en-US" sz="1800" i="1" smtClean="0">
                        <a:latin typeface="Cambria Math" panose="02040503050406030204" pitchFamily="18" charset="0"/>
                        <a:cs typeface="Arial" panose="020B0604020202020204" pitchFamily="34" charset="0"/>
                      </a:rPr>
                      <m:t>𝑃</m:t>
                    </m:r>
                  </m:oMath>
                </a14:m>
                <a:r>
                  <a:rPr lang="en-US" sz="1800">
                    <a:latin typeface="+mn-lt"/>
                    <a:cs typeface="Arial" panose="020B0604020202020204" pitchFamily="34" charset="0"/>
                  </a:rPr>
                  <a:t>: “Học sinh đó bị cận </a:t>
                </a:r>
                <a:r>
                  <a:rPr lang="en-US" sz="1800">
                    <a:latin typeface="+mn-lt"/>
                    <a:cs typeface="Arial" panose="020B0604020202020204" pitchFamily="34" charset="0"/>
                  </a:rPr>
                  <a:t>thị</a:t>
                </a:r>
                <a:r>
                  <a:rPr lang="en-US" sz="1800" smtClean="0">
                    <a:latin typeface="+mn-lt"/>
                    <a:cs typeface="Arial" panose="020B0604020202020204" pitchFamily="34" charset="0"/>
                  </a:rPr>
                  <a:t>”;</a:t>
                </a:r>
                <a:endParaRPr lang="en-US" sz="1800">
                  <a:latin typeface="+mn-lt"/>
                  <a:cs typeface="Arial" panose="020B0604020202020204" pitchFamily="34" charset="0"/>
                </a:endParaRPr>
              </a:p>
              <a:p>
                <a:pPr algn="just">
                  <a:lnSpc>
                    <a:spcPct val="150000"/>
                  </a:lnSpc>
                </a:pPr>
                <a14:m>
                  <m:oMath xmlns:m="http://schemas.openxmlformats.org/officeDocument/2006/math">
                    <m:r>
                      <a:rPr lang="en-US" sz="1800" i="1" smtClean="0">
                        <a:latin typeface="Cambria Math" panose="02040503050406030204" pitchFamily="18" charset="0"/>
                        <a:cs typeface="Arial" panose="020B0604020202020204" pitchFamily="34" charset="0"/>
                      </a:rPr>
                      <m:t>𝑄</m:t>
                    </m:r>
                  </m:oMath>
                </a14:m>
                <a:r>
                  <a:rPr lang="en-US" sz="1800">
                    <a:latin typeface="+mn-lt"/>
                    <a:cs typeface="Arial" panose="020B0604020202020204" pitchFamily="34" charset="0"/>
                  </a:rPr>
                  <a:t>: “Học sinh đó học giỏi môn </a:t>
                </a:r>
                <a:r>
                  <a:rPr lang="en-US" sz="1800">
                    <a:latin typeface="+mn-lt"/>
                    <a:cs typeface="Arial" panose="020B0604020202020204" pitchFamily="34" charset="0"/>
                  </a:rPr>
                  <a:t>Toán</a:t>
                </a:r>
                <a:r>
                  <a:rPr lang="en-US" sz="1800" smtClean="0">
                    <a:latin typeface="+mn-lt"/>
                    <a:cs typeface="Arial" panose="020B0604020202020204" pitchFamily="34" charset="0"/>
                  </a:rPr>
                  <a:t>”.</a:t>
                </a:r>
                <a:endParaRPr lang="en-US" sz="1800">
                  <a:latin typeface="+mn-lt"/>
                  <a:cs typeface="Arial" panose="020B0604020202020204" pitchFamily="34" charset="0"/>
                </a:endParaRPr>
              </a:p>
              <a:p>
                <a:pPr algn="just">
                  <a:lnSpc>
                    <a:spcPct val="150000"/>
                  </a:lnSpc>
                </a:pPr>
                <a:r>
                  <a:rPr lang="en-US" sz="1800" smtClean="0">
                    <a:latin typeface="+mn-lt"/>
                    <a:cs typeface="Arial" panose="020B0604020202020204" pitchFamily="34" charset="0"/>
                  </a:rPr>
                  <a:t>Nêu </a:t>
                </a:r>
                <a:r>
                  <a:rPr lang="en-US" sz="1800">
                    <a:latin typeface="+mn-lt"/>
                    <a:cs typeface="Arial" panose="020B0604020202020204" pitchFamily="34" charset="0"/>
                  </a:rPr>
                  <a:t>nội dung của các biến </a:t>
                </a:r>
                <a:r>
                  <a:rPr lang="en-US" sz="1800">
                    <a:latin typeface="+mn-lt"/>
                    <a:cs typeface="Arial" panose="020B0604020202020204" pitchFamily="34" charset="0"/>
                  </a:rPr>
                  <a:t>cố </a:t>
                </a:r>
                <a14:m>
                  <m:oMath xmlns:m="http://schemas.openxmlformats.org/officeDocument/2006/math">
                    <m:r>
                      <a:rPr lang="en-US" sz="1800" i="1">
                        <a:latin typeface="+mn-lt"/>
                        <a:ea typeface="Calibri" panose="020F0502020204030204" pitchFamily="34" charset="0"/>
                        <a:cs typeface="Times New Roman" panose="02020603050405020304" pitchFamily="18" charset="0"/>
                      </a:rPr>
                      <m:t>𝑃</m:t>
                    </m:r>
                    <m:r>
                      <a:rPr lang="en-US" sz="1800">
                        <a:effectLst/>
                        <a:latin typeface="+mn-lt"/>
                        <a:ea typeface="Calibri" panose="020F0502020204030204" pitchFamily="34" charset="0"/>
                        <a:cs typeface="Times New Roman" panose="02020603050405020304" pitchFamily="18" charset="0"/>
                      </a:rPr>
                      <m:t>∪</m:t>
                    </m:r>
                    <m:r>
                      <a:rPr lang="en-US" sz="1800" i="1">
                        <a:effectLst/>
                        <a:latin typeface="+mn-lt"/>
                        <a:ea typeface="Calibri" panose="020F0502020204030204" pitchFamily="34" charset="0"/>
                        <a:cs typeface="Times New Roman" panose="02020603050405020304" pitchFamily="18" charset="0"/>
                      </a:rPr>
                      <m:t>𝑄</m:t>
                    </m:r>
                    <m:r>
                      <a:rPr lang="en-US" sz="1800" b="0" i="0" smtClean="0">
                        <a:effectLst/>
                        <a:latin typeface="+mn-lt"/>
                        <a:ea typeface="Calibri" panose="020F0502020204030204" pitchFamily="34" charset="0"/>
                        <a:cs typeface="Times New Roman" panose="02020603050405020304" pitchFamily="18" charset="0"/>
                      </a:rPr>
                      <m:t>,</m:t>
                    </m:r>
                    <m:r>
                      <a:rPr lang="en-US" sz="1800" i="1">
                        <a:latin typeface="+mn-lt"/>
                        <a:ea typeface="Calibri" panose="020F0502020204030204" pitchFamily="34" charset="0"/>
                        <a:cs typeface="Times New Roman" panose="02020603050405020304" pitchFamily="18" charset="0"/>
                      </a:rPr>
                      <m:t>𝑃𝑄</m:t>
                    </m:r>
                    <m:r>
                      <a:rPr lang="en-US" sz="1800" b="0" i="1" smtClean="0">
                        <a:latin typeface="+mn-lt"/>
                        <a:ea typeface="Calibri" panose="020F0502020204030204" pitchFamily="34" charset="0"/>
                        <a:cs typeface="Times New Roman" panose="02020603050405020304" pitchFamily="18" charset="0"/>
                      </a:rPr>
                      <m:t>,</m:t>
                    </m:r>
                    <m:r>
                      <a:rPr lang="en-US" sz="1800" b="0" i="1" smtClean="0">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1800" b="0" i="1" smtClean="0">
                            <a:latin typeface="Cambria Math" panose="02040503050406030204" pitchFamily="18" charset="0"/>
                            <a:ea typeface="Calibri" panose="020F0502020204030204" pitchFamily="34" charset="0"/>
                            <a:cs typeface="Times New Roman" panose="02020603050405020304" pitchFamily="18" charset="0"/>
                          </a:rPr>
                        </m:ctrlPr>
                      </m:accPr>
                      <m:e>
                        <m:r>
                          <a:rPr lang="en-US" sz="1800" b="0" i="1" smtClean="0">
                            <a:latin typeface="Cambria Math" panose="02040503050406030204" pitchFamily="18" charset="0"/>
                            <a:ea typeface="Calibri" panose="020F0502020204030204" pitchFamily="34" charset="0"/>
                            <a:cs typeface="Times New Roman" panose="02020603050405020304" pitchFamily="18" charset="0"/>
                          </a:rPr>
                          <m:t>𝑃</m:t>
                        </m:r>
                      </m:e>
                    </m:acc>
                    <m:acc>
                      <m:accPr>
                        <m:chr m:val="̅"/>
                        <m:ctrlPr>
                          <a:rPr lang="en-US" sz="1800" i="1" smtClean="0">
                            <a:latin typeface="Cambria Math" panose="02040503050406030204" pitchFamily="18" charset="0"/>
                            <a:ea typeface="Calibri" panose="020F0502020204030204" pitchFamily="34" charset="0"/>
                            <a:cs typeface="Times New Roman" panose="02020603050405020304" pitchFamily="18" charset="0"/>
                          </a:rPr>
                        </m:ctrlPr>
                      </m:accPr>
                      <m:e>
                        <m:r>
                          <a:rPr lang="en-US" sz="1800" b="0" i="1" smtClean="0">
                            <a:latin typeface="Cambria Math" panose="02040503050406030204" pitchFamily="18" charset="0"/>
                            <a:ea typeface="Calibri" panose="020F0502020204030204" pitchFamily="34" charset="0"/>
                            <a:cs typeface="Times New Roman" panose="02020603050405020304" pitchFamily="18" charset="0"/>
                          </a:rPr>
                          <m:t>𝑄</m:t>
                        </m:r>
                      </m:e>
                    </m:acc>
                    <m:r>
                      <a:rPr lang="en-US" sz="1800" b="0" i="1" smtClean="0">
                        <a:latin typeface="Cambria Math" panose="02040503050406030204" pitchFamily="18" charset="0"/>
                        <a:ea typeface="Calibri" panose="020F0502020204030204" pitchFamily="34" charset="0"/>
                        <a:cs typeface="Times New Roman" panose="02020603050405020304" pitchFamily="18" charset="0"/>
                      </a:rPr>
                      <m:t>.</m:t>
                    </m:r>
                  </m:oMath>
                </a14:m>
                <a:endParaRPr lang="en-US" sz="1800">
                  <a:latin typeface="+mn-lt"/>
                  <a:cs typeface="Arial" panose="020B0604020202020204" pitchFamily="34" charset="0"/>
                </a:endParaRPr>
              </a:p>
            </p:txBody>
          </p:sp>
        </mc:Choice>
        <mc:Fallback>
          <p:sp>
            <p:nvSpPr>
              <p:cNvPr id="45" name="Rectangle 44"/>
              <p:cNvSpPr>
                <a:spLocks noRot="1" noChangeAspect="1" noMove="1" noResize="1" noEditPoints="1" noAdjustHandles="1" noChangeArrowheads="1" noChangeShapeType="1" noTextEdit="1"/>
              </p:cNvSpPr>
              <p:nvPr/>
            </p:nvSpPr>
            <p:spPr>
              <a:xfrm>
                <a:off x="736193" y="248339"/>
                <a:ext cx="7235052" cy="2193806"/>
              </a:xfrm>
              <a:prstGeom prst="rect">
                <a:avLst/>
              </a:prstGeom>
              <a:blipFill>
                <a:blip r:embed="rId3"/>
                <a:stretch>
                  <a:fillRect l="-758" b="-1111"/>
                </a:stretch>
              </a:blipFill>
            </p:spPr>
            <p:txBody>
              <a:bodyPr/>
              <a:lstStyle/>
              <a:p>
                <a:r>
                  <a:rPr lang="en-US">
                    <a:noFill/>
                  </a:rPr>
                  <a:t> </a:t>
                </a:r>
              </a:p>
            </p:txBody>
          </p:sp>
        </mc:Fallback>
      </mc:AlternateContent>
      <p:sp>
        <p:nvSpPr>
          <p:cNvPr id="46" name="Rectangle 45"/>
          <p:cNvSpPr/>
          <p:nvPr/>
        </p:nvSpPr>
        <p:spPr>
          <a:xfrm>
            <a:off x="4192821" y="2552367"/>
            <a:ext cx="697627" cy="369332"/>
          </a:xfrm>
          <a:prstGeom prst="rect">
            <a:avLst/>
          </a:prstGeom>
        </p:spPr>
        <p:txBody>
          <a:bodyPr wrap="none">
            <a:spAutoFit/>
          </a:bodyPr>
          <a:lstStyle/>
          <a:p>
            <a:r>
              <a:rPr lang="en-US" sz="1800" b="1" i="1" u="sng" smtClean="0">
                <a:solidFill>
                  <a:srgbClr val="C00000"/>
                </a:solidFill>
                <a:ea typeface="Calibri" panose="020F0502020204030204" pitchFamily="34" charset="0"/>
                <a:cs typeface="Times New Roman" panose="02020603050405020304" pitchFamily="18" charset="0"/>
              </a:rPr>
              <a:t>Giải:</a:t>
            </a:r>
            <a:endParaRPr lang="en-US" sz="1800"/>
          </a:p>
        </p:txBody>
      </p:sp>
      <p:grpSp>
        <p:nvGrpSpPr>
          <p:cNvPr id="49" name="Google Shape;4008;p63"/>
          <p:cNvGrpSpPr/>
          <p:nvPr/>
        </p:nvGrpSpPr>
        <p:grpSpPr>
          <a:xfrm rot="253853">
            <a:off x="8503534" y="4573114"/>
            <a:ext cx="550822" cy="533494"/>
            <a:chOff x="7800600" y="4010855"/>
            <a:chExt cx="1158061" cy="1062778"/>
          </a:xfrm>
        </p:grpSpPr>
        <p:sp>
          <p:nvSpPr>
            <p:cNvPr id="50" name="Google Shape;4009;p63"/>
            <p:cNvSpPr/>
            <p:nvPr/>
          </p:nvSpPr>
          <p:spPr>
            <a:xfrm>
              <a:off x="7800600" y="4010855"/>
              <a:ext cx="1158061" cy="1062778"/>
            </a:xfrm>
            <a:custGeom>
              <a:avLst/>
              <a:gdLst/>
              <a:ahLst/>
              <a:cxnLst/>
              <a:rect l="l" t="t" r="r" b="b"/>
              <a:pathLst>
                <a:path w="33012" h="30298" extrusionOk="0">
                  <a:moveTo>
                    <a:pt x="15118" y="5480"/>
                  </a:moveTo>
                  <a:cubicBezTo>
                    <a:pt x="15394" y="5480"/>
                    <a:pt x="15683" y="5492"/>
                    <a:pt x="15972" y="5530"/>
                  </a:cubicBezTo>
                  <a:cubicBezTo>
                    <a:pt x="18623" y="5794"/>
                    <a:pt x="21187" y="7453"/>
                    <a:pt x="22180" y="9941"/>
                  </a:cubicBezTo>
                  <a:lnTo>
                    <a:pt x="22280" y="10079"/>
                  </a:lnTo>
                  <a:cubicBezTo>
                    <a:pt x="17367" y="13522"/>
                    <a:pt x="12491" y="17015"/>
                    <a:pt x="7653" y="20559"/>
                  </a:cubicBezTo>
                  <a:lnTo>
                    <a:pt x="7540" y="20408"/>
                  </a:lnTo>
                  <a:cubicBezTo>
                    <a:pt x="6007" y="19038"/>
                    <a:pt x="5479" y="16852"/>
                    <a:pt x="5391" y="14791"/>
                  </a:cubicBezTo>
                  <a:cubicBezTo>
                    <a:pt x="5341" y="13736"/>
                    <a:pt x="5391" y="12655"/>
                    <a:pt x="5718" y="11650"/>
                  </a:cubicBezTo>
                  <a:cubicBezTo>
                    <a:pt x="6208" y="10142"/>
                    <a:pt x="7289" y="8898"/>
                    <a:pt x="8533" y="7918"/>
                  </a:cubicBezTo>
                  <a:cubicBezTo>
                    <a:pt x="10405" y="6447"/>
                    <a:pt x="12743" y="5480"/>
                    <a:pt x="15118" y="5480"/>
                  </a:cubicBezTo>
                  <a:close/>
                  <a:moveTo>
                    <a:pt x="14653" y="1"/>
                  </a:moveTo>
                  <a:cubicBezTo>
                    <a:pt x="14326" y="1"/>
                    <a:pt x="14012" y="14"/>
                    <a:pt x="13685" y="39"/>
                  </a:cubicBezTo>
                  <a:cubicBezTo>
                    <a:pt x="13522" y="51"/>
                    <a:pt x="13358" y="64"/>
                    <a:pt x="13195" y="76"/>
                  </a:cubicBezTo>
                  <a:cubicBezTo>
                    <a:pt x="12881" y="114"/>
                    <a:pt x="12579" y="164"/>
                    <a:pt x="12278" y="215"/>
                  </a:cubicBezTo>
                  <a:cubicBezTo>
                    <a:pt x="12227" y="227"/>
                    <a:pt x="12165" y="227"/>
                    <a:pt x="12102" y="240"/>
                  </a:cubicBezTo>
                  <a:cubicBezTo>
                    <a:pt x="10870" y="478"/>
                    <a:pt x="9676" y="868"/>
                    <a:pt x="8533" y="1408"/>
                  </a:cubicBezTo>
                  <a:cubicBezTo>
                    <a:pt x="5329" y="2916"/>
                    <a:pt x="2640" y="5555"/>
                    <a:pt x="1207" y="8810"/>
                  </a:cubicBezTo>
                  <a:cubicBezTo>
                    <a:pt x="1132" y="8986"/>
                    <a:pt x="1056" y="9174"/>
                    <a:pt x="981" y="9350"/>
                  </a:cubicBezTo>
                  <a:cubicBezTo>
                    <a:pt x="968" y="9413"/>
                    <a:pt x="943" y="9463"/>
                    <a:pt x="918" y="9526"/>
                  </a:cubicBezTo>
                  <a:cubicBezTo>
                    <a:pt x="868" y="9652"/>
                    <a:pt x="830" y="9790"/>
                    <a:pt x="780" y="9928"/>
                  </a:cubicBezTo>
                  <a:cubicBezTo>
                    <a:pt x="755" y="9978"/>
                    <a:pt x="742" y="10041"/>
                    <a:pt x="717" y="10091"/>
                  </a:cubicBezTo>
                  <a:cubicBezTo>
                    <a:pt x="667" y="10255"/>
                    <a:pt x="616" y="10418"/>
                    <a:pt x="579" y="10569"/>
                  </a:cubicBezTo>
                  <a:cubicBezTo>
                    <a:pt x="566" y="10607"/>
                    <a:pt x="554" y="10632"/>
                    <a:pt x="541" y="10657"/>
                  </a:cubicBezTo>
                  <a:cubicBezTo>
                    <a:pt x="491" y="10858"/>
                    <a:pt x="440" y="11046"/>
                    <a:pt x="403" y="11235"/>
                  </a:cubicBezTo>
                  <a:cubicBezTo>
                    <a:pt x="390" y="11285"/>
                    <a:pt x="378" y="11323"/>
                    <a:pt x="365" y="11373"/>
                  </a:cubicBezTo>
                  <a:cubicBezTo>
                    <a:pt x="340" y="11524"/>
                    <a:pt x="302" y="11675"/>
                    <a:pt x="277" y="11826"/>
                  </a:cubicBezTo>
                  <a:cubicBezTo>
                    <a:pt x="265" y="11876"/>
                    <a:pt x="252" y="11939"/>
                    <a:pt x="239" y="11989"/>
                  </a:cubicBezTo>
                  <a:cubicBezTo>
                    <a:pt x="214" y="12152"/>
                    <a:pt x="189" y="12303"/>
                    <a:pt x="164" y="12466"/>
                  </a:cubicBezTo>
                  <a:cubicBezTo>
                    <a:pt x="164" y="12504"/>
                    <a:pt x="151" y="12542"/>
                    <a:pt x="151" y="12580"/>
                  </a:cubicBezTo>
                  <a:cubicBezTo>
                    <a:pt x="114" y="12781"/>
                    <a:pt x="89" y="12982"/>
                    <a:pt x="76" y="13183"/>
                  </a:cubicBezTo>
                  <a:lnTo>
                    <a:pt x="76" y="13220"/>
                  </a:lnTo>
                  <a:cubicBezTo>
                    <a:pt x="51" y="13409"/>
                    <a:pt x="38" y="13597"/>
                    <a:pt x="26" y="13786"/>
                  </a:cubicBezTo>
                  <a:cubicBezTo>
                    <a:pt x="26" y="13836"/>
                    <a:pt x="26" y="13874"/>
                    <a:pt x="26" y="13912"/>
                  </a:cubicBezTo>
                  <a:cubicBezTo>
                    <a:pt x="13" y="14087"/>
                    <a:pt x="13" y="14251"/>
                    <a:pt x="1" y="14427"/>
                  </a:cubicBezTo>
                  <a:cubicBezTo>
                    <a:pt x="1" y="14464"/>
                    <a:pt x="1" y="14490"/>
                    <a:pt x="1" y="14527"/>
                  </a:cubicBezTo>
                  <a:cubicBezTo>
                    <a:pt x="1" y="14942"/>
                    <a:pt x="13" y="15357"/>
                    <a:pt x="38" y="15771"/>
                  </a:cubicBezTo>
                  <a:cubicBezTo>
                    <a:pt x="38" y="15796"/>
                    <a:pt x="38" y="15822"/>
                    <a:pt x="51" y="15847"/>
                  </a:cubicBezTo>
                  <a:cubicBezTo>
                    <a:pt x="64" y="16023"/>
                    <a:pt x="76" y="16211"/>
                    <a:pt x="101" y="16387"/>
                  </a:cubicBezTo>
                  <a:cubicBezTo>
                    <a:pt x="101" y="16425"/>
                    <a:pt x="101" y="16450"/>
                    <a:pt x="101" y="16475"/>
                  </a:cubicBezTo>
                  <a:cubicBezTo>
                    <a:pt x="151" y="16890"/>
                    <a:pt x="227" y="17317"/>
                    <a:pt x="302" y="17719"/>
                  </a:cubicBezTo>
                  <a:lnTo>
                    <a:pt x="302" y="17732"/>
                  </a:lnTo>
                  <a:cubicBezTo>
                    <a:pt x="353" y="17933"/>
                    <a:pt x="390" y="18134"/>
                    <a:pt x="440" y="18322"/>
                  </a:cubicBezTo>
                  <a:cubicBezTo>
                    <a:pt x="440" y="18347"/>
                    <a:pt x="453" y="18372"/>
                    <a:pt x="453" y="18398"/>
                  </a:cubicBezTo>
                  <a:cubicBezTo>
                    <a:pt x="956" y="20408"/>
                    <a:pt x="1860" y="22318"/>
                    <a:pt x="3142" y="23939"/>
                  </a:cubicBezTo>
                  <a:lnTo>
                    <a:pt x="3243" y="24128"/>
                  </a:lnTo>
                  <a:cubicBezTo>
                    <a:pt x="2665" y="24417"/>
                    <a:pt x="2137" y="24794"/>
                    <a:pt x="1659" y="25221"/>
                  </a:cubicBezTo>
                  <a:lnTo>
                    <a:pt x="1609" y="25409"/>
                  </a:lnTo>
                  <a:cubicBezTo>
                    <a:pt x="2803" y="27043"/>
                    <a:pt x="3997" y="28677"/>
                    <a:pt x="5190" y="30298"/>
                  </a:cubicBezTo>
                  <a:cubicBezTo>
                    <a:pt x="7163" y="29053"/>
                    <a:pt x="9111" y="27797"/>
                    <a:pt x="11059" y="26503"/>
                  </a:cubicBezTo>
                  <a:cubicBezTo>
                    <a:pt x="13773" y="24681"/>
                    <a:pt x="16462" y="22821"/>
                    <a:pt x="19113" y="20911"/>
                  </a:cubicBezTo>
                  <a:cubicBezTo>
                    <a:pt x="20458" y="19943"/>
                    <a:pt x="21790" y="18976"/>
                    <a:pt x="23122" y="17983"/>
                  </a:cubicBezTo>
                  <a:cubicBezTo>
                    <a:pt x="23801" y="17468"/>
                    <a:pt x="24479" y="16952"/>
                    <a:pt x="25158" y="16437"/>
                  </a:cubicBezTo>
                  <a:cubicBezTo>
                    <a:pt x="25824" y="15935"/>
                    <a:pt x="26477" y="15432"/>
                    <a:pt x="27143" y="14917"/>
                  </a:cubicBezTo>
                  <a:cubicBezTo>
                    <a:pt x="27822" y="14389"/>
                    <a:pt x="28500" y="13849"/>
                    <a:pt x="29179" y="13321"/>
                  </a:cubicBezTo>
                  <a:cubicBezTo>
                    <a:pt x="29845" y="12793"/>
                    <a:pt x="30511" y="12265"/>
                    <a:pt x="31164" y="11725"/>
                  </a:cubicBezTo>
                  <a:cubicBezTo>
                    <a:pt x="31780" y="11235"/>
                    <a:pt x="32396" y="10732"/>
                    <a:pt x="32999" y="10230"/>
                  </a:cubicBezTo>
                  <a:lnTo>
                    <a:pt x="33011" y="10129"/>
                  </a:lnTo>
                  <a:cubicBezTo>
                    <a:pt x="31705" y="8646"/>
                    <a:pt x="30398" y="7151"/>
                    <a:pt x="29091" y="5668"/>
                  </a:cubicBezTo>
                  <a:lnTo>
                    <a:pt x="29015" y="5718"/>
                  </a:lnTo>
                  <a:cubicBezTo>
                    <a:pt x="28463" y="6121"/>
                    <a:pt x="27922" y="6510"/>
                    <a:pt x="27382" y="6912"/>
                  </a:cubicBezTo>
                  <a:lnTo>
                    <a:pt x="27269" y="6988"/>
                  </a:lnTo>
                  <a:cubicBezTo>
                    <a:pt x="26842" y="6297"/>
                    <a:pt x="26351" y="5656"/>
                    <a:pt x="25824" y="5053"/>
                  </a:cubicBezTo>
                  <a:cubicBezTo>
                    <a:pt x="25635" y="4839"/>
                    <a:pt x="25447" y="4638"/>
                    <a:pt x="25258" y="4449"/>
                  </a:cubicBezTo>
                  <a:cubicBezTo>
                    <a:pt x="25133" y="4324"/>
                    <a:pt x="25007" y="4211"/>
                    <a:pt x="24881" y="4085"/>
                  </a:cubicBezTo>
                  <a:cubicBezTo>
                    <a:pt x="24730" y="3947"/>
                    <a:pt x="24580" y="3821"/>
                    <a:pt x="24429" y="3683"/>
                  </a:cubicBezTo>
                  <a:cubicBezTo>
                    <a:pt x="24353" y="3620"/>
                    <a:pt x="24278" y="3557"/>
                    <a:pt x="24190" y="3482"/>
                  </a:cubicBezTo>
                  <a:cubicBezTo>
                    <a:pt x="23336" y="2778"/>
                    <a:pt x="22406" y="2175"/>
                    <a:pt x="21426" y="1672"/>
                  </a:cubicBezTo>
                  <a:lnTo>
                    <a:pt x="21413" y="1672"/>
                  </a:lnTo>
                  <a:cubicBezTo>
                    <a:pt x="20998" y="1459"/>
                    <a:pt x="20571" y="1258"/>
                    <a:pt x="20131" y="1082"/>
                  </a:cubicBezTo>
                  <a:cubicBezTo>
                    <a:pt x="20068" y="1057"/>
                    <a:pt x="20006" y="1031"/>
                    <a:pt x="19943" y="1006"/>
                  </a:cubicBezTo>
                  <a:cubicBezTo>
                    <a:pt x="18272" y="365"/>
                    <a:pt x="16487" y="14"/>
                    <a:pt x="14690"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4010;p63"/>
            <p:cNvGrpSpPr/>
            <p:nvPr/>
          </p:nvGrpSpPr>
          <p:grpSpPr>
            <a:xfrm>
              <a:off x="7987395" y="4351324"/>
              <a:ext cx="913843" cy="674798"/>
              <a:chOff x="7987395" y="4351324"/>
              <a:chExt cx="913843" cy="674798"/>
            </a:xfrm>
          </p:grpSpPr>
          <p:sp>
            <p:nvSpPr>
              <p:cNvPr id="52" name="Google Shape;4011;p63"/>
              <p:cNvSpPr/>
              <p:nvPr/>
            </p:nvSpPr>
            <p:spPr>
              <a:xfrm>
                <a:off x="7987395" y="4952916"/>
                <a:ext cx="75001" cy="73207"/>
              </a:xfrm>
              <a:custGeom>
                <a:avLst/>
                <a:gdLst/>
                <a:ahLst/>
                <a:cxnLst/>
                <a:rect l="l" t="t" r="r" b="b"/>
                <a:pathLst>
                  <a:path w="2138" h="2087" extrusionOk="0">
                    <a:moveTo>
                      <a:pt x="98" y="1"/>
                    </a:moveTo>
                    <a:cubicBezTo>
                      <a:pt x="51" y="1"/>
                      <a:pt x="1" y="58"/>
                      <a:pt x="41" y="99"/>
                    </a:cubicBezTo>
                    <a:cubicBezTo>
                      <a:pt x="355" y="451"/>
                      <a:pt x="682" y="778"/>
                      <a:pt x="1009" y="1117"/>
                    </a:cubicBezTo>
                    <a:cubicBezTo>
                      <a:pt x="1172" y="1293"/>
                      <a:pt x="1348" y="1456"/>
                      <a:pt x="1512" y="1619"/>
                    </a:cubicBezTo>
                    <a:cubicBezTo>
                      <a:pt x="1662" y="1770"/>
                      <a:pt x="1826" y="1996"/>
                      <a:pt x="2027" y="2084"/>
                    </a:cubicBezTo>
                    <a:cubicBezTo>
                      <a:pt x="2032" y="2086"/>
                      <a:pt x="2038" y="2086"/>
                      <a:pt x="2043" y="2086"/>
                    </a:cubicBezTo>
                    <a:cubicBezTo>
                      <a:pt x="2089" y="2086"/>
                      <a:pt x="2137" y="2041"/>
                      <a:pt x="2115" y="1996"/>
                    </a:cubicBezTo>
                    <a:cubicBezTo>
                      <a:pt x="2039" y="1808"/>
                      <a:pt x="1838" y="1657"/>
                      <a:pt x="1700" y="1519"/>
                    </a:cubicBezTo>
                    <a:cubicBezTo>
                      <a:pt x="1524" y="1343"/>
                      <a:pt x="1348" y="1167"/>
                      <a:pt x="1172" y="1004"/>
                    </a:cubicBezTo>
                    <a:cubicBezTo>
                      <a:pt x="833" y="664"/>
                      <a:pt x="494" y="325"/>
                      <a:pt x="129" y="11"/>
                    </a:cubicBezTo>
                    <a:cubicBezTo>
                      <a:pt x="120" y="4"/>
                      <a:pt x="109"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012;p63"/>
              <p:cNvSpPr/>
              <p:nvPr/>
            </p:nvSpPr>
            <p:spPr>
              <a:xfrm>
                <a:off x="8118836" y="4870728"/>
                <a:ext cx="76474" cy="75697"/>
              </a:xfrm>
              <a:custGeom>
                <a:avLst/>
                <a:gdLst/>
                <a:ahLst/>
                <a:cxnLst/>
                <a:rect l="l" t="t" r="r" b="b"/>
                <a:pathLst>
                  <a:path w="2180" h="2158" extrusionOk="0">
                    <a:moveTo>
                      <a:pt x="89" y="0"/>
                    </a:moveTo>
                    <a:cubicBezTo>
                      <a:pt x="44" y="0"/>
                      <a:pt x="0" y="56"/>
                      <a:pt x="39" y="105"/>
                    </a:cubicBezTo>
                    <a:cubicBezTo>
                      <a:pt x="642" y="808"/>
                      <a:pt x="1296" y="1474"/>
                      <a:pt x="1962" y="2128"/>
                    </a:cubicBezTo>
                    <a:cubicBezTo>
                      <a:pt x="1983" y="2149"/>
                      <a:pt x="2005" y="2158"/>
                      <a:pt x="2027" y="2158"/>
                    </a:cubicBezTo>
                    <a:cubicBezTo>
                      <a:pt x="2110" y="2158"/>
                      <a:pt x="2179" y="2031"/>
                      <a:pt x="2100" y="1952"/>
                    </a:cubicBezTo>
                    <a:cubicBezTo>
                      <a:pt x="1472" y="1286"/>
                      <a:pt x="818" y="620"/>
                      <a:pt x="127" y="17"/>
                    </a:cubicBezTo>
                    <a:cubicBezTo>
                      <a:pt x="115" y="5"/>
                      <a:pt x="102" y="0"/>
                      <a:pt x="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013;p63"/>
              <p:cNvSpPr/>
              <p:nvPr/>
            </p:nvSpPr>
            <p:spPr>
              <a:xfrm>
                <a:off x="8271149" y="4767071"/>
                <a:ext cx="60513" cy="77135"/>
              </a:xfrm>
              <a:custGeom>
                <a:avLst/>
                <a:gdLst/>
                <a:ahLst/>
                <a:cxnLst/>
                <a:rect l="l" t="t" r="r" b="b"/>
                <a:pathLst>
                  <a:path w="1725" h="2199" extrusionOk="0">
                    <a:moveTo>
                      <a:pt x="74" y="0"/>
                    </a:moveTo>
                    <a:cubicBezTo>
                      <a:pt x="38" y="0"/>
                      <a:pt x="1" y="47"/>
                      <a:pt x="20" y="94"/>
                    </a:cubicBezTo>
                    <a:cubicBezTo>
                      <a:pt x="246" y="484"/>
                      <a:pt x="485" y="861"/>
                      <a:pt x="748" y="1225"/>
                    </a:cubicBezTo>
                    <a:cubicBezTo>
                      <a:pt x="887" y="1414"/>
                      <a:pt x="1025" y="1577"/>
                      <a:pt x="1163" y="1753"/>
                    </a:cubicBezTo>
                    <a:cubicBezTo>
                      <a:pt x="1301" y="1904"/>
                      <a:pt x="1427" y="2105"/>
                      <a:pt x="1616" y="2193"/>
                    </a:cubicBezTo>
                    <a:cubicBezTo>
                      <a:pt x="1623" y="2197"/>
                      <a:pt x="1632" y="2198"/>
                      <a:pt x="1640" y="2198"/>
                    </a:cubicBezTo>
                    <a:cubicBezTo>
                      <a:pt x="1683" y="2198"/>
                      <a:pt x="1725" y="2147"/>
                      <a:pt x="1704" y="2105"/>
                    </a:cubicBezTo>
                    <a:cubicBezTo>
                      <a:pt x="1628" y="1916"/>
                      <a:pt x="1452" y="1765"/>
                      <a:pt x="1327" y="1602"/>
                    </a:cubicBezTo>
                    <a:cubicBezTo>
                      <a:pt x="1176" y="1439"/>
                      <a:pt x="1038" y="1263"/>
                      <a:pt x="899" y="1087"/>
                    </a:cubicBezTo>
                    <a:cubicBezTo>
                      <a:pt x="623" y="748"/>
                      <a:pt x="359" y="383"/>
                      <a:pt x="108" y="19"/>
                    </a:cubicBezTo>
                    <a:cubicBezTo>
                      <a:pt x="98" y="6"/>
                      <a:pt x="86"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014;p63"/>
              <p:cNvSpPr/>
              <p:nvPr/>
            </p:nvSpPr>
            <p:spPr>
              <a:xfrm>
                <a:off x="8401432" y="4666116"/>
                <a:ext cx="78579" cy="85554"/>
              </a:xfrm>
              <a:custGeom>
                <a:avLst/>
                <a:gdLst/>
                <a:ahLst/>
                <a:cxnLst/>
                <a:rect l="l" t="t" r="r" b="b"/>
                <a:pathLst>
                  <a:path w="2240" h="2439" extrusionOk="0">
                    <a:moveTo>
                      <a:pt x="83" y="1"/>
                    </a:moveTo>
                    <a:cubicBezTo>
                      <a:pt x="40" y="1"/>
                      <a:pt x="0" y="48"/>
                      <a:pt x="38" y="95"/>
                    </a:cubicBezTo>
                    <a:cubicBezTo>
                      <a:pt x="679" y="874"/>
                      <a:pt x="1332" y="1640"/>
                      <a:pt x="1998" y="2407"/>
                    </a:cubicBezTo>
                    <a:cubicBezTo>
                      <a:pt x="2020" y="2429"/>
                      <a:pt x="2048" y="2438"/>
                      <a:pt x="2076" y="2438"/>
                    </a:cubicBezTo>
                    <a:cubicBezTo>
                      <a:pt x="2158" y="2438"/>
                      <a:pt x="2240" y="2356"/>
                      <a:pt x="2174" y="2281"/>
                    </a:cubicBezTo>
                    <a:cubicBezTo>
                      <a:pt x="1495" y="1527"/>
                      <a:pt x="817" y="761"/>
                      <a:pt x="126" y="19"/>
                    </a:cubicBezTo>
                    <a:cubicBezTo>
                      <a:pt x="113" y="6"/>
                      <a:pt x="98" y="1"/>
                      <a:pt x="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015;p63"/>
              <p:cNvSpPr/>
              <p:nvPr/>
            </p:nvSpPr>
            <p:spPr>
              <a:xfrm>
                <a:off x="8556095" y="4566669"/>
                <a:ext cx="58619" cy="78118"/>
              </a:xfrm>
              <a:custGeom>
                <a:avLst/>
                <a:gdLst/>
                <a:ahLst/>
                <a:cxnLst/>
                <a:rect l="l" t="t" r="r" b="b"/>
                <a:pathLst>
                  <a:path w="1671" h="2227" extrusionOk="0">
                    <a:moveTo>
                      <a:pt x="73" y="1"/>
                    </a:moveTo>
                    <a:cubicBezTo>
                      <a:pt x="36" y="1"/>
                      <a:pt x="0" y="45"/>
                      <a:pt x="27" y="90"/>
                    </a:cubicBezTo>
                    <a:cubicBezTo>
                      <a:pt x="266" y="454"/>
                      <a:pt x="529" y="818"/>
                      <a:pt x="781" y="1170"/>
                    </a:cubicBezTo>
                    <a:cubicBezTo>
                      <a:pt x="906" y="1359"/>
                      <a:pt x="1032" y="1535"/>
                      <a:pt x="1158" y="1711"/>
                    </a:cubicBezTo>
                    <a:cubicBezTo>
                      <a:pt x="1271" y="1874"/>
                      <a:pt x="1384" y="2100"/>
                      <a:pt x="1547" y="2213"/>
                    </a:cubicBezTo>
                    <a:cubicBezTo>
                      <a:pt x="1562" y="2222"/>
                      <a:pt x="1577" y="2226"/>
                      <a:pt x="1590" y="2226"/>
                    </a:cubicBezTo>
                    <a:cubicBezTo>
                      <a:pt x="1635" y="2226"/>
                      <a:pt x="1670" y="2183"/>
                      <a:pt x="1660" y="2125"/>
                    </a:cubicBezTo>
                    <a:cubicBezTo>
                      <a:pt x="1610" y="1937"/>
                      <a:pt x="1434" y="1761"/>
                      <a:pt x="1309" y="1610"/>
                    </a:cubicBezTo>
                    <a:cubicBezTo>
                      <a:pt x="1183" y="1422"/>
                      <a:pt x="1045" y="1246"/>
                      <a:pt x="919" y="1070"/>
                    </a:cubicBezTo>
                    <a:cubicBezTo>
                      <a:pt x="655" y="718"/>
                      <a:pt x="404" y="354"/>
                      <a:pt x="115" y="27"/>
                    </a:cubicBezTo>
                    <a:cubicBezTo>
                      <a:pt x="104" y="8"/>
                      <a:pt x="88"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016;p63"/>
              <p:cNvSpPr/>
              <p:nvPr/>
            </p:nvSpPr>
            <p:spPr>
              <a:xfrm>
                <a:off x="8685115" y="4460137"/>
                <a:ext cx="73984" cy="80012"/>
              </a:xfrm>
              <a:custGeom>
                <a:avLst/>
                <a:gdLst/>
                <a:ahLst/>
                <a:cxnLst/>
                <a:rect l="l" t="t" r="r" b="b"/>
                <a:pathLst>
                  <a:path w="2109" h="2281" extrusionOk="0">
                    <a:moveTo>
                      <a:pt x="88" y="0"/>
                    </a:moveTo>
                    <a:cubicBezTo>
                      <a:pt x="44" y="0"/>
                      <a:pt x="0" y="57"/>
                      <a:pt x="31" y="98"/>
                    </a:cubicBezTo>
                    <a:cubicBezTo>
                      <a:pt x="345" y="475"/>
                      <a:pt x="672" y="840"/>
                      <a:pt x="998" y="1217"/>
                    </a:cubicBezTo>
                    <a:cubicBezTo>
                      <a:pt x="1162" y="1393"/>
                      <a:pt x="1325" y="1581"/>
                      <a:pt x="1488" y="1770"/>
                    </a:cubicBezTo>
                    <a:cubicBezTo>
                      <a:pt x="1639" y="1933"/>
                      <a:pt x="1790" y="2146"/>
                      <a:pt x="1978" y="2272"/>
                    </a:cubicBezTo>
                    <a:cubicBezTo>
                      <a:pt x="1989" y="2278"/>
                      <a:pt x="2002" y="2280"/>
                      <a:pt x="2014" y="2280"/>
                    </a:cubicBezTo>
                    <a:cubicBezTo>
                      <a:pt x="2060" y="2280"/>
                      <a:pt x="2109" y="2246"/>
                      <a:pt x="2079" y="2197"/>
                    </a:cubicBezTo>
                    <a:cubicBezTo>
                      <a:pt x="1991" y="1983"/>
                      <a:pt x="1790" y="1820"/>
                      <a:pt x="1639" y="1656"/>
                    </a:cubicBezTo>
                    <a:cubicBezTo>
                      <a:pt x="1463" y="1468"/>
                      <a:pt x="1300" y="1279"/>
                      <a:pt x="1124" y="1091"/>
                    </a:cubicBezTo>
                    <a:cubicBezTo>
                      <a:pt x="797" y="727"/>
                      <a:pt x="458" y="362"/>
                      <a:pt x="119" y="10"/>
                    </a:cubicBezTo>
                    <a:cubicBezTo>
                      <a:pt x="109" y="3"/>
                      <a:pt x="99" y="0"/>
                      <a:pt x="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017;p63"/>
              <p:cNvSpPr/>
              <p:nvPr/>
            </p:nvSpPr>
            <p:spPr>
              <a:xfrm>
                <a:off x="8836445" y="4351324"/>
                <a:ext cx="64793" cy="79065"/>
              </a:xfrm>
              <a:custGeom>
                <a:avLst/>
                <a:gdLst/>
                <a:ahLst/>
                <a:cxnLst/>
                <a:rect l="l" t="t" r="r" b="b"/>
                <a:pathLst>
                  <a:path w="1847" h="2254" extrusionOk="0">
                    <a:moveTo>
                      <a:pt x="63" y="0"/>
                    </a:moveTo>
                    <a:cubicBezTo>
                      <a:pt x="30" y="0"/>
                      <a:pt x="0" y="36"/>
                      <a:pt x="27" y="71"/>
                    </a:cubicBezTo>
                    <a:cubicBezTo>
                      <a:pt x="291" y="473"/>
                      <a:pt x="580" y="838"/>
                      <a:pt x="881" y="1215"/>
                    </a:cubicBezTo>
                    <a:cubicBezTo>
                      <a:pt x="1019" y="1403"/>
                      <a:pt x="1158" y="1579"/>
                      <a:pt x="1308" y="1768"/>
                    </a:cubicBezTo>
                    <a:cubicBezTo>
                      <a:pt x="1434" y="1919"/>
                      <a:pt x="1560" y="2170"/>
                      <a:pt x="1748" y="2245"/>
                    </a:cubicBezTo>
                    <a:cubicBezTo>
                      <a:pt x="1757" y="2251"/>
                      <a:pt x="1766" y="2253"/>
                      <a:pt x="1776" y="2253"/>
                    </a:cubicBezTo>
                    <a:cubicBezTo>
                      <a:pt x="1810" y="2253"/>
                      <a:pt x="1846" y="2222"/>
                      <a:pt x="1836" y="2182"/>
                    </a:cubicBezTo>
                    <a:cubicBezTo>
                      <a:pt x="1799" y="1981"/>
                      <a:pt x="1610" y="1818"/>
                      <a:pt x="1484" y="1667"/>
                    </a:cubicBezTo>
                    <a:cubicBezTo>
                      <a:pt x="1334" y="1479"/>
                      <a:pt x="1183" y="1290"/>
                      <a:pt x="1032" y="1102"/>
                    </a:cubicBezTo>
                    <a:cubicBezTo>
                      <a:pt x="730" y="737"/>
                      <a:pt x="429" y="360"/>
                      <a:pt x="102" y="21"/>
                    </a:cubicBezTo>
                    <a:cubicBezTo>
                      <a:pt x="91" y="6"/>
                      <a:pt x="77" y="0"/>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018;p63"/>
              <p:cNvSpPr/>
              <p:nvPr/>
            </p:nvSpPr>
            <p:spPr>
              <a:xfrm>
                <a:off x="8085090" y="4934114"/>
                <a:ext cx="36834" cy="49670"/>
              </a:xfrm>
              <a:custGeom>
                <a:avLst/>
                <a:gdLst/>
                <a:ahLst/>
                <a:cxnLst/>
                <a:rect l="l" t="t" r="r" b="b"/>
                <a:pathLst>
                  <a:path w="1050" h="1416" extrusionOk="0">
                    <a:moveTo>
                      <a:pt x="45" y="1"/>
                    </a:moveTo>
                    <a:cubicBezTo>
                      <a:pt x="24" y="1"/>
                      <a:pt x="0" y="20"/>
                      <a:pt x="8" y="44"/>
                    </a:cubicBezTo>
                    <a:cubicBezTo>
                      <a:pt x="33" y="183"/>
                      <a:pt x="59" y="321"/>
                      <a:pt x="121" y="459"/>
                    </a:cubicBezTo>
                    <a:cubicBezTo>
                      <a:pt x="172" y="597"/>
                      <a:pt x="247" y="723"/>
                      <a:pt x="322" y="836"/>
                    </a:cubicBezTo>
                    <a:cubicBezTo>
                      <a:pt x="410" y="962"/>
                      <a:pt x="498" y="1062"/>
                      <a:pt x="611" y="1163"/>
                    </a:cubicBezTo>
                    <a:cubicBezTo>
                      <a:pt x="699" y="1263"/>
                      <a:pt x="825" y="1389"/>
                      <a:pt x="963" y="1414"/>
                    </a:cubicBezTo>
                    <a:cubicBezTo>
                      <a:pt x="967" y="1415"/>
                      <a:pt x="971" y="1415"/>
                      <a:pt x="974" y="1415"/>
                    </a:cubicBezTo>
                    <a:cubicBezTo>
                      <a:pt x="1019" y="1415"/>
                      <a:pt x="1049" y="1348"/>
                      <a:pt x="1026" y="1314"/>
                    </a:cubicBezTo>
                    <a:cubicBezTo>
                      <a:pt x="963" y="1200"/>
                      <a:pt x="825" y="1138"/>
                      <a:pt x="737" y="1050"/>
                    </a:cubicBezTo>
                    <a:cubicBezTo>
                      <a:pt x="637" y="962"/>
                      <a:pt x="536" y="849"/>
                      <a:pt x="461" y="748"/>
                    </a:cubicBezTo>
                    <a:cubicBezTo>
                      <a:pt x="297" y="534"/>
                      <a:pt x="147" y="283"/>
                      <a:pt x="71" y="19"/>
                    </a:cubicBezTo>
                    <a:cubicBezTo>
                      <a:pt x="67" y="6"/>
                      <a:pt x="5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019;p63"/>
              <p:cNvSpPr/>
              <p:nvPr/>
            </p:nvSpPr>
            <p:spPr>
              <a:xfrm>
                <a:off x="8219968" y="4842875"/>
                <a:ext cx="47042" cy="48302"/>
              </a:xfrm>
              <a:custGeom>
                <a:avLst/>
                <a:gdLst/>
                <a:ahLst/>
                <a:cxnLst/>
                <a:rect l="l" t="t" r="r" b="b"/>
                <a:pathLst>
                  <a:path w="1341" h="1377" extrusionOk="0">
                    <a:moveTo>
                      <a:pt x="47" y="1"/>
                    </a:moveTo>
                    <a:cubicBezTo>
                      <a:pt x="25" y="1"/>
                      <a:pt x="0" y="23"/>
                      <a:pt x="8" y="57"/>
                    </a:cubicBezTo>
                    <a:cubicBezTo>
                      <a:pt x="134" y="333"/>
                      <a:pt x="310" y="597"/>
                      <a:pt x="524" y="823"/>
                    </a:cubicBezTo>
                    <a:cubicBezTo>
                      <a:pt x="637" y="936"/>
                      <a:pt x="750" y="1037"/>
                      <a:pt x="863" y="1137"/>
                    </a:cubicBezTo>
                    <a:cubicBezTo>
                      <a:pt x="976" y="1225"/>
                      <a:pt x="1114" y="1351"/>
                      <a:pt x="1252" y="1376"/>
                    </a:cubicBezTo>
                    <a:cubicBezTo>
                      <a:pt x="1303" y="1376"/>
                      <a:pt x="1340" y="1313"/>
                      <a:pt x="1315" y="1276"/>
                    </a:cubicBezTo>
                    <a:cubicBezTo>
                      <a:pt x="1227" y="1163"/>
                      <a:pt x="1089" y="1100"/>
                      <a:pt x="976" y="1012"/>
                    </a:cubicBezTo>
                    <a:cubicBezTo>
                      <a:pt x="863" y="924"/>
                      <a:pt x="750" y="823"/>
                      <a:pt x="637" y="723"/>
                    </a:cubicBezTo>
                    <a:cubicBezTo>
                      <a:pt x="423" y="509"/>
                      <a:pt x="235" y="270"/>
                      <a:pt x="71" y="19"/>
                    </a:cubicBezTo>
                    <a:cubicBezTo>
                      <a:pt x="67" y="7"/>
                      <a:pt x="57"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020;p63"/>
              <p:cNvSpPr/>
              <p:nvPr/>
            </p:nvSpPr>
            <p:spPr>
              <a:xfrm>
                <a:off x="8364143" y="4750129"/>
                <a:ext cx="41219" cy="39743"/>
              </a:xfrm>
              <a:custGeom>
                <a:avLst/>
                <a:gdLst/>
                <a:ahLst/>
                <a:cxnLst/>
                <a:rect l="l" t="t" r="r" b="b"/>
                <a:pathLst>
                  <a:path w="1175" h="1133" extrusionOk="0">
                    <a:moveTo>
                      <a:pt x="58" y="0"/>
                    </a:moveTo>
                    <a:cubicBezTo>
                      <a:pt x="27" y="0"/>
                      <a:pt x="0" y="45"/>
                      <a:pt x="20" y="75"/>
                    </a:cubicBezTo>
                    <a:cubicBezTo>
                      <a:pt x="183" y="276"/>
                      <a:pt x="347" y="464"/>
                      <a:pt x="535" y="653"/>
                    </a:cubicBezTo>
                    <a:cubicBezTo>
                      <a:pt x="623" y="740"/>
                      <a:pt x="711" y="828"/>
                      <a:pt x="812" y="916"/>
                    </a:cubicBezTo>
                    <a:cubicBezTo>
                      <a:pt x="887" y="992"/>
                      <a:pt x="988" y="1117"/>
                      <a:pt x="1101" y="1130"/>
                    </a:cubicBezTo>
                    <a:cubicBezTo>
                      <a:pt x="1106" y="1132"/>
                      <a:pt x="1111" y="1133"/>
                      <a:pt x="1116" y="1133"/>
                    </a:cubicBezTo>
                    <a:cubicBezTo>
                      <a:pt x="1148" y="1133"/>
                      <a:pt x="1174" y="1100"/>
                      <a:pt x="1164" y="1067"/>
                    </a:cubicBezTo>
                    <a:cubicBezTo>
                      <a:pt x="1138" y="1004"/>
                      <a:pt x="1088" y="979"/>
                      <a:pt x="1050" y="942"/>
                    </a:cubicBezTo>
                    <a:cubicBezTo>
                      <a:pt x="1000" y="891"/>
                      <a:pt x="950" y="854"/>
                      <a:pt x="900" y="803"/>
                    </a:cubicBezTo>
                    <a:cubicBezTo>
                      <a:pt x="812" y="728"/>
                      <a:pt x="711" y="640"/>
                      <a:pt x="623" y="552"/>
                    </a:cubicBezTo>
                    <a:cubicBezTo>
                      <a:pt x="435" y="376"/>
                      <a:pt x="259" y="200"/>
                      <a:pt x="83" y="12"/>
                    </a:cubicBezTo>
                    <a:cubicBezTo>
                      <a:pt x="75" y="3"/>
                      <a:pt x="66"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021;p63"/>
              <p:cNvSpPr/>
              <p:nvPr/>
            </p:nvSpPr>
            <p:spPr>
              <a:xfrm>
                <a:off x="8504458" y="4641877"/>
                <a:ext cx="35676" cy="45320"/>
              </a:xfrm>
              <a:custGeom>
                <a:avLst/>
                <a:gdLst/>
                <a:ahLst/>
                <a:cxnLst/>
                <a:rect l="l" t="t" r="r" b="b"/>
                <a:pathLst>
                  <a:path w="1017" h="1292" extrusionOk="0">
                    <a:moveTo>
                      <a:pt x="70" y="1"/>
                    </a:moveTo>
                    <a:cubicBezTo>
                      <a:pt x="35" y="1"/>
                      <a:pt x="1" y="45"/>
                      <a:pt x="29" y="82"/>
                    </a:cubicBezTo>
                    <a:cubicBezTo>
                      <a:pt x="293" y="471"/>
                      <a:pt x="569" y="873"/>
                      <a:pt x="858" y="1263"/>
                    </a:cubicBezTo>
                    <a:cubicBezTo>
                      <a:pt x="872" y="1283"/>
                      <a:pt x="891" y="1292"/>
                      <a:pt x="910" y="1292"/>
                    </a:cubicBezTo>
                    <a:cubicBezTo>
                      <a:pt x="962" y="1292"/>
                      <a:pt x="1017" y="1230"/>
                      <a:pt x="971" y="1175"/>
                    </a:cubicBezTo>
                    <a:cubicBezTo>
                      <a:pt x="695" y="773"/>
                      <a:pt x="406" y="396"/>
                      <a:pt x="104" y="19"/>
                    </a:cubicBezTo>
                    <a:cubicBezTo>
                      <a:pt x="94" y="6"/>
                      <a:pt x="82"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022;p63"/>
              <p:cNvSpPr/>
              <p:nvPr/>
            </p:nvSpPr>
            <p:spPr>
              <a:xfrm>
                <a:off x="8643160" y="4547797"/>
                <a:ext cx="45639" cy="44443"/>
              </a:xfrm>
              <a:custGeom>
                <a:avLst/>
                <a:gdLst/>
                <a:ahLst/>
                <a:cxnLst/>
                <a:rect l="l" t="t" r="r" b="b"/>
                <a:pathLst>
                  <a:path w="1301" h="1267" extrusionOk="0">
                    <a:moveTo>
                      <a:pt x="63" y="0"/>
                    </a:moveTo>
                    <a:cubicBezTo>
                      <a:pt x="35" y="0"/>
                      <a:pt x="1" y="45"/>
                      <a:pt x="20" y="75"/>
                    </a:cubicBezTo>
                    <a:cubicBezTo>
                      <a:pt x="385" y="477"/>
                      <a:pt x="774" y="854"/>
                      <a:pt x="1151" y="1243"/>
                    </a:cubicBezTo>
                    <a:cubicBezTo>
                      <a:pt x="1168" y="1260"/>
                      <a:pt x="1185" y="1267"/>
                      <a:pt x="1200" y="1267"/>
                    </a:cubicBezTo>
                    <a:cubicBezTo>
                      <a:pt x="1258" y="1267"/>
                      <a:pt x="1301" y="1177"/>
                      <a:pt x="1252" y="1118"/>
                    </a:cubicBezTo>
                    <a:cubicBezTo>
                      <a:pt x="862" y="741"/>
                      <a:pt x="485" y="364"/>
                      <a:pt x="83" y="12"/>
                    </a:cubicBezTo>
                    <a:cubicBezTo>
                      <a:pt x="78" y="4"/>
                      <a:pt x="70" y="0"/>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023;p63"/>
              <p:cNvSpPr/>
              <p:nvPr/>
            </p:nvSpPr>
            <p:spPr>
              <a:xfrm>
                <a:off x="8782634" y="4422042"/>
                <a:ext cx="46481" cy="61140"/>
              </a:xfrm>
              <a:custGeom>
                <a:avLst/>
                <a:gdLst/>
                <a:ahLst/>
                <a:cxnLst/>
                <a:rect l="l" t="t" r="r" b="b"/>
                <a:pathLst>
                  <a:path w="1325" h="1743" extrusionOk="0">
                    <a:moveTo>
                      <a:pt x="55" y="0"/>
                    </a:moveTo>
                    <a:cubicBezTo>
                      <a:pt x="25" y="0"/>
                      <a:pt x="1" y="30"/>
                      <a:pt x="28" y="66"/>
                    </a:cubicBezTo>
                    <a:cubicBezTo>
                      <a:pt x="204" y="355"/>
                      <a:pt x="405" y="631"/>
                      <a:pt x="593" y="920"/>
                    </a:cubicBezTo>
                    <a:cubicBezTo>
                      <a:pt x="694" y="1059"/>
                      <a:pt x="794" y="1197"/>
                      <a:pt x="895" y="1335"/>
                    </a:cubicBezTo>
                    <a:cubicBezTo>
                      <a:pt x="995" y="1473"/>
                      <a:pt x="1083" y="1611"/>
                      <a:pt x="1196" y="1725"/>
                    </a:cubicBezTo>
                    <a:cubicBezTo>
                      <a:pt x="1209" y="1737"/>
                      <a:pt x="1224" y="1743"/>
                      <a:pt x="1239" y="1743"/>
                    </a:cubicBezTo>
                    <a:cubicBezTo>
                      <a:pt x="1283" y="1743"/>
                      <a:pt x="1325" y="1696"/>
                      <a:pt x="1297" y="1649"/>
                    </a:cubicBezTo>
                    <a:cubicBezTo>
                      <a:pt x="1234" y="1511"/>
                      <a:pt x="1121" y="1373"/>
                      <a:pt x="1033" y="1247"/>
                    </a:cubicBezTo>
                    <a:cubicBezTo>
                      <a:pt x="920" y="1109"/>
                      <a:pt x="819" y="971"/>
                      <a:pt x="719" y="832"/>
                    </a:cubicBezTo>
                    <a:cubicBezTo>
                      <a:pt x="518" y="556"/>
                      <a:pt x="304" y="279"/>
                      <a:pt x="91" y="16"/>
                    </a:cubicBezTo>
                    <a:cubicBezTo>
                      <a:pt x="80" y="5"/>
                      <a:pt x="67" y="0"/>
                      <a:pt x="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mc:AlternateContent xmlns:mc="http://schemas.openxmlformats.org/markup-compatibility/2006">
        <mc:Choice xmlns:a14="http://schemas.microsoft.com/office/drawing/2010/main" Requires="a14">
          <p:sp>
            <p:nvSpPr>
              <p:cNvPr id="5" name="Rectangle 4"/>
              <p:cNvSpPr/>
              <p:nvPr/>
            </p:nvSpPr>
            <p:spPr>
              <a:xfrm>
                <a:off x="735047" y="3031406"/>
                <a:ext cx="8089336" cy="1647502"/>
              </a:xfrm>
              <a:prstGeom prst="rect">
                <a:avLst/>
              </a:prstGeom>
            </p:spPr>
            <p:txBody>
              <a:bodyPr wrap="square">
                <a:spAutoFit/>
              </a:bodyPr>
              <a:lstStyle/>
              <a:p>
                <a:pPr>
                  <a:lnSpc>
                    <a:spcPct val="150000"/>
                  </a:lnSpc>
                  <a:spcAft>
                    <a:spcPts val="1200"/>
                  </a:spcAft>
                </a:pPr>
                <a14:m>
                  <m:oMath xmlns:m="http://schemas.openxmlformats.org/officeDocument/2006/math">
                    <m:r>
                      <a:rPr lang="en-US" sz="1800" i="1" kern="100">
                        <a:latin typeface="+mn-lt"/>
                        <a:ea typeface="Calibri" panose="020F0502020204030204" pitchFamily="34" charset="0"/>
                        <a:cs typeface="Times New Roman" panose="02020603050405020304" pitchFamily="18" charset="0"/>
                      </a:rPr>
                      <m:t>𝑃</m:t>
                    </m:r>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𝑄</m:t>
                    </m:r>
                  </m:oMath>
                </a14:m>
                <a:r>
                  <a:rPr lang="en-US" sz="1800" kern="100">
                    <a:effectLst/>
                    <a:latin typeface="+mn-lt"/>
                    <a:ea typeface="Calibri" panose="020F0502020204030204" pitchFamily="34" charset="0"/>
                    <a:cs typeface="Times New Roman" panose="02020603050405020304" pitchFamily="18" charset="0"/>
                  </a:rPr>
                  <a:t> là biến cố: "Học sinh đó hoặc bị cận thị hoặc học giỏi môn Toán".</a:t>
                </a:r>
              </a:p>
              <a:p>
                <a:pPr>
                  <a:lnSpc>
                    <a:spcPct val="150000"/>
                  </a:lnSpc>
                  <a:spcAft>
                    <a:spcPts val="1200"/>
                  </a:spcAft>
                </a:pPr>
                <a14:m>
                  <m:oMath xmlns:m="http://schemas.openxmlformats.org/officeDocument/2006/math">
                    <m:r>
                      <a:rPr lang="en-US" sz="1800" i="1" kern="100">
                        <a:effectLst/>
                        <a:latin typeface="+mn-lt"/>
                        <a:ea typeface="Calibri" panose="020F0502020204030204" pitchFamily="34" charset="0"/>
                        <a:cs typeface="Times New Roman" panose="02020603050405020304" pitchFamily="18" charset="0"/>
                      </a:rPr>
                      <m:t>𝑃𝑄</m:t>
                    </m:r>
                  </m:oMath>
                </a14:m>
                <a:r>
                  <a:rPr lang="en-US" sz="1800" kern="100">
                    <a:effectLst/>
                    <a:latin typeface="+mn-lt"/>
                    <a:ea typeface="Calibri" panose="020F0502020204030204" pitchFamily="34" charset="0"/>
                    <a:cs typeface="Times New Roman" panose="02020603050405020304" pitchFamily="18" charset="0"/>
                  </a:rPr>
                  <a:t> là biến cố: "Học sinh đó bị cận thị và học giỏi môn Toán".</a:t>
                </a:r>
              </a:p>
              <a:p>
                <a:pPr>
                  <a:lnSpc>
                    <a:spcPct val="150000"/>
                  </a:lnSpc>
                  <a:spcAft>
                    <a:spcPts val="1200"/>
                  </a:spcAft>
                </a:pPr>
                <a14:m>
                  <m:oMath xmlns:m="http://schemas.openxmlformats.org/officeDocument/2006/math">
                    <m:acc>
                      <m:accPr>
                        <m:chr m:val="̅"/>
                        <m:ctrlPr>
                          <a:rPr lang="en-US" sz="1800" i="1" kern="100">
                            <a:effectLst/>
                            <a:latin typeface="+mn-lt"/>
                            <a:ea typeface="Calibri" panose="020F0502020204030204" pitchFamily="34" charset="0"/>
                            <a:cs typeface="Times New Roman" panose="02020603050405020304" pitchFamily="18" charset="0"/>
                          </a:rPr>
                        </m:ctrlPr>
                      </m:accPr>
                      <m:e>
                        <m:r>
                          <a:rPr lang="en-US" sz="1800" i="1" kern="100">
                            <a:effectLst/>
                            <a:latin typeface="+mn-lt"/>
                            <a:ea typeface="Calibri" panose="020F0502020204030204" pitchFamily="34" charset="0"/>
                            <a:cs typeface="Times New Roman" panose="02020603050405020304" pitchFamily="18" charset="0"/>
                          </a:rPr>
                          <m:t>𝑃𝑄</m:t>
                        </m:r>
                      </m:e>
                    </m:acc>
                  </m:oMath>
                </a14:m>
                <a:r>
                  <a:rPr lang="en-US" sz="1800" kern="100">
                    <a:effectLst/>
                    <a:latin typeface="+mn-lt"/>
                    <a:ea typeface="Calibri" panose="020F0502020204030204" pitchFamily="34" charset="0"/>
                    <a:cs typeface="Times New Roman" panose="02020603050405020304" pitchFamily="18" charset="0"/>
                  </a:rPr>
                  <a:t> là biến cố: "Học sinh đó không bị cận thị và không học giỏi môn Toán".</a:t>
                </a:r>
              </a:p>
            </p:txBody>
          </p:sp>
        </mc:Choice>
        <mc:Fallback>
          <p:sp>
            <p:nvSpPr>
              <p:cNvPr id="5" name="Rectangle 4"/>
              <p:cNvSpPr>
                <a:spLocks noRot="1" noChangeAspect="1" noMove="1" noResize="1" noEditPoints="1" noAdjustHandles="1" noChangeArrowheads="1" noChangeShapeType="1" noTextEdit="1"/>
              </p:cNvSpPr>
              <p:nvPr/>
            </p:nvSpPr>
            <p:spPr>
              <a:xfrm>
                <a:off x="735047" y="3031406"/>
                <a:ext cx="8089336" cy="1647502"/>
              </a:xfrm>
              <a:prstGeom prst="rect">
                <a:avLst/>
              </a:prstGeom>
              <a:blipFill>
                <a:blip r:embed="rId4"/>
                <a:stretch>
                  <a:fillRect l="-151" b="-1845"/>
                </a:stretch>
              </a:blipFill>
            </p:spPr>
            <p:txBody>
              <a:bodyPr/>
              <a:lstStyle/>
              <a:p>
                <a:r>
                  <a:rPr lang="en-US">
                    <a:noFill/>
                  </a:rPr>
                  <a:t> </a:t>
                </a:r>
              </a:p>
            </p:txBody>
          </p:sp>
        </mc:Fallback>
      </mc:AlternateContent>
    </p:spTree>
    <p:extLst>
      <p:ext uri="{BB962C8B-B14F-4D97-AF65-F5344CB8AC3E}">
        <p14:creationId xmlns:p14="http://schemas.microsoft.com/office/powerpoint/2010/main" val="585490502"/>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barn(inVertical)">
                                      <p:cBhvr>
                                        <p:cTn id="14" dur="500"/>
                                        <p:tgtEl>
                                          <p:spTgt spid="4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down)">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wipe(left)">
                                      <p:cBhvr>
                                        <p:cTn id="29"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33"/>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7" name="Rectangle 6"/>
              <p:cNvSpPr/>
              <p:nvPr/>
            </p:nvSpPr>
            <p:spPr>
              <a:xfrm>
                <a:off x="648720" y="184726"/>
                <a:ext cx="7890974" cy="2492990"/>
              </a:xfrm>
              <a:prstGeom prst="rect">
                <a:avLst/>
              </a:prstGeom>
            </p:spPr>
            <p:txBody>
              <a:bodyPr wrap="square">
                <a:spAutoFit/>
              </a:bodyPr>
              <a:lstStyle/>
              <a:p>
                <a:pPr algn="just">
                  <a:lnSpc>
                    <a:spcPct val="150000"/>
                  </a:lnSpc>
                </a:pPr>
                <a:r>
                  <a:rPr lang="en-US" sz="1900" b="1" kern="1200" smtClean="0">
                    <a:solidFill>
                      <a:srgbClr val="1F497D"/>
                    </a:solidFill>
                    <a:ea typeface="Times New Roman" panose="02020603050405020304" pitchFamily="18" charset="0"/>
                    <a:cs typeface="Arial" panose="020B0604020202020204" pitchFamily="34" charset="0"/>
                  </a:rPr>
                  <a:t>Bài </a:t>
                </a:r>
                <a:r>
                  <a:rPr lang="en-US" sz="1900" b="1" kern="1200">
                    <a:solidFill>
                      <a:srgbClr val="1F497D"/>
                    </a:solidFill>
                    <a:ea typeface="Times New Roman" panose="02020603050405020304" pitchFamily="18" charset="0"/>
                    <a:cs typeface="Arial" panose="020B0604020202020204" pitchFamily="34" charset="0"/>
                  </a:rPr>
                  <a:t>tập </a:t>
                </a:r>
                <a:r>
                  <a:rPr lang="en-US" sz="1900" b="1" kern="1200" smtClean="0">
                    <a:solidFill>
                      <a:srgbClr val="1F497D"/>
                    </a:solidFill>
                    <a:ea typeface="Times New Roman" panose="02020603050405020304" pitchFamily="18" charset="0"/>
                    <a:cs typeface="Arial" panose="020B0604020202020204" pitchFamily="34" charset="0"/>
                  </a:rPr>
                  <a:t>8.4 </a:t>
                </a:r>
                <a:r>
                  <a:rPr lang="en-US" sz="1900" b="1" kern="1200">
                    <a:solidFill>
                      <a:srgbClr val="1F497D"/>
                    </a:solidFill>
                    <a:ea typeface="Times New Roman" panose="02020603050405020304" pitchFamily="18" charset="0"/>
                    <a:cs typeface="Arial" panose="020B0604020202020204" pitchFamily="34" charset="0"/>
                  </a:rPr>
                  <a:t>(SGK – tr71</a:t>
                </a:r>
                <a:r>
                  <a:rPr lang="en-US" sz="1900" b="1" kern="1200">
                    <a:solidFill>
                      <a:srgbClr val="1F497D"/>
                    </a:solidFill>
                    <a:ea typeface="Times New Roman" panose="02020603050405020304" pitchFamily="18" charset="0"/>
                    <a:cs typeface="Arial" panose="020B0604020202020204" pitchFamily="34" charset="0"/>
                  </a:rPr>
                  <a:t>)</a:t>
                </a:r>
                <a:r>
                  <a:rPr lang="vi-VN" sz="1900" b="1" kern="1200">
                    <a:solidFill>
                      <a:srgbClr val="1F497D"/>
                    </a:solidFill>
                    <a:ea typeface="Times New Roman" panose="02020603050405020304" pitchFamily="18" charset="0"/>
                    <a:cs typeface="Arial" panose="020B0604020202020204" pitchFamily="34" charset="0"/>
                  </a:rPr>
                  <a:t> </a:t>
                </a:r>
                <a:r>
                  <a:rPr lang="vi-VN" sz="1700" smtClean="0">
                    <a:latin typeface="+mn-lt"/>
                    <a:cs typeface="Arial" panose="020B0604020202020204" pitchFamily="34" charset="0"/>
                  </a:rPr>
                  <a:t>Có </a:t>
                </a:r>
                <a:r>
                  <a:rPr lang="vi-VN" sz="1700">
                    <a:latin typeface="+mn-lt"/>
                    <a:cs typeface="Arial" panose="020B0604020202020204" pitchFamily="34" charset="0"/>
                  </a:rPr>
                  <a:t>hai chuồng nuôi thỏ. Chuồng I có 5 con thỏ đen và 10 con thỏ trắng. Chuồng II có 3 con thỏ trắng và 7 con thỏ đen. Từ mỗi chuồng bắt ngẫu nhiên ra một con thỏ. Xét hai biến cố </a:t>
                </a:r>
                <a:r>
                  <a:rPr lang="vi-VN" sz="1700">
                    <a:latin typeface="+mn-lt"/>
                    <a:cs typeface="Arial" panose="020B0604020202020204" pitchFamily="34" charset="0"/>
                  </a:rPr>
                  <a:t>sau</a:t>
                </a:r>
                <a:r>
                  <a:rPr lang="vi-VN" sz="1700" smtClean="0">
                    <a:latin typeface="+mn-lt"/>
                    <a:cs typeface="Arial" panose="020B0604020202020204" pitchFamily="34" charset="0"/>
                  </a:rPr>
                  <a:t>:</a:t>
                </a:r>
                <a:endParaRPr lang="en-US" sz="1700" smtClean="0">
                  <a:latin typeface="+mn-lt"/>
                  <a:cs typeface="Arial" panose="020B0604020202020204" pitchFamily="34" charset="0"/>
                </a:endParaRPr>
              </a:p>
              <a:p>
                <a:pPr algn="just">
                  <a:lnSpc>
                    <a:spcPct val="150000"/>
                  </a:lnSpc>
                </a:pPr>
                <a14:m>
                  <m:oMath xmlns:m="http://schemas.openxmlformats.org/officeDocument/2006/math">
                    <m:r>
                      <a:rPr lang="vi-VN" sz="1700" i="1" smtClean="0">
                        <a:latin typeface="Cambria Math" panose="02040503050406030204" pitchFamily="18" charset="0"/>
                        <a:cs typeface="Arial" panose="020B0604020202020204" pitchFamily="34" charset="0"/>
                      </a:rPr>
                      <m:t>𝐴</m:t>
                    </m:r>
                  </m:oMath>
                </a14:m>
                <a:r>
                  <a:rPr lang="vi-VN" sz="1700">
                    <a:latin typeface="+mn-lt"/>
                    <a:cs typeface="Arial" panose="020B0604020202020204" pitchFamily="34" charset="0"/>
                  </a:rPr>
                  <a:t>: “Bắt được con thỏ trắng từ chuồng </a:t>
                </a:r>
                <a:r>
                  <a:rPr lang="vi-VN" sz="1700">
                    <a:latin typeface="+mn-lt"/>
                    <a:cs typeface="Arial" panose="020B0604020202020204" pitchFamily="34" charset="0"/>
                  </a:rPr>
                  <a:t>I</a:t>
                </a:r>
                <a:r>
                  <a:rPr lang="vi-VN" sz="1700" smtClean="0">
                    <a:latin typeface="+mn-lt"/>
                    <a:cs typeface="Arial" panose="020B0604020202020204" pitchFamily="34" charset="0"/>
                  </a:rPr>
                  <a:t>”;</a:t>
                </a:r>
                <a:r>
                  <a:rPr lang="en-US" sz="1700" smtClean="0">
                    <a:latin typeface="+mn-lt"/>
                    <a:cs typeface="Arial" panose="020B0604020202020204" pitchFamily="34" charset="0"/>
                  </a:rPr>
                  <a:t> </a:t>
                </a:r>
              </a:p>
              <a:p>
                <a:pPr algn="just">
                  <a:lnSpc>
                    <a:spcPct val="150000"/>
                  </a:lnSpc>
                </a:pPr>
                <a14:m>
                  <m:oMath xmlns:m="http://schemas.openxmlformats.org/officeDocument/2006/math">
                    <m:r>
                      <a:rPr lang="vi-VN" sz="1700" i="1" smtClean="0">
                        <a:latin typeface="Cambria Math" panose="02040503050406030204" pitchFamily="18" charset="0"/>
                        <a:cs typeface="Arial" panose="020B0604020202020204" pitchFamily="34" charset="0"/>
                      </a:rPr>
                      <m:t>𝐵</m:t>
                    </m:r>
                  </m:oMath>
                </a14:m>
                <a:r>
                  <a:rPr lang="vi-VN" sz="1700">
                    <a:latin typeface="+mn-lt"/>
                    <a:cs typeface="Arial" panose="020B0604020202020204" pitchFamily="34" charset="0"/>
                  </a:rPr>
                  <a:t>: “Bắt được con thỏ đen từ chuồng </a:t>
                </a:r>
                <a:r>
                  <a:rPr lang="vi-VN" sz="1700">
                    <a:latin typeface="+mn-lt"/>
                    <a:cs typeface="Arial" panose="020B0604020202020204" pitchFamily="34" charset="0"/>
                  </a:rPr>
                  <a:t>II</a:t>
                </a:r>
                <a:r>
                  <a:rPr lang="vi-VN" sz="1700" smtClean="0">
                    <a:latin typeface="+mn-lt"/>
                    <a:cs typeface="Arial" panose="020B0604020202020204" pitchFamily="34" charset="0"/>
                  </a:rPr>
                  <a:t>”.</a:t>
                </a:r>
                <a:endParaRPr lang="vi-VN" sz="1700">
                  <a:latin typeface="+mn-lt"/>
                  <a:cs typeface="Arial" panose="020B0604020202020204" pitchFamily="34" charset="0"/>
                </a:endParaRPr>
              </a:p>
              <a:p>
                <a:pPr algn="just">
                  <a:lnSpc>
                    <a:spcPct val="150000"/>
                  </a:lnSpc>
                </a:pPr>
                <a:r>
                  <a:rPr lang="vi-VN" sz="1700">
                    <a:latin typeface="+mn-lt"/>
                    <a:cs typeface="Arial" panose="020B0604020202020204" pitchFamily="34" charset="0"/>
                  </a:rPr>
                  <a:t>Chứng tỏ rằng hai biến cố A và B </a:t>
                </a:r>
                <a:r>
                  <a:rPr lang="vi-VN" sz="1700">
                    <a:latin typeface="+mn-lt"/>
                    <a:cs typeface="Arial" panose="020B0604020202020204" pitchFamily="34" charset="0"/>
                  </a:rPr>
                  <a:t>độc </a:t>
                </a:r>
                <a:r>
                  <a:rPr lang="vi-VN" sz="1700" smtClean="0">
                    <a:latin typeface="+mn-lt"/>
                    <a:cs typeface="Arial" panose="020B0604020202020204" pitchFamily="34" charset="0"/>
                  </a:rPr>
                  <a:t>lập</a:t>
                </a:r>
                <a:r>
                  <a:rPr lang="en-US" sz="1700">
                    <a:latin typeface="+mn-lt"/>
                    <a:cs typeface="Arial" panose="020B0604020202020204" pitchFamily="34" charset="0"/>
                  </a:rPr>
                  <a:t>.</a:t>
                </a:r>
                <a:endParaRPr lang="vi-VN" sz="1700">
                  <a:latin typeface="+mn-lt"/>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648720" y="184726"/>
                <a:ext cx="7890974" cy="2492990"/>
              </a:xfrm>
              <a:prstGeom prst="rect">
                <a:avLst/>
              </a:prstGeom>
              <a:blipFill>
                <a:blip r:embed="rId3"/>
                <a:stretch>
                  <a:fillRect l="-695" r="-463" b="-489"/>
                </a:stretch>
              </a:blipFill>
            </p:spPr>
            <p:txBody>
              <a:bodyPr/>
              <a:lstStyle/>
              <a:p>
                <a:r>
                  <a:rPr lang="en-US">
                    <a:noFill/>
                  </a:rPr>
                  <a:t> </a:t>
                </a:r>
              </a:p>
            </p:txBody>
          </p:sp>
        </mc:Fallback>
      </mc:AlternateContent>
      <p:sp>
        <p:nvSpPr>
          <p:cNvPr id="8" name="Rectangle 7"/>
          <p:cNvSpPr/>
          <p:nvPr/>
        </p:nvSpPr>
        <p:spPr>
          <a:xfrm>
            <a:off x="4245393" y="2716469"/>
            <a:ext cx="697627" cy="369332"/>
          </a:xfrm>
          <a:prstGeom prst="rect">
            <a:avLst/>
          </a:prstGeom>
        </p:spPr>
        <p:txBody>
          <a:bodyPr wrap="none">
            <a:spAutoFit/>
          </a:bodyPr>
          <a:lstStyle/>
          <a:p>
            <a:r>
              <a:rPr lang="en-US" sz="1800" b="1" i="1" u="sng" smtClean="0">
                <a:solidFill>
                  <a:srgbClr val="C00000"/>
                </a:solidFill>
                <a:ea typeface="Calibri" panose="020F0502020204030204" pitchFamily="34" charset="0"/>
                <a:cs typeface="Times New Roman" panose="02020603050405020304" pitchFamily="18" charset="0"/>
              </a:rPr>
              <a:t>Giải:</a:t>
            </a:r>
            <a:endParaRPr lang="en-US" sz="1800"/>
          </a:p>
        </p:txBody>
      </p:sp>
      <mc:AlternateContent xmlns:mc="http://schemas.openxmlformats.org/markup-compatibility/2006">
        <mc:Choice xmlns:a14="http://schemas.microsoft.com/office/drawing/2010/main" Requires="a14">
          <p:sp>
            <p:nvSpPr>
              <p:cNvPr id="2" name="Rectangle 1"/>
              <p:cNvSpPr/>
              <p:nvPr/>
            </p:nvSpPr>
            <p:spPr>
              <a:xfrm>
                <a:off x="2227051" y="3020496"/>
                <a:ext cx="4734309" cy="1821717"/>
              </a:xfrm>
              <a:prstGeom prst="rect">
                <a:avLst/>
              </a:prstGeom>
            </p:spPr>
            <p:txBody>
              <a:bodyPr wrap="square">
                <a:spAutoFit/>
              </a:bodyPr>
              <a:lstStyle/>
              <a:p>
                <a:pPr algn="just">
                  <a:lnSpc>
                    <a:spcPct val="150000"/>
                  </a:lnSpc>
                  <a:spcAft>
                    <a:spcPts val="800"/>
                  </a:spcAft>
                </a:pPr>
                <a14:m>
                  <m:oMath xmlns:m="http://schemas.openxmlformats.org/officeDocument/2006/math">
                    <m:r>
                      <a:rPr lang="fr-FR" sz="1700" i="1" kern="100" smtClean="0">
                        <a:latin typeface="Cambria Math" panose="02040503050406030204" pitchFamily="18" charset="0"/>
                        <a:ea typeface="Calibri" panose="020F0502020204030204" pitchFamily="34" charset="0"/>
                        <a:cs typeface="Times New Roman" panose="02020603050405020304" pitchFamily="18" charset="0"/>
                      </a:rPr>
                      <m:t>𝐵</m:t>
                    </m:r>
                  </m:oMath>
                </a14:m>
                <a:r>
                  <a:rPr lang="fr-FR" sz="1700" kern="100">
                    <a:latin typeface="+mn-lt"/>
                    <a:ea typeface="Calibri" panose="020F0502020204030204" pitchFamily="34" charset="0"/>
                    <a:cs typeface="Times New Roman" panose="02020603050405020304" pitchFamily="18" charset="0"/>
                  </a:rPr>
                  <a:t> xảy ra, hoặc không xảy ra thì </a:t>
                </a:r>
                <a14:m>
                  <m:oMath xmlns:m="http://schemas.openxmlformats.org/officeDocument/2006/math">
                    <m:r>
                      <a:rPr lang="fr-FR" sz="1700" i="1" kern="100">
                        <a:effectLst/>
                        <a:latin typeface="+mn-lt"/>
                        <a:ea typeface="Calibri" panose="020F0502020204030204" pitchFamily="34" charset="0"/>
                        <a:cs typeface="Times New Roman" panose="02020603050405020304" pitchFamily="18" charset="0"/>
                      </a:rPr>
                      <m:t>𝑃</m:t>
                    </m:r>
                    <m:d>
                      <m:dPr>
                        <m:ctrlPr>
                          <a:rPr lang="en-US" sz="1700" i="1" kern="100">
                            <a:effectLst/>
                            <a:latin typeface="+mn-lt"/>
                            <a:ea typeface="Calibri" panose="020F0502020204030204" pitchFamily="34" charset="0"/>
                            <a:cs typeface="Times New Roman" panose="02020603050405020304" pitchFamily="18" charset="0"/>
                          </a:rPr>
                        </m:ctrlPr>
                      </m:dPr>
                      <m:e>
                        <m:r>
                          <a:rPr lang="fr-FR" sz="1700" i="1" kern="100">
                            <a:effectLst/>
                            <a:latin typeface="+mn-lt"/>
                            <a:ea typeface="Calibri" panose="020F0502020204030204" pitchFamily="34" charset="0"/>
                            <a:cs typeface="Times New Roman" panose="02020603050405020304" pitchFamily="18" charset="0"/>
                          </a:rPr>
                          <m:t>𝐴</m:t>
                        </m:r>
                      </m:e>
                    </m:d>
                    <m:r>
                      <a:rPr lang="fr-FR" sz="1700" i="1" kern="100">
                        <a:effectLst/>
                        <a:latin typeface="+mn-lt"/>
                        <a:ea typeface="Calibri" panose="020F0502020204030204" pitchFamily="34" charset="0"/>
                        <a:cs typeface="Times New Roman" panose="02020603050405020304" pitchFamily="18" charset="0"/>
                      </a:rPr>
                      <m:t>=</m:t>
                    </m:r>
                    <m:f>
                      <m:fPr>
                        <m:ctrlPr>
                          <a:rPr lang="en-US" sz="1700" i="1" kern="100">
                            <a:effectLst/>
                            <a:latin typeface="+mn-lt"/>
                            <a:ea typeface="Calibri" panose="020F0502020204030204" pitchFamily="34" charset="0"/>
                            <a:cs typeface="Times New Roman" panose="02020603050405020304" pitchFamily="18" charset="0"/>
                          </a:rPr>
                        </m:ctrlPr>
                      </m:fPr>
                      <m:num>
                        <m:r>
                          <a:rPr lang="fr-FR" sz="1700" i="1" kern="100">
                            <a:effectLst/>
                            <a:latin typeface="+mn-lt"/>
                            <a:ea typeface="Calibri" panose="020F0502020204030204" pitchFamily="34" charset="0"/>
                            <a:cs typeface="Times New Roman" panose="02020603050405020304" pitchFamily="18" charset="0"/>
                          </a:rPr>
                          <m:t>10</m:t>
                        </m:r>
                      </m:num>
                      <m:den>
                        <m:r>
                          <a:rPr lang="fr-FR" sz="1700" i="1" kern="100">
                            <a:effectLst/>
                            <a:latin typeface="+mn-lt"/>
                            <a:ea typeface="Calibri" panose="020F0502020204030204" pitchFamily="34" charset="0"/>
                            <a:cs typeface="Times New Roman" panose="02020603050405020304" pitchFamily="18" charset="0"/>
                          </a:rPr>
                          <m:t>15</m:t>
                        </m:r>
                      </m:den>
                    </m:f>
                    <m:r>
                      <a:rPr lang="fr-FR" sz="1700" i="1" kern="100">
                        <a:effectLst/>
                        <a:latin typeface="+mn-lt"/>
                        <a:ea typeface="Calibri" panose="020F0502020204030204" pitchFamily="34" charset="0"/>
                        <a:cs typeface="Times New Roman" panose="02020603050405020304" pitchFamily="18" charset="0"/>
                      </a:rPr>
                      <m:t>=</m:t>
                    </m:r>
                    <m:f>
                      <m:fPr>
                        <m:ctrlPr>
                          <a:rPr lang="en-US" sz="1700" i="1" kern="100">
                            <a:effectLst/>
                            <a:latin typeface="+mn-lt"/>
                            <a:ea typeface="Calibri" panose="020F0502020204030204" pitchFamily="34" charset="0"/>
                            <a:cs typeface="Times New Roman" panose="02020603050405020304" pitchFamily="18" charset="0"/>
                          </a:rPr>
                        </m:ctrlPr>
                      </m:fPr>
                      <m:num>
                        <m:r>
                          <a:rPr lang="fr-FR" sz="1700" i="1" kern="100">
                            <a:effectLst/>
                            <a:latin typeface="+mn-lt"/>
                            <a:ea typeface="Calibri" panose="020F0502020204030204" pitchFamily="34" charset="0"/>
                            <a:cs typeface="Times New Roman" panose="02020603050405020304" pitchFamily="18" charset="0"/>
                          </a:rPr>
                          <m:t>2</m:t>
                        </m:r>
                      </m:num>
                      <m:den>
                        <m:r>
                          <a:rPr lang="fr-FR" sz="1700" i="1" kern="100">
                            <a:effectLst/>
                            <a:latin typeface="+mn-lt"/>
                            <a:ea typeface="Calibri" panose="020F0502020204030204" pitchFamily="34" charset="0"/>
                            <a:cs typeface="Times New Roman" panose="02020603050405020304" pitchFamily="18" charset="0"/>
                          </a:rPr>
                          <m:t>3</m:t>
                        </m:r>
                      </m:den>
                    </m:f>
                    <m:r>
                      <a:rPr lang="fr-FR" sz="1700" i="1" kern="100">
                        <a:effectLst/>
                        <a:latin typeface="+mn-lt"/>
                        <a:ea typeface="Calibri" panose="020F0502020204030204" pitchFamily="34" charset="0"/>
                        <a:cs typeface="Times New Roman" panose="02020603050405020304" pitchFamily="18" charset="0"/>
                      </a:rPr>
                      <m:t>.</m:t>
                    </m:r>
                  </m:oMath>
                </a14:m>
                <a:endParaRPr lang="en-US" sz="1700" kern="100">
                  <a:effectLst/>
                  <a:latin typeface="+mn-lt"/>
                  <a:ea typeface="Calibri" panose="020F0502020204030204" pitchFamily="34" charset="0"/>
                  <a:cs typeface="Times New Roman" panose="02020603050405020304" pitchFamily="18" charset="0"/>
                </a:endParaRPr>
              </a:p>
              <a:p>
                <a:pPr algn="just">
                  <a:lnSpc>
                    <a:spcPct val="150000"/>
                  </a:lnSpc>
                  <a:spcAft>
                    <a:spcPts val="800"/>
                  </a:spcAft>
                </a:pPr>
                <a14:m>
                  <m:oMath xmlns:m="http://schemas.openxmlformats.org/officeDocument/2006/math">
                    <m:r>
                      <a:rPr lang="fr-FR" sz="1700" i="1" kern="100" smtClean="0">
                        <a:effectLst/>
                        <a:latin typeface="Cambria Math" panose="02040503050406030204" pitchFamily="18" charset="0"/>
                        <a:ea typeface="Malgun Gothic" panose="020B0503020000020004" pitchFamily="34" charset="-127"/>
                        <a:cs typeface="Times New Roman" panose="02020603050405020304" pitchFamily="18" charset="0"/>
                      </a:rPr>
                      <m:t>𝐴</m:t>
                    </m:r>
                  </m:oMath>
                </a14:m>
                <a:r>
                  <a:rPr lang="fr-FR" sz="1700" kern="100">
                    <a:effectLst/>
                    <a:latin typeface="+mn-lt"/>
                    <a:ea typeface="Malgun Gothic" panose="020B0503020000020004" pitchFamily="34" charset="-127"/>
                    <a:cs typeface="Times New Roman" panose="02020603050405020304" pitchFamily="18" charset="0"/>
                  </a:rPr>
                  <a:t> xảy ra, hoặc không xảy ra thì </a:t>
                </a:r>
                <a14:m>
                  <m:oMath xmlns:m="http://schemas.openxmlformats.org/officeDocument/2006/math">
                    <m:r>
                      <a:rPr lang="fr-FR" sz="1700" i="1" kern="100">
                        <a:effectLst/>
                        <a:latin typeface="+mn-lt"/>
                        <a:ea typeface="Calibri" panose="020F0502020204030204" pitchFamily="34" charset="0"/>
                        <a:cs typeface="Times New Roman" panose="02020603050405020304" pitchFamily="18" charset="0"/>
                      </a:rPr>
                      <m:t>𝑃</m:t>
                    </m:r>
                    <m:d>
                      <m:dPr>
                        <m:ctrlPr>
                          <a:rPr lang="en-US" sz="1700" i="1" kern="100">
                            <a:effectLst/>
                            <a:latin typeface="+mn-lt"/>
                            <a:ea typeface="Calibri" panose="020F0502020204030204" pitchFamily="34" charset="0"/>
                            <a:cs typeface="Times New Roman" panose="02020603050405020304" pitchFamily="18" charset="0"/>
                          </a:rPr>
                        </m:ctrlPr>
                      </m:dPr>
                      <m:e>
                        <m:r>
                          <a:rPr lang="fr-FR" sz="1700" i="1" kern="100">
                            <a:effectLst/>
                            <a:latin typeface="+mn-lt"/>
                            <a:ea typeface="Calibri" panose="020F0502020204030204" pitchFamily="34" charset="0"/>
                            <a:cs typeface="Times New Roman" panose="02020603050405020304" pitchFamily="18" charset="0"/>
                          </a:rPr>
                          <m:t>𝐵</m:t>
                        </m:r>
                      </m:e>
                    </m:d>
                    <m:r>
                      <a:rPr lang="fr-FR" sz="1700" i="1" kern="100">
                        <a:effectLst/>
                        <a:latin typeface="+mn-lt"/>
                        <a:ea typeface="Calibri" panose="020F0502020204030204" pitchFamily="34" charset="0"/>
                        <a:cs typeface="Times New Roman" panose="02020603050405020304" pitchFamily="18" charset="0"/>
                      </a:rPr>
                      <m:t>=</m:t>
                    </m:r>
                    <m:f>
                      <m:fPr>
                        <m:ctrlPr>
                          <a:rPr lang="en-US" sz="1700" i="1" kern="100">
                            <a:effectLst/>
                            <a:latin typeface="+mn-lt"/>
                            <a:ea typeface="Calibri" panose="020F0502020204030204" pitchFamily="34" charset="0"/>
                            <a:cs typeface="Times New Roman" panose="02020603050405020304" pitchFamily="18" charset="0"/>
                          </a:rPr>
                        </m:ctrlPr>
                      </m:fPr>
                      <m:num>
                        <m:r>
                          <a:rPr lang="fr-FR" sz="1700" i="1" kern="100">
                            <a:effectLst/>
                            <a:latin typeface="+mn-lt"/>
                            <a:ea typeface="Calibri" panose="020F0502020204030204" pitchFamily="34" charset="0"/>
                            <a:cs typeface="Times New Roman" panose="02020603050405020304" pitchFamily="18" charset="0"/>
                          </a:rPr>
                          <m:t>7</m:t>
                        </m:r>
                      </m:num>
                      <m:den>
                        <m:r>
                          <a:rPr lang="fr-FR" sz="1700" i="1" kern="100">
                            <a:effectLst/>
                            <a:latin typeface="+mn-lt"/>
                            <a:ea typeface="Calibri" panose="020F0502020204030204" pitchFamily="34" charset="0"/>
                            <a:cs typeface="Times New Roman" panose="02020603050405020304" pitchFamily="18" charset="0"/>
                          </a:rPr>
                          <m:t>10</m:t>
                        </m:r>
                      </m:den>
                    </m:f>
                    <m:r>
                      <a:rPr lang="fr-FR" sz="1700" i="1" kern="100">
                        <a:effectLst/>
                        <a:latin typeface="+mn-lt"/>
                        <a:ea typeface="Calibri" panose="020F0502020204030204" pitchFamily="34" charset="0"/>
                        <a:cs typeface="Times New Roman" panose="02020603050405020304" pitchFamily="18" charset="0"/>
                      </a:rPr>
                      <m:t>.</m:t>
                    </m:r>
                  </m:oMath>
                </a14:m>
                <a:endParaRPr lang="en-US" sz="1700" kern="100">
                  <a:effectLst/>
                  <a:latin typeface="+mn-lt"/>
                  <a:ea typeface="Calibri" panose="020F0502020204030204" pitchFamily="34" charset="0"/>
                  <a:cs typeface="Times New Roman" panose="02020603050405020304" pitchFamily="18" charset="0"/>
                </a:endParaRPr>
              </a:p>
              <a:p>
                <a:pPr algn="just">
                  <a:lnSpc>
                    <a:spcPct val="150000"/>
                  </a:lnSpc>
                  <a:spcAft>
                    <a:spcPts val="800"/>
                  </a:spcAft>
                </a:pPr>
                <a:r>
                  <a:rPr lang="fr-FR" sz="1700" kern="100">
                    <a:effectLst/>
                    <a:latin typeface="+mn-lt"/>
                    <a:ea typeface="Malgun Gothic" panose="020B0503020000020004" pitchFamily="34" charset="-127"/>
                    <a:cs typeface="Times New Roman" panose="02020603050405020304" pitchFamily="18" charset="0"/>
                  </a:rPr>
                  <a:t>Vậy </a:t>
                </a:r>
                <a14:m>
                  <m:oMath xmlns:m="http://schemas.openxmlformats.org/officeDocument/2006/math">
                    <m:r>
                      <a:rPr lang="fr-FR" sz="1700" i="1" kern="100" smtClean="0">
                        <a:effectLst/>
                        <a:latin typeface="Cambria Math" panose="02040503050406030204" pitchFamily="18" charset="0"/>
                        <a:ea typeface="Malgun Gothic" panose="020B0503020000020004" pitchFamily="34" charset="-127"/>
                        <a:cs typeface="Times New Roman" panose="02020603050405020304" pitchFamily="18" charset="0"/>
                      </a:rPr>
                      <m:t>𝐴</m:t>
                    </m:r>
                    <m:r>
                      <a:rPr lang="fr-FR" sz="1700" i="1" kern="100" smtClean="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fr-FR" sz="1700" kern="100">
                    <a:effectLst/>
                    <a:latin typeface="+mn-lt"/>
                    <a:ea typeface="Malgun Gothic" panose="020B0503020000020004" pitchFamily="34" charset="-127"/>
                    <a:cs typeface="Times New Roman" panose="02020603050405020304" pitchFamily="18" charset="0"/>
                  </a:rPr>
                  <a:t>và </a:t>
                </a:r>
                <a14:m>
                  <m:oMath xmlns:m="http://schemas.openxmlformats.org/officeDocument/2006/math">
                    <m:r>
                      <a:rPr lang="fr-FR" sz="1700" i="1" kern="100" smtClean="0">
                        <a:effectLst/>
                        <a:latin typeface="Cambria Math" panose="02040503050406030204" pitchFamily="18" charset="0"/>
                        <a:ea typeface="Malgun Gothic" panose="020B0503020000020004" pitchFamily="34" charset="-127"/>
                        <a:cs typeface="Times New Roman" panose="02020603050405020304" pitchFamily="18" charset="0"/>
                      </a:rPr>
                      <m:t>𝐵</m:t>
                    </m:r>
                  </m:oMath>
                </a14:m>
                <a:r>
                  <a:rPr lang="fr-FR" sz="1700" kern="100">
                    <a:effectLst/>
                    <a:latin typeface="+mn-lt"/>
                    <a:ea typeface="Malgun Gothic" panose="020B0503020000020004" pitchFamily="34" charset="-127"/>
                    <a:cs typeface="Times New Roman" panose="02020603050405020304" pitchFamily="18" charset="0"/>
                  </a:rPr>
                  <a:t> là hai biến cố độc lập.</a:t>
                </a:r>
                <a:endParaRPr lang="en-US" sz="1700" kern="100">
                  <a:effectLst/>
                  <a:latin typeface="+mn-lt"/>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2227051" y="3020496"/>
                <a:ext cx="4734309" cy="1821717"/>
              </a:xfrm>
              <a:prstGeom prst="rect">
                <a:avLst/>
              </a:prstGeom>
              <a:blipFill>
                <a:blip r:embed="rId4"/>
                <a:stretch>
                  <a:fillRect l="-772"/>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up)">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left)">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fade">
                                      <p:cBhvr>
                                        <p:cTn id="2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97" name="Google Shape;1991;p38"/>
          <p:cNvSpPr txBox="1">
            <a:spLocks noGrp="1"/>
          </p:cNvSpPr>
          <p:nvPr>
            <p:ph type="title"/>
          </p:nvPr>
        </p:nvSpPr>
        <p:spPr>
          <a:xfrm>
            <a:off x="762489" y="583127"/>
            <a:ext cx="7704000" cy="572700"/>
          </a:xfrm>
          <a:prstGeom prst="rect">
            <a:avLst/>
          </a:prstGeom>
        </p:spPr>
        <p:txBody>
          <a:bodyPr spcFirstLastPara="1" wrap="square" lIns="91425" tIns="91425" rIns="91425" bIns="91425" anchor="t" anchorCtr="0">
            <a:noAutofit/>
          </a:bodyPr>
          <a:lstStyle/>
          <a:p>
            <a:pPr lvl="0"/>
            <a:r>
              <a:rPr lang="en-US" sz="3200" b="1">
                <a:solidFill>
                  <a:srgbClr val="C00000"/>
                </a:solidFill>
                <a:latin typeface="+mn-lt"/>
              </a:rPr>
              <a:t>NỘI DUNG BÀI HỌC</a:t>
            </a:r>
          </a:p>
        </p:txBody>
      </p:sp>
      <p:sp>
        <p:nvSpPr>
          <p:cNvPr id="101" name="Google Shape;2004;p39"/>
          <p:cNvSpPr txBox="1">
            <a:spLocks/>
          </p:cNvSpPr>
          <p:nvPr/>
        </p:nvSpPr>
        <p:spPr>
          <a:xfrm>
            <a:off x="3019483" y="1688861"/>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 sz="3000" b="1" i="0" u="none" strike="noStrike" kern="0" cap="none" spc="0" normalizeH="0" baseline="0" noProof="0" smtClean="0">
                <a:ln>
                  <a:noFill/>
                </a:ln>
                <a:solidFill>
                  <a:srgbClr val="070185"/>
                </a:solidFill>
                <a:effectLst/>
                <a:uLnTx/>
                <a:uFillTx/>
                <a:latin typeface="Arial"/>
                <a:sym typeface="Maven Pro ExtraBold"/>
              </a:rPr>
              <a:t>01</a:t>
            </a:r>
            <a:endParaRPr kumimoji="0" lang="en" sz="3000" b="1" i="0" u="none" strike="noStrike" kern="0" cap="none" spc="0" normalizeH="0" baseline="0" noProof="0">
              <a:ln>
                <a:noFill/>
              </a:ln>
              <a:solidFill>
                <a:srgbClr val="070185"/>
              </a:solidFill>
              <a:effectLst/>
              <a:uLnTx/>
              <a:uFillTx/>
              <a:latin typeface="Arial"/>
              <a:sym typeface="Maven Pro ExtraBold"/>
            </a:endParaRPr>
          </a:p>
        </p:txBody>
      </p:sp>
      <p:sp>
        <p:nvSpPr>
          <p:cNvPr id="102" name="Google Shape;2007;p39"/>
          <p:cNvSpPr txBox="1">
            <a:spLocks/>
          </p:cNvSpPr>
          <p:nvPr/>
        </p:nvSpPr>
        <p:spPr>
          <a:xfrm>
            <a:off x="3900436" y="1744281"/>
            <a:ext cx="2299196"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lgn="l">
              <a:buClr>
                <a:srgbClr val="070185"/>
              </a:buClr>
            </a:pPr>
            <a:r>
              <a:rPr lang="vi-VN" sz="2200" b="1">
                <a:solidFill>
                  <a:srgbClr val="070185"/>
                </a:solidFill>
                <a:latin typeface="Arial" panose="020B0604020202020204" pitchFamily="34" charset="0"/>
              </a:rPr>
              <a:t>Biến cố hợp</a:t>
            </a:r>
            <a:endParaRPr kumimoji="0" lang="vi-VN" sz="2200" b="1" i="0" u="none" strike="noStrike" kern="0" cap="none" spc="0" normalizeH="0" baseline="0" noProof="0">
              <a:ln>
                <a:noFill/>
              </a:ln>
              <a:solidFill>
                <a:srgbClr val="070185"/>
              </a:solidFill>
              <a:effectLst/>
              <a:uLnTx/>
              <a:uFillTx/>
              <a:latin typeface="Arial" panose="020B0604020202020204" pitchFamily="34" charset="0"/>
              <a:sym typeface="Maven Pro SemiBold"/>
            </a:endParaRPr>
          </a:p>
        </p:txBody>
      </p:sp>
      <p:sp>
        <p:nvSpPr>
          <p:cNvPr id="103" name="Google Shape;2004;p39"/>
          <p:cNvSpPr txBox="1">
            <a:spLocks/>
          </p:cNvSpPr>
          <p:nvPr/>
        </p:nvSpPr>
        <p:spPr>
          <a:xfrm>
            <a:off x="3019483" y="2725207"/>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lang="en" b="1" smtClean="0">
                <a:solidFill>
                  <a:srgbClr val="070185"/>
                </a:solidFill>
                <a:latin typeface="Arial"/>
              </a:rPr>
              <a:t>02</a:t>
            </a:r>
            <a:endParaRPr kumimoji="0" lang="en" sz="3000" b="1" i="0" u="none" strike="noStrike" kern="0" cap="none" spc="0" normalizeH="0" baseline="0" noProof="0">
              <a:ln>
                <a:noFill/>
              </a:ln>
              <a:solidFill>
                <a:srgbClr val="070185"/>
              </a:solidFill>
              <a:effectLst/>
              <a:uLnTx/>
              <a:uFillTx/>
              <a:latin typeface="Arial"/>
              <a:sym typeface="Maven Pro ExtraBold"/>
            </a:endParaRPr>
          </a:p>
        </p:txBody>
      </p:sp>
      <p:sp>
        <p:nvSpPr>
          <p:cNvPr id="104" name="Google Shape;2007;p39"/>
          <p:cNvSpPr txBox="1">
            <a:spLocks/>
          </p:cNvSpPr>
          <p:nvPr/>
        </p:nvSpPr>
        <p:spPr>
          <a:xfrm>
            <a:off x="3900436" y="2796713"/>
            <a:ext cx="2113530"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lgn="l">
              <a:buClr>
                <a:srgbClr val="070185"/>
              </a:buClr>
            </a:pPr>
            <a:r>
              <a:rPr lang="vi-VN" sz="2200" b="1">
                <a:solidFill>
                  <a:srgbClr val="070185"/>
                </a:solidFill>
                <a:latin typeface="Arial" panose="020B0604020202020204" pitchFamily="34" charset="0"/>
              </a:rPr>
              <a:t>Biến cố </a:t>
            </a:r>
            <a:r>
              <a:rPr lang="en-US" sz="2200" b="1" smtClean="0">
                <a:solidFill>
                  <a:srgbClr val="070185"/>
                </a:solidFill>
                <a:latin typeface="Arial" panose="020B0604020202020204" pitchFamily="34" charset="0"/>
              </a:rPr>
              <a:t>giao</a:t>
            </a:r>
            <a:endParaRPr kumimoji="0" lang="vi-VN" sz="2200" b="1" i="0" u="none" strike="noStrike" kern="0" cap="none" spc="0" normalizeH="0" baseline="0" noProof="0">
              <a:ln>
                <a:noFill/>
              </a:ln>
              <a:solidFill>
                <a:srgbClr val="070185"/>
              </a:solidFill>
              <a:effectLst/>
              <a:uLnTx/>
              <a:uFillTx/>
              <a:latin typeface="Arial" panose="020B0604020202020204" pitchFamily="34" charset="0"/>
              <a:sym typeface="Maven Pro SemiBold"/>
            </a:endParaRPr>
          </a:p>
        </p:txBody>
      </p:sp>
      <p:sp>
        <p:nvSpPr>
          <p:cNvPr id="105" name="Google Shape;2004;p39"/>
          <p:cNvSpPr txBox="1">
            <a:spLocks/>
          </p:cNvSpPr>
          <p:nvPr/>
        </p:nvSpPr>
        <p:spPr>
          <a:xfrm>
            <a:off x="3019483" y="3753261"/>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 sz="3000" b="1" i="0" u="none" strike="noStrike" kern="0" cap="none" spc="0" normalizeH="0" baseline="0" noProof="0" smtClean="0">
                <a:ln>
                  <a:noFill/>
                </a:ln>
                <a:solidFill>
                  <a:srgbClr val="070185"/>
                </a:solidFill>
                <a:effectLst/>
                <a:uLnTx/>
                <a:uFillTx/>
                <a:latin typeface="Arial"/>
                <a:sym typeface="Maven Pro ExtraBold"/>
              </a:rPr>
              <a:t>03</a:t>
            </a:r>
            <a:endParaRPr kumimoji="0" lang="en" sz="3000" b="1" i="0" u="none" strike="noStrike" kern="0" cap="none" spc="0" normalizeH="0" baseline="0" noProof="0">
              <a:ln>
                <a:noFill/>
              </a:ln>
              <a:solidFill>
                <a:srgbClr val="070185"/>
              </a:solidFill>
              <a:effectLst/>
              <a:uLnTx/>
              <a:uFillTx/>
              <a:latin typeface="Arial"/>
              <a:sym typeface="Maven Pro ExtraBold"/>
            </a:endParaRPr>
          </a:p>
        </p:txBody>
      </p:sp>
      <p:sp>
        <p:nvSpPr>
          <p:cNvPr id="106" name="Google Shape;2007;p39"/>
          <p:cNvSpPr txBox="1">
            <a:spLocks/>
          </p:cNvSpPr>
          <p:nvPr/>
        </p:nvSpPr>
        <p:spPr>
          <a:xfrm>
            <a:off x="3900436" y="3793543"/>
            <a:ext cx="2420847"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lgn="l">
              <a:buClr>
                <a:srgbClr val="070185"/>
              </a:buClr>
            </a:pPr>
            <a:r>
              <a:rPr lang="vi-VN" sz="2200" b="1">
                <a:solidFill>
                  <a:srgbClr val="070185"/>
                </a:solidFill>
                <a:latin typeface="Arial" panose="020B0604020202020204" pitchFamily="34" charset="0"/>
              </a:rPr>
              <a:t>Biến cố </a:t>
            </a:r>
            <a:r>
              <a:rPr lang="en-US" sz="2200" b="1" smtClean="0">
                <a:solidFill>
                  <a:srgbClr val="070185"/>
                </a:solidFill>
                <a:latin typeface="Arial" panose="020B0604020202020204" pitchFamily="34" charset="0"/>
              </a:rPr>
              <a:t>độc lập</a:t>
            </a:r>
            <a:endParaRPr kumimoji="0" lang="vi-VN" sz="2200" b="1" i="0" u="none" strike="noStrike" kern="0" cap="none" spc="0" normalizeH="0" baseline="0" noProof="0">
              <a:ln>
                <a:noFill/>
              </a:ln>
              <a:solidFill>
                <a:srgbClr val="070185"/>
              </a:solidFill>
              <a:effectLst/>
              <a:uLnTx/>
              <a:uFillTx/>
              <a:latin typeface="Arial" panose="020B0604020202020204" pitchFamily="34" charset="0"/>
              <a:sym typeface="Maven Pro SemiBold"/>
            </a:endParaRPr>
          </a:p>
        </p:txBody>
      </p:sp>
    </p:spTree>
    <p:extLst>
      <p:ext uri="{BB962C8B-B14F-4D97-AF65-F5344CB8AC3E}">
        <p14:creationId xmlns:p14="http://schemas.microsoft.com/office/powerpoint/2010/main" val="303329569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barn(inVertical)">
                                      <p:cBhvr>
                                        <p:cTn id="7" dur="500"/>
                                        <p:tgtEl>
                                          <p:spTgt spid="9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randombar(horizontal)">
                                      <p:cBhvr>
                                        <p:cTn id="11" dur="500"/>
                                        <p:tgtEl>
                                          <p:spTgt spid="101"/>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02">
                                            <p:txEl>
                                              <p:pRg st="0" end="0"/>
                                            </p:txEl>
                                          </p:spTgt>
                                        </p:tgtEl>
                                        <p:attrNameLst>
                                          <p:attrName>style.visibility</p:attrName>
                                        </p:attrNameLst>
                                      </p:cBhvr>
                                      <p:to>
                                        <p:strVal val="visible"/>
                                      </p:to>
                                    </p:set>
                                    <p:animEffect transition="in" filter="randombar(horizontal)">
                                      <p:cBhvr>
                                        <p:cTn id="14" dur="500"/>
                                        <p:tgtEl>
                                          <p:spTgt spid="102">
                                            <p:txEl>
                                              <p:pRg st="0" end="0"/>
                                            </p:txEl>
                                          </p:spTgt>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103"/>
                                        </p:tgtEl>
                                        <p:attrNameLst>
                                          <p:attrName>style.visibility</p:attrName>
                                        </p:attrNameLst>
                                      </p:cBhvr>
                                      <p:to>
                                        <p:strVal val="visible"/>
                                      </p:to>
                                    </p:set>
                                    <p:animEffect transition="in" filter="randombar(horizontal)">
                                      <p:cBhvr>
                                        <p:cTn id="18" dur="500"/>
                                        <p:tgtEl>
                                          <p:spTgt spid="10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4">
                                            <p:txEl>
                                              <p:pRg st="0" end="0"/>
                                            </p:txEl>
                                          </p:spTgt>
                                        </p:tgtEl>
                                        <p:attrNameLst>
                                          <p:attrName>style.visibility</p:attrName>
                                        </p:attrNameLst>
                                      </p:cBhvr>
                                      <p:to>
                                        <p:strVal val="visible"/>
                                      </p:to>
                                    </p:set>
                                    <p:animEffect transition="in" filter="randombar(horizontal)">
                                      <p:cBhvr>
                                        <p:cTn id="21" dur="500"/>
                                        <p:tgtEl>
                                          <p:spTgt spid="104">
                                            <p:txEl>
                                              <p:pRg st="0" end="0"/>
                                            </p:txEl>
                                          </p:spTgt>
                                        </p:tgtEl>
                                      </p:cBhvr>
                                    </p:animEffect>
                                  </p:childTnLst>
                                </p:cTn>
                              </p:par>
                            </p:childTnLst>
                          </p:cTn>
                        </p:par>
                        <p:par>
                          <p:cTn id="22" fill="hold">
                            <p:stCondLst>
                              <p:cond delay="1500"/>
                            </p:stCondLst>
                            <p:childTnLst>
                              <p:par>
                                <p:cTn id="23" presetID="14" presetClass="entr" presetSubtype="10" fill="hold" grpId="0" nodeType="afterEffect">
                                  <p:stCondLst>
                                    <p:cond delay="0"/>
                                  </p:stCondLst>
                                  <p:childTnLst>
                                    <p:set>
                                      <p:cBhvr>
                                        <p:cTn id="24" dur="1" fill="hold">
                                          <p:stCondLst>
                                            <p:cond delay="0"/>
                                          </p:stCondLst>
                                        </p:cTn>
                                        <p:tgtEl>
                                          <p:spTgt spid="105"/>
                                        </p:tgtEl>
                                        <p:attrNameLst>
                                          <p:attrName>style.visibility</p:attrName>
                                        </p:attrNameLst>
                                      </p:cBhvr>
                                      <p:to>
                                        <p:strVal val="visible"/>
                                      </p:to>
                                    </p:set>
                                    <p:animEffect transition="in" filter="randombar(horizontal)">
                                      <p:cBhvr>
                                        <p:cTn id="25" dur="500"/>
                                        <p:tgtEl>
                                          <p:spTgt spid="10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06">
                                            <p:txEl>
                                              <p:pRg st="0" end="0"/>
                                            </p:txEl>
                                          </p:spTgt>
                                        </p:tgtEl>
                                        <p:attrNameLst>
                                          <p:attrName>style.visibility</p:attrName>
                                        </p:attrNameLst>
                                      </p:cBhvr>
                                      <p:to>
                                        <p:strVal val="visible"/>
                                      </p:to>
                                    </p:set>
                                    <p:animEffect transition="in" filter="randombar(horizontal)">
                                      <p:cBhvr>
                                        <p:cTn id="28" dur="500"/>
                                        <p:tgtEl>
                                          <p:spTgt spid="1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101" grpId="0" animBg="1"/>
      <p:bldP spid="102" grpId="0" build="p"/>
      <p:bldP spid="103" grpId="0" animBg="1"/>
      <p:bldP spid="104" grpId="0" build="p"/>
      <p:bldP spid="105" grpId="0" animBg="1"/>
      <p:bldP spid="10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sp>
        <p:nvSpPr>
          <p:cNvPr id="3" name="Google Shape;2129;p41"/>
          <p:cNvSpPr txBox="1">
            <a:spLocks noGrp="1"/>
          </p:cNvSpPr>
          <p:nvPr>
            <p:ph type="title"/>
          </p:nvPr>
        </p:nvSpPr>
        <p:spPr>
          <a:xfrm>
            <a:off x="1769335" y="1685676"/>
            <a:ext cx="5649232" cy="1343772"/>
          </a:xfrm>
          <a:prstGeom prst="rect">
            <a:avLst/>
          </a:prstGeom>
          <a:solidFill>
            <a:schemeClr val="accent5"/>
          </a:solidFill>
          <a:ln w="19050">
            <a:solidFill>
              <a:schemeClr val="accent2"/>
            </a:solidFill>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b" anchorCtr="0">
            <a:noAutofit/>
          </a:bodyPr>
          <a:lstStyle/>
          <a:p>
            <a:pPr lvl="0">
              <a:lnSpc>
                <a:spcPct val="150000"/>
              </a:lnSpc>
            </a:pPr>
            <a:r>
              <a:rPr lang="en-US" sz="6500" b="1" smtClean="0">
                <a:solidFill>
                  <a:srgbClr val="004376"/>
                </a:solidFill>
                <a:latin typeface="+mn-lt"/>
              </a:rPr>
              <a:t>VẬN DỤNG</a:t>
            </a:r>
            <a:endParaRPr sz="6500" b="1">
              <a:solidFill>
                <a:srgbClr val="004376"/>
              </a:solidFill>
              <a:latin typeface="+mn-lt"/>
            </a:endParaRPr>
          </a:p>
        </p:txBody>
      </p:sp>
    </p:spTree>
    <p:extLst>
      <p:ext uri="{BB962C8B-B14F-4D97-AF65-F5344CB8AC3E}">
        <p14:creationId xmlns:p14="http://schemas.microsoft.com/office/powerpoint/2010/main" val="1287229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26" name="Rectangle 25"/>
          <p:cNvSpPr/>
          <p:nvPr/>
        </p:nvSpPr>
        <p:spPr>
          <a:xfrm>
            <a:off x="0" y="1"/>
            <a:ext cx="9143999" cy="497751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27" name="Rectangle 26"/>
              <p:cNvSpPr/>
              <p:nvPr/>
            </p:nvSpPr>
            <p:spPr>
              <a:xfrm>
                <a:off x="270606" y="326465"/>
                <a:ext cx="8602786" cy="3636508"/>
              </a:xfrm>
              <a:prstGeom prst="rect">
                <a:avLst/>
              </a:prstGeom>
            </p:spPr>
            <p:txBody>
              <a:bodyPr wrap="square">
                <a:spAutoFit/>
              </a:bodyPr>
              <a:lstStyle/>
              <a:p>
                <a:pPr algn="just">
                  <a:lnSpc>
                    <a:spcPct val="150000"/>
                  </a:lnSpc>
                </a:pPr>
                <a:r>
                  <a:rPr lang="en-US" sz="2000" b="1" kern="1200" smtClean="0">
                    <a:solidFill>
                      <a:srgbClr val="1F497D"/>
                    </a:solidFill>
                    <a:latin typeface="Arial" panose="020B0604020202020204" pitchFamily="34" charset="0"/>
                    <a:ea typeface="Times New Roman" panose="02020603050405020304" pitchFamily="18" charset="0"/>
                    <a:cs typeface="Arial" panose="020B0604020202020204" pitchFamily="34" charset="0"/>
                  </a:rPr>
                  <a:t>Bài </a:t>
                </a:r>
                <a:r>
                  <a:rPr lang="en-US" sz="20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tập </a:t>
                </a:r>
                <a:r>
                  <a:rPr lang="en-US" sz="2000" b="1" kern="1200" smtClean="0">
                    <a:solidFill>
                      <a:srgbClr val="1F497D"/>
                    </a:solidFill>
                    <a:latin typeface="Arial" panose="020B0604020202020204" pitchFamily="34" charset="0"/>
                    <a:ea typeface="Times New Roman" panose="02020603050405020304" pitchFamily="18" charset="0"/>
                    <a:cs typeface="Arial" panose="020B0604020202020204" pitchFamily="34" charset="0"/>
                  </a:rPr>
                  <a:t>8.5 </a:t>
                </a:r>
                <a:r>
                  <a:rPr lang="en-US" sz="20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(SGK – </a:t>
                </a:r>
                <a:r>
                  <a:rPr lang="en-US" sz="2000" b="1" kern="1200" smtClean="0">
                    <a:solidFill>
                      <a:srgbClr val="1F497D"/>
                    </a:solidFill>
                    <a:latin typeface="Arial" panose="020B0604020202020204" pitchFamily="34" charset="0"/>
                    <a:ea typeface="Times New Roman" panose="02020603050405020304" pitchFamily="18" charset="0"/>
                    <a:cs typeface="Arial" panose="020B0604020202020204" pitchFamily="34" charset="0"/>
                  </a:rPr>
                  <a:t>tr71)</a:t>
                </a:r>
                <a:r>
                  <a:rPr lang="en-US" sz="2000" b="1" kern="1200" smtClean="0">
                    <a:solidFill>
                      <a:srgbClr val="1F497D"/>
                    </a:solidFill>
                    <a:latin typeface="Arial" panose="020B0604020202020204" pitchFamily="34" charset="0"/>
                    <a:ea typeface="+mn-ea"/>
                    <a:cs typeface="Arial" panose="020B0604020202020204" pitchFamily="34" charset="0"/>
                  </a:rPr>
                  <a:t> </a:t>
                </a:r>
                <a:r>
                  <a:rPr lang="vi-VN" sz="1900">
                    <a:latin typeface="Arial" panose="020B0604020202020204" pitchFamily="34" charset="0"/>
                    <a:cs typeface="Arial" panose="020B0604020202020204" pitchFamily="34" charset="0"/>
                  </a:rPr>
                  <a:t>Có hai chuồng nuôi gà. Chuồng I có 9 con gà mái và 3 con gà trống. Chuồng II có 3 con gà mái và 6 con gà trống. Bắt ngẫu nhiên một con gà của chuồng I để đem bán rồi dồn các con gà còn lại của chuồng I vào chuồng </a:t>
                </a:r>
                <a:r>
                  <a:rPr lang="vi-VN" sz="1900">
                    <a:latin typeface="Arial" panose="020B0604020202020204" pitchFamily="34" charset="0"/>
                    <a:cs typeface="Arial" panose="020B0604020202020204" pitchFamily="34" charset="0"/>
                  </a:rPr>
                  <a:t>II</a:t>
                </a:r>
                <a:r>
                  <a:rPr lang="vi-VN" sz="1900" smtClean="0">
                    <a:latin typeface="Arial" panose="020B0604020202020204" pitchFamily="34" charset="0"/>
                    <a:cs typeface="Arial" panose="020B0604020202020204" pitchFamily="34" charset="0"/>
                  </a:rPr>
                  <a:t>. Sau </a:t>
                </a:r>
                <a:r>
                  <a:rPr lang="vi-VN" sz="1900">
                    <a:latin typeface="Arial" panose="020B0604020202020204" pitchFamily="34" charset="0"/>
                    <a:cs typeface="Arial" panose="020B0604020202020204" pitchFamily="34" charset="0"/>
                  </a:rPr>
                  <a:t>đó bắt ngẫu nhiên một con gà của chuồng II</a:t>
                </a:r>
                <a:r>
                  <a:rPr lang="vi-VN" sz="1900">
                    <a:latin typeface="Arial" panose="020B0604020202020204" pitchFamily="34" charset="0"/>
                    <a:cs typeface="Arial" panose="020B0604020202020204" pitchFamily="34" charset="0"/>
                  </a:rPr>
                  <a:t>. </a:t>
                </a:r>
                <a:r>
                  <a:rPr lang="en-US" sz="1900" smtClean="0">
                    <a:latin typeface="Arial" panose="020B0604020202020204" pitchFamily="34" charset="0"/>
                    <a:cs typeface="Arial" panose="020B0604020202020204" pitchFamily="34" charset="0"/>
                  </a:rPr>
                  <a:t>    </a:t>
                </a:r>
                <a:r>
                  <a:rPr lang="vi-VN" sz="1900" smtClean="0">
                    <a:latin typeface="Arial" panose="020B0604020202020204" pitchFamily="34" charset="0"/>
                    <a:cs typeface="Arial" panose="020B0604020202020204" pitchFamily="34" charset="0"/>
                  </a:rPr>
                  <a:t>Xét </a:t>
                </a:r>
                <a:r>
                  <a:rPr lang="vi-VN" sz="1900">
                    <a:latin typeface="Arial" panose="020B0604020202020204" pitchFamily="34" charset="0"/>
                    <a:cs typeface="Arial" panose="020B0604020202020204" pitchFamily="34" charset="0"/>
                  </a:rPr>
                  <a:t>hai biến cố </a:t>
                </a:r>
                <a:r>
                  <a:rPr lang="vi-VN" sz="1900">
                    <a:latin typeface="Arial" panose="020B0604020202020204" pitchFamily="34" charset="0"/>
                    <a:cs typeface="Arial" panose="020B0604020202020204" pitchFamily="34" charset="0"/>
                  </a:rPr>
                  <a:t>sau</a:t>
                </a:r>
                <a:r>
                  <a:rPr lang="vi-VN" sz="1900" smtClean="0">
                    <a:latin typeface="Arial" panose="020B0604020202020204" pitchFamily="34" charset="0"/>
                    <a:cs typeface="Arial" panose="020B0604020202020204" pitchFamily="34" charset="0"/>
                  </a:rPr>
                  <a:t>:</a:t>
                </a:r>
                <a:endParaRPr lang="en-US" sz="1900" smtClean="0">
                  <a:latin typeface="Arial" panose="020B0604020202020204" pitchFamily="34" charset="0"/>
                  <a:cs typeface="Arial" panose="020B0604020202020204" pitchFamily="34" charset="0"/>
                </a:endParaRPr>
              </a:p>
              <a:p>
                <a:pPr algn="just">
                  <a:lnSpc>
                    <a:spcPct val="150000"/>
                  </a:lnSpc>
                </a:pPr>
                <a14:m>
                  <m:oMath xmlns:m="http://schemas.openxmlformats.org/officeDocument/2006/math">
                    <m:r>
                      <a:rPr lang="fr-FR" sz="2000" i="1" kern="100">
                        <a:latin typeface="Cambria Math" panose="02040503050406030204" pitchFamily="18" charset="0"/>
                        <a:ea typeface="Malgun Gothic" panose="020B0503020000020004" pitchFamily="34" charset="-127"/>
                        <a:cs typeface="Times New Roman" panose="02020603050405020304" pitchFamily="18" charset="0"/>
                      </a:rPr>
                      <m:t>𝐸</m:t>
                    </m:r>
                    <m:r>
                      <a:rPr lang="fr-FR" sz="2000" i="1" kern="100">
                        <a:latin typeface="Cambria Math" panose="02040503050406030204" pitchFamily="18" charset="0"/>
                        <a:ea typeface="Malgun Gothic" panose="020B0503020000020004" pitchFamily="34" charset="-127"/>
                        <a:cs typeface="Times New Roman" panose="02020603050405020304" pitchFamily="18" charset="0"/>
                      </a:rPr>
                      <m:t> </m:t>
                    </m:r>
                  </m:oMath>
                </a14:m>
                <a:r>
                  <a:rPr lang="vi-VN" sz="1900">
                    <a:latin typeface="Arial" panose="020B0604020202020204" pitchFamily="34" charset="0"/>
                    <a:cs typeface="Arial" panose="020B0604020202020204" pitchFamily="34" charset="0"/>
                  </a:rPr>
                  <a:t>: “Bắt được con gà trống từ chuồng </a:t>
                </a:r>
                <a:r>
                  <a:rPr lang="vi-VN" sz="1900">
                    <a:latin typeface="Arial" panose="020B0604020202020204" pitchFamily="34" charset="0"/>
                    <a:cs typeface="Arial" panose="020B0604020202020204" pitchFamily="34" charset="0"/>
                  </a:rPr>
                  <a:t>I</a:t>
                </a:r>
                <a:r>
                  <a:rPr lang="vi-VN" sz="1900" smtClean="0">
                    <a:latin typeface="Arial" panose="020B0604020202020204" pitchFamily="34" charset="0"/>
                    <a:cs typeface="Arial" panose="020B0604020202020204" pitchFamily="34" charset="0"/>
                  </a:rPr>
                  <a:t>”;</a:t>
                </a:r>
                <a:endParaRPr lang="vi-VN" sz="1900">
                  <a:latin typeface="Arial" panose="020B0604020202020204" pitchFamily="34" charset="0"/>
                  <a:cs typeface="Arial" panose="020B0604020202020204" pitchFamily="34" charset="0"/>
                </a:endParaRPr>
              </a:p>
              <a:p>
                <a:pPr algn="just">
                  <a:lnSpc>
                    <a:spcPct val="150000"/>
                  </a:lnSpc>
                </a:pPr>
                <a14:m>
                  <m:oMath xmlns:m="http://schemas.openxmlformats.org/officeDocument/2006/math">
                    <m:r>
                      <a:rPr lang="fr-FR" sz="2000" i="1" kern="100">
                        <a:latin typeface="Cambria Math" panose="02040503050406030204" pitchFamily="18" charset="0"/>
                        <a:ea typeface="Malgun Gothic" panose="020B0503020000020004" pitchFamily="34" charset="-127"/>
                        <a:cs typeface="Times New Roman" panose="02020603050405020304" pitchFamily="18" charset="0"/>
                      </a:rPr>
                      <m:t>𝐹</m:t>
                    </m:r>
                    <m:r>
                      <a:rPr lang="fr-FR" sz="2000" i="1" kern="100">
                        <a:latin typeface="Cambria Math" panose="02040503050406030204" pitchFamily="18" charset="0"/>
                        <a:ea typeface="Malgun Gothic" panose="020B0503020000020004" pitchFamily="34" charset="-127"/>
                        <a:cs typeface="Times New Roman" panose="02020603050405020304" pitchFamily="18" charset="0"/>
                      </a:rPr>
                      <m:t> </m:t>
                    </m:r>
                  </m:oMath>
                </a14:m>
                <a:r>
                  <a:rPr lang="vi-VN" sz="1900">
                    <a:latin typeface="Arial" panose="020B0604020202020204" pitchFamily="34" charset="0"/>
                    <a:cs typeface="Arial" panose="020B0604020202020204" pitchFamily="34" charset="0"/>
                  </a:rPr>
                  <a:t>: “Bắt được con gà mái từ chuồng </a:t>
                </a:r>
                <a:r>
                  <a:rPr lang="vi-VN" sz="1900">
                    <a:latin typeface="Arial" panose="020B0604020202020204" pitchFamily="34" charset="0"/>
                    <a:cs typeface="Arial" panose="020B0604020202020204" pitchFamily="34" charset="0"/>
                  </a:rPr>
                  <a:t>II</a:t>
                </a:r>
                <a:r>
                  <a:rPr lang="vi-VN" sz="1900" smtClean="0">
                    <a:latin typeface="Arial" panose="020B0604020202020204" pitchFamily="34" charset="0"/>
                    <a:cs typeface="Arial" panose="020B0604020202020204" pitchFamily="34" charset="0"/>
                  </a:rPr>
                  <a:t>”.</a:t>
                </a:r>
                <a:endParaRPr lang="vi-VN" sz="1900">
                  <a:latin typeface="Arial" panose="020B0604020202020204" pitchFamily="34" charset="0"/>
                  <a:cs typeface="Arial" panose="020B0604020202020204" pitchFamily="34" charset="0"/>
                </a:endParaRPr>
              </a:p>
              <a:p>
                <a:pPr algn="just">
                  <a:lnSpc>
                    <a:spcPct val="150000"/>
                  </a:lnSpc>
                </a:pPr>
                <a:r>
                  <a:rPr lang="vi-VN" sz="1900">
                    <a:latin typeface="Arial" panose="020B0604020202020204" pitchFamily="34" charset="0"/>
                    <a:cs typeface="Arial" panose="020B0604020202020204" pitchFamily="34" charset="0"/>
                  </a:rPr>
                  <a:t>Chứng tỏ rằng hai biến cố </a:t>
                </a:r>
                <a14:m>
                  <m:oMath xmlns:m="http://schemas.openxmlformats.org/officeDocument/2006/math">
                    <m:r>
                      <a:rPr lang="fr-FR" sz="2000" i="1" kern="100">
                        <a:latin typeface="Cambria Math" panose="02040503050406030204" pitchFamily="18" charset="0"/>
                        <a:ea typeface="Malgun Gothic" panose="020B0503020000020004" pitchFamily="34" charset="-127"/>
                        <a:cs typeface="Times New Roman" panose="02020603050405020304" pitchFamily="18" charset="0"/>
                      </a:rPr>
                      <m:t>𝐸</m:t>
                    </m:r>
                  </m:oMath>
                </a14:m>
                <a:r>
                  <a:rPr lang="vi-VN" sz="1900">
                    <a:latin typeface="Arial" panose="020B0604020202020204" pitchFamily="34" charset="0"/>
                    <a:cs typeface="Arial" panose="020B0604020202020204" pitchFamily="34" charset="0"/>
                  </a:rPr>
                  <a:t> và </a:t>
                </a:r>
                <a14:m>
                  <m:oMath xmlns:m="http://schemas.openxmlformats.org/officeDocument/2006/math">
                    <m:r>
                      <a:rPr lang="fr-FR" sz="2000" i="1" kern="100">
                        <a:latin typeface="Cambria Math" panose="02040503050406030204" pitchFamily="18" charset="0"/>
                        <a:ea typeface="Malgun Gothic" panose="020B0503020000020004" pitchFamily="34" charset="-127"/>
                        <a:cs typeface="Times New Roman" panose="02020603050405020304" pitchFamily="18" charset="0"/>
                      </a:rPr>
                      <m:t>𝐹</m:t>
                    </m:r>
                  </m:oMath>
                </a14:m>
                <a:r>
                  <a:rPr lang="vi-VN" sz="1900">
                    <a:latin typeface="Arial" panose="020B0604020202020204" pitchFamily="34" charset="0"/>
                    <a:cs typeface="Arial" panose="020B0604020202020204" pitchFamily="34" charset="0"/>
                  </a:rPr>
                  <a:t> không độc </a:t>
                </a:r>
                <a:r>
                  <a:rPr lang="vi-VN" sz="1900">
                    <a:latin typeface="Arial" panose="020B0604020202020204" pitchFamily="34" charset="0"/>
                    <a:cs typeface="Arial" panose="020B0604020202020204" pitchFamily="34" charset="0"/>
                  </a:rPr>
                  <a:t>lập</a:t>
                </a:r>
                <a:r>
                  <a:rPr lang="vi-VN" sz="1900" smtClean="0">
                    <a:latin typeface="Arial" panose="020B0604020202020204" pitchFamily="34" charset="0"/>
                    <a:cs typeface="Arial" panose="020B0604020202020204" pitchFamily="34" charset="0"/>
                  </a:rPr>
                  <a:t>.</a:t>
                </a:r>
                <a:endParaRPr lang="vi-VN" sz="1900">
                  <a:latin typeface="Arial" panose="020B0604020202020204" pitchFamily="34" charset="0"/>
                  <a:cs typeface="Arial" panose="020B0604020202020204" pitchFamily="34" charset="0"/>
                </a:endParaRPr>
              </a:p>
            </p:txBody>
          </p:sp>
        </mc:Choice>
        <mc:Fallback>
          <p:sp>
            <p:nvSpPr>
              <p:cNvPr id="27" name="Rectangle 26"/>
              <p:cNvSpPr>
                <a:spLocks noRot="1" noChangeAspect="1" noMove="1" noResize="1" noEditPoints="1" noAdjustHandles="1" noChangeArrowheads="1" noChangeShapeType="1" noTextEdit="1"/>
              </p:cNvSpPr>
              <p:nvPr/>
            </p:nvSpPr>
            <p:spPr>
              <a:xfrm>
                <a:off x="270606" y="326465"/>
                <a:ext cx="8602786" cy="3636508"/>
              </a:xfrm>
              <a:prstGeom prst="rect">
                <a:avLst/>
              </a:prstGeom>
              <a:blipFill>
                <a:blip r:embed="rId3"/>
                <a:stretch>
                  <a:fillRect l="-708" r="-637" b="-1174"/>
                </a:stretch>
              </a:blipFill>
            </p:spPr>
            <p:txBody>
              <a:bodyPr/>
              <a:lstStyle/>
              <a:p>
                <a:r>
                  <a:rPr lang="en-US">
                    <a:noFill/>
                  </a:rPr>
                  <a:t> </a:t>
                </a:r>
              </a:p>
            </p:txBody>
          </p:sp>
        </mc:Fallback>
      </mc:AlternateContent>
      <p:grpSp>
        <p:nvGrpSpPr>
          <p:cNvPr id="28" name="Google Shape;2365;p37"/>
          <p:cNvGrpSpPr/>
          <p:nvPr/>
        </p:nvGrpSpPr>
        <p:grpSpPr>
          <a:xfrm rot="306833">
            <a:off x="276292" y="4256389"/>
            <a:ext cx="908792" cy="848296"/>
            <a:chOff x="182650" y="97825"/>
            <a:chExt cx="1411249" cy="1317305"/>
          </a:xfrm>
        </p:grpSpPr>
        <p:sp>
          <p:nvSpPr>
            <p:cNvPr id="29" name="Google Shape;2366;p37"/>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Google Shape;2367;p37"/>
            <p:cNvGrpSpPr/>
            <p:nvPr/>
          </p:nvGrpSpPr>
          <p:grpSpPr>
            <a:xfrm>
              <a:off x="238818" y="149796"/>
              <a:ext cx="1261444" cy="779205"/>
              <a:chOff x="238818" y="149796"/>
              <a:chExt cx="1261444" cy="779205"/>
            </a:xfrm>
          </p:grpSpPr>
          <p:sp>
            <p:nvSpPr>
              <p:cNvPr id="31"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6" name="Picture 5"/>
          <p:cNvPicPr>
            <a:picLocks noChangeAspect="1"/>
          </p:cNvPicPr>
          <p:nvPr/>
        </p:nvPicPr>
        <p:blipFill>
          <a:blip r:embed="rId4"/>
          <a:stretch>
            <a:fillRect/>
          </a:stretch>
        </p:blipFill>
        <p:spPr>
          <a:xfrm>
            <a:off x="7635950" y="3960084"/>
            <a:ext cx="1155738" cy="11557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26" name="Rectangle 25"/>
          <p:cNvSpPr/>
          <p:nvPr/>
        </p:nvSpPr>
        <p:spPr>
          <a:xfrm>
            <a:off x="0" y="1"/>
            <a:ext cx="9143999" cy="497751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28" name="Google Shape;2365;p37"/>
          <p:cNvGrpSpPr/>
          <p:nvPr/>
        </p:nvGrpSpPr>
        <p:grpSpPr>
          <a:xfrm rot="17436010">
            <a:off x="8119489" y="4187021"/>
            <a:ext cx="999261" cy="745869"/>
            <a:chOff x="182650" y="97825"/>
            <a:chExt cx="1411249" cy="1317305"/>
          </a:xfrm>
        </p:grpSpPr>
        <p:sp>
          <p:nvSpPr>
            <p:cNvPr id="29" name="Google Shape;2366;p37"/>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 name="Google Shape;2367;p37"/>
            <p:cNvGrpSpPr/>
            <p:nvPr/>
          </p:nvGrpSpPr>
          <p:grpSpPr>
            <a:xfrm>
              <a:off x="238818" y="149796"/>
              <a:ext cx="1261444" cy="779205"/>
              <a:chOff x="238818" y="149796"/>
              <a:chExt cx="1261444" cy="779205"/>
            </a:xfrm>
          </p:grpSpPr>
          <p:sp>
            <p:nvSpPr>
              <p:cNvPr id="31"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6" name="Rectangle 45"/>
          <p:cNvSpPr/>
          <p:nvPr/>
        </p:nvSpPr>
        <p:spPr>
          <a:xfrm>
            <a:off x="409933" y="220367"/>
            <a:ext cx="726481"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1" u="sng" strike="noStrike" kern="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Giải:</a:t>
            </a:r>
            <a:endPar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2" name="Rectangle 1"/>
              <p:cNvSpPr/>
              <p:nvPr/>
            </p:nvSpPr>
            <p:spPr>
              <a:xfrm>
                <a:off x="420366" y="685338"/>
                <a:ext cx="8319167" cy="4180312"/>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fr-FR" sz="1800" kern="100" smtClean="0">
                    <a:latin typeface="+mn-lt"/>
                    <a:ea typeface="Malgun Gothic" panose="020B0503020000020004" pitchFamily="34" charset="-127"/>
                    <a:cs typeface="Times New Roman" panose="02020603050405020304" pitchFamily="18" charset="0"/>
                  </a:rPr>
                  <a:t>Nếu </a:t>
                </a:r>
                <a14:m>
                  <m:oMath xmlns:m="http://schemas.openxmlformats.org/officeDocument/2006/math">
                    <m:r>
                      <a:rPr lang="fr-FR" sz="1800" i="1" kern="100" smtClean="0">
                        <a:latin typeface="Cambria Math" panose="02040503050406030204" pitchFamily="18" charset="0"/>
                        <a:ea typeface="Malgun Gothic" panose="020B0503020000020004" pitchFamily="34" charset="-127"/>
                        <a:cs typeface="Times New Roman" panose="02020603050405020304" pitchFamily="18" charset="0"/>
                      </a:rPr>
                      <m:t>𝐸</m:t>
                    </m:r>
                  </m:oMath>
                </a14:m>
                <a:r>
                  <a:rPr lang="fr-FR" sz="1800" kern="100">
                    <a:latin typeface="+mn-lt"/>
                    <a:ea typeface="Malgun Gothic" panose="020B0503020000020004" pitchFamily="34" charset="-127"/>
                    <a:cs typeface="Times New Roman" panose="02020603050405020304" pitchFamily="18" charset="0"/>
                  </a:rPr>
                  <a:t> xảy ra: </a:t>
                </a:r>
                <a:endParaRPr lang="en-US" sz="1800" kern="100">
                  <a:effectLst/>
                  <a:latin typeface="+mn-lt"/>
                  <a:ea typeface="Calibri" panose="020F0502020204030204" pitchFamily="34" charset="0"/>
                  <a:cs typeface="Times New Roman" panose="02020603050405020304" pitchFamily="18" charset="0"/>
                </a:endParaRPr>
              </a:p>
              <a:p>
                <a:pPr algn="just">
                  <a:lnSpc>
                    <a:spcPct val="150000"/>
                  </a:lnSpc>
                </a:pPr>
                <a:r>
                  <a:rPr lang="fr-FR" sz="1800" kern="100">
                    <a:effectLst/>
                    <a:latin typeface="+mn-lt"/>
                    <a:ea typeface="Malgun Gothic" panose="020B0503020000020004" pitchFamily="34" charset="-127"/>
                    <a:cs typeface="Times New Roman" panose="02020603050405020304" pitchFamily="18" charset="0"/>
                  </a:rPr>
                  <a:t>Sau khi bắt một con gà từ chuồng I và dồn số gà còn lại vào chuồng II thì chuồng II có 9 + 3 = 12 con gà mái và 2 + 6 = 8 con gà trống.</a:t>
                </a:r>
                <a:endParaRPr lang="en-US" sz="1800" kern="100">
                  <a:effectLst/>
                  <a:latin typeface="+mn-lt"/>
                  <a:ea typeface="Calibri" panose="020F0502020204030204" pitchFamily="34" charset="0"/>
                  <a:cs typeface="Times New Roman" panose="02020603050405020304" pitchFamily="18" charset="0"/>
                </a:endParaRPr>
              </a:p>
              <a:p>
                <a:pPr algn="just">
                  <a:lnSpc>
                    <a:spcPct val="150000"/>
                  </a:lnSpc>
                </a:pPr>
                <a:r>
                  <a:rPr lang="fr-FR" sz="1800" kern="100">
                    <a:effectLst/>
                    <a:latin typeface="+mn-lt"/>
                    <a:ea typeface="Malgun Gothic" panose="020B0503020000020004" pitchFamily="34" charset="-127"/>
                    <a:cs typeface="Times New Roman" panose="02020603050405020304" pitchFamily="18" charset="0"/>
                  </a:rPr>
                  <a:t>Suy ra </a:t>
                </a:r>
                <a14:m>
                  <m:oMath xmlns:m="http://schemas.openxmlformats.org/officeDocument/2006/math">
                    <m:r>
                      <a:rPr lang="fr-FR" sz="1800" i="1" kern="100">
                        <a:effectLst/>
                        <a:latin typeface="+mn-lt"/>
                        <a:ea typeface="Malgun Gothic" panose="020B0503020000020004" pitchFamily="34" charset="-127"/>
                        <a:cs typeface="Times New Roman" panose="02020603050405020304" pitchFamily="18" charset="0"/>
                      </a:rPr>
                      <m:t>𝑃</m:t>
                    </m:r>
                    <m:d>
                      <m:dPr>
                        <m:ctrlPr>
                          <a:rPr lang="en-US" sz="1800" i="1" kern="100">
                            <a:effectLst/>
                            <a:latin typeface="+mn-lt"/>
                            <a:ea typeface="Malgun Gothic" panose="020B0503020000020004" pitchFamily="34" charset="-127"/>
                            <a:cs typeface="Times New Roman" panose="02020603050405020304" pitchFamily="18" charset="0"/>
                          </a:rPr>
                        </m:ctrlPr>
                      </m:dPr>
                      <m:e>
                        <m:r>
                          <a:rPr lang="fr-FR" sz="1800" i="1" kern="100">
                            <a:effectLst/>
                            <a:latin typeface="+mn-lt"/>
                            <a:ea typeface="Malgun Gothic" panose="020B0503020000020004" pitchFamily="34" charset="-127"/>
                            <a:cs typeface="Times New Roman" panose="02020603050405020304" pitchFamily="18" charset="0"/>
                          </a:rPr>
                          <m:t>𝐹</m:t>
                        </m:r>
                      </m:e>
                    </m:d>
                    <m:r>
                      <a:rPr lang="fr-FR" sz="1800" i="1" kern="100">
                        <a:effectLst/>
                        <a:latin typeface="+mn-lt"/>
                        <a:ea typeface="Malgun Gothic" panose="020B0503020000020004" pitchFamily="34" charset="-127"/>
                        <a:cs typeface="Times New Roman" panose="02020603050405020304" pitchFamily="18" charset="0"/>
                      </a:rPr>
                      <m:t>=</m:t>
                    </m:r>
                    <m:f>
                      <m:fPr>
                        <m:ctrlPr>
                          <a:rPr lang="en-US" sz="1800" i="1" kern="100">
                            <a:effectLst/>
                            <a:latin typeface="+mn-lt"/>
                            <a:ea typeface="Malgun Gothic" panose="020B0503020000020004" pitchFamily="34" charset="-127"/>
                            <a:cs typeface="Times New Roman" panose="02020603050405020304" pitchFamily="18" charset="0"/>
                          </a:rPr>
                        </m:ctrlPr>
                      </m:fPr>
                      <m:num>
                        <m:r>
                          <a:rPr lang="fr-FR" sz="1800" i="1" kern="100">
                            <a:effectLst/>
                            <a:latin typeface="+mn-lt"/>
                            <a:ea typeface="Malgun Gothic" panose="020B0503020000020004" pitchFamily="34" charset="-127"/>
                            <a:cs typeface="Times New Roman" panose="02020603050405020304" pitchFamily="18" charset="0"/>
                          </a:rPr>
                          <m:t>12</m:t>
                        </m:r>
                      </m:num>
                      <m:den>
                        <m:r>
                          <a:rPr lang="fr-FR" sz="1800" i="1" kern="100">
                            <a:effectLst/>
                            <a:latin typeface="+mn-lt"/>
                            <a:ea typeface="Malgun Gothic" panose="020B0503020000020004" pitchFamily="34" charset="-127"/>
                            <a:cs typeface="Times New Roman" panose="02020603050405020304" pitchFamily="18" charset="0"/>
                          </a:rPr>
                          <m:t>20</m:t>
                        </m:r>
                      </m:den>
                    </m:f>
                    <m:r>
                      <a:rPr lang="fr-FR" sz="1800" i="1" kern="100">
                        <a:effectLst/>
                        <a:latin typeface="+mn-lt"/>
                        <a:ea typeface="Malgun Gothic" panose="020B0503020000020004" pitchFamily="34" charset="-127"/>
                        <a:cs typeface="Times New Roman" panose="02020603050405020304" pitchFamily="18" charset="0"/>
                      </a:rPr>
                      <m:t>.</m:t>
                    </m:r>
                  </m:oMath>
                </a14:m>
                <a:endParaRPr lang="en-US" sz="1800" kern="100">
                  <a:effectLst/>
                  <a:latin typeface="+mn-lt"/>
                  <a:ea typeface="Calibri" panose="020F0502020204030204" pitchFamily="34" charset="0"/>
                  <a:cs typeface="Times New Roman" panose="02020603050405020304" pitchFamily="18" charset="0"/>
                </a:endParaRPr>
              </a:p>
              <a:p>
                <a:pPr marL="285750" indent="-285750" algn="just">
                  <a:lnSpc>
                    <a:spcPct val="150000"/>
                  </a:lnSpc>
                  <a:buFont typeface="Wingdings" panose="05000000000000000000" pitchFamily="2" charset="2"/>
                  <a:buChar char="§"/>
                </a:pPr>
                <a:r>
                  <a:rPr lang="fr-FR" sz="1800" kern="100" smtClean="0">
                    <a:effectLst/>
                    <a:latin typeface="+mn-lt"/>
                    <a:ea typeface="Malgun Gothic" panose="020B0503020000020004" pitchFamily="34" charset="-127"/>
                    <a:cs typeface="Times New Roman" panose="02020603050405020304" pitchFamily="18" charset="0"/>
                  </a:rPr>
                  <a:t>Nếu </a:t>
                </a:r>
                <a14:m>
                  <m:oMath xmlns:m="http://schemas.openxmlformats.org/officeDocument/2006/math">
                    <m:r>
                      <a:rPr lang="fr-FR" sz="1800" i="1" kern="100" smtClean="0">
                        <a:effectLst/>
                        <a:latin typeface="Cambria Math" panose="02040503050406030204" pitchFamily="18" charset="0"/>
                        <a:ea typeface="Malgun Gothic" panose="020B0503020000020004" pitchFamily="34" charset="-127"/>
                        <a:cs typeface="Times New Roman" panose="02020603050405020304" pitchFamily="18" charset="0"/>
                      </a:rPr>
                      <m:t>𝐸</m:t>
                    </m:r>
                  </m:oMath>
                </a14:m>
                <a:r>
                  <a:rPr lang="fr-FR" sz="1800" kern="100">
                    <a:effectLst/>
                    <a:latin typeface="+mn-lt"/>
                    <a:ea typeface="Malgun Gothic" panose="020B0503020000020004" pitchFamily="34" charset="-127"/>
                    <a:cs typeface="Times New Roman" panose="02020603050405020304" pitchFamily="18" charset="0"/>
                  </a:rPr>
                  <a:t> không xảy ra: </a:t>
                </a:r>
                <a:endParaRPr lang="en-US" sz="1800" kern="100">
                  <a:effectLst/>
                  <a:latin typeface="+mn-lt"/>
                  <a:ea typeface="Calibri" panose="020F0502020204030204" pitchFamily="34" charset="0"/>
                  <a:cs typeface="Times New Roman" panose="02020603050405020304" pitchFamily="18" charset="0"/>
                </a:endParaRPr>
              </a:p>
              <a:p>
                <a:pPr algn="just">
                  <a:lnSpc>
                    <a:spcPct val="150000"/>
                  </a:lnSpc>
                </a:pPr>
                <a:r>
                  <a:rPr lang="fr-FR" sz="1800" kern="100">
                    <a:effectLst/>
                    <a:latin typeface="+mn-lt"/>
                    <a:ea typeface="Malgun Gothic" panose="020B0503020000020004" pitchFamily="34" charset="-127"/>
                    <a:cs typeface="Times New Roman" panose="02020603050405020304" pitchFamily="18" charset="0"/>
                  </a:rPr>
                  <a:t>Sau khi bắt một con gà từ chuồng I và dồn số gà còn lại vào chuông II thì chuông II có 8 + 3 = 11 con gà mái và 3 + 6 = 9 con gà trống.</a:t>
                </a:r>
                <a:endParaRPr lang="en-US" sz="1800" kern="100">
                  <a:effectLst/>
                  <a:latin typeface="+mn-lt"/>
                  <a:ea typeface="Calibri" panose="020F0502020204030204" pitchFamily="34" charset="0"/>
                  <a:cs typeface="Times New Roman" panose="02020603050405020304" pitchFamily="18" charset="0"/>
                </a:endParaRPr>
              </a:p>
              <a:p>
                <a:pPr algn="just">
                  <a:lnSpc>
                    <a:spcPct val="150000"/>
                  </a:lnSpc>
                </a:pPr>
                <a:r>
                  <a:rPr lang="fr-FR" sz="1800" kern="100">
                    <a:effectLst/>
                    <a:latin typeface="+mn-lt"/>
                    <a:ea typeface="Malgun Gothic" panose="020B0503020000020004" pitchFamily="34" charset="-127"/>
                    <a:cs typeface="Times New Roman" panose="02020603050405020304" pitchFamily="18" charset="0"/>
                  </a:rPr>
                  <a:t>Suy ra </a:t>
                </a:r>
                <a14:m>
                  <m:oMath xmlns:m="http://schemas.openxmlformats.org/officeDocument/2006/math">
                    <m:r>
                      <a:rPr lang="fr-FR" sz="1800" i="1" kern="100">
                        <a:effectLst/>
                        <a:latin typeface="+mn-lt"/>
                        <a:ea typeface="Malgun Gothic" panose="020B0503020000020004" pitchFamily="34" charset="-127"/>
                        <a:cs typeface="Times New Roman" panose="02020603050405020304" pitchFamily="18" charset="0"/>
                      </a:rPr>
                      <m:t>𝑃</m:t>
                    </m:r>
                    <m:d>
                      <m:dPr>
                        <m:ctrlPr>
                          <a:rPr lang="en-US" sz="1800" i="1" kern="100">
                            <a:effectLst/>
                            <a:latin typeface="+mn-lt"/>
                            <a:ea typeface="Malgun Gothic" panose="020B0503020000020004" pitchFamily="34" charset="-127"/>
                            <a:cs typeface="Times New Roman" panose="02020603050405020304" pitchFamily="18" charset="0"/>
                          </a:rPr>
                        </m:ctrlPr>
                      </m:dPr>
                      <m:e>
                        <m:r>
                          <a:rPr lang="fr-FR" sz="1800" i="1" kern="100">
                            <a:effectLst/>
                            <a:latin typeface="+mn-lt"/>
                            <a:ea typeface="Malgun Gothic" panose="020B0503020000020004" pitchFamily="34" charset="-127"/>
                            <a:cs typeface="Times New Roman" panose="02020603050405020304" pitchFamily="18" charset="0"/>
                          </a:rPr>
                          <m:t>𝐹</m:t>
                        </m:r>
                      </m:e>
                    </m:d>
                    <m:r>
                      <a:rPr lang="fr-FR" sz="1800" i="1" kern="100">
                        <a:effectLst/>
                        <a:latin typeface="+mn-lt"/>
                        <a:ea typeface="Malgun Gothic" panose="020B0503020000020004" pitchFamily="34" charset="-127"/>
                        <a:cs typeface="Times New Roman" panose="02020603050405020304" pitchFamily="18" charset="0"/>
                      </a:rPr>
                      <m:t>=</m:t>
                    </m:r>
                    <m:f>
                      <m:fPr>
                        <m:ctrlPr>
                          <a:rPr lang="en-US" sz="1800" i="1" kern="100">
                            <a:effectLst/>
                            <a:latin typeface="+mn-lt"/>
                            <a:ea typeface="Malgun Gothic" panose="020B0503020000020004" pitchFamily="34" charset="-127"/>
                            <a:cs typeface="Times New Roman" panose="02020603050405020304" pitchFamily="18" charset="0"/>
                          </a:rPr>
                        </m:ctrlPr>
                      </m:fPr>
                      <m:num>
                        <m:r>
                          <a:rPr lang="fr-FR" sz="1800" i="1" kern="100">
                            <a:effectLst/>
                            <a:latin typeface="+mn-lt"/>
                            <a:ea typeface="Malgun Gothic" panose="020B0503020000020004" pitchFamily="34" charset="-127"/>
                            <a:cs typeface="Times New Roman" panose="02020603050405020304" pitchFamily="18" charset="0"/>
                          </a:rPr>
                          <m:t>11</m:t>
                        </m:r>
                      </m:num>
                      <m:den>
                        <m:r>
                          <a:rPr lang="fr-FR" sz="1800" i="1" kern="100">
                            <a:effectLst/>
                            <a:latin typeface="+mn-lt"/>
                            <a:ea typeface="Malgun Gothic" panose="020B0503020000020004" pitchFamily="34" charset="-127"/>
                            <a:cs typeface="Times New Roman" panose="02020603050405020304" pitchFamily="18" charset="0"/>
                          </a:rPr>
                          <m:t>20</m:t>
                        </m:r>
                      </m:den>
                    </m:f>
                    <m:r>
                      <a:rPr lang="fr-FR" sz="1800" i="1" kern="100">
                        <a:effectLst/>
                        <a:latin typeface="+mn-lt"/>
                        <a:ea typeface="Malgun Gothic" panose="020B0503020000020004" pitchFamily="34" charset="-127"/>
                        <a:cs typeface="Times New Roman" panose="02020603050405020304" pitchFamily="18" charset="0"/>
                      </a:rPr>
                      <m:t>.</m:t>
                    </m:r>
                  </m:oMath>
                </a14:m>
                <a:endParaRPr lang="en-US" sz="1800" kern="100">
                  <a:effectLst/>
                  <a:latin typeface="+mn-lt"/>
                  <a:ea typeface="Calibri" panose="020F0502020204030204" pitchFamily="34" charset="0"/>
                  <a:cs typeface="Times New Roman" panose="02020603050405020304" pitchFamily="18" charset="0"/>
                </a:endParaRPr>
              </a:p>
              <a:p>
                <a:pPr algn="just">
                  <a:lnSpc>
                    <a:spcPct val="150000"/>
                  </a:lnSpc>
                </a:pPr>
                <a:r>
                  <a:rPr lang="fr-FR" sz="1800" kern="100">
                    <a:effectLst/>
                    <a:latin typeface="+mn-lt"/>
                    <a:ea typeface="Malgun Gothic" panose="020B0503020000020004" pitchFamily="34" charset="-127"/>
                    <a:cs typeface="Times New Roman" panose="02020603050405020304" pitchFamily="18" charset="0"/>
                  </a:rPr>
                  <a:t>Vậy hai biến cố </a:t>
                </a:r>
                <a14:m>
                  <m:oMath xmlns:m="http://schemas.openxmlformats.org/officeDocument/2006/math">
                    <m:r>
                      <a:rPr lang="fr-FR" sz="1800" i="1" kern="100">
                        <a:latin typeface="Cambria Math" panose="02040503050406030204" pitchFamily="18" charset="0"/>
                        <a:ea typeface="Malgun Gothic" panose="020B0503020000020004" pitchFamily="34" charset="-127"/>
                        <a:cs typeface="Times New Roman" panose="02020603050405020304" pitchFamily="18" charset="0"/>
                      </a:rPr>
                      <m:t>𝐸</m:t>
                    </m:r>
                  </m:oMath>
                </a14:m>
                <a:r>
                  <a:rPr lang="fr-FR" sz="18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a:rPr lang="fr-FR" sz="1800" i="1" kern="100">
                        <a:latin typeface="Cambria Math" panose="02040503050406030204" pitchFamily="18" charset="0"/>
                        <a:ea typeface="Malgun Gothic" panose="020B0503020000020004" pitchFamily="34" charset="-127"/>
                        <a:cs typeface="Times New Roman" panose="02020603050405020304" pitchFamily="18" charset="0"/>
                      </a:rPr>
                      <m:t>𝐹</m:t>
                    </m:r>
                  </m:oMath>
                </a14:m>
                <a:r>
                  <a:rPr lang="fr-FR" sz="1800" kern="100">
                    <a:effectLst/>
                    <a:latin typeface="+mn-lt"/>
                    <a:ea typeface="Malgun Gothic" panose="020B0503020000020004" pitchFamily="34" charset="-127"/>
                    <a:cs typeface="Times New Roman" panose="02020603050405020304" pitchFamily="18" charset="0"/>
                  </a:rPr>
                  <a:t> không độc lập.</a:t>
                </a:r>
                <a:endParaRPr lang="en-US" sz="1800" kern="100">
                  <a:effectLst/>
                  <a:latin typeface="+mn-lt"/>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420366" y="685338"/>
                <a:ext cx="8319167" cy="4180312"/>
              </a:xfrm>
              <a:prstGeom prst="rect">
                <a:avLst/>
              </a:prstGeom>
              <a:blipFill>
                <a:blip r:embed="rId3"/>
                <a:stretch>
                  <a:fillRect l="-659" r="-586" b="-729"/>
                </a:stretch>
              </a:blipFill>
            </p:spPr>
            <p:txBody>
              <a:bodyPr/>
              <a:lstStyle/>
              <a:p>
                <a:r>
                  <a:rPr lang="en-US">
                    <a:noFill/>
                  </a:rPr>
                  <a:t> </a:t>
                </a:r>
              </a:p>
            </p:txBody>
          </p:sp>
        </mc:Fallback>
      </mc:AlternateContent>
    </p:spTree>
    <p:extLst>
      <p:ext uri="{BB962C8B-B14F-4D97-AF65-F5344CB8AC3E}">
        <p14:creationId xmlns:p14="http://schemas.microsoft.com/office/powerpoint/2010/main" val="380693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circle(in)">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wipe(left)">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randombar(horizontal)">
                                      <p:cBhvr>
                                        <p:cTn id="4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67"/>
        <p:cNvGrpSpPr/>
        <p:nvPr/>
      </p:nvGrpSpPr>
      <p:grpSpPr>
        <a:xfrm>
          <a:off x="0" y="0"/>
          <a:ext cx="0" cy="0"/>
          <a:chOff x="0" y="0"/>
          <a:chExt cx="0" cy="0"/>
        </a:xfrm>
      </p:grpSpPr>
      <p:sp>
        <p:nvSpPr>
          <p:cNvPr id="26" name="TextBox 25"/>
          <p:cNvSpPr txBox="1"/>
          <p:nvPr/>
        </p:nvSpPr>
        <p:spPr>
          <a:xfrm>
            <a:off x="2321622" y="607880"/>
            <a:ext cx="45403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HƯỚNG DẪN VỀ NHÀ</a:t>
            </a:r>
            <a:endParaRPr kumimoji="0" lang="vi-VN" sz="30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Arial"/>
            </a:endParaRPr>
          </a:p>
        </p:txBody>
      </p:sp>
      <p:sp>
        <p:nvSpPr>
          <p:cNvPr id="27" name="Rectangle 26"/>
          <p:cNvSpPr/>
          <p:nvPr/>
        </p:nvSpPr>
        <p:spPr>
          <a:xfrm>
            <a:off x="1582600" y="1429827"/>
            <a:ext cx="3838711" cy="517193"/>
          </a:xfrm>
          <a:prstGeom prst="rect">
            <a:avLst/>
          </a:prstGeom>
        </p:spPr>
        <p:txBody>
          <a:bodyPr wrap="square">
            <a:spAutoFit/>
          </a:bodyPr>
          <a:lstStyle/>
          <a:p>
            <a:pPr marL="342900" marR="0" lvl="0" indent="-342900" algn="just" defTabSz="457200" rtl="0" eaLnBrk="1" fontAlgn="auto" latinLnBrk="0" hangingPunct="1">
              <a:lnSpc>
                <a:spcPct val="150000"/>
              </a:lnSpc>
              <a:spcBef>
                <a:spcPts val="0"/>
              </a:spcBef>
              <a:spcAft>
                <a:spcPts val="0"/>
              </a:spcAft>
              <a:buClr>
                <a:srgbClr val="000000"/>
              </a:buClr>
              <a:buSzTx/>
              <a:buFont typeface="Wingdings" panose="05000000000000000000" pitchFamily="2" charset="2"/>
              <a:buChar char="q"/>
              <a:tabLst/>
              <a:defRPr/>
            </a:pP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Ôn</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tập</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kiến</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thức</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học</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a:t>
            </a:r>
          </a:p>
        </p:txBody>
      </p:sp>
      <p:sp>
        <p:nvSpPr>
          <p:cNvPr id="28" name="Rectangle 27"/>
          <p:cNvSpPr/>
          <p:nvPr/>
        </p:nvSpPr>
        <p:spPr>
          <a:xfrm>
            <a:off x="1582600" y="2351986"/>
            <a:ext cx="4138565" cy="517193"/>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400"/>
              </a:spcAft>
              <a:buClr>
                <a:srgbClr val="000000"/>
              </a:buClr>
              <a:buSzTx/>
              <a:buFont typeface="Wingdings" panose="05000000000000000000" pitchFamily="2" charset="2"/>
              <a:buChar char="q"/>
              <a:tabLst/>
              <a:defRPr/>
            </a:pPr>
            <a:r>
              <a:rPr kumimoji="0" lang="vi-VN" sz="21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Hoàn thành bài tập trong SBT.</a:t>
            </a:r>
            <a:endParaRPr kumimoji="0" lang="en-US" sz="2100" b="1" i="1" u="none" strike="noStrike" kern="0" cap="none" spc="0" normalizeH="0" baseline="0" noProof="0" dirty="0">
              <a:ln>
                <a:noFill/>
              </a:ln>
              <a:solidFill>
                <a:srgbClr val="000000"/>
              </a:solidFill>
              <a:effectLst/>
              <a:uLnTx/>
              <a:uFillTx/>
              <a:latin typeface="Arial"/>
              <a:ea typeface="DengXian"/>
              <a:cs typeface="Times New Roman" panose="02020603050405020304" pitchFamily="18" charset="0"/>
              <a:sym typeface="Arial"/>
            </a:endParaRPr>
          </a:p>
        </p:txBody>
      </p:sp>
      <p:sp>
        <p:nvSpPr>
          <p:cNvPr id="29" name="Rectangle 28"/>
          <p:cNvSpPr/>
          <p:nvPr/>
        </p:nvSpPr>
        <p:spPr>
          <a:xfrm>
            <a:off x="1582600" y="3311913"/>
            <a:ext cx="6352801" cy="1061829"/>
          </a:xfrm>
          <a:prstGeom prst="rect">
            <a:avLst/>
          </a:prstGeom>
        </p:spPr>
        <p:txBody>
          <a:bodyPr wrap="square">
            <a:spAutoFit/>
          </a:bodyPr>
          <a:lstStyle/>
          <a:p>
            <a:pPr marL="342900" lvl="0" indent="-342900" defTabSz="457200">
              <a:lnSpc>
                <a:spcPct val="150000"/>
              </a:lnSpc>
              <a:buClrTx/>
              <a:buFont typeface="Wingdings" panose="05000000000000000000" pitchFamily="2" charset="2"/>
              <a:buChar char="q"/>
              <a:defRPr/>
            </a:pP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Đọc</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và</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chuẩn</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bị</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trước</a:t>
            </a:r>
            <a:r>
              <a:rPr kumimoji="0" lang="en-US" sz="21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en-US" sz="2100" b="1" i="1" kern="1200">
                <a:solidFill>
                  <a:prstClr val="black"/>
                </a:solidFill>
                <a:latin typeface="Arial" panose="020B0604020202020204" pitchFamily="34" charset="0"/>
                <a:ea typeface="Times New Roman" panose="02020603050405020304" pitchFamily="18" charset="0"/>
                <a:cs typeface="Arial" panose="020B0604020202020204" pitchFamily="34" charset="0"/>
              </a:rPr>
              <a:t>Bài 29. Công thức cộng xác suất</a:t>
            </a:r>
            <a:r>
              <a:rPr lang="en-US" sz="2100" b="1" kern="120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 name="Rectangle 1"/>
          <p:cNvSpPr/>
          <p:nvPr/>
        </p:nvSpPr>
        <p:spPr>
          <a:xfrm>
            <a:off x="182879" y="4222142"/>
            <a:ext cx="254442" cy="373711"/>
          </a:xfrm>
          <a:prstGeom prst="rect">
            <a:avLst/>
          </a:prstGeom>
          <a:solidFill>
            <a:srgbClr val="FFD495"/>
          </a:solidFill>
          <a:ln>
            <a:solidFill>
              <a:srgbClr val="FFD4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61176" y="4222142"/>
            <a:ext cx="166978" cy="373711"/>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8515847" y="287572"/>
            <a:ext cx="168303" cy="181555"/>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8517173" y="79514"/>
            <a:ext cx="246490" cy="184205"/>
          </a:xfrm>
          <a:prstGeom prst="rect">
            <a:avLst/>
          </a:prstGeom>
          <a:solidFill>
            <a:srgbClr val="FFD495"/>
          </a:solidFill>
          <a:ln>
            <a:solidFill>
              <a:srgbClr val="FFD4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8700052" y="233238"/>
            <a:ext cx="189506" cy="276971"/>
          </a:xfrm>
          <a:prstGeom prst="rect">
            <a:avLst/>
          </a:prstGeom>
          <a:solidFill>
            <a:srgbClr val="FFD495"/>
          </a:solidFill>
          <a:ln>
            <a:solidFill>
              <a:srgbClr val="FFD4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709500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randombar(horizontal)">
                                      <p:cBhvr>
                                        <p:cTn id="15" dur="500"/>
                                        <p:tgtEl>
                                          <p:spTgt spid="28"/>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830"/>
        <p:cNvGrpSpPr/>
        <p:nvPr/>
      </p:nvGrpSpPr>
      <p:grpSpPr>
        <a:xfrm>
          <a:off x="0" y="0"/>
          <a:ext cx="0" cy="0"/>
          <a:chOff x="0" y="0"/>
          <a:chExt cx="0" cy="0"/>
        </a:xfrm>
      </p:grpSpPr>
      <p:sp>
        <p:nvSpPr>
          <p:cNvPr id="2831" name="Google Shape;2831;p46"/>
          <p:cNvSpPr txBox="1">
            <a:spLocks noGrp="1"/>
          </p:cNvSpPr>
          <p:nvPr>
            <p:ph type="title"/>
          </p:nvPr>
        </p:nvSpPr>
        <p:spPr>
          <a:xfrm>
            <a:off x="1295661" y="1783808"/>
            <a:ext cx="6504389" cy="1036800"/>
          </a:xfrm>
          <a:prstGeom prst="rect">
            <a:avLst/>
          </a:prstGeom>
        </p:spPr>
        <p:txBody>
          <a:bodyPr spcFirstLastPara="1" wrap="square" lIns="91425" tIns="91425" rIns="91425" bIns="91425" anchor="ctr" anchorCtr="0">
            <a:noAutofit/>
          </a:bodyPr>
          <a:lstStyle/>
          <a:p>
            <a:pPr lvl="0">
              <a:lnSpc>
                <a:spcPct val="150000"/>
              </a:lnSpc>
            </a:pPr>
            <a:r>
              <a:rPr lang="vi-VN" sz="4500" b="1">
                <a:latin typeface="+mn-lt"/>
              </a:rPr>
              <a:t>CẢM ƠN CÁC EM ĐÃ CHÚ Ý LẮNG </a:t>
            </a:r>
            <a:r>
              <a:rPr lang="vi-VN" sz="4500" b="1" smtClean="0">
                <a:latin typeface="+mn-lt"/>
              </a:rPr>
              <a:t>NGHE!</a:t>
            </a:r>
            <a:endParaRPr lang="vi-VN" sz="4500" b="1">
              <a:latin typeface="+mn-lt"/>
            </a:endParaRPr>
          </a:p>
        </p:txBody>
      </p:sp>
      <p:grpSp>
        <p:nvGrpSpPr>
          <p:cNvPr id="2895" name="Google Shape;2895;p46"/>
          <p:cNvGrpSpPr/>
          <p:nvPr/>
        </p:nvGrpSpPr>
        <p:grpSpPr>
          <a:xfrm rot="1399004">
            <a:off x="7736392" y="3669491"/>
            <a:ext cx="1270971" cy="1505815"/>
            <a:chOff x="182653" y="97826"/>
            <a:chExt cx="1270971" cy="1505815"/>
          </a:xfrm>
        </p:grpSpPr>
        <p:grpSp>
          <p:nvGrpSpPr>
            <p:cNvPr id="2896" name="Google Shape;2896;p46"/>
            <p:cNvGrpSpPr/>
            <p:nvPr/>
          </p:nvGrpSpPr>
          <p:grpSpPr>
            <a:xfrm>
              <a:off x="182653" y="97826"/>
              <a:ext cx="1270971" cy="1186365"/>
              <a:chOff x="182650" y="97825"/>
              <a:chExt cx="1411249" cy="1317305"/>
            </a:xfrm>
          </p:grpSpPr>
          <p:sp>
            <p:nvSpPr>
              <p:cNvPr id="2897" name="Google Shape;2897;p46"/>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98" name="Google Shape;2898;p46"/>
              <p:cNvGrpSpPr/>
              <p:nvPr/>
            </p:nvGrpSpPr>
            <p:grpSpPr>
              <a:xfrm>
                <a:off x="238818" y="149796"/>
                <a:ext cx="1261444" cy="779205"/>
                <a:chOff x="238818" y="149796"/>
                <a:chExt cx="1261444" cy="779205"/>
              </a:xfrm>
            </p:grpSpPr>
            <p:sp>
              <p:nvSpPr>
                <p:cNvPr id="2899" name="Google Shape;2899;p46"/>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46"/>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46"/>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46"/>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46"/>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46"/>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46"/>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46"/>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46"/>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46"/>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46"/>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46"/>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46"/>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46"/>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46"/>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14" name="Google Shape;2914;p46"/>
            <p:cNvGrpSpPr/>
            <p:nvPr/>
          </p:nvGrpSpPr>
          <p:grpSpPr>
            <a:xfrm rot="922728">
              <a:off x="431440" y="984967"/>
              <a:ext cx="489838" cy="563816"/>
              <a:chOff x="104132" y="3774240"/>
              <a:chExt cx="602807" cy="693845"/>
            </a:xfrm>
          </p:grpSpPr>
          <p:sp>
            <p:nvSpPr>
              <p:cNvPr id="2915" name="Google Shape;2915;p46"/>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46"/>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46"/>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Rectangle 1"/>
          <p:cNvSpPr/>
          <p:nvPr/>
        </p:nvSpPr>
        <p:spPr>
          <a:xfrm>
            <a:off x="7951" y="1311965"/>
            <a:ext cx="381663" cy="471843"/>
          </a:xfrm>
          <a:prstGeom prst="rect">
            <a:avLst/>
          </a:prstGeom>
          <a:solidFill>
            <a:srgbClr val="FFD495"/>
          </a:solidFill>
          <a:ln>
            <a:solidFill>
              <a:srgbClr val="FFD4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55" name="Google Shape;2455;p39"/>
          <p:cNvSpPr txBox="1">
            <a:spLocks noGrp="1"/>
          </p:cNvSpPr>
          <p:nvPr>
            <p:ph type="title" idx="2"/>
          </p:nvPr>
        </p:nvSpPr>
        <p:spPr>
          <a:xfrm>
            <a:off x="1959219" y="1371808"/>
            <a:ext cx="5337692" cy="1737154"/>
          </a:xfrm>
          <a:prstGeom prst="rect">
            <a:avLst/>
          </a:prstGeom>
        </p:spPr>
        <p:txBody>
          <a:bodyPr spcFirstLastPara="1" wrap="square" lIns="91425" tIns="91425" rIns="91425" bIns="91425" anchor="ctr" anchorCtr="0">
            <a:noAutofit/>
          </a:bodyPr>
          <a:lstStyle/>
          <a:p>
            <a:pPr lvl="0">
              <a:lnSpc>
                <a:spcPct val="150000"/>
              </a:lnSpc>
            </a:pPr>
            <a:r>
              <a:rPr lang="en-US" sz="4500" b="1" smtClean="0">
                <a:latin typeface="+mn-lt"/>
              </a:rPr>
              <a:t>1. BIẾN </a:t>
            </a:r>
            <a:r>
              <a:rPr lang="en-US" sz="4500" b="1">
                <a:latin typeface="+mn-lt"/>
              </a:rPr>
              <a:t>CỐ HỢP</a:t>
            </a:r>
            <a:endParaRPr lang="vi-VN" sz="4500" b="1">
              <a:latin typeface="+mn-lt"/>
            </a:endParaRPr>
          </a:p>
        </p:txBody>
      </p:sp>
      <p:sp>
        <p:nvSpPr>
          <p:cNvPr id="41" name="Rectangle 40"/>
          <p:cNvSpPr/>
          <p:nvPr/>
        </p:nvSpPr>
        <p:spPr>
          <a:xfrm>
            <a:off x="81662" y="1371808"/>
            <a:ext cx="336295" cy="327282"/>
          </a:xfrm>
          <a:prstGeom prst="rect">
            <a:avLst/>
          </a:prstGeom>
          <a:solidFill>
            <a:srgbClr val="FFD495"/>
          </a:solidFill>
          <a:ln>
            <a:solidFill>
              <a:srgbClr val="FFD49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78325"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21"/>
          <p:cNvSpPr txBox="1">
            <a:spLocks/>
          </p:cNvSpPr>
          <p:nvPr/>
        </p:nvSpPr>
        <p:spPr>
          <a:xfrm>
            <a:off x="245953" y="558709"/>
            <a:ext cx="891598" cy="498114"/>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HĐ 1</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 name="Rectangle 1"/>
          <p:cNvSpPr/>
          <p:nvPr/>
        </p:nvSpPr>
        <p:spPr>
          <a:xfrm>
            <a:off x="1259681" y="381741"/>
            <a:ext cx="7681958" cy="828688"/>
          </a:xfrm>
          <a:prstGeom prst="rect">
            <a:avLst/>
          </a:prstGeom>
        </p:spPr>
        <p:txBody>
          <a:bodyPr wrap="square">
            <a:spAutoFit/>
          </a:bodyPr>
          <a:lstStyle/>
          <a:p>
            <a:pPr algn="just">
              <a:lnSpc>
                <a:spcPct val="150000"/>
              </a:lnSpc>
            </a:pPr>
            <a:r>
              <a:rPr lang="vi-VN" sz="1700">
                <a:latin typeface="+mn-lt"/>
              </a:rPr>
              <a:t>Một tổ trong lớp 11A có 10 học sinh. Điểm kiểm tra học kì I của 10 bạn này ở hai môn Toán và Ngữ văn được cho như sau</a:t>
            </a:r>
            <a:r>
              <a:rPr lang="vi-VN" sz="1700" smtClean="0">
                <a:latin typeface="+mn-lt"/>
              </a:rPr>
              <a:t>:</a:t>
            </a:r>
            <a:endParaRPr lang="en-US" sz="1700" smtClean="0">
              <a:latin typeface="+mn-lt"/>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92282" y="1443350"/>
            <a:ext cx="3991044" cy="3347127"/>
          </a:xfrm>
          <a:prstGeom prst="rect">
            <a:avLst/>
          </a:prstGeom>
        </p:spPr>
      </p:pic>
      <p:sp>
        <p:nvSpPr>
          <p:cNvPr id="5" name="Rectangle 4"/>
          <p:cNvSpPr/>
          <p:nvPr/>
        </p:nvSpPr>
        <p:spPr>
          <a:xfrm>
            <a:off x="4183326" y="1269561"/>
            <a:ext cx="4773565" cy="3624069"/>
          </a:xfrm>
          <a:prstGeom prst="rect">
            <a:avLst/>
          </a:prstGeom>
        </p:spPr>
        <p:txBody>
          <a:bodyPr wrap="square">
            <a:spAutoFit/>
          </a:bodyPr>
          <a:lstStyle/>
          <a:p>
            <a:pPr lvl="0">
              <a:lnSpc>
                <a:spcPct val="150000"/>
              </a:lnSpc>
            </a:pPr>
            <a:r>
              <a:rPr lang="vi-VN" sz="1700">
                <a:latin typeface="Arial" panose="020B0604020202020204" pitchFamily="34" charset="0"/>
              </a:rPr>
              <a:t>Chọn ngẫu nhiên một học sinh trong tổ.</a:t>
            </a:r>
            <a:r>
              <a:rPr lang="en-US" sz="1700"/>
              <a:t> </a:t>
            </a:r>
            <a:r>
              <a:rPr lang="vi-VN" sz="1700">
                <a:latin typeface="Arial" panose="020B0604020202020204" pitchFamily="34" charset="0"/>
              </a:rPr>
              <a:t>Xét các biến cố sau</a:t>
            </a:r>
            <a:r>
              <a:rPr lang="vi-VN" sz="1700" smtClean="0">
                <a:latin typeface="Arial" panose="020B0604020202020204" pitchFamily="34" charset="0"/>
              </a:rPr>
              <a:t>:</a:t>
            </a:r>
            <a:endParaRPr lang="en-US" sz="1700" smtClean="0">
              <a:latin typeface="+mn-lt"/>
            </a:endParaRPr>
          </a:p>
          <a:p>
            <a:pPr algn="just">
              <a:lnSpc>
                <a:spcPct val="150000"/>
              </a:lnSpc>
            </a:pPr>
            <a:r>
              <a:rPr lang="vi-VN" sz="1700" smtClean="0">
                <a:latin typeface="+mn-lt"/>
              </a:rPr>
              <a:t>A</a:t>
            </a:r>
            <a:r>
              <a:rPr lang="vi-VN" sz="1700">
                <a:latin typeface="+mn-lt"/>
              </a:rPr>
              <a:t>: “Học sinh đó được điểm giỏi môn Ngữ văn”;</a:t>
            </a:r>
          </a:p>
          <a:p>
            <a:pPr algn="just">
              <a:lnSpc>
                <a:spcPct val="150000"/>
              </a:lnSpc>
            </a:pPr>
            <a:r>
              <a:rPr lang="vi-VN" sz="1700">
                <a:latin typeface="+mn-lt"/>
              </a:rPr>
              <a:t>B: “Học sinh đó được điểm giỏi môn Toán”;</a:t>
            </a:r>
          </a:p>
          <a:p>
            <a:pPr algn="just">
              <a:lnSpc>
                <a:spcPct val="150000"/>
              </a:lnSpc>
            </a:pPr>
            <a:r>
              <a:rPr lang="vi-VN" sz="1700">
                <a:latin typeface="+mn-lt"/>
              </a:rPr>
              <a:t>C: “Học sinh đó được điểm giỏi môn Ngữ văn hoặc điểm giỏi môn Toán”.</a:t>
            </a:r>
          </a:p>
          <a:p>
            <a:pPr algn="just">
              <a:lnSpc>
                <a:spcPct val="150000"/>
              </a:lnSpc>
            </a:pPr>
            <a:r>
              <a:rPr lang="vi-VN" sz="1700">
                <a:latin typeface="+mn-lt"/>
              </a:rPr>
              <a:t>a) Mô tả không gian mẫu và các tập con A, B, C của không gian mẫu.</a:t>
            </a:r>
          </a:p>
          <a:p>
            <a:pPr algn="just">
              <a:lnSpc>
                <a:spcPct val="150000"/>
              </a:lnSpc>
            </a:pPr>
            <a:r>
              <a:rPr lang="vi-VN" sz="1700">
                <a:latin typeface="+mn-lt"/>
              </a:rPr>
              <a:t>b) Tìm A∪</a:t>
            </a:r>
            <a:r>
              <a:rPr lang="vi-VN" sz="1700" smtClean="0">
                <a:latin typeface="+mn-lt"/>
              </a:rPr>
              <a:t>B</a:t>
            </a:r>
            <a:r>
              <a:rPr lang="en-US" sz="1700" smtClean="0">
                <a:latin typeface="+mn-lt"/>
              </a:rPr>
              <a:t>.</a:t>
            </a:r>
            <a:endParaRPr lang="vi-VN" sz="1700">
              <a:latin typeface="+mn-lt"/>
            </a:endParaRPr>
          </a:p>
        </p:txBody>
      </p:sp>
      <p:pic>
        <p:nvPicPr>
          <p:cNvPr id="16" name="Picture 15"/>
          <p:cNvPicPr>
            <a:picLocks noChangeAspect="1"/>
          </p:cNvPicPr>
          <p:nvPr/>
        </p:nvPicPr>
        <p:blipFill>
          <a:blip r:embed="rId5"/>
          <a:stretch>
            <a:fillRect/>
          </a:stretch>
        </p:blipFill>
        <p:spPr>
          <a:xfrm>
            <a:off x="8288327" y="4437709"/>
            <a:ext cx="520795" cy="611369"/>
          </a:xfrm>
          <a:prstGeom prst="rect">
            <a:avLst/>
          </a:prstGeom>
        </p:spPr>
      </p:pic>
      <p:pic>
        <p:nvPicPr>
          <p:cNvPr id="12" name="Picture 11"/>
          <p:cNvPicPr>
            <a:picLocks noChangeAspect="1"/>
          </p:cNvPicPr>
          <p:nvPr/>
        </p:nvPicPr>
        <p:blipFill>
          <a:blip r:embed="rId6"/>
          <a:stretch>
            <a:fillRect/>
          </a:stretch>
        </p:blipFill>
        <p:spPr>
          <a:xfrm rot="1130443">
            <a:off x="170677" y="-13363"/>
            <a:ext cx="469433" cy="4633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7" name="Picture 6"/>
          <p:cNvPicPr>
            <a:picLocks noChangeAspect="1"/>
          </p:cNvPicPr>
          <p:nvPr/>
        </p:nvPicPr>
        <p:blipFill>
          <a:blip r:embed="rId3"/>
          <a:stretch>
            <a:fillRect/>
          </a:stretch>
        </p:blipFill>
        <p:spPr>
          <a:xfrm>
            <a:off x="7939991" y="4108633"/>
            <a:ext cx="837045" cy="811754"/>
          </a:xfrm>
          <a:prstGeom prst="rect">
            <a:avLst/>
          </a:prstGeom>
        </p:spPr>
      </p:pic>
      <p:sp>
        <p:nvSpPr>
          <p:cNvPr id="5" name="Rectangle 4"/>
          <p:cNvSpPr/>
          <p:nvPr/>
        </p:nvSpPr>
        <p:spPr>
          <a:xfrm>
            <a:off x="376898" y="461997"/>
            <a:ext cx="813043" cy="537391"/>
          </a:xfrm>
          <a:prstGeom prst="rect">
            <a:avLst/>
          </a:prstGeom>
        </p:spPr>
        <p:txBody>
          <a:bodyPr wrap="none">
            <a:spAutoFit/>
          </a:bodyPr>
          <a:lstStyle/>
          <a:p>
            <a:pPr lvl="0" algn="just">
              <a:lnSpc>
                <a:spcPct val="150000"/>
              </a:lnSpc>
              <a:spcBef>
                <a:spcPts val="300"/>
              </a:spcBef>
              <a:spcAft>
                <a:spcPts val="300"/>
              </a:spcAft>
            </a:pPr>
            <a:r>
              <a:rPr lang="en-US" sz="2200" b="1" i="1" u="sng" smtClean="0">
                <a:solidFill>
                  <a:srgbClr val="C00000"/>
                </a:solidFill>
                <a:ea typeface="Calibri" panose="020F0502020204030204" pitchFamily="34" charset="0"/>
                <a:cs typeface="Times New Roman" panose="02020603050405020304" pitchFamily="18" charset="0"/>
              </a:rPr>
              <a:t>Giải:</a:t>
            </a:r>
            <a:endParaRPr lang="en-US" sz="2200" b="1" i="1" u="sng">
              <a:solidFill>
                <a:srgbClr val="C00000"/>
              </a:solidFill>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Rectangle 1"/>
              <p:cNvSpPr/>
              <p:nvPr/>
            </p:nvSpPr>
            <p:spPr>
              <a:xfrm>
                <a:off x="386042" y="1208534"/>
                <a:ext cx="8385048" cy="2959208"/>
              </a:xfrm>
              <a:prstGeom prst="rect">
                <a:avLst/>
              </a:prstGeom>
            </p:spPr>
            <p:txBody>
              <a:bodyPr wrap="square">
                <a:spAutoFit/>
              </a:bodyPr>
              <a:lstStyle/>
              <a:p>
                <a:pPr>
                  <a:lnSpc>
                    <a:spcPct val="150000"/>
                  </a:lnSpc>
                  <a:spcBef>
                    <a:spcPts val="600"/>
                  </a:spcBef>
                  <a:spcAft>
                    <a:spcPts val="600"/>
                  </a:spcAft>
                </a:pPr>
                <a:r>
                  <a:rPr lang="en-US" sz="2000" kern="100">
                    <a:latin typeface="+mn-lt"/>
                    <a:ea typeface="Times New Roman" panose="02020603050405020304" pitchFamily="18" charset="0"/>
                    <a:cs typeface="Times New Roman" panose="02020603050405020304" pitchFamily="18" charset="0"/>
                  </a:rPr>
                  <a:t>a) </a:t>
                </a:r>
                <a14:m>
                  <m:oMath xmlns:m="http://schemas.openxmlformats.org/officeDocument/2006/math">
                    <m:r>
                      <m:rPr>
                        <m:sty m:val="p"/>
                      </m:rPr>
                      <a:rPr lang="en-US" sz="2000" kern="100">
                        <a:latin typeface="Cambria Math" panose="02040503050406030204" pitchFamily="18" charset="0"/>
                        <a:ea typeface="Calibri" panose="020F0502020204030204" pitchFamily="34" charset="0"/>
                        <a:cs typeface="Times New Roman" panose="02020603050405020304" pitchFamily="18" charset="0"/>
                      </a:rPr>
                      <m:t>Ω</m:t>
                    </m:r>
                  </m:oMath>
                </a14:m>
                <a:r>
                  <a:rPr lang="en-US" sz="2000" kern="100" smtClean="0">
                    <a:effectLst/>
                    <a:latin typeface="+mn-lt"/>
                    <a:ea typeface="Malgun Gothic" panose="020B0503020000020004" pitchFamily="34" charset="-127"/>
                    <a:cs typeface="Times New Roman" panose="02020603050405020304" pitchFamily="18" charset="0"/>
                  </a:rPr>
                  <a:t> </a:t>
                </a:r>
                <a:r>
                  <a:rPr lang="en-US" sz="2000" kern="100">
                    <a:effectLst/>
                    <a:latin typeface="+mn-lt"/>
                    <a:ea typeface="Malgun Gothic" panose="020B0503020000020004" pitchFamily="34" charset="-127"/>
                    <a:cs typeface="Times New Roman" panose="02020603050405020304" pitchFamily="18" charset="0"/>
                  </a:rPr>
                  <a:t>= </a:t>
                </a:r>
                <a:r>
                  <a:rPr lang="en-US" sz="2000" kern="100">
                    <a:latin typeface="+mn-lt"/>
                    <a:ea typeface="Times New Roman" panose="02020603050405020304" pitchFamily="18" charset="0"/>
                    <a:cs typeface="Times New Roman" panose="02020603050405020304" pitchFamily="18" charset="0"/>
                  </a:rPr>
                  <a:t>{Bảo; Dung; Định; Lan; Long; Hương; Phúc; Cường; Tuấn; Trang}</a:t>
                </a:r>
                <a:endParaRPr lang="en-US" sz="2000" kern="100">
                  <a:effectLst/>
                  <a:latin typeface="+mn-lt"/>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2000" kern="100">
                    <a:latin typeface="+mn-lt"/>
                    <a:ea typeface="Times New Roman" panose="02020603050405020304" pitchFamily="18" charset="0"/>
                    <a:cs typeface="Times New Roman" panose="02020603050405020304" pitchFamily="18" charset="0"/>
                  </a:rPr>
                  <a:t> </a:t>
                </a:r>
                <a:r>
                  <a:rPr lang="en-US" sz="2000" kern="100" smtClean="0">
                    <a:latin typeface="+mn-lt"/>
                    <a:ea typeface="Times New Roman" panose="02020603050405020304" pitchFamily="18" charset="0"/>
                    <a:cs typeface="Times New Roman" panose="02020603050405020304" pitchFamily="18" charset="0"/>
                  </a:rPr>
                  <a:t>   A </a:t>
                </a:r>
                <a:r>
                  <a:rPr lang="en-US" sz="2000" kern="100">
                    <a:latin typeface="+mn-lt"/>
                    <a:ea typeface="Times New Roman" panose="02020603050405020304" pitchFamily="18" charset="0"/>
                    <a:cs typeface="Times New Roman" panose="02020603050405020304" pitchFamily="18" charset="0"/>
                  </a:rPr>
                  <a:t>= {Dung; Long; Cường; Trang}</a:t>
                </a:r>
                <a:endParaRPr lang="en-US" sz="2000" kern="100">
                  <a:effectLst/>
                  <a:latin typeface="+mn-lt"/>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2000" kern="100" smtClean="0">
                    <a:latin typeface="+mn-lt"/>
                    <a:ea typeface="Times New Roman" panose="02020603050405020304" pitchFamily="18" charset="0"/>
                    <a:cs typeface="Times New Roman" panose="02020603050405020304" pitchFamily="18" charset="0"/>
                  </a:rPr>
                  <a:t>   B </a:t>
                </a:r>
                <a:r>
                  <a:rPr lang="en-US" sz="2000" kern="100">
                    <a:latin typeface="+mn-lt"/>
                    <a:ea typeface="Times New Roman" panose="02020603050405020304" pitchFamily="18" charset="0"/>
                    <a:cs typeface="Times New Roman" panose="02020603050405020304" pitchFamily="18" charset="0"/>
                  </a:rPr>
                  <a:t>= {Lan; Hương; Phúc; Cường; Trang}</a:t>
                </a:r>
                <a:endParaRPr lang="en-US" sz="2000" kern="100">
                  <a:effectLst/>
                  <a:latin typeface="+mn-lt"/>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2000" kern="100" smtClean="0">
                    <a:latin typeface="+mn-lt"/>
                    <a:ea typeface="Times New Roman" panose="02020603050405020304" pitchFamily="18" charset="0"/>
                    <a:cs typeface="Times New Roman" panose="02020603050405020304" pitchFamily="18" charset="0"/>
                  </a:rPr>
                  <a:t>   C </a:t>
                </a:r>
                <a:r>
                  <a:rPr lang="en-US" sz="2000" kern="100">
                    <a:latin typeface="+mn-lt"/>
                    <a:ea typeface="Times New Roman" panose="02020603050405020304" pitchFamily="18" charset="0"/>
                    <a:cs typeface="Times New Roman" panose="02020603050405020304" pitchFamily="18" charset="0"/>
                  </a:rPr>
                  <a:t>= {Dung; Long; Lan; Hương; Phúc; Cường; Trang}</a:t>
                </a:r>
                <a:endParaRPr lang="en-US" sz="2000" kern="100">
                  <a:effectLst/>
                  <a:latin typeface="+mn-lt"/>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2000" kern="100">
                    <a:latin typeface="+mn-lt"/>
                    <a:ea typeface="Times New Roman" panose="02020603050405020304" pitchFamily="18" charset="0"/>
                    <a:cs typeface="Times New Roman" panose="02020603050405020304" pitchFamily="18" charset="0"/>
                  </a:rPr>
                  <a:t>b) </a:t>
                </a:r>
                <a14:m>
                  <m:oMath xmlns:m="http://schemas.openxmlformats.org/officeDocument/2006/math">
                    <m:r>
                      <a:rPr lang="en-US" sz="2000" i="1" kern="100">
                        <a:latin typeface="Cambria Math" panose="02040503050406030204" pitchFamily="18" charset="0"/>
                        <a:ea typeface="Times New Roman" panose="02020603050405020304" pitchFamily="18" charset="0"/>
                        <a:cs typeface="Times New Roman" panose="02020603050405020304" pitchFamily="18" charset="0"/>
                      </a:rPr>
                      <m:t>𝐴</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𝐵</m:t>
                    </m:r>
                  </m:oMath>
                </a14:m>
                <a:r>
                  <a:rPr lang="en-US" sz="2000" kern="100">
                    <a:latin typeface="+mn-lt"/>
                    <a:ea typeface="Times New Roman" panose="02020603050405020304" pitchFamily="18" charset="0"/>
                    <a:cs typeface="Times New Roman" panose="02020603050405020304" pitchFamily="18" charset="0"/>
                  </a:rPr>
                  <a:t> = {Dung; Long; Cường; Trang; Lan; Hương; Phúc}</a:t>
                </a:r>
                <a:endParaRPr lang="en-US" sz="2000" kern="100">
                  <a:effectLst/>
                  <a:latin typeface="+mn-l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86042" y="1208534"/>
                <a:ext cx="8385048" cy="2959208"/>
              </a:xfrm>
              <a:prstGeom prst="rect">
                <a:avLst/>
              </a:prstGeom>
              <a:blipFill>
                <a:blip r:embed="rId4"/>
                <a:stretch>
                  <a:fillRect l="-727" r="-145" b="-2675"/>
                </a:stretch>
              </a:blipFill>
            </p:spPr>
            <p:txBody>
              <a:bodyPr/>
              <a:lstStyle/>
              <a:p>
                <a:r>
                  <a:rPr lang="en-US">
                    <a:noFill/>
                  </a:rPr>
                  <a:t> </a:t>
                </a:r>
              </a:p>
            </p:txBody>
          </p:sp>
        </mc:Fallback>
      </mc:AlternateContent>
    </p:spTree>
    <p:extLst>
      <p:ext uri="{BB962C8B-B14F-4D97-AF65-F5344CB8AC3E}">
        <p14:creationId xmlns:p14="http://schemas.microsoft.com/office/powerpoint/2010/main" val="29094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up)">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pic>
        <p:nvPicPr>
          <p:cNvPr id="92" name="Picture 7"/>
          <p:cNvPicPr>
            <a:picLocks noChangeAspect="1"/>
          </p:cNvPicPr>
          <p:nvPr/>
        </p:nvPicPr>
        <p:blipFill>
          <a:blip r:embed="rId3"/>
          <a:srcRect/>
          <a:stretch>
            <a:fillRect/>
          </a:stretch>
        </p:blipFill>
        <p:spPr>
          <a:xfrm flipH="1">
            <a:off x="170208" y="2953512"/>
            <a:ext cx="1352685" cy="1871149"/>
          </a:xfrm>
          <a:prstGeom prst="rect">
            <a:avLst/>
          </a:prstGeom>
        </p:spPr>
      </p:pic>
      <p:sp>
        <p:nvSpPr>
          <p:cNvPr id="22" name="TextBox 21"/>
          <p:cNvSpPr txBox="1"/>
          <p:nvPr/>
        </p:nvSpPr>
        <p:spPr>
          <a:xfrm>
            <a:off x="3345381" y="397896"/>
            <a:ext cx="2775163"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smtClean="0">
                <a:ln>
                  <a:noFill/>
                </a:ln>
                <a:solidFill>
                  <a:srgbClr val="004376"/>
                </a:solidFill>
                <a:effectLst/>
                <a:uLnTx/>
                <a:uFillTx/>
                <a:latin typeface="Arial" panose="020B0604020202020204" pitchFamily="34" charset="0"/>
                <a:cs typeface="Arial" panose="020B0604020202020204" pitchFamily="34" charset="0"/>
                <a:sym typeface="Arial"/>
              </a:rPr>
              <a:t>KẾT</a:t>
            </a:r>
            <a:r>
              <a:rPr kumimoji="0" lang="en-US" sz="3200" b="1" i="0" u="none" strike="noStrike" kern="0" cap="none" spc="0" normalizeH="0" noProof="0" smtClean="0">
                <a:ln>
                  <a:noFill/>
                </a:ln>
                <a:solidFill>
                  <a:srgbClr val="004376"/>
                </a:solidFill>
                <a:effectLst/>
                <a:uLnTx/>
                <a:uFillTx/>
                <a:latin typeface="Arial" panose="020B0604020202020204" pitchFamily="34" charset="0"/>
                <a:cs typeface="Arial" panose="020B0604020202020204" pitchFamily="34" charset="0"/>
                <a:sym typeface="Arial"/>
              </a:rPr>
              <a:t> LUẬN</a:t>
            </a:r>
            <a:endParaRPr kumimoji="0" lang="en-US" sz="3200" b="1" i="0" u="none" strike="noStrike" kern="0" cap="none" spc="0" normalizeH="0" baseline="0" noProof="0" dirty="0">
              <a:ln>
                <a:noFill/>
              </a:ln>
              <a:solidFill>
                <a:srgbClr val="004376"/>
              </a:solidFill>
              <a:effectLst/>
              <a:uLnTx/>
              <a:uFillTx/>
              <a:latin typeface="Arial" panose="020B0604020202020204" pitchFamily="34" charset="0"/>
              <a:cs typeface="Arial" panose="020B0604020202020204" pitchFamily="34" charset="0"/>
              <a:sym typeface="Arial"/>
            </a:endParaRPr>
          </a:p>
        </p:txBody>
      </p:sp>
      <p:grpSp>
        <p:nvGrpSpPr>
          <p:cNvPr id="25" name="Group 24"/>
          <p:cNvGrpSpPr/>
          <p:nvPr/>
        </p:nvGrpSpPr>
        <p:grpSpPr>
          <a:xfrm>
            <a:off x="1216151" y="1153508"/>
            <a:ext cx="7253885" cy="2980944"/>
            <a:chOff x="1371599" y="961484"/>
            <a:chExt cx="7253885" cy="2980944"/>
          </a:xfrm>
        </p:grpSpPr>
        <p:sp>
          <p:nvSpPr>
            <p:cNvPr id="24" name="Rounded Rectangular Callout 23"/>
            <p:cNvSpPr/>
            <p:nvPr/>
          </p:nvSpPr>
          <p:spPr>
            <a:xfrm>
              <a:off x="1371599" y="961484"/>
              <a:ext cx="7253885" cy="2980944"/>
            </a:xfrm>
            <a:prstGeom prst="wedgeRoundRectCallout">
              <a:avLst>
                <a:gd name="adj1" fmla="val -52599"/>
                <a:gd name="adj2" fmla="val -76"/>
                <a:gd name="adj3" fmla="val 16667"/>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Rectangle 15"/>
                <p:cNvSpPr/>
                <p:nvPr/>
              </p:nvSpPr>
              <p:spPr>
                <a:xfrm>
                  <a:off x="1666794" y="2134007"/>
                  <a:ext cx="3264515" cy="1615827"/>
                </a:xfrm>
                <a:prstGeom prst="rect">
                  <a:avLst/>
                </a:prstGeom>
              </p:spPr>
              <p:txBody>
                <a:bodyPr wrap="square">
                  <a:spAutoFit/>
                </a:bodyPr>
                <a:lstStyle/>
                <a:p>
                  <a:pPr lvl="0" algn="just">
                    <a:lnSpc>
                      <a:spcPct val="150000"/>
                    </a:lnSpc>
                    <a:spcBef>
                      <a:spcPts val="600"/>
                    </a:spcBef>
                    <a:spcAft>
                      <a:spcPts val="600"/>
                    </a:spcAft>
                  </a:pPr>
                  <a:r>
                    <a:rPr lang="nl-NL" sz="2200" kern="100">
                      <a:ea typeface="Times New Roman" panose="02020603050405020304" pitchFamily="18" charset="0"/>
                      <a:cs typeface="Times New Roman" panose="02020603050405020304" pitchFamily="18" charset="0"/>
                    </a:rPr>
                    <a:t>Biến cố hợp của </a:t>
                  </a:r>
                  <a14:m>
                    <m:oMath xmlns:m="http://schemas.openxmlformats.org/officeDocument/2006/math">
                      <m:r>
                        <a:rPr lang="nl-NL" sz="2200" i="1" kern="100">
                          <a:latin typeface="Cambria Math" panose="02040503050406030204" pitchFamily="18" charset="0"/>
                          <a:ea typeface="Times New Roman" panose="02020603050405020304" pitchFamily="18" charset="0"/>
                          <a:cs typeface="Times New Roman" panose="02020603050405020304" pitchFamily="18" charset="0"/>
                        </a:rPr>
                        <m:t>𝐴</m:t>
                      </m:r>
                    </m:oMath>
                  </a14:m>
                  <a:r>
                    <a:rPr lang="nl-NL" sz="2200" kern="100">
                      <a:ea typeface="Times New Roman" panose="02020603050405020304" pitchFamily="18" charset="0"/>
                      <a:cs typeface="Times New Roman" panose="02020603050405020304" pitchFamily="18" charset="0"/>
                    </a:rPr>
                    <a:t> và </a:t>
                  </a:r>
                  <a14:m>
                    <m:oMath xmlns:m="http://schemas.openxmlformats.org/officeDocument/2006/math">
                      <m:r>
                        <a:rPr lang="nl-NL" sz="2200" i="1" kern="100">
                          <a:latin typeface="Cambria Math" panose="02040503050406030204" pitchFamily="18" charset="0"/>
                          <a:ea typeface="Times New Roman" panose="02020603050405020304" pitchFamily="18" charset="0"/>
                          <a:cs typeface="Times New Roman" panose="02020603050405020304" pitchFamily="18" charset="0"/>
                        </a:rPr>
                        <m:t>𝐵</m:t>
                      </m:r>
                    </m:oMath>
                  </a14:m>
                  <a:r>
                    <a:rPr lang="nl-NL" sz="2200" kern="100">
                      <a:ea typeface="Times New Roman" panose="02020603050405020304" pitchFamily="18" charset="0"/>
                      <a:cs typeface="Times New Roman" panose="02020603050405020304" pitchFamily="18" charset="0"/>
                    </a:rPr>
                    <a:t> là tập con </a:t>
                  </a:r>
                  <a14:m>
                    <m:oMath xmlns:m="http://schemas.openxmlformats.org/officeDocument/2006/math">
                      <m:r>
                        <a:rPr lang="en-US" sz="2200" i="1" kern="100">
                          <a:latin typeface="Cambria Math" panose="02040503050406030204" pitchFamily="18" charset="0"/>
                          <a:ea typeface="Times New Roman" panose="02020603050405020304" pitchFamily="18" charset="0"/>
                          <a:cs typeface="Times New Roman" panose="02020603050405020304" pitchFamily="18" charset="0"/>
                        </a:rPr>
                        <m:t>𝐴</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𝐵</m:t>
                      </m:r>
                    </m:oMath>
                  </a14:m>
                  <a:r>
                    <a:rPr lang="en-US" sz="2200" kern="100">
                      <a:ea typeface="Times New Roman" panose="02020603050405020304" pitchFamily="18" charset="0"/>
                      <a:cs typeface="Times New Roman" panose="02020603050405020304" pitchFamily="18" charset="0"/>
                    </a:rPr>
                    <a:t> của không gian mẫu </a:t>
                  </a:r>
                  <a14:m>
                    <m:oMath xmlns:m="http://schemas.openxmlformats.org/officeDocument/2006/math">
                      <m:r>
                        <m:rPr>
                          <m:sty m:val="p"/>
                        </m:rPr>
                        <a:rPr lang="en-US" sz="2200" kern="100">
                          <a:latin typeface="Cambria Math" panose="02040503050406030204" pitchFamily="18" charset="0"/>
                          <a:ea typeface="Calibri" panose="020F0502020204030204" pitchFamily="34" charset="0"/>
                          <a:cs typeface="Times New Roman" panose="02020603050405020304" pitchFamily="18" charset="0"/>
                        </a:rPr>
                        <m:t>Ω</m:t>
                      </m:r>
                      <m:r>
                        <a:rPr lang="en-US" sz="2200" kern="100">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2200" kern="100">
                    <a:ea typeface="Calibri" panose="020F0502020204030204" pitchFamily="34"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1666794" y="2134007"/>
                  <a:ext cx="3264515" cy="1615827"/>
                </a:xfrm>
                <a:prstGeom prst="rect">
                  <a:avLst/>
                </a:prstGeom>
                <a:blipFill>
                  <a:blip r:embed="rId4"/>
                  <a:stretch>
                    <a:fillRect l="-2430" r="-2430" b="-30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1666794" y="1049058"/>
                  <a:ext cx="6774441" cy="1045223"/>
                </a:xfrm>
                <a:prstGeom prst="rect">
                  <a:avLst/>
                </a:prstGeom>
              </p:spPr>
              <p:txBody>
                <a:bodyPr wrap="square">
                  <a:spAutoFit/>
                </a:bodyPr>
                <a:lstStyle/>
                <a:p>
                  <a:pPr lvl="0" algn="just">
                    <a:lnSpc>
                      <a:spcPct val="150000"/>
                    </a:lnSpc>
                    <a:spcBef>
                      <a:spcPts val="600"/>
                    </a:spcBef>
                    <a:spcAft>
                      <a:spcPts val="600"/>
                    </a:spcAft>
                  </a:pPr>
                  <a:r>
                    <a:rPr lang="nl-NL" sz="2200" kern="100">
                      <a:ea typeface="Calibri" panose="020F0502020204030204" pitchFamily="34" charset="0"/>
                      <a:cs typeface="Times New Roman" panose="02020603050405020304" pitchFamily="18" charset="0"/>
                    </a:rPr>
                    <a:t>Cho </a:t>
                  </a:r>
                  <a14:m>
                    <m:oMath xmlns:m="http://schemas.openxmlformats.org/officeDocument/2006/math">
                      <m:r>
                        <a:rPr lang="nl-NL" sz="2200" i="1" kern="100">
                          <a:latin typeface="Cambria Math" panose="02040503050406030204" pitchFamily="18" charset="0"/>
                          <a:ea typeface="Calibri" panose="020F0502020204030204" pitchFamily="34" charset="0"/>
                          <a:cs typeface="Times New Roman" panose="02020603050405020304" pitchFamily="18" charset="0"/>
                        </a:rPr>
                        <m:t>𝐴</m:t>
                      </m:r>
                    </m:oMath>
                  </a14:m>
                  <a:r>
                    <a:rPr lang="nl-NL" sz="2200" kern="100">
                      <a:ea typeface="Calibri" panose="020F0502020204030204" pitchFamily="34" charset="0"/>
                      <a:cs typeface="Times New Roman" panose="02020603050405020304" pitchFamily="18" charset="0"/>
                    </a:rPr>
                    <a:t> và </a:t>
                  </a:r>
                  <a14:m>
                    <m:oMath xmlns:m="http://schemas.openxmlformats.org/officeDocument/2006/math">
                      <m:r>
                        <a:rPr lang="nl-NL" sz="2200" i="1" kern="100">
                          <a:latin typeface="Cambria Math" panose="02040503050406030204" pitchFamily="18" charset="0"/>
                          <a:ea typeface="Calibri" panose="020F0502020204030204" pitchFamily="34" charset="0"/>
                          <a:cs typeface="Times New Roman" panose="02020603050405020304" pitchFamily="18" charset="0"/>
                        </a:rPr>
                        <m:t>𝐵</m:t>
                      </m:r>
                    </m:oMath>
                  </a14:m>
                  <a:r>
                    <a:rPr lang="nl-NL" sz="2200" kern="100">
                      <a:ea typeface="Calibri" panose="020F0502020204030204" pitchFamily="34" charset="0"/>
                      <a:cs typeface="Times New Roman" panose="02020603050405020304" pitchFamily="18" charset="0"/>
                    </a:rPr>
                    <a:t> là hai biến cố. Biến cố: “</a:t>
                  </a:r>
                  <a14:m>
                    <m:oMath xmlns:m="http://schemas.openxmlformats.org/officeDocument/2006/math">
                      <m:r>
                        <a:rPr lang="nl-NL" sz="2200" i="1" kern="100">
                          <a:latin typeface="Cambria Math" panose="02040503050406030204" pitchFamily="18" charset="0"/>
                          <a:ea typeface="Calibri" panose="020F0502020204030204" pitchFamily="34" charset="0"/>
                          <a:cs typeface="Times New Roman" panose="02020603050405020304" pitchFamily="18" charset="0"/>
                        </a:rPr>
                        <m:t>𝐴</m:t>
                      </m:r>
                      <m:r>
                        <a:rPr lang="nl-NL" sz="2200" i="1" kern="100">
                          <a:latin typeface="Cambria Math" panose="02040503050406030204" pitchFamily="18" charset="0"/>
                          <a:ea typeface="Calibri" panose="020F0502020204030204" pitchFamily="34" charset="0"/>
                          <a:cs typeface="Times New Roman" panose="02020603050405020304" pitchFamily="18" charset="0"/>
                        </a:rPr>
                        <m:t> </m:t>
                      </m:r>
                    </m:oMath>
                  </a14:m>
                  <a:r>
                    <a:rPr lang="nl-NL" sz="2200" kern="100">
                      <a:ea typeface="Calibri" panose="020F0502020204030204" pitchFamily="34" charset="0"/>
                      <a:cs typeface="Times New Roman" panose="02020603050405020304" pitchFamily="18" charset="0"/>
                    </a:rPr>
                    <a:t>hoặc </a:t>
                  </a:r>
                  <a14:m>
                    <m:oMath xmlns:m="http://schemas.openxmlformats.org/officeDocument/2006/math">
                      <m:r>
                        <a:rPr lang="nl-NL" sz="2200" i="1" kern="100">
                          <a:latin typeface="Cambria Math" panose="02040503050406030204" pitchFamily="18" charset="0"/>
                          <a:ea typeface="Calibri" panose="020F0502020204030204" pitchFamily="34" charset="0"/>
                          <a:cs typeface="Times New Roman" panose="02020603050405020304" pitchFamily="18" charset="0"/>
                        </a:rPr>
                        <m:t>𝐵</m:t>
                      </m:r>
                    </m:oMath>
                  </a14:m>
                  <a:r>
                    <a:rPr lang="nl-NL" sz="2200" kern="100">
                      <a:ea typeface="Calibri" panose="020F0502020204030204" pitchFamily="34" charset="0"/>
                      <a:cs typeface="Times New Roman" panose="02020603050405020304" pitchFamily="18" charset="0"/>
                    </a:rPr>
                    <a:t> xảy ra” được gọi là biến cố hợp của </a:t>
                  </a:r>
                  <a14:m>
                    <m:oMath xmlns:m="http://schemas.openxmlformats.org/officeDocument/2006/math">
                      <m:r>
                        <a:rPr lang="nl-NL" sz="2200" i="1" kern="100">
                          <a:latin typeface="Cambria Math" panose="02040503050406030204" pitchFamily="18" charset="0"/>
                          <a:ea typeface="Calibri" panose="020F0502020204030204" pitchFamily="34" charset="0"/>
                          <a:cs typeface="Times New Roman" panose="02020603050405020304" pitchFamily="18" charset="0"/>
                        </a:rPr>
                        <m:t>𝐴</m:t>
                      </m:r>
                    </m:oMath>
                  </a14:m>
                  <a:r>
                    <a:rPr lang="nl-NL" sz="2200" kern="100">
                      <a:ea typeface="Calibri" panose="020F0502020204030204" pitchFamily="34" charset="0"/>
                      <a:cs typeface="Times New Roman" panose="02020603050405020304" pitchFamily="18" charset="0"/>
                    </a:rPr>
                    <a:t> và </a:t>
                  </a:r>
                  <a14:m>
                    <m:oMath xmlns:m="http://schemas.openxmlformats.org/officeDocument/2006/math">
                      <m:r>
                        <a:rPr lang="nl-NL" sz="2200" i="1" kern="100">
                          <a:latin typeface="Cambria Math" panose="02040503050406030204" pitchFamily="18" charset="0"/>
                          <a:ea typeface="Calibri" panose="020F0502020204030204" pitchFamily="34" charset="0"/>
                          <a:cs typeface="Times New Roman" panose="02020603050405020304" pitchFamily="18" charset="0"/>
                        </a:rPr>
                        <m:t>𝐵</m:t>
                      </m:r>
                    </m:oMath>
                  </a14:m>
                  <a:r>
                    <a:rPr lang="nl-NL" sz="2200" kern="100">
                      <a:ea typeface="Calibri" panose="020F0502020204030204" pitchFamily="34" charset="0"/>
                      <a:cs typeface="Times New Roman" panose="02020603050405020304" pitchFamily="18" charset="0"/>
                    </a:rPr>
                    <a:t>, kí hiệu là </a:t>
                  </a:r>
                  <a:r>
                    <a:rPr lang="en-US" sz="2200" kern="100">
                      <a:ea typeface="Times New Roman" panose="02020603050405020304" pitchFamily="18" charset="0"/>
                      <a:cs typeface="Times New Roman" panose="02020603050405020304" pitchFamily="18" charset="0"/>
                    </a:rPr>
                    <a:t> </a:t>
                  </a:r>
                  <a14:m>
                    <m:oMath xmlns:m="http://schemas.openxmlformats.org/officeDocument/2006/math">
                      <m:r>
                        <a:rPr lang="en-US" sz="2200" i="1" kern="100">
                          <a:latin typeface="Cambria Math" panose="02040503050406030204" pitchFamily="18" charset="0"/>
                          <a:ea typeface="Times New Roman" panose="02020603050405020304" pitchFamily="18" charset="0"/>
                          <a:cs typeface="Times New Roman" panose="02020603050405020304" pitchFamily="18" charset="0"/>
                        </a:rPr>
                        <m:t>𝐴</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𝐵</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2200" kern="100">
                    <a:ea typeface="Calibri" panose="020F0502020204030204" pitchFamily="34" charset="0"/>
                    <a:cs typeface="Times New Roman" panose="02020603050405020304" pitchFamily="18"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666794" y="1049058"/>
                  <a:ext cx="6774441" cy="1045223"/>
                </a:xfrm>
                <a:prstGeom prst="rect">
                  <a:avLst/>
                </a:prstGeom>
                <a:blipFill>
                  <a:blip r:embed="rId5"/>
                  <a:stretch>
                    <a:fillRect l="-1170" r="-1170" b="-11111"/>
                  </a:stretch>
                </a:blipFill>
              </p:spPr>
              <p:txBody>
                <a:bodyPr/>
                <a:lstStyle/>
                <a:p>
                  <a:r>
                    <a:rPr lang="en-US">
                      <a:noFill/>
                    </a:rPr>
                    <a:t> </a:t>
                  </a:r>
                </a:p>
              </p:txBody>
            </p:sp>
          </mc:Fallback>
        </mc:AlternateContent>
      </p:grpSp>
      <p:pic>
        <p:nvPicPr>
          <p:cNvPr id="26" name="Picture 25"/>
          <p:cNvPicPr>
            <a:picLocks noChangeAspect="1"/>
          </p:cNvPicPr>
          <p:nvPr/>
        </p:nvPicPr>
        <p:blipFill>
          <a:blip r:embed="rId6"/>
          <a:stretch>
            <a:fillRect/>
          </a:stretch>
        </p:blipFill>
        <p:spPr>
          <a:xfrm>
            <a:off x="5135116" y="2266014"/>
            <a:ext cx="2975664" cy="1809012"/>
          </a:xfrm>
          <a:prstGeom prst="rect">
            <a:avLst/>
          </a:prstGeom>
        </p:spPr>
      </p:pic>
    </p:spTree>
    <p:extLst>
      <p:ext uri="{BB962C8B-B14F-4D97-AF65-F5344CB8AC3E}">
        <p14:creationId xmlns:p14="http://schemas.microsoft.com/office/powerpoint/2010/main" val="332493731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500"/>
                                        <p:tgtEl>
                                          <p:spTgt spid="92"/>
                                        </p:tgtEl>
                                      </p:cBhvr>
                                    </p:animEffect>
                                    <p:anim calcmode="lin" valueType="num">
                                      <p:cBhvr>
                                        <p:cTn id="13" dur="500" fill="hold"/>
                                        <p:tgtEl>
                                          <p:spTgt spid="92"/>
                                        </p:tgtEl>
                                        <p:attrNameLst>
                                          <p:attrName>ppt_x</p:attrName>
                                        </p:attrNameLst>
                                      </p:cBhvr>
                                      <p:tavLst>
                                        <p:tav tm="0">
                                          <p:val>
                                            <p:strVal val="#ppt_x"/>
                                          </p:val>
                                        </p:tav>
                                        <p:tav tm="100000">
                                          <p:val>
                                            <p:strVal val="#ppt_x"/>
                                          </p:val>
                                        </p:tav>
                                      </p:tavLst>
                                    </p:anim>
                                    <p:anim calcmode="lin" valueType="num">
                                      <p:cBhvr>
                                        <p:cTn id="14" dur="500" fill="hold"/>
                                        <p:tgtEl>
                                          <p:spTgt spid="9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2527"/>
        <p:cNvGrpSpPr/>
        <p:nvPr/>
      </p:nvGrpSpPr>
      <p:grpSpPr>
        <a:xfrm>
          <a:off x="0" y="0"/>
          <a:ext cx="0" cy="0"/>
          <a:chOff x="0" y="0"/>
          <a:chExt cx="0" cy="0"/>
        </a:xfrm>
      </p:grpSpPr>
      <p:sp>
        <p:nvSpPr>
          <p:cNvPr id="7" name="Rectangle 6"/>
          <p:cNvSpPr/>
          <p:nvPr/>
        </p:nvSpPr>
        <p:spPr>
          <a:xfrm>
            <a:off x="227784" y="219456"/>
            <a:ext cx="8669328" cy="469632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TextBox 22"/>
              <p:cNvSpPr txBox="1"/>
              <p:nvPr/>
            </p:nvSpPr>
            <p:spPr>
              <a:xfrm>
                <a:off x="645734" y="265851"/>
                <a:ext cx="7833424" cy="2608406"/>
              </a:xfrm>
              <a:prstGeom prst="rect">
                <a:avLst/>
              </a:prstGeom>
              <a:noFill/>
            </p:spPr>
            <p:txBody>
              <a:bodyPr wrap="square" rtlCol="0">
                <a:spAutoFit/>
              </a:bodyPr>
              <a:lstStyle/>
              <a:p>
                <a:pPr lvl="0" algn="just">
                  <a:lnSpc>
                    <a:spcPct val="150000"/>
                  </a:lnSpc>
                  <a:buClr>
                    <a:srgbClr val="2D1549"/>
                  </a:buClr>
                  <a:buSzPts val="1100"/>
                  <a:defRPr/>
                </a:pPr>
                <a:r>
                  <a:rPr lang="en-US" sz="2000" b="1" smtClean="0">
                    <a:solidFill>
                      <a:srgbClr val="FFFFFF"/>
                    </a:solidFill>
                    <a:highlight>
                      <a:srgbClr val="CE4D8E"/>
                    </a:highlight>
                  </a:rPr>
                  <a:t>Ví </a:t>
                </a:r>
                <a:r>
                  <a:rPr lang="en-US" sz="2000" b="1">
                    <a:solidFill>
                      <a:srgbClr val="FFFFFF"/>
                    </a:solidFill>
                    <a:highlight>
                      <a:srgbClr val="CE4D8E"/>
                    </a:highlight>
                  </a:rPr>
                  <a:t>dụ </a:t>
                </a:r>
                <a:r>
                  <a:rPr lang="en-US" sz="2000" b="1" smtClean="0">
                    <a:solidFill>
                      <a:srgbClr val="FFFFFF"/>
                    </a:solidFill>
                    <a:highlight>
                      <a:srgbClr val="CE4D8E"/>
                    </a:highlight>
                  </a:rPr>
                  <a:t>1:</a:t>
                </a:r>
                <a:r>
                  <a:rPr lang="en-US" sz="2000" kern="1200" smtClean="0">
                    <a:latin typeface="Arial" panose="020B0604020202020204" pitchFamily="34" charset="0"/>
                    <a:ea typeface="+mn-ea"/>
                    <a:cs typeface="Arial" panose="020B0604020202020204" pitchFamily="34" charset="0"/>
                  </a:rPr>
                  <a:t> </a:t>
                </a:r>
                <a:r>
                  <a:rPr lang="en-US" sz="1900" kern="1200" smtClean="0">
                    <a:latin typeface="Arial" panose="020B0604020202020204" pitchFamily="34" charset="0"/>
                    <a:ea typeface="+mn-ea"/>
                    <a:cs typeface="Arial" panose="020B0604020202020204" pitchFamily="34" charset="0"/>
                  </a:rPr>
                  <a:t>M</a:t>
                </a:r>
                <a:r>
                  <a:rPr lang="vi-VN" sz="1800" kern="1200" smtClean="0">
                    <a:latin typeface="Arial" panose="020B0604020202020204" pitchFamily="34" charset="0"/>
                    <a:ea typeface="+mn-ea"/>
                    <a:cs typeface="Arial" panose="020B0604020202020204" pitchFamily="34" charset="0"/>
                  </a:rPr>
                  <a:t>ột </a:t>
                </a:r>
                <a:r>
                  <a:rPr lang="vi-VN" sz="1800" kern="1200">
                    <a:latin typeface="Arial" panose="020B0604020202020204" pitchFamily="34" charset="0"/>
                    <a:ea typeface="+mn-ea"/>
                    <a:cs typeface="Arial" panose="020B0604020202020204" pitchFamily="34" charset="0"/>
                  </a:rPr>
                  <a:t>hộp đựng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15</m:t>
                    </m:r>
                  </m:oMath>
                </a14:m>
                <a:r>
                  <a:rPr lang="vi-VN" sz="1800" kern="1200">
                    <a:latin typeface="Arial" panose="020B0604020202020204" pitchFamily="34" charset="0"/>
                    <a:ea typeface="+mn-ea"/>
                    <a:cs typeface="Arial" panose="020B0604020202020204" pitchFamily="34" charset="0"/>
                  </a:rPr>
                  <a:t> tấm thẻ cùng loại được đánh số từ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1</m:t>
                    </m:r>
                  </m:oMath>
                </a14:m>
                <a:r>
                  <a:rPr lang="vi-VN" sz="1800" kern="1200">
                    <a:latin typeface="Arial" panose="020B0604020202020204" pitchFamily="34" charset="0"/>
                    <a:ea typeface="+mn-ea"/>
                    <a:cs typeface="Arial" panose="020B0604020202020204" pitchFamily="34" charset="0"/>
                  </a:rPr>
                  <a:t> đến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15</m:t>
                    </m:r>
                  </m:oMath>
                </a14:m>
                <a:r>
                  <a:rPr lang="vi-VN" sz="1800" kern="1200">
                    <a:latin typeface="Arial" panose="020B0604020202020204" pitchFamily="34" charset="0"/>
                    <a:ea typeface="+mn-ea"/>
                    <a:cs typeface="Arial" panose="020B0604020202020204" pitchFamily="34" charset="0"/>
                  </a:rPr>
                  <a:t>. Rút ngẫu nhiên một tấm thẻ trong hộp. Gọi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𝐸</m:t>
                    </m:r>
                  </m:oMath>
                </a14:m>
                <a:r>
                  <a:rPr lang="vi-VN" sz="1800" kern="1200">
                    <a:latin typeface="Arial" panose="020B0604020202020204" pitchFamily="34" charset="0"/>
                    <a:ea typeface="+mn-ea"/>
                    <a:cs typeface="Arial" panose="020B0604020202020204" pitchFamily="34" charset="0"/>
                  </a:rPr>
                  <a:t> là biến cố “Số ghi trên tấm thẻ là số lẻ”;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𝐹</m:t>
                    </m:r>
                  </m:oMath>
                </a14:m>
                <a:r>
                  <a:rPr lang="vi-VN" sz="1800" kern="1200">
                    <a:latin typeface="Arial" panose="020B0604020202020204" pitchFamily="34" charset="0"/>
                    <a:ea typeface="+mn-ea"/>
                    <a:cs typeface="Arial" panose="020B0604020202020204" pitchFamily="34" charset="0"/>
                  </a:rPr>
                  <a:t> là biến cố “Số ghi trên tấm thẻ là số nguyên tố”.</a:t>
                </a:r>
              </a:p>
              <a:p>
                <a:pPr algn="just" defTabSz="457200">
                  <a:lnSpc>
                    <a:spcPct val="150000"/>
                  </a:lnSpc>
                  <a:buClrTx/>
                  <a:defRPr/>
                </a:pPr>
                <a:r>
                  <a:rPr lang="vi-VN" sz="1800" kern="1200">
                    <a:latin typeface="Arial" panose="020B0604020202020204" pitchFamily="34" charset="0"/>
                    <a:ea typeface="+mn-ea"/>
                    <a:cs typeface="Arial" panose="020B0604020202020204" pitchFamily="34" charset="0"/>
                  </a:rPr>
                  <a:t>a) Mô tả không gian mẫu.</a:t>
                </a:r>
              </a:p>
              <a:p>
                <a:pPr algn="just" defTabSz="457200">
                  <a:lnSpc>
                    <a:spcPct val="150000"/>
                  </a:lnSpc>
                  <a:buClrTx/>
                  <a:defRPr/>
                </a:pPr>
                <a:r>
                  <a:rPr lang="vi-VN" sz="1800" kern="1200">
                    <a:latin typeface="Arial" panose="020B0604020202020204" pitchFamily="34" charset="0"/>
                    <a:ea typeface="+mn-ea"/>
                    <a:cs typeface="Arial" panose="020B0604020202020204" pitchFamily="34" charset="0"/>
                  </a:rPr>
                  <a:t>b) Nêu nội dung của biến cố hợp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𝐺</m:t>
                    </m:r>
                    <m:r>
                      <a:rPr lang="vi-VN" sz="1800" i="1" kern="1200" smtClean="0">
                        <a:latin typeface="Cambria Math" panose="02040503050406030204" pitchFamily="18" charset="0"/>
                        <a:ea typeface="+mn-ea"/>
                        <a:cs typeface="Arial" panose="020B0604020202020204" pitchFamily="34" charset="0"/>
                      </a:rPr>
                      <m:t>=</m:t>
                    </m:r>
                    <m:r>
                      <a:rPr lang="vi-VN" sz="1800" i="1" kern="1200" smtClean="0">
                        <a:latin typeface="Cambria Math" panose="02040503050406030204" pitchFamily="18" charset="0"/>
                        <a:ea typeface="+mn-ea"/>
                        <a:cs typeface="Arial" panose="020B0604020202020204" pitchFamily="34" charset="0"/>
                      </a:rPr>
                      <m:t>𝐸</m:t>
                    </m:r>
                    <m:r>
                      <a:rPr lang="vi-VN" sz="1800" i="1" kern="1200" smtClean="0">
                        <a:latin typeface="Cambria Math" panose="02040503050406030204" pitchFamily="18" charset="0"/>
                        <a:ea typeface="Cambria Math" panose="02040503050406030204" pitchFamily="18" charset="0"/>
                        <a:cs typeface="Arial" panose="020B0604020202020204" pitchFamily="34" charset="0"/>
                      </a:rPr>
                      <m:t>∪</m:t>
                    </m:r>
                    <m:r>
                      <a:rPr lang="vi-VN" sz="1800" i="1" kern="1200" smtClean="0">
                        <a:latin typeface="Cambria Math" panose="02040503050406030204" pitchFamily="18" charset="0"/>
                        <a:ea typeface="+mn-ea"/>
                        <a:cs typeface="Arial" panose="020B0604020202020204" pitchFamily="34" charset="0"/>
                      </a:rPr>
                      <m:t>𝐹</m:t>
                    </m:r>
                  </m:oMath>
                </a14:m>
                <a:r>
                  <a:rPr lang="vi-VN" sz="1800" kern="1200">
                    <a:latin typeface="Arial" panose="020B0604020202020204" pitchFamily="34" charset="0"/>
                    <a:ea typeface="+mn-ea"/>
                    <a:cs typeface="Arial" panose="020B0604020202020204" pitchFamily="34" charset="0"/>
                  </a:rPr>
                  <a:t>. Hỏi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𝐺</m:t>
                    </m:r>
                  </m:oMath>
                </a14:m>
                <a:r>
                  <a:rPr lang="vi-VN" sz="1800" kern="1200">
                    <a:latin typeface="Arial" panose="020B0604020202020204" pitchFamily="34" charset="0"/>
                    <a:ea typeface="+mn-ea"/>
                    <a:cs typeface="Arial" panose="020B0604020202020204" pitchFamily="34" charset="0"/>
                  </a:rPr>
                  <a:t> là tập con nào của không gian mẫu?</a:t>
                </a:r>
              </a:p>
            </p:txBody>
          </p:sp>
        </mc:Choice>
        <mc:Fallback xmlns="">
          <p:sp>
            <p:nvSpPr>
              <p:cNvPr id="23" name="TextBox 22"/>
              <p:cNvSpPr txBox="1">
                <a:spLocks noRot="1" noChangeAspect="1" noMove="1" noResize="1" noEditPoints="1" noAdjustHandles="1" noChangeArrowheads="1" noChangeShapeType="1" noTextEdit="1"/>
              </p:cNvSpPr>
              <p:nvPr/>
            </p:nvSpPr>
            <p:spPr>
              <a:xfrm>
                <a:off x="645734" y="265851"/>
                <a:ext cx="7833424" cy="2608406"/>
              </a:xfrm>
              <a:prstGeom prst="rect">
                <a:avLst/>
              </a:prstGeom>
              <a:blipFill>
                <a:blip r:embed="rId3"/>
                <a:stretch>
                  <a:fillRect l="-856" r="-623" b="-2108"/>
                </a:stretch>
              </a:blipFill>
            </p:spPr>
            <p:txBody>
              <a:bodyPr/>
              <a:lstStyle/>
              <a:p>
                <a:r>
                  <a:rPr lang="en-US">
                    <a:noFill/>
                  </a:rPr>
                  <a:t> </a:t>
                </a:r>
              </a:p>
            </p:txBody>
          </p:sp>
        </mc:Fallback>
      </mc:AlternateContent>
      <p:sp>
        <p:nvSpPr>
          <p:cNvPr id="25" name="Rectangle 24"/>
          <p:cNvSpPr/>
          <p:nvPr/>
        </p:nvSpPr>
        <p:spPr>
          <a:xfrm>
            <a:off x="4199205" y="2802811"/>
            <a:ext cx="726481" cy="530915"/>
          </a:xfrm>
          <a:prstGeom prst="rect">
            <a:avLst/>
          </a:prstGeom>
        </p:spPr>
        <p:txBody>
          <a:bodyPr wrap="square">
            <a:spAutoFit/>
          </a:bodyPr>
          <a:lstStyle/>
          <a:p>
            <a:pPr lvl="0" algn="just">
              <a:lnSpc>
                <a:spcPct val="150000"/>
              </a:lnSpc>
              <a:spcBef>
                <a:spcPts val="300"/>
              </a:spcBef>
              <a:spcAft>
                <a:spcPts val="300"/>
              </a:spcAft>
            </a:pPr>
            <a:r>
              <a:rPr lang="en-US" sz="1900" b="1" i="1" u="sng" smtClean="0">
                <a:solidFill>
                  <a:srgbClr val="C00000"/>
                </a:solidFill>
                <a:ea typeface="Calibri" panose="020F0502020204030204" pitchFamily="34" charset="0"/>
                <a:cs typeface="Times New Roman" panose="02020603050405020304" pitchFamily="18" charset="0"/>
              </a:rPr>
              <a:t>Giải:</a:t>
            </a:r>
            <a:endParaRPr lang="en-US" sz="1900" b="1" i="1" u="sng">
              <a:solidFill>
                <a:srgbClr val="C00000"/>
              </a:solidFill>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tangle 2"/>
              <p:cNvSpPr/>
              <p:nvPr/>
            </p:nvSpPr>
            <p:spPr>
              <a:xfrm>
                <a:off x="645734" y="3525686"/>
                <a:ext cx="7922194" cy="923330"/>
              </a:xfrm>
              <a:prstGeom prst="rect">
                <a:avLst/>
              </a:prstGeom>
            </p:spPr>
            <p:txBody>
              <a:bodyPr wrap="square">
                <a:spAutoFit/>
              </a:bodyPr>
              <a:lstStyle/>
              <a:p>
                <a:pPr>
                  <a:lnSpc>
                    <a:spcPct val="150000"/>
                  </a:lnSpc>
                </a:pPr>
                <a:r>
                  <a:rPr lang="en-US" sz="1800">
                    <a:latin typeface="+mj-lt"/>
                  </a:rPr>
                  <a:t>a) Không gian mẫu </a:t>
                </a:r>
                <a:endParaRPr lang="en-US" sz="1800" i="1" smtClean="0">
                  <a:latin typeface="Cambria Math" panose="02040503050406030204" pitchFamily="18" charset="0"/>
                </a:endParaRPr>
              </a:p>
              <a:p>
                <a:pPr>
                  <a:lnSpc>
                    <a:spcPct val="150000"/>
                  </a:lnSpc>
                </a:pPr>
                <a14:m>
                  <m:oMathPara xmlns:m="http://schemas.openxmlformats.org/officeDocument/2006/math">
                    <m:oMathParaPr>
                      <m:jc m:val="center"/>
                    </m:oMathParaPr>
                    <m:oMath xmlns:m="http://schemas.openxmlformats.org/officeDocument/2006/math">
                      <m:r>
                        <a:rPr lang="en-US" sz="1800" i="1" smtClean="0">
                          <a:latin typeface="Cambria Math" panose="02040503050406030204" pitchFamily="18" charset="0"/>
                        </a:rPr>
                        <m:t>𝑄</m:t>
                      </m:r>
                      <m:r>
                        <a:rPr lang="en-US" sz="1800" i="1" smtClean="0">
                          <a:latin typeface="Cambria Math" panose="02040503050406030204" pitchFamily="18" charset="0"/>
                        </a:rPr>
                        <m:t> = {1; 2; 3; 4; 5; 6; 7; 8; 9; 10; 11; 12; 13; 14; 15}.</m:t>
                      </m:r>
                    </m:oMath>
                  </m:oMathPara>
                </a14:m>
                <a:endParaRPr lang="en-US" sz="1800">
                  <a:latin typeface="+mj-lt"/>
                </a:endParaRPr>
              </a:p>
            </p:txBody>
          </p:sp>
        </mc:Choice>
        <mc:Fallback xmlns="">
          <p:sp>
            <p:nvSpPr>
              <p:cNvPr id="3" name="Rectangle 2"/>
              <p:cNvSpPr>
                <a:spLocks noRot="1" noChangeAspect="1" noMove="1" noResize="1" noEditPoints="1" noAdjustHandles="1" noChangeArrowheads="1" noChangeShapeType="1" noTextEdit="1"/>
              </p:cNvSpPr>
              <p:nvPr/>
            </p:nvSpPr>
            <p:spPr>
              <a:xfrm>
                <a:off x="645734" y="3525686"/>
                <a:ext cx="7922194" cy="923330"/>
              </a:xfrm>
              <a:prstGeom prst="rect">
                <a:avLst/>
              </a:prstGeom>
              <a:blipFill>
                <a:blip r:embed="rId4"/>
                <a:stretch>
                  <a:fillRect l="-692"/>
                </a:stretch>
              </a:blipFill>
            </p:spPr>
            <p:txBody>
              <a:bodyPr/>
              <a:lstStyle/>
              <a:p>
                <a:r>
                  <a:rPr lang="en-US">
                    <a:noFill/>
                  </a:rPr>
                  <a:t> </a:t>
                </a:r>
              </a:p>
            </p:txBody>
          </p:sp>
        </mc:Fallback>
      </mc:AlternateContent>
      <p:pic>
        <p:nvPicPr>
          <p:cNvPr id="11" name="Picture 10"/>
          <p:cNvPicPr>
            <a:picLocks noChangeAspect="1"/>
          </p:cNvPicPr>
          <p:nvPr/>
        </p:nvPicPr>
        <p:blipFill>
          <a:blip r:embed="rId5"/>
          <a:stretch>
            <a:fillRect/>
          </a:stretch>
        </p:blipFill>
        <p:spPr>
          <a:xfrm>
            <a:off x="8284241" y="4218328"/>
            <a:ext cx="686907" cy="796475"/>
          </a:xfrm>
          <a:prstGeom prst="rect">
            <a:avLst/>
          </a:prstGeom>
        </p:spPr>
      </p:pic>
      <p:pic>
        <p:nvPicPr>
          <p:cNvPr id="13" name="Picture 12"/>
          <p:cNvPicPr>
            <a:picLocks noChangeAspect="1"/>
          </p:cNvPicPr>
          <p:nvPr/>
        </p:nvPicPr>
        <p:blipFill>
          <a:blip r:embed="rId6"/>
          <a:stretch>
            <a:fillRect/>
          </a:stretch>
        </p:blipFill>
        <p:spPr>
          <a:xfrm rot="6381128">
            <a:off x="138727" y="2865510"/>
            <a:ext cx="372074" cy="40551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up)">
                                      <p:cBhvr>
                                        <p:cTn id="17" dur="500"/>
                                        <p:tgtEl>
                                          <p:spTgt spid="3">
                                            <p:txEl>
                                              <p:pRg st="0" end="0"/>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up)">
                                      <p:cBhvr>
                                        <p:cTn id="2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Lst>
  </p:timing>
</p:sld>
</file>

<file path=ppt/theme/theme1.xml><?xml version="1.0" encoding="utf-8"?>
<a:theme xmlns:a="http://schemas.openxmlformats.org/drawingml/2006/main" name="Measurement and Data - Mathematics - 1st Grade by Slidesgo">
  <a:themeElements>
    <a:clrScheme name="Simple Light">
      <a:dk1>
        <a:srgbClr val="000F7C"/>
      </a:dk1>
      <a:lt1>
        <a:srgbClr val="FFD495"/>
      </a:lt1>
      <a:dk2>
        <a:srgbClr val="FDFDFD"/>
      </a:dk2>
      <a:lt2>
        <a:srgbClr val="D51460"/>
      </a:lt2>
      <a:accent1>
        <a:srgbClr val="F2825C"/>
      </a:accent1>
      <a:accent2>
        <a:srgbClr val="31AFA1"/>
      </a:accent2>
      <a:accent3>
        <a:srgbClr val="5A5FA5"/>
      </a:accent3>
      <a:accent4>
        <a:srgbClr val="ECEBF8"/>
      </a:accent4>
      <a:accent5>
        <a:srgbClr val="FFFFFF"/>
      </a:accent5>
      <a:accent6>
        <a:srgbClr val="FFFFFF"/>
      </a:accent6>
      <a:hlink>
        <a:srgbClr val="000F7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1644</TotalTime>
  <Words>3139</Words>
  <PresentationFormat>On-screen Show (16:9)</PresentationFormat>
  <Paragraphs>262</Paragraphs>
  <Slides>44</Slides>
  <Notes>43</Notes>
  <HiddenSlides>0</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44</vt:i4>
      </vt:variant>
    </vt:vector>
  </HeadingPairs>
  <TitlesOfParts>
    <vt:vector size="61" baseType="lpstr">
      <vt:lpstr>DengXian</vt:lpstr>
      <vt:lpstr>Quicksand Medium</vt:lpstr>
      <vt:lpstr>Maven Pro SemiBold</vt:lpstr>
      <vt:lpstr>Malgun Gothic</vt:lpstr>
      <vt:lpstr>Anaheim</vt:lpstr>
      <vt:lpstr>Lato</vt:lpstr>
      <vt:lpstr>Lilita One</vt:lpstr>
      <vt:lpstr>Calibri</vt:lpstr>
      <vt:lpstr>Maven Pro ExtraBold</vt:lpstr>
      <vt:lpstr>Wingdings</vt:lpstr>
      <vt:lpstr>Nunito Light</vt:lpstr>
      <vt:lpstr>Arial</vt:lpstr>
      <vt:lpstr>DM Sans</vt:lpstr>
      <vt:lpstr>Cambria Math</vt:lpstr>
      <vt:lpstr>Times New Roman</vt:lpstr>
      <vt:lpstr>Measurement and Data - Mathematics - 1st Grade by Slidesgo</vt:lpstr>
      <vt:lpstr>Office Theme</vt:lpstr>
      <vt:lpstr>PowerPoint Presentation</vt:lpstr>
      <vt:lpstr>PowerPoint Presentation</vt:lpstr>
      <vt:lpstr>PowerPoint Presentation</vt:lpstr>
      <vt:lpstr>NỘI DUNG BÀI HỌC</vt:lpstr>
      <vt:lpstr>1. BIẾN CỐ HỢP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BIẾN CỐ GIAO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BIẾN CỐ ĐỘC LẬP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CẢM ƠN CÁC EM ĐÃ CHÚ Ý LẮNG NGHE!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2023-11-08T07:26:49Z</dcterms:modified>
</cp:coreProperties>
</file>