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271" r:id="rId2"/>
    <p:sldId id="680" r:id="rId3"/>
    <p:sldId id="760" r:id="rId4"/>
    <p:sldId id="389" r:id="rId5"/>
    <p:sldId id="531" r:id="rId6"/>
    <p:sldId id="436" r:id="rId7"/>
    <p:sldId id="682" r:id="rId8"/>
    <p:sldId id="446" r:id="rId9"/>
    <p:sldId id="659" r:id="rId10"/>
    <p:sldId id="791" r:id="rId11"/>
    <p:sldId id="842" r:id="rId12"/>
    <p:sldId id="712" r:id="rId13"/>
    <p:sldId id="661" r:id="rId14"/>
    <p:sldId id="456" r:id="rId15"/>
    <p:sldId id="683" r:id="rId16"/>
    <p:sldId id="662" r:id="rId17"/>
    <p:sldId id="817" r:id="rId18"/>
    <p:sldId id="644" r:id="rId19"/>
    <p:sldId id="457" r:id="rId20"/>
    <p:sldId id="819" r:id="rId21"/>
    <p:sldId id="820" r:id="rId22"/>
    <p:sldId id="738" r:id="rId23"/>
    <p:sldId id="739" r:id="rId24"/>
    <p:sldId id="836" r:id="rId25"/>
    <p:sldId id="666" r:id="rId26"/>
    <p:sldId id="839" r:id="rId27"/>
    <p:sldId id="631" r:id="rId28"/>
    <p:sldId id="838" r:id="rId29"/>
    <p:sldId id="843" r:id="rId30"/>
    <p:sldId id="314" r:id="rId31"/>
    <p:sldId id="330" r:id="rId32"/>
    <p:sldId id="35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g"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BAE9"/>
    <a:srgbClr val="3E9DC0"/>
    <a:srgbClr val="FAF0D7"/>
    <a:srgbClr val="62879C"/>
    <a:srgbClr val="CCEEBC"/>
    <a:srgbClr val="FFD9C0"/>
    <a:srgbClr val="8CC0DE"/>
    <a:srgbClr val="77C3F4"/>
    <a:srgbClr val="80BAEA"/>
    <a:srgbClr val="F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70" d="100"/>
          <a:sy n="70" d="100"/>
        </p:scale>
        <p:origin x="870" y="72"/>
      </p:cViewPr>
      <p:guideLst>
        <p:guide orient="horz" pos="198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6/10/2024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301733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75071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947842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89802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08471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172163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295976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2333158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2694568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4260250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3595693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59314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51992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571466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3527111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2636472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1498052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30</a:t>
            </a:fld>
            <a:endParaRPr lang="en-US"/>
          </a:p>
        </p:txBody>
      </p:sp>
    </p:spTree>
    <p:extLst>
      <p:ext uri="{BB962C8B-B14F-4D97-AF65-F5344CB8AC3E}">
        <p14:creationId xmlns:p14="http://schemas.microsoft.com/office/powerpoint/2010/main" val="506346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31</a:t>
            </a:fld>
            <a:endParaRPr lang="en-US"/>
          </a:p>
        </p:txBody>
      </p:sp>
    </p:spTree>
    <p:extLst>
      <p:ext uri="{BB962C8B-B14F-4D97-AF65-F5344CB8AC3E}">
        <p14:creationId xmlns:p14="http://schemas.microsoft.com/office/powerpoint/2010/main" val="96929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19353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4842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62972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31302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53599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25817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57181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25" y="0"/>
            <a:ext cx="12192000" cy="685800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62865" y="1188720"/>
            <a:ext cx="12388850" cy="1041400"/>
          </a:xfrm>
          <a:prstGeom prst="rect">
            <a:avLst/>
          </a:prstGeom>
          <a:noFill/>
        </p:spPr>
        <p:txBody>
          <a:bodyPr wrap="square">
            <a:noAutofit/>
          </a:bodyPr>
          <a:lstStyle/>
          <a:p>
            <a:pPr algn="ctr">
              <a:lnSpc>
                <a:spcPct val="100000"/>
              </a:lnSpc>
            </a:pPr>
            <a:r>
              <a:rPr lang="en-US" sz="4800" b="1" dirty="0">
                <a:solidFill>
                  <a:srgbClr val="FFFF00"/>
                </a:solidFill>
                <a:effectLst>
                  <a:outerShdw blurRad="38100" dist="38100" dir="2700000" algn="tl">
                    <a:srgbClr val="000000">
                      <a:alpha val="43137"/>
                    </a:srgbClr>
                  </a:outerShdw>
                </a:effectLst>
                <a:sym typeface="+mn-ea"/>
              </a:rPr>
              <a:t>Topic: Should homework be banned?</a:t>
            </a:r>
          </a:p>
        </p:txBody>
      </p:sp>
      <p:sp>
        <p:nvSpPr>
          <p:cNvPr id="7" name="TextBox 20"/>
          <p:cNvSpPr txBox="1"/>
          <p:nvPr/>
        </p:nvSpPr>
        <p:spPr>
          <a:xfrm>
            <a:off x="467995" y="2254250"/>
            <a:ext cx="11083290" cy="746125"/>
          </a:xfrm>
          <a:prstGeom prst="rect">
            <a:avLst/>
          </a:prstGeom>
          <a:noFill/>
        </p:spPr>
        <p:txBody>
          <a:bodyPr wrap="square">
            <a:noAutofit/>
          </a:bodyPr>
          <a:lstStyle/>
          <a:p>
            <a:pPr algn="just"/>
            <a:r>
              <a:rPr lang="en-US" sz="4000" b="1" dirty="0">
                <a:solidFill>
                  <a:schemeClr val="bg1"/>
                </a:solidFill>
                <a:effectLst/>
                <a:sym typeface="+mn-ea"/>
              </a:rPr>
              <a:t>Example: </a:t>
            </a:r>
          </a:p>
        </p:txBody>
      </p:sp>
      <p:sp>
        <p:nvSpPr>
          <p:cNvPr id="5" name="TextBox 20"/>
          <p:cNvSpPr txBox="1"/>
          <p:nvPr/>
        </p:nvSpPr>
        <p:spPr>
          <a:xfrm>
            <a:off x="-280670" y="3253105"/>
            <a:ext cx="12388850" cy="1041400"/>
          </a:xfrm>
          <a:prstGeom prst="rect">
            <a:avLst/>
          </a:prstGeom>
          <a:noFill/>
        </p:spPr>
        <p:txBody>
          <a:bodyPr wrap="square">
            <a:noAutofit/>
          </a:bodyPr>
          <a:lstStyle/>
          <a:p>
            <a:pPr algn="ctr">
              <a:lnSpc>
                <a:spcPct val="100000"/>
              </a:lnSpc>
            </a:pPr>
            <a:r>
              <a:rPr lang="en-US" sz="4800" b="1" dirty="0">
                <a:solidFill>
                  <a:schemeClr val="bg1">
                    <a:lumMod val="95000"/>
                  </a:schemeClr>
                </a:solidFill>
                <a:effectLst>
                  <a:outerShdw blurRad="38100" dist="38100" dir="2700000" algn="tl">
                    <a:srgbClr val="000000">
                      <a:alpha val="43137"/>
                    </a:srgbClr>
                  </a:outerShdw>
                </a:effectLst>
                <a:sym typeface="+mn-ea"/>
              </a:rPr>
              <a:t>Homework: Friend or Foe? The Amazing Tale You've Never Heard.</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433070" y="1168970"/>
            <a:ext cx="1351189"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1909511" y="2379797"/>
            <a:ext cx="2162852"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92392" y="3818297"/>
            <a:ext cx="2032544" cy="49212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EARTH’S HABITATS</a:t>
            </a:r>
          </a:p>
        </p:txBody>
      </p:sp>
      <p:sp>
        <p:nvSpPr>
          <p:cNvPr id="20" name="Rectangle 19"/>
          <p:cNvSpPr/>
          <p:nvPr/>
        </p:nvSpPr>
        <p:spPr>
          <a:xfrm>
            <a:off x="4194211" y="967037"/>
            <a:ext cx="7816126" cy="7566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dirty="0">
                <a:solidFill>
                  <a:schemeClr val="tx1"/>
                </a:solidFill>
              </a:rPr>
              <a:t>Option 1: </a:t>
            </a:r>
            <a:r>
              <a:rPr lang="en-US" altLang="en-GB" sz="2600" dirty="0">
                <a:solidFill>
                  <a:schemeClr val="tx1"/>
                </a:solidFill>
              </a:rPr>
              <a:t>Brain storming</a:t>
            </a:r>
            <a:endParaRPr lang="en-GB" sz="2600" dirty="0">
              <a:solidFill>
                <a:schemeClr val="tx1"/>
              </a:solidFill>
            </a:endParaRPr>
          </a:p>
          <a:p>
            <a:r>
              <a:rPr lang="en-GB" sz="2600" dirty="0">
                <a:solidFill>
                  <a:schemeClr val="tx1"/>
                </a:solidFill>
              </a:rPr>
              <a:t>Option 2: Headline Hysteria</a:t>
            </a:r>
          </a:p>
        </p:txBody>
      </p:sp>
      <p:sp>
        <p:nvSpPr>
          <p:cNvPr id="21" name="Rectangle 20"/>
          <p:cNvSpPr/>
          <p:nvPr/>
        </p:nvSpPr>
        <p:spPr>
          <a:xfrm>
            <a:off x="4211575" y="1849652"/>
            <a:ext cx="7816127" cy="155693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p>
          <a:p>
            <a:pPr marR="0" indent="0">
              <a:spcBef>
                <a:spcPts val="0"/>
              </a:spcBef>
              <a:spcAft>
                <a:spcPts val="0"/>
              </a:spcAft>
              <a:buFont typeface="Arial" panose="020B0604020202020204" pitchFamily="34" charset="0"/>
              <a:buNone/>
            </a:pP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similar conversations with 	the following situations.</a:t>
            </a:r>
          </a:p>
        </p:txBody>
      </p:sp>
      <p:sp>
        <p:nvSpPr>
          <p:cNvPr id="22" name="Rectangle 21"/>
          <p:cNvSpPr/>
          <p:nvPr/>
        </p:nvSpPr>
        <p:spPr>
          <a:xfrm>
            <a:off x="4226008" y="3475063"/>
            <a:ext cx="7813775" cy="240833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Read the short descriptions of various habitats </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match them with their features.</a:t>
            </a:r>
          </a:p>
          <a:p>
            <a:pPr marR="0" indent="0">
              <a:spcBef>
                <a:spcPts val="0"/>
              </a:spcBef>
              <a:spcAft>
                <a:spcPts val="0"/>
              </a:spcAft>
              <a:buFont typeface="Arial" panose="020B0604020202020204" pitchFamily="34" charset="0"/>
              <a:buNone/>
            </a:pP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Choose two habitats and compare </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them. </a:t>
            </a:r>
          </a:p>
          <a:p>
            <a:pPr marR="0" indent="0">
              <a:spcBef>
                <a:spcPts val="0"/>
              </a:spcBef>
              <a:spcAft>
                <a:spcPts val="0"/>
              </a:spcAft>
              <a:buFont typeface="Arial" panose="020B0604020202020204" pitchFamily="34" charset="0"/>
              <a:buNone/>
            </a:pP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Report the results of your comparison to the </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class.</a:t>
            </a:r>
          </a:p>
        </p:txBody>
      </p:sp>
      <p:cxnSp>
        <p:nvCxnSpPr>
          <p:cNvPr id="24" name="Curved Connector 23"/>
          <p:cNvCxnSpPr>
            <a:cxnSpLocks/>
            <a:stCxn id="16" idx="3"/>
            <a:endCxn id="17" idx="0"/>
          </p:cNvCxnSpPr>
          <p:nvPr/>
        </p:nvCxnSpPr>
        <p:spPr>
          <a:xfrm>
            <a:off x="1784259" y="1475073"/>
            <a:ext cx="1206678" cy="90472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108665" y="2688725"/>
            <a:ext cx="800847" cy="1129572"/>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30" name="Rounded Rectangle 29"/>
          <p:cNvSpPr/>
          <p:nvPr/>
        </p:nvSpPr>
        <p:spPr>
          <a:xfrm>
            <a:off x="3625937" y="247242"/>
            <a:ext cx="7020292"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72362" y="206119"/>
            <a:ext cx="6451192" cy="707886"/>
          </a:xfrm>
          <a:prstGeom prst="rect">
            <a:avLst/>
          </a:prstGeom>
          <a:noFill/>
        </p:spPr>
        <p:txBody>
          <a:bodyPr wrap="square" rtlCol="0">
            <a:spAutoFit/>
          </a:bodyPr>
          <a:lstStyle/>
          <a:p>
            <a:r>
              <a:rPr lang="en-US" sz="40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875745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691093"/>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837846" y="-19806"/>
            <a:ext cx="5245100" cy="584775"/>
          </a:xfrm>
          <a:prstGeom prst="rect">
            <a:avLst/>
          </a:prstGeom>
          <a:noFill/>
          <a:effectLst/>
        </p:spPr>
        <p:txBody>
          <a:bodyPr wrap="square" rtlCol="0">
            <a:spAutoFit/>
          </a:bodyPr>
          <a:lstStyle/>
          <a:p>
            <a:pPr algn="ctr"/>
            <a:r>
              <a:rPr lang="en-US" sz="3200" b="1" dirty="0">
                <a:sym typeface="+mn-ea"/>
              </a:rPr>
              <a:t>EVERYDAY ENGLISH</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238983" y="691666"/>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effectLst>
                  <a:glow rad="88900">
                    <a:schemeClr val="bg1"/>
                  </a:glow>
                </a:effectLst>
                <a:cs typeface="Arial" panose="020B0604020202020204" pitchFamily="34" charset="0"/>
              </a:rPr>
              <a:t>Listen and read the conversations. Pay attention to the highlighted parts.</a:t>
            </a:r>
          </a:p>
        </p:txBody>
      </p:sp>
      <p:sp>
        <p:nvSpPr>
          <p:cNvPr id="16" name="Rounded Rectangle 15"/>
          <p:cNvSpPr/>
          <p:nvPr/>
        </p:nvSpPr>
        <p:spPr>
          <a:xfrm>
            <a:off x="612615" y="80380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2615" y="70054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3" name="Text Box 2"/>
          <p:cNvSpPr txBox="1"/>
          <p:nvPr/>
        </p:nvSpPr>
        <p:spPr>
          <a:xfrm>
            <a:off x="927735" y="2300605"/>
            <a:ext cx="10933430" cy="1938020"/>
          </a:xfrm>
          <a:prstGeom prst="rect">
            <a:avLst/>
          </a:prstGeom>
          <a:solidFill>
            <a:srgbClr val="FFFFFF"/>
          </a:solidFill>
          <a:ln w="38100">
            <a:solidFill>
              <a:schemeClr val="accent1"/>
            </a:solidFill>
          </a:ln>
        </p:spPr>
        <p:txBody>
          <a:bodyPr wrap="square" rtlCol="0" anchor="t">
            <a:spAutoFit/>
          </a:bodyPr>
          <a:lstStyle/>
          <a:p>
            <a:pPr algn="just"/>
            <a:r>
              <a:rPr lang="en-US" sz="3000" b="1" dirty="0"/>
              <a:t>Mi:</a:t>
            </a:r>
            <a:r>
              <a:rPr lang="en-US" sz="3000" dirty="0"/>
              <a:t> Have you read this book about the Solar System?</a:t>
            </a:r>
          </a:p>
          <a:p>
            <a:pPr algn="just"/>
            <a:r>
              <a:rPr lang="en-US" sz="3000" b="1" dirty="0"/>
              <a:t>Tom:</a:t>
            </a:r>
            <a:r>
              <a:rPr lang="en-US" sz="3000" dirty="0"/>
              <a:t> Not yet. I don’t feel like reading it.</a:t>
            </a:r>
          </a:p>
          <a:p>
            <a:pPr algn="just"/>
            <a:r>
              <a:rPr lang="en-US" sz="3000" b="1" dirty="0"/>
              <a:t>Mi:</a:t>
            </a:r>
            <a:r>
              <a:rPr lang="en-US" sz="3000" dirty="0"/>
              <a:t> </a:t>
            </a:r>
            <a:r>
              <a:rPr lang="en-US" sz="3000" dirty="0">
                <a:highlight>
                  <a:srgbClr val="FFFF00"/>
                </a:highlight>
              </a:rPr>
              <a:t>Why don’t you give it a go?</a:t>
            </a:r>
            <a:r>
              <a:rPr lang="en-US" sz="3000" dirty="0"/>
              <a:t> You will like it.</a:t>
            </a:r>
          </a:p>
          <a:p>
            <a:pPr algn="just"/>
            <a:r>
              <a:rPr lang="en-US" sz="3000" b="1" dirty="0"/>
              <a:t>Tom:</a:t>
            </a:r>
            <a:r>
              <a:rPr lang="en-US" sz="3000" dirty="0"/>
              <a:t> </a:t>
            </a:r>
            <a:r>
              <a:rPr lang="en-US" sz="3000" dirty="0">
                <a:highlight>
                  <a:srgbClr val="FFFF00"/>
                </a:highlight>
              </a:rPr>
              <a:t>OK, I’ll think about that</a:t>
            </a:r>
            <a:r>
              <a:rPr lang="en-US" sz="3000" dirty="0"/>
              <a:t>.</a:t>
            </a:r>
          </a:p>
        </p:txBody>
      </p:sp>
      <p:sp>
        <p:nvSpPr>
          <p:cNvPr id="4" name="Text Box 3"/>
          <p:cNvSpPr txBox="1"/>
          <p:nvPr/>
        </p:nvSpPr>
        <p:spPr>
          <a:xfrm>
            <a:off x="867410" y="4321810"/>
            <a:ext cx="10993755" cy="2326640"/>
          </a:xfrm>
          <a:prstGeom prst="rect">
            <a:avLst/>
          </a:prstGeom>
          <a:solidFill>
            <a:srgbClr val="FFFFFF"/>
          </a:solidFill>
          <a:ln w="38100">
            <a:solidFill>
              <a:schemeClr val="accent2"/>
            </a:solidFill>
          </a:ln>
        </p:spPr>
        <p:txBody>
          <a:bodyPr wrap="square" rtlCol="0" anchor="t">
            <a:noAutofit/>
          </a:bodyPr>
          <a:lstStyle/>
          <a:p>
            <a:pPr algn="just"/>
            <a:r>
              <a:rPr lang="en-US" sz="3000" b="1"/>
              <a:t>Lan: </a:t>
            </a:r>
            <a:r>
              <a:rPr lang="en-US" sz="3000">
                <a:highlight>
                  <a:srgbClr val="FFFF00"/>
                </a:highlight>
              </a:rPr>
              <a:t>How would you feel about</a:t>
            </a:r>
            <a:r>
              <a:rPr lang="en-US" sz="3000"/>
              <a:t> contributing to the fund to protect our wildlife?</a:t>
            </a:r>
          </a:p>
          <a:p>
            <a:pPr algn="just"/>
            <a:r>
              <a:rPr lang="en-US" sz="3000" b="1"/>
              <a:t>Local resident:</a:t>
            </a:r>
            <a:r>
              <a:rPr lang="en-US" sz="3000"/>
              <a:t> Contribute to a fund? </a:t>
            </a:r>
          </a:p>
          <a:p>
            <a:pPr algn="just"/>
            <a:r>
              <a:rPr lang="en-US" sz="3000" b="1"/>
              <a:t>Lan:</a:t>
            </a:r>
            <a:r>
              <a:rPr lang="en-US" sz="3000"/>
              <a:t> </a:t>
            </a:r>
            <a:r>
              <a:rPr lang="en-US" sz="3000">
                <a:highlight>
                  <a:srgbClr val="FFFF00"/>
                </a:highlight>
              </a:rPr>
              <a:t>Yes, your contribution would really help us out.</a:t>
            </a:r>
          </a:p>
          <a:p>
            <a:pPr algn="just"/>
            <a:r>
              <a:rPr lang="en-US" sz="3000" b="1"/>
              <a:t>Local resident:</a:t>
            </a:r>
            <a:r>
              <a:rPr lang="en-US" sz="3000"/>
              <a:t> </a:t>
            </a:r>
            <a:r>
              <a:rPr lang="en-US" sz="3000">
                <a:highlight>
                  <a:srgbClr val="FFFF00"/>
                </a:highlight>
              </a:rPr>
              <a:t>Alright. I’ll make a contribution.</a:t>
            </a:r>
          </a:p>
        </p:txBody>
      </p:sp>
      <p:sp>
        <p:nvSpPr>
          <p:cNvPr id="5" name="Oval 4"/>
          <p:cNvSpPr/>
          <p:nvPr/>
        </p:nvSpPr>
        <p:spPr>
          <a:xfrm>
            <a:off x="368935" y="2113599"/>
            <a:ext cx="640715" cy="660400"/>
          </a:xfrm>
          <a:prstGeom prst="ellipse">
            <a:avLst/>
          </a:prstGeom>
          <a:solidFill>
            <a:schemeClr val="bg1"/>
          </a:solidFill>
          <a:ln w="19050">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1</a:t>
            </a:r>
          </a:p>
        </p:txBody>
      </p:sp>
      <p:sp>
        <p:nvSpPr>
          <p:cNvPr id="6" name="Oval 5"/>
          <p:cNvSpPr/>
          <p:nvPr/>
        </p:nvSpPr>
        <p:spPr>
          <a:xfrm>
            <a:off x="313690" y="4216401"/>
            <a:ext cx="640715" cy="660400"/>
          </a:xfrm>
          <a:prstGeom prst="ellipse">
            <a:avLst/>
          </a:prstGeom>
          <a:solidFill>
            <a:schemeClr val="bg1"/>
          </a:solidFill>
          <a:ln w="19050">
            <a:solidFill>
              <a:srgbClr val="ED7D3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2</a:t>
            </a:r>
          </a:p>
        </p:txBody>
      </p:sp>
      <p:pic>
        <p:nvPicPr>
          <p:cNvPr id="7" name="064">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275455" y="1485900"/>
            <a:ext cx="814705" cy="81470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grpId="0"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cTn>
                              </p:par>
                              <p:par>
                                <p:cTn id="11" presetID="4" presetClass="entr" presetSubtype="16" fill="hold" grpId="0" nodeType="withEffect">
                                  <p:stCondLst>
                                    <p:cond delay="1000"/>
                                  </p:stCondLst>
                                  <p:childTnLst>
                                    <p:set>
                                      <p:cBhvr>
                                        <p:cTn id="12" dur="1000" fill="hold">
                                          <p:stCondLst>
                                            <p:cond delay="0"/>
                                          </p:stCondLst>
                                        </p:cTn>
                                        <p:tgtEl>
                                          <p:spTgt spid="6"/>
                                        </p:tgtEl>
                                        <p:attrNameLst>
                                          <p:attrName>style.visibility</p:attrName>
                                        </p:attrNameLst>
                                      </p:cBhvr>
                                      <p:to>
                                        <p:strVal val="visible"/>
                                      </p:to>
                                    </p:set>
                                    <p:animEffect transition="in" filter="box(in)">
                                      <p:cBhvr>
                                        <p:cTn id="13" dur="1000"/>
                                        <p:tgtEl>
                                          <p:spTgt spid="6"/>
                                        </p:tgtEl>
                                      </p:cBhvr>
                                    </p:animEffect>
                                  </p:childTnLst>
                                </p:cTn>
                              </p:par>
                              <p:par>
                                <p:cTn id="14" presetID="4" presetClass="entr" presetSubtype="16" fill="hold" grpId="0" nodeType="withEffect">
                                  <p:stCondLst>
                                    <p:cond delay="1300"/>
                                  </p:stCondLst>
                                  <p:childTnLst>
                                    <p:set>
                                      <p:cBhvr>
                                        <p:cTn id="15" dur="1000" fill="hold">
                                          <p:stCondLst>
                                            <p:cond delay="0"/>
                                          </p:stCondLst>
                                        </p:cTn>
                                        <p:tgtEl>
                                          <p:spTgt spid="4"/>
                                        </p:tgtEl>
                                        <p:attrNameLst>
                                          <p:attrName>style.visibility</p:attrName>
                                        </p:attrNameLst>
                                      </p:cBhvr>
                                      <p:to>
                                        <p:strVal val="visible"/>
                                      </p:to>
                                    </p:set>
                                    <p:animEffect transition="in" filter="box(in)">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additive="base">
                                        <p:cTn id="20" dur="636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1">
                  <p:stCondLst>
                    <p:cond delay="indefinite"/>
                  </p:stCondLst>
                  <p:endCondLst>
                    <p:cond evt="onStopAudio" delay="0">
                      <p:tgtEl>
                        <p:sldTgt/>
                      </p:tgtEl>
                    </p:cond>
                  </p:endCondLst>
                </p:cTn>
                <p:tgtEl>
                  <p:spTgt spid="7"/>
                </p:tgtEl>
              </p:cMediaNode>
            </p:audio>
          </p:childTnLst>
        </p:cTn>
      </p:par>
    </p:tnLst>
    <p:bldLst>
      <p:bldP spid="3" grpId="0" bldLvl="0" animBg="1"/>
      <p:bldP spid="3" grpId="1" animBg="1"/>
      <p:bldP spid="4" grpId="0" bldLvl="0" animBg="1"/>
      <p:bldP spid="4" grpId="1" animBg="1"/>
      <p:bldP spid="5" grpId="0" bldLvl="0" animBg="1"/>
      <p:bldP spid="5" grpId="1" animBg="1"/>
      <p:bldP spid="6" grpId="0" bldLvl="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584775"/>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606352" y="-4237"/>
            <a:ext cx="5245100" cy="584775"/>
          </a:xfrm>
          <a:prstGeom prst="rect">
            <a:avLst/>
          </a:prstGeom>
          <a:noFill/>
          <a:effectLst/>
        </p:spPr>
        <p:txBody>
          <a:bodyPr wrap="square" rtlCol="0">
            <a:spAutoFit/>
          </a:bodyPr>
          <a:lstStyle/>
          <a:p>
            <a:pPr algn="ctr"/>
            <a:r>
              <a:rPr lang="en-US" sz="3200" b="1" dirty="0">
                <a:sym typeface="+mn-ea"/>
              </a:rPr>
              <a:t>EVERYDAY ENGLISH</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4153790" y="594714"/>
            <a:ext cx="2339608" cy="646331"/>
          </a:xfrm>
          <a:prstGeom prst="rect">
            <a:avLst/>
          </a:prstGeom>
          <a:solidFill>
            <a:schemeClr val="accent1"/>
          </a:solidFill>
          <a:effectLst/>
        </p:spPr>
        <p:txBody>
          <a:bodyPr wrap="square" rtlCol="0">
            <a:spAutoFit/>
          </a:bodyPr>
          <a:lstStyle/>
          <a:p>
            <a:r>
              <a:rPr lang="en-US" sz="3600" b="1" dirty="0">
                <a:ln>
                  <a:noFill/>
                </a:ln>
                <a:solidFill>
                  <a:srgbClr val="FF0000"/>
                </a:solidFill>
                <a:effectLst>
                  <a:glow rad="88900">
                    <a:schemeClr val="bg1"/>
                  </a:glow>
                </a:effectLst>
                <a:cs typeface="Arial" panose="020B0604020202020204" pitchFamily="34" charset="0"/>
              </a:rPr>
              <a:t>Structures</a:t>
            </a:r>
          </a:p>
        </p:txBody>
      </p:sp>
      <p:sp>
        <p:nvSpPr>
          <p:cNvPr id="4" name="TextBox 11"/>
          <p:cNvSpPr txBox="1"/>
          <p:nvPr/>
        </p:nvSpPr>
        <p:spPr>
          <a:xfrm>
            <a:off x="577212" y="1395337"/>
            <a:ext cx="10888345" cy="646331"/>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600" b="1" dirty="0">
                <a:solidFill>
                  <a:schemeClr val="accent2"/>
                </a:solidFill>
                <a:sym typeface="+mn-ea"/>
              </a:rPr>
              <a:t>Persuade</a:t>
            </a:r>
            <a:r>
              <a:rPr lang="en-US" sz="3600" b="1" dirty="0">
                <a:solidFill>
                  <a:schemeClr val="accent2"/>
                </a:solidFill>
                <a:effectLst>
                  <a:glow rad="88900">
                    <a:schemeClr val="bg1"/>
                  </a:glow>
                </a:effectLst>
                <a:cs typeface="Arial" panose="020B0604020202020204" pitchFamily="34" charset="0"/>
                <a:sym typeface="+mn-ea"/>
              </a:rPr>
              <a:t> someone to do </a:t>
            </a:r>
            <a:r>
              <a:rPr lang="en-US" sz="3600" b="1" dirty="0" smtClean="0">
                <a:solidFill>
                  <a:schemeClr val="accent2"/>
                </a:solidFill>
                <a:effectLst>
                  <a:glow rad="88900">
                    <a:schemeClr val="bg1"/>
                  </a:glow>
                </a:effectLst>
                <a:cs typeface="Arial" panose="020B0604020202020204" pitchFamily="34" charset="0"/>
                <a:sym typeface="+mn-ea"/>
              </a:rPr>
              <a:t>something:</a:t>
            </a:r>
            <a:endParaRPr lang="en-US" sz="3600" b="1" dirty="0">
              <a:ln>
                <a:noFill/>
              </a:ln>
              <a:solidFill>
                <a:schemeClr val="accent2"/>
              </a:solidFill>
              <a:effectLst>
                <a:glow rad="88900">
                  <a:schemeClr val="bg1"/>
                </a:glow>
              </a:effectLst>
              <a:cs typeface="Arial" panose="020B0604020202020204" pitchFamily="34" charset="0"/>
            </a:endParaRPr>
          </a:p>
        </p:txBody>
      </p:sp>
      <p:sp>
        <p:nvSpPr>
          <p:cNvPr id="5" name="TextBox 11"/>
          <p:cNvSpPr txBox="1"/>
          <p:nvPr/>
        </p:nvSpPr>
        <p:spPr>
          <a:xfrm>
            <a:off x="682625" y="2031244"/>
            <a:ext cx="10888345" cy="646331"/>
          </a:xfrm>
          <a:prstGeom prst="rect">
            <a:avLst/>
          </a:prstGeom>
          <a:solidFill>
            <a:schemeClr val="accent2">
              <a:lumMod val="20000"/>
              <a:lumOff val="80000"/>
            </a:schemeClr>
          </a:solidFill>
          <a:effectLst/>
        </p:spPr>
        <p:txBody>
          <a:bodyPr wrap="square" rtlCol="0">
            <a:spAutoFit/>
          </a:bodyPr>
          <a:lstStyle/>
          <a:p>
            <a:r>
              <a:rPr lang="en-US" sz="3600" i="1" dirty="0">
                <a:ln>
                  <a:noFill/>
                </a:ln>
                <a:solidFill>
                  <a:schemeClr val="tx1"/>
                </a:solidFill>
                <a:effectLst/>
                <a:cs typeface="Arial" panose="020B0604020202020204" pitchFamily="34" charset="0"/>
              </a:rPr>
              <a:t>Why don’t you give it a go?</a:t>
            </a:r>
          </a:p>
        </p:txBody>
      </p:sp>
      <p:sp>
        <p:nvSpPr>
          <p:cNvPr id="6" name="TextBox 11"/>
          <p:cNvSpPr txBox="1"/>
          <p:nvPr/>
        </p:nvSpPr>
        <p:spPr>
          <a:xfrm>
            <a:off x="577213" y="2639197"/>
            <a:ext cx="10888345" cy="646331"/>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600" b="1" dirty="0">
                <a:ln>
                  <a:noFill/>
                </a:ln>
                <a:solidFill>
                  <a:schemeClr val="accent5"/>
                </a:solidFill>
                <a:effectLst>
                  <a:glow rad="88900">
                    <a:schemeClr val="bg1"/>
                  </a:glow>
                </a:effectLst>
                <a:cs typeface="Arial" panose="020B0604020202020204" pitchFamily="34" charset="0"/>
              </a:rPr>
              <a:t>Respond:</a:t>
            </a:r>
          </a:p>
        </p:txBody>
      </p:sp>
      <p:sp>
        <p:nvSpPr>
          <p:cNvPr id="7" name="TextBox 11"/>
          <p:cNvSpPr txBox="1"/>
          <p:nvPr/>
        </p:nvSpPr>
        <p:spPr>
          <a:xfrm>
            <a:off x="682625" y="3300535"/>
            <a:ext cx="10888345" cy="646331"/>
          </a:xfrm>
          <a:prstGeom prst="rect">
            <a:avLst/>
          </a:prstGeom>
          <a:solidFill>
            <a:schemeClr val="accent5">
              <a:lumMod val="20000"/>
              <a:lumOff val="80000"/>
            </a:schemeClr>
          </a:solidFill>
          <a:effectLst/>
        </p:spPr>
        <p:txBody>
          <a:bodyPr wrap="square" rtlCol="0">
            <a:spAutoFit/>
          </a:bodyPr>
          <a:lstStyle/>
          <a:p>
            <a:r>
              <a:rPr lang="en-US" sz="3600" i="1" dirty="0">
                <a:ln>
                  <a:noFill/>
                </a:ln>
                <a:solidFill>
                  <a:schemeClr val="tx1"/>
                </a:solidFill>
                <a:effectLst/>
                <a:cs typeface="Arial" panose="020B0604020202020204" pitchFamily="34" charset="0"/>
              </a:rPr>
              <a:t>Ok, I’ll think about that. </a:t>
            </a:r>
          </a:p>
        </p:txBody>
      </p:sp>
      <p:sp>
        <p:nvSpPr>
          <p:cNvPr id="2" name="TextBox 11"/>
          <p:cNvSpPr txBox="1"/>
          <p:nvPr/>
        </p:nvSpPr>
        <p:spPr>
          <a:xfrm>
            <a:off x="577214" y="3921435"/>
            <a:ext cx="11028680" cy="1200329"/>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algn="just"/>
            <a:r>
              <a:rPr lang="en-US" sz="3600" b="1" dirty="0">
                <a:solidFill>
                  <a:schemeClr val="accent2"/>
                </a:solidFill>
              </a:rPr>
              <a:t>When the persuasion is more specific with a specific verb like contributing in</a:t>
            </a:r>
          </a:p>
        </p:txBody>
      </p:sp>
      <p:sp>
        <p:nvSpPr>
          <p:cNvPr id="3" name="TextBox 11"/>
          <p:cNvSpPr txBox="1"/>
          <p:nvPr/>
        </p:nvSpPr>
        <p:spPr>
          <a:xfrm>
            <a:off x="682625" y="5055454"/>
            <a:ext cx="10888345" cy="646331"/>
          </a:xfrm>
          <a:prstGeom prst="rect">
            <a:avLst/>
          </a:prstGeom>
          <a:solidFill>
            <a:schemeClr val="accent2">
              <a:lumMod val="20000"/>
              <a:lumOff val="80000"/>
            </a:schemeClr>
          </a:solidFill>
          <a:effectLst/>
        </p:spPr>
        <p:txBody>
          <a:bodyPr wrap="square" rtlCol="0">
            <a:spAutoFit/>
          </a:bodyPr>
          <a:lstStyle/>
          <a:p>
            <a:r>
              <a:rPr lang="en-US" sz="3600" i="1" dirty="0">
                <a:ln>
                  <a:noFill/>
                </a:ln>
                <a:solidFill>
                  <a:schemeClr val="tx1"/>
                </a:solidFill>
                <a:effectLst/>
                <a:cs typeface="Arial" panose="020B0604020202020204" pitchFamily="34" charset="0"/>
              </a:rPr>
              <a:t>How would you feel about contributing …</a:t>
            </a:r>
          </a:p>
        </p:txBody>
      </p:sp>
      <p:sp>
        <p:nvSpPr>
          <p:cNvPr id="9" name="TextBox 11"/>
          <p:cNvSpPr txBox="1"/>
          <p:nvPr/>
        </p:nvSpPr>
        <p:spPr>
          <a:xfrm>
            <a:off x="577214" y="5586733"/>
            <a:ext cx="10888345" cy="646331"/>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600" b="1" dirty="0">
                <a:ln>
                  <a:noFill/>
                </a:ln>
                <a:solidFill>
                  <a:schemeClr val="accent5"/>
                </a:solidFill>
                <a:effectLst>
                  <a:glow rad="88900">
                    <a:schemeClr val="bg1"/>
                  </a:glow>
                </a:effectLst>
                <a:cs typeface="Arial" panose="020B0604020202020204" pitchFamily="34" charset="0"/>
              </a:rPr>
              <a:t>Respond:</a:t>
            </a:r>
          </a:p>
        </p:txBody>
      </p:sp>
      <p:sp>
        <p:nvSpPr>
          <p:cNvPr id="10" name="TextBox 11"/>
          <p:cNvSpPr txBox="1"/>
          <p:nvPr/>
        </p:nvSpPr>
        <p:spPr>
          <a:xfrm>
            <a:off x="682625" y="6222640"/>
            <a:ext cx="10888345" cy="646331"/>
          </a:xfrm>
          <a:prstGeom prst="rect">
            <a:avLst/>
          </a:prstGeom>
          <a:solidFill>
            <a:schemeClr val="accent5">
              <a:lumMod val="20000"/>
              <a:lumOff val="80000"/>
            </a:schemeClr>
          </a:solidFill>
          <a:effectLst/>
        </p:spPr>
        <p:txBody>
          <a:bodyPr wrap="square" rtlCol="0">
            <a:spAutoFit/>
          </a:bodyPr>
          <a:lstStyle/>
          <a:p>
            <a:r>
              <a:rPr lang="en-US" sz="3600" i="1" dirty="0">
                <a:ln>
                  <a:noFill/>
                </a:ln>
                <a:solidFill>
                  <a:schemeClr val="tx1"/>
                </a:solidFill>
                <a:effectLst/>
                <a:cs typeface="Arial" panose="020B0604020202020204" pitchFamily="34" charset="0"/>
              </a:rPr>
              <a:t>Alright. I’ll contribute some.</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circle(in)">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ircle(in)">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bldLvl="0" animBg="1"/>
      <p:bldP spid="7" grpId="1" animBg="1"/>
      <p:bldP spid="3" grpId="0" bldLvl="0" animBg="1"/>
      <p:bldP spid="3" grpId="1" animBg="1"/>
      <p:bldP spid="10" grpId="0" bldLvl="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662654"/>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51217" y="748570"/>
            <a:ext cx="11111230" cy="113877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Work in pairs. Make similar conversations with the following situations. </a:t>
            </a:r>
          </a:p>
        </p:txBody>
      </p:sp>
      <p:sp>
        <p:nvSpPr>
          <p:cNvPr id="16" name="Rounded Rectangle 15"/>
          <p:cNvSpPr/>
          <p:nvPr/>
        </p:nvSpPr>
        <p:spPr>
          <a:xfrm>
            <a:off x="324891" y="83749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06741" y="780151"/>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258871" y="97564"/>
            <a:ext cx="4056380" cy="584775"/>
          </a:xfrm>
          <a:prstGeom prst="rect">
            <a:avLst/>
          </a:prstGeom>
          <a:noFill/>
          <a:effectLst/>
        </p:spPr>
        <p:txBody>
          <a:bodyPr wrap="square" rtlCol="0">
            <a:spAutoFit/>
          </a:bodyPr>
          <a:lstStyle/>
          <a:p>
            <a:pPr algn="ctr"/>
            <a:r>
              <a:rPr lang="en-US" sz="3200" b="1" dirty="0">
                <a:sym typeface="+mn-ea"/>
              </a:rPr>
              <a:t>EVERYDAY ENGLISH</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6" name="Text Box 5"/>
          <p:cNvSpPr txBox="1"/>
          <p:nvPr/>
        </p:nvSpPr>
        <p:spPr>
          <a:xfrm>
            <a:off x="371475" y="8051800"/>
            <a:ext cx="11123295" cy="1322070"/>
          </a:xfrm>
          <a:prstGeom prst="rect">
            <a:avLst/>
          </a:prstGeom>
          <a:solidFill>
            <a:srgbClr val="B4BDFF"/>
          </a:solidFill>
          <a:ln w="9525">
            <a:noFill/>
          </a:ln>
        </p:spPr>
        <p:txBody>
          <a:bodyPr wrap="square">
            <a:spAutoFit/>
          </a:bodyPr>
          <a:lstStyle/>
          <a:p>
            <a:pPr marL="635" indent="-635" algn="just"/>
            <a:r>
              <a:rPr lang="en-US" sz="4000" b="1">
                <a:latin typeface="Times New Roman" panose="02020603050405020304" pitchFamily="18" charset="0"/>
              </a:rPr>
              <a:t>1. </a:t>
            </a:r>
            <a:r>
              <a:rPr lang="en-US" sz="4000">
                <a:latin typeface="Times New Roman" panose="02020603050405020304" pitchFamily="18" charset="0"/>
              </a:rPr>
              <a:t>You ask your friend for permission to borrow a book on the Galápagos Islands</a:t>
            </a:r>
          </a:p>
        </p:txBody>
      </p:sp>
      <p:sp>
        <p:nvSpPr>
          <p:cNvPr id="7" name="Text Box 6"/>
          <p:cNvSpPr txBox="1"/>
          <p:nvPr/>
        </p:nvSpPr>
        <p:spPr>
          <a:xfrm>
            <a:off x="435610" y="9473565"/>
            <a:ext cx="11123295" cy="1322070"/>
          </a:xfrm>
          <a:prstGeom prst="rect">
            <a:avLst/>
          </a:prstGeom>
          <a:solidFill>
            <a:srgbClr val="FFE3BB"/>
          </a:solidFill>
          <a:ln w="9525">
            <a:noFill/>
          </a:ln>
        </p:spPr>
        <p:txBody>
          <a:bodyPr wrap="square">
            <a:spAutoFit/>
          </a:bodyPr>
          <a:lstStyle/>
          <a:p>
            <a:pPr marL="635" indent="-635" algn="just"/>
            <a:r>
              <a:rPr lang="en-US" sz="4000" b="1">
                <a:solidFill>
                  <a:srgbClr val="000000"/>
                </a:solidFill>
                <a:latin typeface="Times New Roman" panose="02020603050405020304" pitchFamily="18" charset="0"/>
              </a:rPr>
              <a:t>2. </a:t>
            </a:r>
            <a:r>
              <a:rPr lang="en-US" sz="4000">
                <a:solidFill>
                  <a:srgbClr val="000000"/>
                </a:solidFill>
                <a:latin typeface="Times New Roman" panose="02020603050405020304" pitchFamily="18" charset="0"/>
              </a:rPr>
              <a:t>You ask your teacher for permission to submit your project after the deadline.</a:t>
            </a:r>
          </a:p>
        </p:txBody>
      </p:sp>
      <p:sp>
        <p:nvSpPr>
          <p:cNvPr id="3" name="TextBox 20"/>
          <p:cNvSpPr txBox="1"/>
          <p:nvPr/>
        </p:nvSpPr>
        <p:spPr>
          <a:xfrm>
            <a:off x="172720" y="2397125"/>
            <a:ext cx="11732895" cy="746125"/>
          </a:xfrm>
          <a:prstGeom prst="rect">
            <a:avLst/>
          </a:prstGeom>
          <a:noFill/>
        </p:spPr>
        <p:txBody>
          <a:bodyPr wrap="square">
            <a:noAutofit/>
          </a:bodyPr>
          <a:lstStyle/>
          <a:p>
            <a:r>
              <a:rPr lang="en-US" sz="4400" dirty="0" smtClean="0">
                <a:solidFill>
                  <a:schemeClr val="tx1"/>
                </a:solidFill>
                <a:effectLst/>
                <a:sym typeface="+mn-ea"/>
              </a:rPr>
              <a:t>- Work </a:t>
            </a:r>
            <a:r>
              <a:rPr lang="en-US" sz="4400" dirty="0">
                <a:solidFill>
                  <a:schemeClr val="tx1"/>
                </a:solidFill>
                <a:effectLst/>
                <a:sym typeface="+mn-ea"/>
              </a:rPr>
              <a:t>in pairs to make similar dialogues, using the </a:t>
            </a:r>
            <a:r>
              <a:rPr lang="en-US" sz="4400" dirty="0" smtClean="0">
                <a:solidFill>
                  <a:schemeClr val="tx1"/>
                </a:solidFill>
                <a:effectLst/>
                <a:sym typeface="+mn-ea"/>
              </a:rPr>
              <a:t> </a:t>
            </a:r>
          </a:p>
          <a:p>
            <a:r>
              <a:rPr lang="en-US" sz="4400" dirty="0" smtClean="0">
                <a:solidFill>
                  <a:schemeClr val="tx1"/>
                </a:solidFill>
                <a:effectLst/>
                <a:sym typeface="+mn-ea"/>
              </a:rPr>
              <a:t>  language </a:t>
            </a:r>
            <a:r>
              <a:rPr lang="en-US" sz="4400" dirty="0">
                <a:solidFill>
                  <a:schemeClr val="tx1"/>
                </a:solidFill>
                <a:effectLst/>
                <a:sym typeface="+mn-ea"/>
              </a:rPr>
              <a:t>you have learnt.</a:t>
            </a:r>
          </a:p>
        </p:txBody>
      </p:sp>
      <p:sp>
        <p:nvSpPr>
          <p:cNvPr id="5" name="TextBox 20"/>
          <p:cNvSpPr txBox="1"/>
          <p:nvPr/>
        </p:nvSpPr>
        <p:spPr>
          <a:xfrm>
            <a:off x="66674" y="3905938"/>
            <a:ext cx="11732895" cy="746125"/>
          </a:xfrm>
          <a:prstGeom prst="rect">
            <a:avLst/>
          </a:prstGeom>
          <a:noFill/>
        </p:spPr>
        <p:txBody>
          <a:bodyPr wrap="square">
            <a:noAutofit/>
          </a:bodyPr>
          <a:lstStyle/>
          <a:p>
            <a:pPr algn="just"/>
            <a:r>
              <a:rPr lang="en-US" sz="4400" dirty="0">
                <a:solidFill>
                  <a:schemeClr val="tx1"/>
                </a:solidFill>
                <a:effectLst/>
                <a:sym typeface="+mn-ea"/>
              </a:rPr>
              <a:t>- Then, swap roles.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720888"/>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31267" y="1068161"/>
            <a:ext cx="11651948" cy="113877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175815" y="120003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28600" y="109739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200997" y="39041"/>
            <a:ext cx="4056380" cy="584775"/>
          </a:xfrm>
          <a:prstGeom prst="rect">
            <a:avLst/>
          </a:prstGeom>
          <a:noFill/>
          <a:effectLst/>
        </p:spPr>
        <p:txBody>
          <a:bodyPr wrap="square" rtlCol="0">
            <a:spAutoFit/>
          </a:bodyPr>
          <a:lstStyle/>
          <a:p>
            <a:pPr algn="ctr"/>
            <a:r>
              <a:rPr lang="en-US" sz="3200" b="1" dirty="0">
                <a:sym typeface="+mn-ea"/>
              </a:rPr>
              <a:t>EVERYDAY ENGLISH</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6" name="Text Box 5"/>
          <p:cNvSpPr txBox="1"/>
          <p:nvPr/>
        </p:nvSpPr>
        <p:spPr>
          <a:xfrm>
            <a:off x="435610" y="2609720"/>
            <a:ext cx="11123295" cy="1631216"/>
          </a:xfrm>
          <a:prstGeom prst="rect">
            <a:avLst/>
          </a:prstGeom>
          <a:solidFill>
            <a:srgbClr val="B4BDFF"/>
          </a:solidFill>
          <a:ln w="9525">
            <a:noFill/>
          </a:ln>
        </p:spPr>
        <p:txBody>
          <a:bodyPr wrap="square">
            <a:spAutoFit/>
          </a:bodyPr>
          <a:lstStyle/>
          <a:p>
            <a:r>
              <a:rPr lang="en-US" sz="5000" dirty="0" smtClean="0">
                <a:latin typeface="Times New Roman" panose="02020603050405020304" pitchFamily="18" charset="0"/>
              </a:rPr>
              <a:t>1. You </a:t>
            </a:r>
            <a:r>
              <a:rPr lang="en-US" sz="5000" dirty="0">
                <a:latin typeface="Times New Roman" panose="02020603050405020304" pitchFamily="18" charset="0"/>
              </a:rPr>
              <a:t>persuade your friend to watch a </a:t>
            </a:r>
            <a:r>
              <a:rPr lang="en-US" sz="5000" dirty="0" smtClean="0">
                <a:latin typeface="Times New Roman" panose="02020603050405020304" pitchFamily="18" charset="0"/>
              </a:rPr>
              <a:t> </a:t>
            </a:r>
          </a:p>
          <a:p>
            <a:r>
              <a:rPr lang="en-US" sz="5000" dirty="0">
                <a:latin typeface="Times New Roman" panose="02020603050405020304" pitchFamily="18" charset="0"/>
              </a:rPr>
              <a:t> </a:t>
            </a:r>
            <a:r>
              <a:rPr lang="en-US" sz="5000" dirty="0" smtClean="0">
                <a:latin typeface="Times New Roman" panose="02020603050405020304" pitchFamily="18" charset="0"/>
              </a:rPr>
              <a:t>     </a:t>
            </a:r>
            <a:r>
              <a:rPr lang="en-US" sz="5000" dirty="0" smtClean="0">
                <a:latin typeface="Times New Roman" panose="02020603050405020304" pitchFamily="18" charset="0"/>
              </a:rPr>
              <a:t>movie </a:t>
            </a:r>
            <a:r>
              <a:rPr lang="en-US" sz="5000" dirty="0">
                <a:latin typeface="Times New Roman" panose="02020603050405020304" pitchFamily="18" charset="0"/>
              </a:rPr>
              <a:t>about planet Earth.</a:t>
            </a:r>
          </a:p>
        </p:txBody>
      </p:sp>
      <p:sp>
        <p:nvSpPr>
          <p:cNvPr id="7" name="Text Box 6"/>
          <p:cNvSpPr txBox="1"/>
          <p:nvPr/>
        </p:nvSpPr>
        <p:spPr>
          <a:xfrm>
            <a:off x="427117" y="4597757"/>
            <a:ext cx="11123295" cy="1631216"/>
          </a:xfrm>
          <a:prstGeom prst="rect">
            <a:avLst/>
          </a:prstGeom>
          <a:solidFill>
            <a:srgbClr val="FFE3BB"/>
          </a:solidFill>
          <a:ln w="9525">
            <a:noFill/>
          </a:ln>
        </p:spPr>
        <p:txBody>
          <a:bodyPr wrap="square">
            <a:spAutoFit/>
          </a:bodyPr>
          <a:lstStyle/>
          <a:p>
            <a:pPr marL="635" indent="-635"/>
            <a:r>
              <a:rPr lang="en-US" sz="5000" dirty="0">
                <a:solidFill>
                  <a:srgbClr val="000000"/>
                </a:solidFill>
                <a:latin typeface="Times New Roman" panose="02020603050405020304" pitchFamily="18" charset="0"/>
              </a:rPr>
              <a:t>2. You persuade local people to contribute </a:t>
            </a:r>
            <a:endParaRPr lang="en-US" sz="5000" dirty="0" smtClean="0">
              <a:solidFill>
                <a:srgbClr val="000000"/>
              </a:solidFill>
              <a:latin typeface="Times New Roman" panose="02020603050405020304" pitchFamily="18" charset="0"/>
            </a:endParaRPr>
          </a:p>
          <a:p>
            <a:pPr marL="635" indent="-635"/>
            <a:r>
              <a:rPr lang="en-US" sz="5000" dirty="0">
                <a:solidFill>
                  <a:srgbClr val="000000"/>
                </a:solidFill>
                <a:latin typeface="Times New Roman" panose="02020603050405020304" pitchFamily="18" charset="0"/>
              </a:rPr>
              <a:t> </a:t>
            </a:r>
            <a:r>
              <a:rPr lang="en-US" sz="5000" dirty="0" smtClean="0">
                <a:solidFill>
                  <a:srgbClr val="000000"/>
                </a:solidFill>
                <a:latin typeface="Times New Roman" panose="02020603050405020304" pitchFamily="18" charset="0"/>
              </a:rPr>
              <a:t>    </a:t>
            </a:r>
            <a:r>
              <a:rPr lang="en-US" sz="5000" dirty="0" smtClean="0">
                <a:solidFill>
                  <a:srgbClr val="000000"/>
                </a:solidFill>
                <a:latin typeface="Times New Roman" panose="02020603050405020304" pitchFamily="18" charset="0"/>
              </a:rPr>
              <a:t>to </a:t>
            </a:r>
            <a:r>
              <a:rPr lang="en-US" sz="5000" dirty="0">
                <a:solidFill>
                  <a:srgbClr val="000000"/>
                </a:solidFill>
                <a:latin typeface="Times New Roman" panose="02020603050405020304" pitchFamily="18" charset="0"/>
              </a:rPr>
              <a:t>a fund to build a nature reserve.</a:t>
            </a:r>
          </a:p>
        </p:txBody>
      </p:sp>
      <p:sp>
        <p:nvSpPr>
          <p:cNvPr id="4" name="Text Box 3"/>
          <p:cNvSpPr txBox="1"/>
          <p:nvPr/>
        </p:nvSpPr>
        <p:spPr>
          <a:xfrm>
            <a:off x="435610" y="-3790315"/>
            <a:ext cx="10901045" cy="3538220"/>
          </a:xfrm>
          <a:prstGeom prst="rect">
            <a:avLst/>
          </a:prstGeom>
          <a:solidFill>
            <a:srgbClr val="B4BDFF"/>
          </a:solidFill>
          <a:ln w="9525">
            <a:noFill/>
          </a:ln>
        </p:spPr>
        <p:txBody>
          <a:bodyPr wrap="square">
            <a:spAutoFit/>
          </a:bodyPr>
          <a:lstStyle/>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 </a:t>
            </a:r>
            <a:r>
              <a:rPr lang="en-US" sz="3200" b="0">
                <a:latin typeface="Times New Roman" panose="02020603050405020304" pitchFamily="18" charset="0"/>
                <a:ea typeface="SimSun" panose="02010600030101010101" pitchFamily="2" charset="-122"/>
                <a:cs typeface="Times New Roman" panose="02020603050405020304" pitchFamily="18" charset="0"/>
              </a:rPr>
              <a:t>Hey, heard of "Planet Earth"? It's this insane doc about our crazy planet. </a:t>
            </a:r>
            <a:endParaRPr lang="en-US" sz="3200" b="1">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Friend:</a:t>
            </a:r>
            <a:r>
              <a:rPr lang="en-US" sz="3200" b="0">
                <a:latin typeface="Times New Roman" panose="02020603050405020304" pitchFamily="18" charset="0"/>
                <a:ea typeface="SimSun" panose="02010600030101010101" pitchFamily="2" charset="-122"/>
                <a:cs typeface="Times New Roman" panose="02020603050405020304" pitchFamily="18" charset="0"/>
              </a:rPr>
              <a:t> Scoffs Pfff, sounds more like "Animal Planet After Dark." Not really my scene.</a:t>
            </a:r>
            <a:endParaRPr lang="en-US" sz="3200" b="1">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a:t>
            </a:r>
            <a:r>
              <a:rPr lang="en-US" sz="3200" b="0">
                <a:latin typeface="Times New Roman" panose="02020603050405020304" pitchFamily="18" charset="0"/>
                <a:ea typeface="SimSun" panose="02010600030101010101" pitchFamily="2" charset="-122"/>
                <a:cs typeface="Times New Roman" panose="02020603050405020304" pitchFamily="18" charset="0"/>
              </a:rPr>
              <a:t> No, trust me! It's like an extreme nature travel program. </a:t>
            </a:r>
            <a:r>
              <a:rPr lang="en-US" sz="3200" b="0">
                <a:highlight>
                  <a:srgbClr val="FFFF00"/>
                </a:highlight>
                <a:latin typeface="Times New Roman" panose="02020603050405020304" pitchFamily="18" charset="0"/>
                <a:ea typeface="SimSun" panose="02010600030101010101" pitchFamily="2" charset="-122"/>
                <a:cs typeface="Times New Roman" panose="02020603050405020304" pitchFamily="18" charset="0"/>
              </a:rPr>
              <a:t>Why don't you give it a go?</a:t>
            </a:r>
            <a:endParaRPr lang="en-US" sz="3200" b="1">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Friend:</a:t>
            </a:r>
            <a:r>
              <a:rPr lang="en-US" sz="3200" b="0">
                <a:latin typeface="Times New Roman" panose="02020603050405020304" pitchFamily="18" charset="0"/>
                <a:ea typeface="SimSun" panose="02010600030101010101" pitchFamily="2" charset="-122"/>
                <a:cs typeface="Times New Roman" panose="02020603050405020304" pitchFamily="18" charset="0"/>
              </a:rPr>
              <a:t> Hmm, you got me curious. </a:t>
            </a:r>
            <a:r>
              <a:rPr lang="en-US" sz="3200" b="0">
                <a:highlight>
                  <a:srgbClr val="FFFF00"/>
                </a:highlight>
                <a:latin typeface="Times New Roman" panose="02020603050405020304" pitchFamily="18" charset="0"/>
                <a:ea typeface="SimSun" panose="02010600030101010101" pitchFamily="2" charset="-122"/>
                <a:cs typeface="Times New Roman" panose="02020603050405020304" pitchFamily="18" charset="0"/>
              </a:rPr>
              <a:t>Okay, I'll think about it.</a:t>
            </a:r>
          </a:p>
        </p:txBody>
      </p:sp>
      <p:sp>
        <p:nvSpPr>
          <p:cNvPr id="5" name="Oval 4"/>
          <p:cNvSpPr/>
          <p:nvPr/>
        </p:nvSpPr>
        <p:spPr>
          <a:xfrm>
            <a:off x="-1486535" y="1810385"/>
            <a:ext cx="640715" cy="660400"/>
          </a:xfrm>
          <a:prstGeom prst="ellipse">
            <a:avLst/>
          </a:prstGeom>
          <a:solidFill>
            <a:schemeClr val="bg1"/>
          </a:solidFill>
          <a:ln w="19050">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1</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8304"/>
            <a:ext cx="12330430" cy="65624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228534" y="53161"/>
            <a:ext cx="4056380" cy="584775"/>
          </a:xfrm>
          <a:prstGeom prst="rect">
            <a:avLst/>
          </a:prstGeom>
          <a:noFill/>
          <a:effectLst/>
        </p:spPr>
        <p:txBody>
          <a:bodyPr wrap="square" rtlCol="0">
            <a:spAutoFit/>
          </a:bodyPr>
          <a:lstStyle/>
          <a:p>
            <a:pPr algn="ctr"/>
            <a:r>
              <a:rPr lang="en-US" sz="3200" b="1" dirty="0">
                <a:sym typeface="+mn-ea"/>
              </a:rPr>
              <a:t>EVERYDAY ENGLISH</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1218565" y="1135685"/>
            <a:ext cx="5080000" cy="523220"/>
          </a:xfrm>
          <a:prstGeom prst="rect">
            <a:avLst/>
          </a:prstGeom>
          <a:noFill/>
          <a:ln w="9525">
            <a:noFill/>
          </a:ln>
        </p:spPr>
        <p:txBody>
          <a:bodyPr>
            <a:spAutoFit/>
          </a:bodyPr>
          <a:lstStyle/>
          <a:p>
            <a:pPr marL="1270" indent="-1270"/>
            <a:r>
              <a:rPr lang="en-US" sz="2800" b="1" i="1" dirty="0">
                <a:latin typeface="Calibri" panose="020F0502020204030204" pitchFamily="34" charset="0"/>
                <a:cs typeface="Calibri" panose="020F0502020204030204" pitchFamily="34" charset="0"/>
              </a:rPr>
              <a:t>Example:</a:t>
            </a:r>
          </a:p>
        </p:txBody>
      </p:sp>
      <p:sp>
        <p:nvSpPr>
          <p:cNvPr id="100" name="Text Box 99"/>
          <p:cNvSpPr txBox="1"/>
          <p:nvPr/>
        </p:nvSpPr>
        <p:spPr>
          <a:xfrm>
            <a:off x="1407883" y="2214816"/>
            <a:ext cx="9112529" cy="3231654"/>
          </a:xfrm>
          <a:prstGeom prst="rect">
            <a:avLst/>
          </a:prstGeom>
          <a:solidFill>
            <a:srgbClr val="B4BDFF"/>
          </a:solidFill>
          <a:ln w="9525">
            <a:noFill/>
          </a:ln>
        </p:spPr>
        <p:txBody>
          <a:bodyPr wrap="square">
            <a:spAutoFit/>
          </a:bodyPr>
          <a:lstStyle/>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A:  </a:t>
            </a:r>
            <a:r>
              <a:rPr lang="en-US" sz="3600" dirty="0">
                <a:effectLst/>
                <a:latin typeface="Times New Roman" panose="02020603050405020304" pitchFamily="18" charset="0"/>
                <a:ea typeface="SimSun" panose="02010600030101010101" pitchFamily="2" charset="-122"/>
              </a:rPr>
              <a:t>Have you watched ‘Blue Planet” yet?</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B:  </a:t>
            </a:r>
            <a:r>
              <a:rPr lang="en-US" sz="3600" dirty="0">
                <a:effectLst/>
                <a:latin typeface="Times New Roman" panose="02020603050405020304" pitchFamily="18" charset="0"/>
                <a:ea typeface="SimSun" panose="02010600030101010101" pitchFamily="2" charset="-122"/>
              </a:rPr>
              <a:t>Not yet. I don’t like watching it much.</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A:  </a:t>
            </a:r>
            <a:r>
              <a:rPr lang="en-US" sz="3600" dirty="0">
                <a:effectLst/>
                <a:latin typeface="Times New Roman" panose="02020603050405020304" pitchFamily="18" charset="0"/>
                <a:ea typeface="SimSun" panose="02010600030101010101" pitchFamily="2" charset="-122"/>
              </a:rPr>
              <a:t>Why don’t you give it a go? You will like it. </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B:  </a:t>
            </a:r>
            <a:r>
              <a:rPr lang="en-US" sz="3600" dirty="0">
                <a:effectLst/>
                <a:latin typeface="Times New Roman" panose="02020603050405020304" pitchFamily="18" charset="0"/>
                <a:ea typeface="SimSun" panose="02010600030101010101" pitchFamily="2" charset="-122"/>
              </a:rPr>
              <a:t>OK, I’ll think about that.</a:t>
            </a:r>
            <a:endParaRPr lang="en-US" sz="3600" dirty="0">
              <a:effectLst/>
              <a:latin typeface="Times New Roman" panose="02020603050405020304" pitchFamily="18" charset="0"/>
              <a:ea typeface="Times New Roman" panose="02020603050405020304" pitchFamily="18" charset="0"/>
            </a:endParaRPr>
          </a:p>
          <a:p>
            <a:pPr indent="0"/>
            <a:endParaRPr lang="en-US" sz="6000" b="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Oval 4"/>
          <p:cNvSpPr/>
          <p:nvPr/>
        </p:nvSpPr>
        <p:spPr>
          <a:xfrm>
            <a:off x="577850" y="1884616"/>
            <a:ext cx="640715" cy="660400"/>
          </a:xfrm>
          <a:prstGeom prst="ellipse">
            <a:avLst/>
          </a:prstGeom>
          <a:solidFill>
            <a:schemeClr val="bg1"/>
          </a:solidFill>
          <a:ln w="19050">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1</a:t>
            </a:r>
          </a:p>
        </p:txBody>
      </p:sp>
      <p:sp>
        <p:nvSpPr>
          <p:cNvPr id="8" name="Text Box 7"/>
          <p:cNvSpPr txBox="1"/>
          <p:nvPr/>
        </p:nvSpPr>
        <p:spPr>
          <a:xfrm>
            <a:off x="435610" y="7205345"/>
            <a:ext cx="10901045" cy="4030980"/>
          </a:xfrm>
          <a:prstGeom prst="rect">
            <a:avLst/>
          </a:prstGeom>
          <a:solidFill>
            <a:srgbClr val="FFE3BB"/>
          </a:solidFill>
          <a:ln w="9525">
            <a:noFill/>
          </a:ln>
        </p:spPr>
        <p:txBody>
          <a:bodyPr wrap="square">
            <a:spAutoFit/>
          </a:bodyPr>
          <a:lstStyle/>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a:t>
            </a:r>
            <a:r>
              <a:rPr lang="en-US" sz="3200">
                <a:latin typeface="Times New Roman" panose="02020603050405020304" pitchFamily="18" charset="0"/>
                <a:ea typeface="SimSun" panose="02010600030101010101" pitchFamily="2" charset="-122"/>
                <a:cs typeface="Times New Roman" panose="02020603050405020304" pitchFamily="18" charset="0"/>
              </a:rPr>
              <a:t> Hi, B! Have you heard about the plans for a new nature reserve? Imagine we could have hiking trails, a butterfly garden... wouldn't that be lovely? </a:t>
            </a: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B: </a:t>
            </a:r>
            <a:r>
              <a:rPr lang="en-US" sz="3200">
                <a:latin typeface="Times New Roman" panose="02020603050405020304" pitchFamily="18" charset="0"/>
                <a:ea typeface="SimSun" panose="02010600030101010101" pitchFamily="2" charset="-122"/>
                <a:cs typeface="Times New Roman" panose="02020603050405020304" pitchFamily="18" charset="0"/>
              </a:rPr>
              <a:t>It sounds peaceful, dear. But these things cost money, and times are tight. </a:t>
            </a: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a:t>
            </a:r>
            <a:r>
              <a:rPr lang="en-US" sz="3200">
                <a:latin typeface="Times New Roman" panose="02020603050405020304" pitchFamily="18" charset="0"/>
                <a:ea typeface="SimSun" panose="02010600030101010101" pitchFamily="2" charset="-122"/>
                <a:cs typeface="Times New Roman" panose="02020603050405020304" pitchFamily="18" charset="0"/>
              </a:rPr>
              <a:t> True, but </a:t>
            </a:r>
            <a:r>
              <a:rPr lang="en-US" sz="3200">
                <a:highlight>
                  <a:srgbClr val="FFFF00"/>
                </a:highlight>
                <a:latin typeface="Times New Roman" panose="02020603050405020304" pitchFamily="18" charset="0"/>
                <a:ea typeface="SimSun" panose="02010600030101010101" pitchFamily="2" charset="-122"/>
                <a:cs typeface="Times New Roman" panose="02020603050405020304" pitchFamily="18" charset="0"/>
              </a:rPr>
              <a:t>how would you feel about contributing to the plans to make our lives better? </a:t>
            </a:r>
            <a:endParaRPr lang="en-US" sz="3200">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B:</a:t>
            </a:r>
            <a:r>
              <a:rPr lang="en-US" sz="3200">
                <a:latin typeface="Times New Roman" panose="02020603050405020304" pitchFamily="18" charset="0"/>
                <a:ea typeface="SimSun" panose="02010600030101010101" pitchFamily="2" charset="-122"/>
                <a:cs typeface="Times New Roman" panose="02020603050405020304" pitchFamily="18" charset="0"/>
              </a:rPr>
              <a:t> </a:t>
            </a:r>
            <a:r>
              <a:rPr lang="en-US" sz="320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Alright, I'll contribute some.</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73619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218908" y="33227"/>
            <a:ext cx="4056380" cy="584775"/>
          </a:xfrm>
          <a:prstGeom prst="rect">
            <a:avLst/>
          </a:prstGeom>
          <a:noFill/>
          <a:effectLst/>
        </p:spPr>
        <p:txBody>
          <a:bodyPr wrap="square" rtlCol="0">
            <a:spAutoFit/>
          </a:bodyPr>
          <a:lstStyle/>
          <a:p>
            <a:pPr algn="ctr"/>
            <a:r>
              <a:rPr lang="en-US" sz="3200" b="1" dirty="0">
                <a:sym typeface="+mn-ea"/>
              </a:rPr>
              <a:t>EVERYDAY ENGLISH</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1104549" y="803285"/>
            <a:ext cx="5080000" cy="523220"/>
          </a:xfrm>
          <a:prstGeom prst="rect">
            <a:avLst/>
          </a:prstGeom>
          <a:noFill/>
          <a:ln w="9525">
            <a:noFill/>
          </a:ln>
        </p:spPr>
        <p:txBody>
          <a:bodyPr>
            <a:spAutoFit/>
          </a:bodyPr>
          <a:lstStyle/>
          <a:p>
            <a:pPr marL="1270" indent="-1270"/>
            <a:r>
              <a:rPr lang="en-US" sz="2800" b="1" i="1" dirty="0">
                <a:latin typeface="Calibri" panose="020F0502020204030204" pitchFamily="34" charset="0"/>
                <a:cs typeface="Calibri" panose="020F0502020204030204" pitchFamily="34" charset="0"/>
              </a:rPr>
              <a:t>Example:</a:t>
            </a:r>
          </a:p>
        </p:txBody>
      </p:sp>
      <p:sp>
        <p:nvSpPr>
          <p:cNvPr id="100" name="Text Box 99"/>
          <p:cNvSpPr txBox="1"/>
          <p:nvPr/>
        </p:nvSpPr>
        <p:spPr>
          <a:xfrm>
            <a:off x="1104549" y="1897126"/>
            <a:ext cx="10676774" cy="3416320"/>
          </a:xfrm>
          <a:prstGeom prst="rect">
            <a:avLst/>
          </a:prstGeom>
          <a:solidFill>
            <a:srgbClr val="FFE3BB"/>
          </a:solidFill>
          <a:ln w="9525">
            <a:noFill/>
          </a:ln>
        </p:spPr>
        <p:txBody>
          <a:bodyPr wrap="square">
            <a:spAutoFit/>
          </a:bodyPr>
          <a:lstStyle/>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A:  </a:t>
            </a:r>
            <a:r>
              <a:rPr lang="en-US" sz="3600" dirty="0">
                <a:effectLst/>
                <a:latin typeface="Times New Roman" panose="02020603050405020304" pitchFamily="18" charset="0"/>
                <a:ea typeface="SimSun" panose="02010600030101010101" pitchFamily="2" charset="-122"/>
              </a:rPr>
              <a:t>How would you feel about contributing to the fund </a:t>
            </a:r>
          </a:p>
          <a:p>
            <a:pPr marL="0" marR="0" indent="0" fontAlgn="auto">
              <a:spcBef>
                <a:spcPts val="0"/>
              </a:spcBef>
              <a:spcAft>
                <a:spcPts val="0"/>
              </a:spcAft>
            </a:pPr>
            <a:r>
              <a:rPr lang="en-US" sz="3600" dirty="0">
                <a:latin typeface="Times New Roman" panose="02020603050405020304" pitchFamily="18" charset="0"/>
                <a:ea typeface="SimSun" panose="02010600030101010101" pitchFamily="2" charset="-122"/>
              </a:rPr>
              <a:t>      </a:t>
            </a:r>
            <a:r>
              <a:rPr lang="en-US" sz="3600" dirty="0">
                <a:effectLst/>
                <a:latin typeface="Times New Roman" panose="02020603050405020304" pitchFamily="18" charset="0"/>
                <a:ea typeface="SimSun" panose="02010600030101010101" pitchFamily="2" charset="-122"/>
              </a:rPr>
              <a:t>to build a nature reserve? </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B:  </a:t>
            </a:r>
            <a:r>
              <a:rPr lang="en-US" sz="3600" dirty="0">
                <a:effectLst/>
                <a:latin typeface="Times New Roman" panose="02020603050405020304" pitchFamily="18" charset="0"/>
                <a:ea typeface="SimSun" panose="02010600030101010101" pitchFamily="2" charset="-122"/>
              </a:rPr>
              <a:t>Contribute to a fund?</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A:  </a:t>
            </a:r>
            <a:r>
              <a:rPr lang="en-US" sz="3600" dirty="0">
                <a:effectLst/>
                <a:latin typeface="Times New Roman" panose="02020603050405020304" pitchFamily="18" charset="0"/>
                <a:ea typeface="SimSun" panose="02010600030101010101" pitchFamily="2" charset="-122"/>
              </a:rPr>
              <a:t>Yes, your contribution would really help us out.</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B:  </a:t>
            </a:r>
            <a:r>
              <a:rPr lang="en-US" sz="3600" dirty="0">
                <a:effectLst/>
                <a:latin typeface="Times New Roman" panose="02020603050405020304" pitchFamily="18" charset="0"/>
                <a:ea typeface="SimSun" panose="02010600030101010101" pitchFamily="2" charset="-122"/>
              </a:rPr>
              <a:t>Alright. I’ll make a contribution.</a:t>
            </a:r>
            <a:endParaRPr lang="en-US" sz="3600" dirty="0">
              <a:effectLst/>
              <a:latin typeface="Times New Roman" panose="02020603050405020304" pitchFamily="18" charset="0"/>
              <a:ea typeface="Times New Roman" panose="02020603050405020304" pitchFamily="18" charset="0"/>
            </a:endParaRPr>
          </a:p>
          <a:p>
            <a:pPr indent="0"/>
            <a:endParaRPr lang="en-US" sz="36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Oval 4"/>
          <p:cNvSpPr/>
          <p:nvPr/>
        </p:nvSpPr>
        <p:spPr>
          <a:xfrm>
            <a:off x="257492" y="1771650"/>
            <a:ext cx="640715" cy="660400"/>
          </a:xfrm>
          <a:prstGeom prst="ellipse">
            <a:avLst/>
          </a:prstGeom>
          <a:solidFill>
            <a:schemeClr val="bg1"/>
          </a:solidFill>
          <a:ln w="19050">
            <a:solidFill>
              <a:srgbClr val="ED7D3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dirty="0">
                <a:solidFill>
                  <a:schemeClr val="accent2"/>
                </a:solidFill>
              </a:rPr>
              <a:t>2</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590" y="-19050"/>
            <a:ext cx="12330430" cy="677478"/>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434298" y="93913"/>
            <a:ext cx="10821670" cy="564515"/>
          </a:xfrm>
          <a:prstGeom prst="rect">
            <a:avLst/>
          </a:prstGeom>
          <a:noFill/>
          <a:effectLst/>
        </p:spPr>
        <p:txBody>
          <a:bodyPr wrap="square" rtlCol="0">
            <a:noAutofit/>
          </a:bodyPr>
          <a:lstStyle/>
          <a:p>
            <a:pPr algn="ctr"/>
            <a:r>
              <a:rPr lang="en-US" sz="2800" b="1" dirty="0">
                <a:sym typeface="+mn-ea"/>
              </a:rPr>
              <a:t>Transition from </a:t>
            </a:r>
            <a:r>
              <a:rPr lang="en-US" sz="2800" b="1" i="1" dirty="0">
                <a:sym typeface="+mn-ea"/>
              </a:rPr>
              <a:t>Everyday English </a:t>
            </a:r>
            <a:r>
              <a:rPr lang="en-US" sz="2800" b="1" dirty="0">
                <a:sym typeface="+mn-ea"/>
              </a:rPr>
              <a:t>to </a:t>
            </a:r>
            <a:r>
              <a:rPr lang="en-US" sz="2800" b="1" i="1" dirty="0">
                <a:sym typeface="+mn-ea"/>
              </a:rPr>
              <a:t>Earth’s habitats</a:t>
            </a:r>
            <a:r>
              <a:rPr lang="en-US" sz="2800" b="1" dirty="0">
                <a:sym typeface="+mn-ea"/>
              </a:rPr>
              <a:t>.</a:t>
            </a:r>
          </a:p>
        </p:txBody>
      </p:sp>
      <p:sp>
        <p:nvSpPr>
          <p:cNvPr id="6" name="Text Box 5"/>
          <p:cNvSpPr txBox="1"/>
          <p:nvPr/>
        </p:nvSpPr>
        <p:spPr>
          <a:xfrm>
            <a:off x="488950" y="1267302"/>
            <a:ext cx="11237595" cy="645160"/>
          </a:xfrm>
          <a:prstGeom prst="rect">
            <a:avLst/>
          </a:prstGeom>
          <a:solidFill>
            <a:srgbClr val="B4BDFF"/>
          </a:solidFill>
          <a:ln w="9525">
            <a:noFill/>
          </a:ln>
        </p:spPr>
        <p:txBody>
          <a:bodyPr wrap="square">
            <a:spAutoFit/>
          </a:bodyPr>
          <a:lstStyle/>
          <a:p>
            <a:pPr marL="635" indent="-635" algn="just"/>
            <a:r>
              <a:rPr lang="en-US" sz="3600" dirty="0">
                <a:latin typeface="Times New Roman" panose="02020603050405020304" pitchFamily="18" charset="0"/>
              </a:rPr>
              <a:t>You persuade your peer to read about the Earth’s habitats. </a:t>
            </a:r>
          </a:p>
        </p:txBody>
      </p:sp>
      <p:sp>
        <p:nvSpPr>
          <p:cNvPr id="3" name="Text Box 2"/>
          <p:cNvSpPr txBox="1"/>
          <p:nvPr/>
        </p:nvSpPr>
        <p:spPr>
          <a:xfrm>
            <a:off x="524827" y="2879059"/>
            <a:ext cx="11237595" cy="2306955"/>
          </a:xfrm>
          <a:prstGeom prst="rect">
            <a:avLst/>
          </a:prstGeom>
          <a:solidFill>
            <a:srgbClr val="FFE3BB"/>
          </a:solidFill>
          <a:ln w="9525">
            <a:noFill/>
          </a:ln>
        </p:spPr>
        <p:txBody>
          <a:bodyPr wrap="square">
            <a:spAutoFit/>
          </a:bodyPr>
          <a:lstStyle/>
          <a:p>
            <a:pPr marL="635" indent="-635" algn="just"/>
            <a:r>
              <a:rPr lang="en-US" sz="3600" b="1" dirty="0">
                <a:solidFill>
                  <a:srgbClr val="000000"/>
                </a:solidFill>
                <a:latin typeface="Times New Roman" panose="02020603050405020304" pitchFamily="18" charset="0"/>
              </a:rPr>
              <a:t>Mi:</a:t>
            </a:r>
            <a:r>
              <a:rPr lang="en-US" sz="3600" dirty="0">
                <a:solidFill>
                  <a:srgbClr val="000000"/>
                </a:solidFill>
                <a:latin typeface="Times New Roman" panose="02020603050405020304" pitchFamily="18" charset="0"/>
              </a:rPr>
              <a:t>    Have you read this book about the Earth’s habitats?</a:t>
            </a:r>
          </a:p>
          <a:p>
            <a:pPr marL="635" indent="-635" algn="just"/>
            <a:r>
              <a:rPr lang="en-US" sz="3600" b="1" dirty="0">
                <a:solidFill>
                  <a:srgbClr val="000000"/>
                </a:solidFill>
                <a:latin typeface="Times New Roman" panose="02020603050405020304" pitchFamily="18" charset="0"/>
              </a:rPr>
              <a:t>Tom:</a:t>
            </a:r>
            <a:r>
              <a:rPr lang="en-US" sz="3600" dirty="0">
                <a:solidFill>
                  <a:srgbClr val="000000"/>
                </a:solidFill>
                <a:latin typeface="Times New Roman" panose="02020603050405020304" pitchFamily="18" charset="0"/>
              </a:rPr>
              <a:t> Not yet. I don’t feel like reading it.</a:t>
            </a:r>
          </a:p>
          <a:p>
            <a:pPr marL="635" indent="-635" algn="just"/>
            <a:r>
              <a:rPr lang="en-US" sz="3600" b="1" dirty="0">
                <a:solidFill>
                  <a:srgbClr val="000000"/>
                </a:solidFill>
                <a:latin typeface="Times New Roman" panose="02020603050405020304" pitchFamily="18" charset="0"/>
              </a:rPr>
              <a:t>Mi:</a:t>
            </a:r>
            <a:r>
              <a:rPr lang="en-US" sz="3600" dirty="0">
                <a:solidFill>
                  <a:srgbClr val="000000"/>
                </a:solidFill>
                <a:latin typeface="Times New Roman" panose="02020603050405020304" pitchFamily="18" charset="0"/>
              </a:rPr>
              <a:t>    Why don’t you give it a go? You will like it.</a:t>
            </a:r>
          </a:p>
          <a:p>
            <a:pPr marL="635" indent="-635" algn="just"/>
            <a:r>
              <a:rPr lang="en-US" sz="3600" b="1" dirty="0">
                <a:solidFill>
                  <a:srgbClr val="000000"/>
                </a:solidFill>
                <a:latin typeface="Times New Roman" panose="02020603050405020304" pitchFamily="18" charset="0"/>
              </a:rPr>
              <a:t>Tom:</a:t>
            </a:r>
            <a:r>
              <a:rPr lang="en-US" sz="3600" dirty="0">
                <a:solidFill>
                  <a:srgbClr val="000000"/>
                </a:solidFill>
                <a:latin typeface="Times New Roman" panose="02020603050405020304" pitchFamily="18" charset="0"/>
              </a:rPr>
              <a:t> Ok, I’ll think about that.</a:t>
            </a:r>
          </a:p>
        </p:txBody>
      </p:sp>
      <p:sp>
        <p:nvSpPr>
          <p:cNvPr id="4" name="TextBox 20"/>
          <p:cNvSpPr txBox="1"/>
          <p:nvPr/>
        </p:nvSpPr>
        <p:spPr>
          <a:xfrm>
            <a:off x="429578" y="642593"/>
            <a:ext cx="11083290" cy="746125"/>
          </a:xfrm>
          <a:prstGeom prst="rect">
            <a:avLst/>
          </a:prstGeom>
          <a:noFill/>
        </p:spPr>
        <p:txBody>
          <a:bodyPr wrap="square">
            <a:noAutofit/>
          </a:bodyPr>
          <a:lstStyle/>
          <a:p>
            <a:pPr algn="just"/>
            <a:r>
              <a:rPr lang="en-US" sz="3600" i="1" dirty="0">
                <a:sym typeface="+mn-ea"/>
              </a:rPr>
              <a:t>Situation:</a:t>
            </a:r>
          </a:p>
        </p:txBody>
      </p:sp>
      <p:sp>
        <p:nvSpPr>
          <p:cNvPr id="5" name="TextBox 20"/>
          <p:cNvSpPr txBox="1"/>
          <p:nvPr/>
        </p:nvSpPr>
        <p:spPr>
          <a:xfrm>
            <a:off x="429578" y="2159271"/>
            <a:ext cx="11083290" cy="746125"/>
          </a:xfrm>
          <a:prstGeom prst="rect">
            <a:avLst/>
          </a:prstGeom>
          <a:noFill/>
        </p:spPr>
        <p:txBody>
          <a:bodyPr wrap="square">
            <a:noAutofit/>
          </a:bodyPr>
          <a:lstStyle/>
          <a:p>
            <a:pPr algn="just"/>
            <a:r>
              <a:rPr lang="en-US" sz="3600" i="1" dirty="0">
                <a:sym typeface="+mn-ea"/>
              </a:rPr>
              <a:t>Dialogue:</a:t>
            </a:r>
          </a:p>
        </p:txBody>
      </p:sp>
      <p:sp>
        <p:nvSpPr>
          <p:cNvPr id="100" name="Text Box 99"/>
          <p:cNvSpPr txBox="1"/>
          <p:nvPr/>
        </p:nvSpPr>
        <p:spPr>
          <a:xfrm>
            <a:off x="981075" y="5478780"/>
            <a:ext cx="10720070" cy="1198880"/>
          </a:xfrm>
          <a:prstGeom prst="rect">
            <a:avLst/>
          </a:prstGeom>
          <a:solidFill>
            <a:srgbClr val="92D050"/>
          </a:solidFill>
          <a:ln w="9525">
            <a:noFill/>
          </a:ln>
        </p:spPr>
        <p:txBody>
          <a:bodyPr wrap="square">
            <a:spAutoFit/>
          </a:bodyPr>
          <a:lstStyle/>
          <a:p>
            <a:pPr marL="635" indent="-635"/>
            <a:r>
              <a:rPr lang="en-US" sz="3600" b="0" dirty="0">
                <a:solidFill>
                  <a:srgbClr val="000000"/>
                </a:solidFill>
                <a:latin typeface="Calibri" panose="020F0502020204030204" pitchFamily="34" charset="0"/>
                <a:cs typeface="Calibri" panose="020F0502020204030204" pitchFamily="34" charset="0"/>
              </a:rPr>
              <a:t>We will have a chance to read about some of the Earth’s habitats.</a:t>
            </a:r>
          </a:p>
        </p:txBody>
      </p:sp>
      <p:sp>
        <p:nvSpPr>
          <p:cNvPr id="8" name="Right Arrow 7"/>
          <p:cNvSpPr/>
          <p:nvPr/>
        </p:nvSpPr>
        <p:spPr>
          <a:xfrm>
            <a:off x="82550" y="5879465"/>
            <a:ext cx="812800" cy="520700"/>
          </a:xfrm>
          <a:prstGeom prst="rightArrow">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1000" fill="hold"/>
                                        <p:tgtEl>
                                          <p:spTgt spid="100"/>
                                        </p:tgtEl>
                                        <p:attrNameLst>
                                          <p:attrName>ppt_w</p:attrName>
                                        </p:attrNameLst>
                                      </p:cBhvr>
                                      <p:tavLst>
                                        <p:tav tm="0">
                                          <p:val>
                                            <p:strVal val="#ppt_w*0.70"/>
                                          </p:val>
                                        </p:tav>
                                        <p:tav tm="100000">
                                          <p:val>
                                            <p:strVal val="#ppt_w"/>
                                          </p:val>
                                        </p:tav>
                                      </p:tavLst>
                                    </p:anim>
                                    <p:anim calcmode="lin" valueType="num">
                                      <p:cBhvr>
                                        <p:cTn id="27" dur="1000" fill="hold"/>
                                        <p:tgtEl>
                                          <p:spTgt spid="100"/>
                                        </p:tgtEl>
                                        <p:attrNameLst>
                                          <p:attrName>ppt_h</p:attrName>
                                        </p:attrNameLst>
                                      </p:cBhvr>
                                      <p:tavLst>
                                        <p:tav tm="0">
                                          <p:val>
                                            <p:strVal val="#ppt_h"/>
                                          </p:val>
                                        </p:tav>
                                        <p:tav tm="100000">
                                          <p:val>
                                            <p:strVal val="#ppt_h"/>
                                          </p:val>
                                        </p:tav>
                                      </p:tavLst>
                                    </p:anim>
                                    <p:animEffect transition="in" filter="fade">
                                      <p:cBhvr>
                                        <p:cTn id="28"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3" grpId="1" animBg="1"/>
      <p:bldP spid="100" grpId="0" animBg="1"/>
      <p:bldP spid="100"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0450"/>
            <a:ext cx="12192000" cy="655537"/>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9105" y="668697"/>
            <a:ext cx="10888345" cy="1138773"/>
          </a:xfrm>
          <a:prstGeom prst="rect">
            <a:avLst/>
          </a:prstGeom>
          <a:noFill/>
          <a:effectLst/>
        </p:spPr>
        <p:txBody>
          <a:bodyPr wrap="square" rtlCol="0">
            <a:spAutoFit/>
          </a:bodyPr>
          <a:lstStyle/>
          <a:p>
            <a:r>
              <a:rPr lang="en-US" sz="3400" b="1" dirty="0">
                <a:solidFill>
                  <a:schemeClr val="tx1"/>
                </a:solidFill>
                <a:effectLst>
                  <a:glow rad="88900">
                    <a:schemeClr val="bg1"/>
                  </a:glow>
                </a:effectLst>
                <a:cs typeface="Arial" panose="020B0604020202020204" pitchFamily="34" charset="0"/>
              </a:rPr>
              <a:t>Read the short descriptions of various habitats and match them with their features.</a:t>
            </a:r>
          </a:p>
        </p:txBody>
      </p:sp>
      <p:sp>
        <p:nvSpPr>
          <p:cNvPr id="16" name="Rounded Rectangle 15"/>
          <p:cNvSpPr/>
          <p:nvPr/>
        </p:nvSpPr>
        <p:spPr>
          <a:xfrm>
            <a:off x="521985" y="7629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74770" y="65581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138528" y="42351"/>
            <a:ext cx="4075330" cy="58241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EARTH’S HABITATS</a:t>
            </a:r>
          </a:p>
        </p:txBody>
      </p:sp>
      <p:sp>
        <p:nvSpPr>
          <p:cNvPr id="3" name="TextBox 20"/>
          <p:cNvSpPr txBox="1"/>
          <p:nvPr/>
        </p:nvSpPr>
        <p:spPr>
          <a:xfrm>
            <a:off x="486983" y="2006599"/>
            <a:ext cx="11482070" cy="746125"/>
          </a:xfrm>
          <a:prstGeom prst="rect">
            <a:avLst/>
          </a:prstGeom>
          <a:noFill/>
        </p:spPr>
        <p:txBody>
          <a:bodyPr wrap="square">
            <a:noAutofit/>
          </a:bodyPr>
          <a:lstStyle/>
          <a:p>
            <a:r>
              <a:rPr lang="en-US" sz="4400" dirty="0">
                <a:solidFill>
                  <a:schemeClr val="tx1"/>
                </a:solidFill>
                <a:effectLst/>
                <a:sym typeface="+mn-ea"/>
              </a:rPr>
              <a:t>- Work in pairs to read the posts to match the   main idea of each post with the name of the habitat.</a:t>
            </a:r>
          </a:p>
        </p:txBody>
      </p:sp>
      <p:sp>
        <p:nvSpPr>
          <p:cNvPr id="7" name="Text Box 6"/>
          <p:cNvSpPr txBox="1"/>
          <p:nvPr/>
        </p:nvSpPr>
        <p:spPr>
          <a:xfrm>
            <a:off x="13333095" y="1102995"/>
            <a:ext cx="8169275" cy="2553335"/>
          </a:xfrm>
          <a:prstGeom prst="rect">
            <a:avLst/>
          </a:prstGeom>
          <a:solidFill>
            <a:srgbClr val="F4EEE8"/>
          </a:solidFill>
        </p:spPr>
        <p:txBody>
          <a:bodyPr wrap="square" rtlCol="0" anchor="t">
            <a:spAutoFit/>
          </a:bodyPr>
          <a:lstStyle/>
          <a:p>
            <a:pPr algn="just"/>
            <a:r>
              <a:rPr lang="en-US"/>
              <a:t>                   </a:t>
            </a:r>
            <a:r>
              <a:rPr lang="en-US" sz="3200"/>
              <a:t> include the North Pole and the South Pole. These habitats are covered in ice and extremely cold and dry. Animals here include small fish, polar bears, penguins, leopard seals, etc.</a:t>
            </a:r>
          </a:p>
        </p:txBody>
      </p:sp>
      <p:sp>
        <p:nvSpPr>
          <p:cNvPr id="8" name="Rounded Rectangle 7"/>
          <p:cNvSpPr/>
          <p:nvPr/>
        </p:nvSpPr>
        <p:spPr>
          <a:xfrm>
            <a:off x="-3728085" y="1243330"/>
            <a:ext cx="2782570" cy="652145"/>
          </a:xfrm>
          <a:prstGeom prst="roundRect">
            <a:avLst>
              <a:gd name="adj" fmla="val 50000"/>
            </a:avLst>
          </a:prstGeom>
          <a:solidFill>
            <a:srgbClr val="B9DB9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200" b="1">
                <a:solidFill>
                  <a:schemeClr val="tx1"/>
                </a:solidFill>
              </a:rPr>
              <a:t>Polar habitats</a:t>
            </a:r>
          </a:p>
        </p:txBody>
      </p:sp>
      <p:sp>
        <p:nvSpPr>
          <p:cNvPr id="13" name="Text Box 12"/>
          <p:cNvSpPr txBox="1"/>
          <p:nvPr/>
        </p:nvSpPr>
        <p:spPr>
          <a:xfrm>
            <a:off x="13141325" y="3656330"/>
            <a:ext cx="8169275" cy="2553335"/>
          </a:xfrm>
          <a:prstGeom prst="rect">
            <a:avLst/>
          </a:prstGeom>
          <a:solidFill>
            <a:srgbClr val="F4EEE8"/>
          </a:solidFill>
        </p:spPr>
        <p:txBody>
          <a:bodyPr wrap="square" rtlCol="0" anchor="t">
            <a:spAutoFit/>
          </a:bodyPr>
          <a:lstStyle/>
          <a:p>
            <a:pPr algn="just"/>
            <a:r>
              <a:rPr lang="en-US"/>
              <a:t>                   </a:t>
            </a:r>
            <a:r>
              <a:rPr lang="en-US" sz="3200"/>
              <a:t> include tropical forests, temperate forests, and boreal forests. They are considered the Earth’s lungs because they produce oxygen. They also provide homes to bats, owls, deer, squirrels, foxes, lizards, etc.</a:t>
            </a:r>
          </a:p>
        </p:txBody>
      </p:sp>
      <p:sp>
        <p:nvSpPr>
          <p:cNvPr id="14" name="Rounded Rectangle 13"/>
          <p:cNvSpPr/>
          <p:nvPr/>
        </p:nvSpPr>
        <p:spPr>
          <a:xfrm>
            <a:off x="-3622040" y="3939540"/>
            <a:ext cx="3006725" cy="652145"/>
          </a:xfrm>
          <a:prstGeom prst="roundRect">
            <a:avLst>
              <a:gd name="adj" fmla="val 50000"/>
            </a:avLst>
          </a:prstGeom>
          <a:solidFill>
            <a:srgbClr val="F9C7C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200" b="1">
                <a:solidFill>
                  <a:schemeClr val="tx1"/>
                </a:solidFill>
              </a:rPr>
              <a:t>Forest habitats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Stars and stars in the s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0" y="0"/>
            <a:ext cx="12312070" cy="6858000"/>
          </a:xfrm>
          <a:prstGeom prst="rect">
            <a:avLst/>
          </a:prstGeom>
        </p:spPr>
      </p:pic>
      <p:pic>
        <p:nvPicPr>
          <p:cNvPr id="5" name="Picture 4" descr="A close-up of the earth&#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812" y="-1126113"/>
            <a:ext cx="797121" cy="797121"/>
          </a:xfrm>
          <a:prstGeom prst="rect">
            <a:avLst/>
          </a:prstGeom>
        </p:spPr>
      </p:pic>
      <p:grpSp>
        <p:nvGrpSpPr>
          <p:cNvPr id="44" name="Group 43"/>
          <p:cNvGrpSpPr/>
          <p:nvPr/>
        </p:nvGrpSpPr>
        <p:grpSpPr>
          <a:xfrm>
            <a:off x="6011512" y="7253667"/>
            <a:ext cx="870585" cy="709295"/>
            <a:chOff x="2180974" y="148629"/>
            <a:chExt cx="1062130" cy="709214"/>
          </a:xfrm>
        </p:grpSpPr>
        <p:sp>
          <p:nvSpPr>
            <p:cNvPr id="45" name="Oval 44"/>
            <p:cNvSpPr/>
            <p:nvPr/>
          </p:nvSpPr>
          <p:spPr>
            <a:xfrm>
              <a:off x="2180974" y="148629"/>
              <a:ext cx="1062130"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46" name="Chord 45"/>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pSp>
      <p:grpSp>
        <p:nvGrpSpPr>
          <p:cNvPr id="43" name="Group 42"/>
          <p:cNvGrpSpPr/>
          <p:nvPr/>
        </p:nvGrpSpPr>
        <p:grpSpPr>
          <a:xfrm>
            <a:off x="2756119" y="8764043"/>
            <a:ext cx="5783580" cy="941070"/>
            <a:chOff x="-9548" y="3121"/>
            <a:chExt cx="9108" cy="1482"/>
          </a:xfrm>
        </p:grpSpPr>
        <p:sp>
          <p:nvSpPr>
            <p:cNvPr id="14" name="Rounded Rectangle 13"/>
            <p:cNvSpPr/>
            <p:nvPr/>
          </p:nvSpPr>
          <p:spPr>
            <a:xfrm>
              <a:off x="-8690" y="3407"/>
              <a:ext cx="8250"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7863" y="3463"/>
              <a:ext cx="7422" cy="822"/>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9548" y="3121"/>
              <a:ext cx="1560" cy="1483"/>
              <a:chOff x="2766630" y="1746890"/>
              <a:chExt cx="990895" cy="941618"/>
            </a:xfrm>
          </p:grpSpPr>
          <p:pic>
            <p:nvPicPr>
              <p:cNvPr id="18" name="Picture 17"/>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6"/>
              <a:srcRect t="5582"/>
              <a:stretch>
                <a:fillRect/>
              </a:stretch>
            </p:blipFill>
            <p:spPr>
              <a:xfrm>
                <a:off x="2906617" y="1968106"/>
                <a:ext cx="710920" cy="499184"/>
              </a:xfrm>
              <a:prstGeom prst="rect">
                <a:avLst/>
              </a:prstGeom>
            </p:spPr>
          </p:pic>
        </p:grpSp>
      </p:grpSp>
      <p:sp>
        <p:nvSpPr>
          <p:cNvPr id="47" name="TextBox 39"/>
          <p:cNvSpPr txBox="1"/>
          <p:nvPr/>
        </p:nvSpPr>
        <p:spPr>
          <a:xfrm>
            <a:off x="4211922" y="7204772"/>
            <a:ext cx="2089150" cy="829945"/>
          </a:xfrm>
          <a:prstGeom prst="rect">
            <a:avLst/>
          </a:prstGeom>
          <a:noFill/>
        </p:spPr>
        <p:txBody>
          <a:bodyPr wrap="square" rtlCol="0">
            <a:spAutoFit/>
          </a:bodyPr>
          <a:lstStyle/>
          <a:p>
            <a:pPr algn="ctr"/>
            <a:r>
              <a:rPr lang="en-US" sz="4800" b="1" dirty="0">
                <a:solidFill>
                  <a:srgbClr val="D5EC17"/>
                </a:solidFill>
                <a:latin typeface="Myriad Pro" pitchFamily="34" charset="0"/>
              </a:rPr>
              <a:t>Unit</a:t>
            </a:r>
          </a:p>
        </p:txBody>
      </p:sp>
      <p:sp>
        <p:nvSpPr>
          <p:cNvPr id="48" name="TextBox 16"/>
          <p:cNvSpPr txBox="1"/>
          <p:nvPr/>
        </p:nvSpPr>
        <p:spPr>
          <a:xfrm>
            <a:off x="5871812" y="7186992"/>
            <a:ext cx="1096010" cy="706755"/>
          </a:xfrm>
          <a:prstGeom prst="rect">
            <a:avLst/>
          </a:prstGeom>
          <a:noFill/>
        </p:spPr>
        <p:txBody>
          <a:bodyPr wrap="square" rtlCol="0">
            <a:spAutoFit/>
          </a:bodyPr>
          <a:lstStyle/>
          <a:p>
            <a:pPr algn="ctr"/>
            <a:r>
              <a:rPr lang="en-US" sz="4000" b="1" u="sng" dirty="0">
                <a:solidFill>
                  <a:schemeClr val="bg1"/>
                </a:solidFill>
                <a:latin typeface="Myriad Pro" pitchFamily="34" charset="0"/>
              </a:rPr>
              <a:t>10</a:t>
            </a:r>
          </a:p>
        </p:txBody>
      </p:sp>
      <p:sp>
        <p:nvSpPr>
          <p:cNvPr id="49" name="TextBox 1"/>
          <p:cNvSpPr txBox="1"/>
          <p:nvPr/>
        </p:nvSpPr>
        <p:spPr>
          <a:xfrm>
            <a:off x="3664552" y="8034717"/>
            <a:ext cx="4589780" cy="829945"/>
          </a:xfrm>
          <a:prstGeom prst="rect">
            <a:avLst/>
          </a:prstGeom>
          <a:solidFill>
            <a:schemeClr val="bg1">
              <a:alpha val="0"/>
            </a:schemeClr>
          </a:solidFill>
        </p:spPr>
        <p:txBody>
          <a:bodyPr wrap="square" rtlCol="0">
            <a:spAutoFit/>
          </a:bodyPr>
          <a:lstStyle/>
          <a:p>
            <a:pPr fontAlgn="t"/>
            <a:r>
              <a:rPr lang="en-US" sz="4800" b="1" dirty="0">
                <a:solidFill>
                  <a:srgbClr val="D5EC17"/>
                </a:solidFill>
              </a:rPr>
              <a:t>PLANET EARTH</a:t>
            </a:r>
          </a:p>
        </p:txBody>
      </p:sp>
      <p:pic>
        <p:nvPicPr>
          <p:cNvPr id="2" name="Picture 1" descr="A yellow and blue fireball&#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97242">
            <a:off x="11400866" y="-2251567"/>
            <a:ext cx="6096000" cy="3048000"/>
          </a:xfrm>
          <a:prstGeom prst="rect">
            <a:avLst/>
          </a:prstGeom>
        </p:spPr>
      </p:pic>
      <p:pic>
        <p:nvPicPr>
          <p:cNvPr id="4" name="Picture 3" descr="A red rocket with smoke and flames coming out of it&#10;&#10;Description automatically generated"/>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5124338">
            <a:off x="11955145" y="6971665"/>
            <a:ext cx="2982595" cy="167259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1135713"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EARTH’S HABITATS</a:t>
            </a:r>
          </a:p>
        </p:txBody>
      </p:sp>
      <p:sp>
        <p:nvSpPr>
          <p:cNvPr id="2" name="Text Box 1"/>
          <p:cNvSpPr txBox="1"/>
          <p:nvPr/>
        </p:nvSpPr>
        <p:spPr>
          <a:xfrm>
            <a:off x="431771" y="1205926"/>
            <a:ext cx="11625275" cy="2554545"/>
          </a:xfrm>
          <a:prstGeom prst="rect">
            <a:avLst/>
          </a:prstGeom>
          <a:solidFill>
            <a:srgbClr val="F4EEE8"/>
          </a:solidFill>
        </p:spPr>
        <p:txBody>
          <a:bodyPr wrap="square" rtlCol="0" anchor="t">
            <a:spAutoFit/>
          </a:bodyPr>
          <a:lstStyle/>
          <a:p>
            <a:r>
              <a:rPr lang="en-US" sz="4000" dirty="0"/>
              <a:t>                       include the North Pole and the South Pole. These habitats are covered in ice and extremely cold and dry. Animals here include small fish, polar bears, penguins, leopard seals, etc.</a:t>
            </a:r>
          </a:p>
        </p:txBody>
      </p:sp>
      <p:sp>
        <p:nvSpPr>
          <p:cNvPr id="6" name="Rounded Rectangle 5"/>
          <p:cNvSpPr/>
          <p:nvPr/>
        </p:nvSpPr>
        <p:spPr>
          <a:xfrm>
            <a:off x="39272" y="1176658"/>
            <a:ext cx="3023870" cy="652145"/>
          </a:xfrm>
          <a:prstGeom prst="roundRect">
            <a:avLst>
              <a:gd name="adj" fmla="val 50000"/>
            </a:avLst>
          </a:prstGeom>
          <a:solidFill>
            <a:srgbClr val="B9DB9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600" b="1" dirty="0">
                <a:solidFill>
                  <a:schemeClr val="tx1"/>
                </a:solidFill>
              </a:rPr>
              <a:t>Polar habitats</a:t>
            </a:r>
          </a:p>
        </p:txBody>
      </p:sp>
      <p:sp>
        <p:nvSpPr>
          <p:cNvPr id="13" name="Text Box 12"/>
          <p:cNvSpPr txBox="1"/>
          <p:nvPr/>
        </p:nvSpPr>
        <p:spPr>
          <a:xfrm>
            <a:off x="514321" y="3970755"/>
            <a:ext cx="11542725" cy="2492990"/>
          </a:xfrm>
          <a:prstGeom prst="rect">
            <a:avLst/>
          </a:prstGeom>
          <a:solidFill>
            <a:srgbClr val="F4EEE8"/>
          </a:solidFill>
        </p:spPr>
        <p:txBody>
          <a:bodyPr wrap="square" rtlCol="0" anchor="t">
            <a:spAutoFit/>
          </a:bodyPr>
          <a:lstStyle/>
          <a:p>
            <a:r>
              <a:rPr lang="en-US" sz="3900" dirty="0"/>
              <a:t>                       include tropical forests, temperate forests, and boreal forests. They are considered the Earth’s lungs because they produce oxygen. They also provide homes to bats, owls, deer, squirrels, foxes, lizards, etc.</a:t>
            </a:r>
          </a:p>
        </p:txBody>
      </p:sp>
      <p:sp>
        <p:nvSpPr>
          <p:cNvPr id="14" name="Rounded Rectangle 13"/>
          <p:cNvSpPr/>
          <p:nvPr/>
        </p:nvSpPr>
        <p:spPr>
          <a:xfrm>
            <a:off x="0" y="3988488"/>
            <a:ext cx="3202631" cy="652145"/>
          </a:xfrm>
          <a:prstGeom prst="roundRect">
            <a:avLst>
              <a:gd name="adj" fmla="val 50000"/>
            </a:avLst>
          </a:prstGeom>
          <a:solidFill>
            <a:srgbClr val="F9C7C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600" b="1" dirty="0">
                <a:solidFill>
                  <a:schemeClr val="tx1"/>
                </a:solidFill>
              </a:rPr>
              <a:t>Forest habitats</a:t>
            </a:r>
          </a:p>
        </p:txBody>
      </p:sp>
      <p:sp>
        <p:nvSpPr>
          <p:cNvPr id="3" name="Text Box 2"/>
          <p:cNvSpPr txBox="1"/>
          <p:nvPr/>
        </p:nvSpPr>
        <p:spPr>
          <a:xfrm>
            <a:off x="13518515" y="1016635"/>
            <a:ext cx="9261475" cy="2553335"/>
          </a:xfrm>
          <a:prstGeom prst="rect">
            <a:avLst/>
          </a:prstGeom>
          <a:solidFill>
            <a:srgbClr val="F4EEE8"/>
          </a:solidFill>
        </p:spPr>
        <p:txBody>
          <a:bodyPr wrap="square" rtlCol="0" anchor="t">
            <a:spAutoFit/>
          </a:bodyPr>
          <a:lstStyle/>
          <a:p>
            <a:pPr algn="just"/>
            <a:r>
              <a:rPr lang="en-US"/>
              <a:t>                   </a:t>
            </a:r>
            <a:r>
              <a:rPr lang="en-US" sz="3200"/>
              <a:t> include the Pacific, Atlantic, Indian, Southern, and Arctic Oceans. They produce more than 50 per cent of Earth’s oxygen and help adjust the climate. They provide living places for plants like sea grasses, microscopic algae, and fish, etc.</a:t>
            </a:r>
          </a:p>
        </p:txBody>
      </p:sp>
      <p:sp>
        <p:nvSpPr>
          <p:cNvPr id="4" name="Rounded Rectangle 3"/>
          <p:cNvSpPr/>
          <p:nvPr/>
        </p:nvSpPr>
        <p:spPr>
          <a:xfrm>
            <a:off x="-3629660" y="1297940"/>
            <a:ext cx="3023870" cy="652145"/>
          </a:xfrm>
          <a:prstGeom prst="roundRect">
            <a:avLst>
              <a:gd name="adj" fmla="val 50000"/>
            </a:avLst>
          </a:prstGeom>
          <a:solidFill>
            <a:srgbClr val="FFE6A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200" b="1">
                <a:solidFill>
                  <a:schemeClr val="tx1"/>
                </a:solidFill>
              </a:rPr>
              <a:t>Ocean habitats</a:t>
            </a:r>
          </a:p>
        </p:txBody>
      </p:sp>
      <p:sp>
        <p:nvSpPr>
          <p:cNvPr id="5" name="Text Box 4"/>
          <p:cNvSpPr txBox="1"/>
          <p:nvPr/>
        </p:nvSpPr>
        <p:spPr>
          <a:xfrm>
            <a:off x="13518515" y="3796665"/>
            <a:ext cx="9261475" cy="2061210"/>
          </a:xfrm>
          <a:prstGeom prst="rect">
            <a:avLst/>
          </a:prstGeom>
          <a:solidFill>
            <a:srgbClr val="F4EEE8"/>
          </a:solidFill>
        </p:spPr>
        <p:txBody>
          <a:bodyPr wrap="square" rtlCol="0" anchor="t">
            <a:spAutoFit/>
          </a:bodyPr>
          <a:lstStyle/>
          <a:p>
            <a:pPr algn="just"/>
            <a:r>
              <a:rPr lang="en-US"/>
              <a:t>                   </a:t>
            </a:r>
            <a:r>
              <a:rPr lang="en-US" sz="3200"/>
              <a:t> include  tropical and temperate ones. The main plants are grasses. They are crucial for grazing livestock. Grassland animals include giraffes, zebras, lions, elephants, etc.</a:t>
            </a:r>
          </a:p>
        </p:txBody>
      </p:sp>
      <p:sp>
        <p:nvSpPr>
          <p:cNvPr id="9" name="Rounded Rectangle 8"/>
          <p:cNvSpPr/>
          <p:nvPr/>
        </p:nvSpPr>
        <p:spPr>
          <a:xfrm>
            <a:off x="-3261995" y="4023360"/>
            <a:ext cx="2287905" cy="652145"/>
          </a:xfrm>
          <a:prstGeom prst="roundRect">
            <a:avLst>
              <a:gd name="adj" fmla="val 50000"/>
            </a:avLst>
          </a:prstGeom>
          <a:solidFill>
            <a:srgbClr val="8DD7F7"/>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200" b="1">
                <a:solidFill>
                  <a:schemeClr val="tx1"/>
                </a:solidFill>
              </a:rPr>
              <a:t>Grasslands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1135713"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EARTH’S HABITATS</a:t>
            </a:r>
          </a:p>
        </p:txBody>
      </p:sp>
      <p:sp>
        <p:nvSpPr>
          <p:cNvPr id="7" name="Text Box 6"/>
          <p:cNvSpPr txBox="1"/>
          <p:nvPr/>
        </p:nvSpPr>
        <p:spPr>
          <a:xfrm>
            <a:off x="562610" y="1097171"/>
            <a:ext cx="11590117" cy="3170099"/>
          </a:xfrm>
          <a:prstGeom prst="rect">
            <a:avLst/>
          </a:prstGeom>
          <a:solidFill>
            <a:srgbClr val="F4EEE8"/>
          </a:solidFill>
        </p:spPr>
        <p:txBody>
          <a:bodyPr wrap="square" rtlCol="0" anchor="t">
            <a:spAutoFit/>
          </a:bodyPr>
          <a:lstStyle/>
          <a:p>
            <a:r>
              <a:rPr lang="en-US" sz="4000" dirty="0"/>
              <a:t>                         include the Pacific, Atlantic, Indian, Southern, and Arctic Oceans. They produce more than 50 per cent of Earth’s oxygen and help adjust the climate. They provide living places for plants like sea grasses, microscopic algae, and fish, etc.</a:t>
            </a:r>
          </a:p>
        </p:txBody>
      </p:sp>
      <p:sp>
        <p:nvSpPr>
          <p:cNvPr id="8" name="Rounded Rectangle 7"/>
          <p:cNvSpPr/>
          <p:nvPr/>
        </p:nvSpPr>
        <p:spPr>
          <a:xfrm>
            <a:off x="57052" y="1069981"/>
            <a:ext cx="3293488" cy="652145"/>
          </a:xfrm>
          <a:prstGeom prst="roundRect">
            <a:avLst>
              <a:gd name="adj" fmla="val 50000"/>
            </a:avLst>
          </a:prstGeom>
          <a:solidFill>
            <a:srgbClr val="FFE6A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sz="3600" b="1" dirty="0">
                <a:solidFill>
                  <a:schemeClr val="tx1"/>
                </a:solidFill>
              </a:rPr>
              <a:t>Ocean habitats</a:t>
            </a:r>
          </a:p>
        </p:txBody>
      </p:sp>
      <p:sp>
        <p:nvSpPr>
          <p:cNvPr id="13" name="Text Box 12"/>
          <p:cNvSpPr txBox="1"/>
          <p:nvPr/>
        </p:nvSpPr>
        <p:spPr>
          <a:xfrm>
            <a:off x="571499" y="4319141"/>
            <a:ext cx="11572338" cy="2554545"/>
          </a:xfrm>
          <a:prstGeom prst="rect">
            <a:avLst/>
          </a:prstGeom>
          <a:solidFill>
            <a:srgbClr val="F4EEE8"/>
          </a:solidFill>
        </p:spPr>
        <p:txBody>
          <a:bodyPr wrap="square" rtlCol="0" anchor="t">
            <a:spAutoFit/>
          </a:bodyPr>
          <a:lstStyle/>
          <a:p>
            <a:r>
              <a:rPr lang="en-US" sz="4000" dirty="0"/>
              <a:t>                  include  tropical and temperate ones. The main plants are grasses. They are crucial for grazing livestock. Grassland animals include giraffes, zebras, lions, elephants, etc.</a:t>
            </a:r>
          </a:p>
        </p:txBody>
      </p:sp>
      <p:sp>
        <p:nvSpPr>
          <p:cNvPr id="14" name="Rounded Rectangle 13"/>
          <p:cNvSpPr/>
          <p:nvPr/>
        </p:nvSpPr>
        <p:spPr>
          <a:xfrm>
            <a:off x="166033" y="4334097"/>
            <a:ext cx="2446312" cy="652145"/>
          </a:xfrm>
          <a:prstGeom prst="roundRect">
            <a:avLst>
              <a:gd name="adj" fmla="val 50000"/>
            </a:avLst>
          </a:prstGeom>
          <a:solidFill>
            <a:srgbClr val="8DD7F7"/>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sz="3600" b="1" dirty="0">
                <a:solidFill>
                  <a:schemeClr val="tx1"/>
                </a:solidFill>
              </a:rPr>
              <a:t>Grasslands</a:t>
            </a:r>
          </a:p>
        </p:txBody>
      </p:sp>
      <p:sp>
        <p:nvSpPr>
          <p:cNvPr id="5" name="Text Box 4"/>
          <p:cNvSpPr txBox="1"/>
          <p:nvPr/>
        </p:nvSpPr>
        <p:spPr>
          <a:xfrm>
            <a:off x="13333095" y="1102995"/>
            <a:ext cx="8169275" cy="2553335"/>
          </a:xfrm>
          <a:prstGeom prst="rect">
            <a:avLst/>
          </a:prstGeom>
          <a:solidFill>
            <a:srgbClr val="F4EEE8"/>
          </a:solidFill>
        </p:spPr>
        <p:txBody>
          <a:bodyPr wrap="square" rtlCol="0" anchor="t">
            <a:spAutoFit/>
          </a:bodyPr>
          <a:lstStyle/>
          <a:p>
            <a:pPr algn="just"/>
            <a:r>
              <a:rPr lang="en-US"/>
              <a:t>                   </a:t>
            </a:r>
            <a:r>
              <a:rPr lang="en-US" sz="3200"/>
              <a:t> include the North Pole and the South Pole. These habitats are covered in ice and extremely cold and dry. Animals here include small fish, polar bears, penguins, leopard seals, etc.</a:t>
            </a:r>
          </a:p>
        </p:txBody>
      </p:sp>
      <p:sp>
        <p:nvSpPr>
          <p:cNvPr id="9" name="Rounded Rectangle 8"/>
          <p:cNvSpPr/>
          <p:nvPr/>
        </p:nvSpPr>
        <p:spPr>
          <a:xfrm>
            <a:off x="-3728085" y="1243330"/>
            <a:ext cx="2782570" cy="652145"/>
          </a:xfrm>
          <a:prstGeom prst="roundRect">
            <a:avLst>
              <a:gd name="adj" fmla="val 50000"/>
            </a:avLst>
          </a:prstGeom>
          <a:solidFill>
            <a:srgbClr val="B9DB9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200" b="1">
                <a:solidFill>
                  <a:schemeClr val="tx1"/>
                </a:solidFill>
              </a:rPr>
              <a:t>Polar habitats</a:t>
            </a:r>
          </a:p>
        </p:txBody>
      </p:sp>
      <p:sp>
        <p:nvSpPr>
          <p:cNvPr id="10" name="Text Box 9"/>
          <p:cNvSpPr txBox="1"/>
          <p:nvPr/>
        </p:nvSpPr>
        <p:spPr>
          <a:xfrm>
            <a:off x="13141325" y="3656330"/>
            <a:ext cx="8169275" cy="2553335"/>
          </a:xfrm>
          <a:prstGeom prst="rect">
            <a:avLst/>
          </a:prstGeom>
          <a:solidFill>
            <a:srgbClr val="F4EEE8"/>
          </a:solidFill>
        </p:spPr>
        <p:txBody>
          <a:bodyPr wrap="square" rtlCol="0" anchor="t">
            <a:spAutoFit/>
          </a:bodyPr>
          <a:lstStyle/>
          <a:p>
            <a:pPr algn="just"/>
            <a:r>
              <a:rPr lang="en-US"/>
              <a:t>                   </a:t>
            </a:r>
            <a:r>
              <a:rPr lang="en-US" sz="3200"/>
              <a:t> include tropical forests, temperate forests, and boreal forests. They are considered the Earth’s lungs because they produce oxygen. They also provide homes to bats, owls, deer, squirrels, foxes, lizards, etc.</a:t>
            </a:r>
          </a:p>
        </p:txBody>
      </p:sp>
      <p:sp>
        <p:nvSpPr>
          <p:cNvPr id="12" name="Rounded Rectangle 11"/>
          <p:cNvSpPr/>
          <p:nvPr/>
        </p:nvSpPr>
        <p:spPr>
          <a:xfrm>
            <a:off x="-3622040" y="3939540"/>
            <a:ext cx="3006725" cy="652145"/>
          </a:xfrm>
          <a:prstGeom prst="roundRect">
            <a:avLst>
              <a:gd name="adj" fmla="val 50000"/>
            </a:avLst>
          </a:prstGeom>
          <a:solidFill>
            <a:srgbClr val="F9C7C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200" b="1">
                <a:solidFill>
                  <a:schemeClr val="tx1"/>
                </a:solidFill>
              </a:rPr>
              <a:t>Forest habitats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38430" y="28892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EARTH’S HABITATS</a:t>
            </a:r>
            <a:endParaRPr lang="en-US" sz="3600" b="1">
              <a:effectLst>
                <a:glow rad="88900">
                  <a:schemeClr val="bg1"/>
                </a:glow>
              </a:effectLst>
              <a:latin typeface="Arial" panose="020B0604020202020204" pitchFamily="34" charset="0"/>
              <a:cs typeface="Arial" panose="020B0604020202020204" pitchFamily="34" charset="0"/>
            </a:endParaRPr>
          </a:p>
        </p:txBody>
      </p:sp>
      <p:graphicFrame>
        <p:nvGraphicFramePr>
          <p:cNvPr id="2" name="Table 1"/>
          <p:cNvGraphicFramePr/>
          <p:nvPr>
            <p:extLst>
              <p:ext uri="{D42A27DB-BD31-4B8C-83A1-F6EECF244321}">
                <p14:modId xmlns:p14="http://schemas.microsoft.com/office/powerpoint/2010/main" val="2434025519"/>
              </p:ext>
            </p:extLst>
          </p:nvPr>
        </p:nvGraphicFramePr>
        <p:xfrm>
          <a:off x="117380" y="1284133"/>
          <a:ext cx="12012181" cy="5242560"/>
        </p:xfrm>
        <a:graphic>
          <a:graphicData uri="http://schemas.openxmlformats.org/drawingml/2006/table">
            <a:tbl>
              <a:tblPr firstRow="1" bandRow="1">
                <a:tableStyleId>{5C22544A-7EE6-4342-B048-85BDC9FD1C3A}</a:tableStyleId>
              </a:tblPr>
              <a:tblGrid>
                <a:gridCol w="3485856">
                  <a:extLst>
                    <a:ext uri="{9D8B030D-6E8A-4147-A177-3AD203B41FA5}">
                      <a16:colId xmlns:a16="http://schemas.microsoft.com/office/drawing/2014/main" xmlns="" val="20000"/>
                    </a:ext>
                  </a:extLst>
                </a:gridCol>
                <a:gridCol w="7136912">
                  <a:extLst>
                    <a:ext uri="{9D8B030D-6E8A-4147-A177-3AD203B41FA5}">
                      <a16:colId xmlns:a16="http://schemas.microsoft.com/office/drawing/2014/main" xmlns="" val="20001"/>
                    </a:ext>
                  </a:extLst>
                </a:gridCol>
                <a:gridCol w="1389413">
                  <a:extLst>
                    <a:ext uri="{9D8B030D-6E8A-4147-A177-3AD203B41FA5}">
                      <a16:colId xmlns:a16="http://schemas.microsoft.com/office/drawing/2014/main" xmlns="" val="20002"/>
                    </a:ext>
                  </a:extLst>
                </a:gridCol>
              </a:tblGrid>
              <a:tr h="1145540">
                <a:tc>
                  <a:txBody>
                    <a:bodyPr/>
                    <a:lstStyle/>
                    <a:p>
                      <a:pPr algn="l">
                        <a:buNone/>
                      </a:pPr>
                      <a:r>
                        <a:rPr lang="en-US" sz="4000" b="1" dirty="0">
                          <a:solidFill>
                            <a:schemeClr val="accent2"/>
                          </a:solidFill>
                        </a:rPr>
                        <a:t>1. </a:t>
                      </a:r>
                      <a:r>
                        <a:rPr lang="en-US" sz="4000" b="1" dirty="0">
                          <a:solidFill>
                            <a:schemeClr val="tx1"/>
                          </a:solidFill>
                        </a:rPr>
                        <a:t>Polar regions</a:t>
                      </a:r>
                    </a:p>
                  </a:txBody>
                  <a:tcPr anchor="ctr">
                    <a:solidFill>
                      <a:srgbClr val="A8DF8E"/>
                    </a:solidFill>
                  </a:tcPr>
                </a:tc>
                <a:tc>
                  <a:txBody>
                    <a:bodyPr/>
                    <a:lstStyle/>
                    <a:p>
                      <a:pPr algn="l">
                        <a:buNone/>
                      </a:pPr>
                      <a:r>
                        <a:rPr lang="en-US" sz="4000" b="1" dirty="0">
                          <a:solidFill>
                            <a:schemeClr val="accent1">
                              <a:lumMod val="75000"/>
                            </a:schemeClr>
                          </a:solidFill>
                        </a:rPr>
                        <a:t>a. </a:t>
                      </a:r>
                      <a:r>
                        <a:rPr lang="en-US" sz="4000" b="0" dirty="0">
                          <a:solidFill>
                            <a:schemeClr val="tx1"/>
                          </a:solidFill>
                        </a:rPr>
                        <a:t>two main types and are crucial </a:t>
                      </a:r>
                      <a:r>
                        <a:rPr lang="en-US" sz="4000" b="0" dirty="0" smtClean="0">
                          <a:solidFill>
                            <a:schemeClr val="tx1"/>
                          </a:solidFill>
                        </a:rPr>
                        <a:t> </a:t>
                      </a:r>
                    </a:p>
                    <a:p>
                      <a:pPr algn="l">
                        <a:buNone/>
                      </a:pPr>
                      <a:r>
                        <a:rPr lang="en-US" sz="4000" b="0" dirty="0" smtClean="0">
                          <a:solidFill>
                            <a:schemeClr val="tx1"/>
                          </a:solidFill>
                        </a:rPr>
                        <a:t>    for </a:t>
                      </a:r>
                      <a:r>
                        <a:rPr lang="en-US" sz="4000" b="0" dirty="0">
                          <a:solidFill>
                            <a:schemeClr val="tx1"/>
                          </a:solidFill>
                        </a:rPr>
                        <a:t>livestock grazing</a:t>
                      </a:r>
                    </a:p>
                  </a:txBody>
                  <a:tcPr anchor="ctr">
                    <a:solidFill>
                      <a:srgbClr val="A8DF8E"/>
                    </a:solidFill>
                  </a:tcPr>
                </a:tc>
                <a:tc>
                  <a:txBody>
                    <a:bodyPr/>
                    <a:lstStyle/>
                    <a:p>
                      <a:pPr algn="l">
                        <a:buNone/>
                      </a:pPr>
                      <a:r>
                        <a:rPr lang="en-US" sz="4000" b="1" dirty="0">
                          <a:solidFill>
                            <a:schemeClr val="tx1"/>
                          </a:solidFill>
                        </a:rPr>
                        <a:t>1.</a:t>
                      </a:r>
                    </a:p>
                  </a:txBody>
                  <a:tcPr anchor="ctr">
                    <a:solidFill>
                      <a:srgbClr val="A8DF8E"/>
                    </a:solidFill>
                  </a:tcPr>
                </a:tc>
                <a:extLst>
                  <a:ext uri="{0D108BD9-81ED-4DB2-BD59-A6C34878D82A}">
                    <a16:rowId xmlns:a16="http://schemas.microsoft.com/office/drawing/2014/main" xmlns="" val="10000"/>
                  </a:ext>
                </a:extLst>
              </a:tr>
              <a:tr h="1219835">
                <a:tc>
                  <a:txBody>
                    <a:bodyPr/>
                    <a:lstStyle/>
                    <a:p>
                      <a:pPr algn="l">
                        <a:buNone/>
                      </a:pPr>
                      <a:r>
                        <a:rPr lang="en-US" sz="4000" b="1" dirty="0">
                          <a:solidFill>
                            <a:schemeClr val="accent2"/>
                          </a:solidFill>
                        </a:rPr>
                        <a:t>2. </a:t>
                      </a:r>
                      <a:r>
                        <a:rPr lang="en-US" sz="4000" b="1" dirty="0">
                          <a:solidFill>
                            <a:schemeClr val="tx1"/>
                          </a:solidFill>
                        </a:rPr>
                        <a:t>Forests</a:t>
                      </a:r>
                    </a:p>
                  </a:txBody>
                  <a:tcPr anchor="ctr">
                    <a:solidFill>
                      <a:srgbClr val="F3FDE8"/>
                    </a:solidFill>
                  </a:tcPr>
                </a:tc>
                <a:tc>
                  <a:txBody>
                    <a:bodyPr/>
                    <a:lstStyle/>
                    <a:p>
                      <a:pPr algn="l">
                        <a:buNone/>
                      </a:pPr>
                      <a:r>
                        <a:rPr lang="en-US" sz="4000" b="1" dirty="0">
                          <a:solidFill>
                            <a:schemeClr val="accent1">
                              <a:lumMod val="75000"/>
                            </a:schemeClr>
                          </a:solidFill>
                        </a:rPr>
                        <a:t>b. </a:t>
                      </a:r>
                      <a:r>
                        <a:rPr lang="en-US" sz="4000" b="0" dirty="0">
                          <a:solidFill>
                            <a:schemeClr val="tx1"/>
                          </a:solidFill>
                        </a:rPr>
                        <a:t>largest, produce oxygen and </a:t>
                      </a:r>
                      <a:endParaRPr lang="en-US" sz="4000" b="0" dirty="0" smtClean="0">
                        <a:solidFill>
                          <a:schemeClr val="tx1"/>
                        </a:solidFill>
                      </a:endParaRPr>
                    </a:p>
                    <a:p>
                      <a:pPr algn="l">
                        <a:buNone/>
                      </a:pPr>
                      <a:r>
                        <a:rPr lang="en-US" sz="4000" b="0" dirty="0" smtClean="0">
                          <a:solidFill>
                            <a:schemeClr val="tx1"/>
                          </a:solidFill>
                        </a:rPr>
                        <a:t>     adjust </a:t>
                      </a:r>
                      <a:r>
                        <a:rPr lang="en-US" sz="4000" b="0" dirty="0">
                          <a:solidFill>
                            <a:schemeClr val="tx1"/>
                          </a:solidFill>
                        </a:rPr>
                        <a:t>the climate</a:t>
                      </a:r>
                    </a:p>
                  </a:txBody>
                  <a:tcPr anchor="ctr">
                    <a:solidFill>
                      <a:srgbClr val="F3FDE8"/>
                    </a:solidFill>
                  </a:tcPr>
                </a:tc>
                <a:tc>
                  <a:txBody>
                    <a:bodyPr/>
                    <a:lstStyle/>
                    <a:p>
                      <a:pPr algn="l">
                        <a:buNone/>
                      </a:pPr>
                      <a:r>
                        <a:rPr lang="en-US" sz="4000" b="1" dirty="0">
                          <a:solidFill>
                            <a:schemeClr val="tx1"/>
                          </a:solidFill>
                        </a:rPr>
                        <a:t>2.</a:t>
                      </a:r>
                    </a:p>
                  </a:txBody>
                  <a:tcPr anchor="ctr">
                    <a:solidFill>
                      <a:srgbClr val="F3FDE8"/>
                    </a:solidFill>
                  </a:tcPr>
                </a:tc>
                <a:extLst>
                  <a:ext uri="{0D108BD9-81ED-4DB2-BD59-A6C34878D82A}">
                    <a16:rowId xmlns:a16="http://schemas.microsoft.com/office/drawing/2014/main" xmlns="" val="10001"/>
                  </a:ext>
                </a:extLst>
              </a:tr>
              <a:tr h="1219835">
                <a:tc>
                  <a:txBody>
                    <a:bodyPr/>
                    <a:lstStyle/>
                    <a:p>
                      <a:pPr algn="l">
                        <a:buNone/>
                      </a:pPr>
                      <a:r>
                        <a:rPr lang="en-US" sz="4000" b="1" dirty="0">
                          <a:solidFill>
                            <a:schemeClr val="accent2"/>
                          </a:solidFill>
                        </a:rPr>
                        <a:t>3. </a:t>
                      </a:r>
                      <a:r>
                        <a:rPr lang="en-US" sz="4000" b="1" dirty="0">
                          <a:solidFill>
                            <a:schemeClr val="tx1"/>
                          </a:solidFill>
                        </a:rPr>
                        <a:t>Oceans</a:t>
                      </a:r>
                    </a:p>
                  </a:txBody>
                  <a:tcPr anchor="ctr">
                    <a:solidFill>
                      <a:srgbClr val="FFE5E5"/>
                    </a:solidFill>
                  </a:tcPr>
                </a:tc>
                <a:tc>
                  <a:txBody>
                    <a:bodyPr/>
                    <a:lstStyle/>
                    <a:p>
                      <a:pPr algn="l">
                        <a:buNone/>
                      </a:pPr>
                      <a:r>
                        <a:rPr lang="en-US" sz="4000" b="1" dirty="0">
                          <a:solidFill>
                            <a:schemeClr val="accent1">
                              <a:lumMod val="75000"/>
                            </a:schemeClr>
                          </a:solidFill>
                        </a:rPr>
                        <a:t>c. </a:t>
                      </a:r>
                      <a:r>
                        <a:rPr lang="en-US" sz="4000" b="0" dirty="0">
                          <a:solidFill>
                            <a:schemeClr val="tx1"/>
                          </a:solidFill>
                        </a:rPr>
                        <a:t>extremely cold, dry, covered in </a:t>
                      </a:r>
                      <a:endParaRPr lang="en-US" sz="4000" b="0" dirty="0" smtClean="0">
                        <a:solidFill>
                          <a:schemeClr val="tx1"/>
                        </a:solidFill>
                      </a:endParaRPr>
                    </a:p>
                    <a:p>
                      <a:pPr algn="l">
                        <a:buNone/>
                      </a:pPr>
                      <a:r>
                        <a:rPr lang="en-US" sz="4000" b="0" dirty="0" smtClean="0">
                          <a:solidFill>
                            <a:schemeClr val="tx1"/>
                          </a:solidFill>
                        </a:rPr>
                        <a:t>    snow </a:t>
                      </a:r>
                      <a:r>
                        <a:rPr lang="en-US" sz="4000" b="0" dirty="0">
                          <a:solidFill>
                            <a:schemeClr val="tx1"/>
                          </a:solidFill>
                        </a:rPr>
                        <a:t>and ice</a:t>
                      </a:r>
                    </a:p>
                  </a:txBody>
                  <a:tcPr anchor="ctr">
                    <a:solidFill>
                      <a:srgbClr val="FFE5E5"/>
                    </a:solidFill>
                  </a:tcPr>
                </a:tc>
                <a:tc>
                  <a:txBody>
                    <a:bodyPr/>
                    <a:lstStyle/>
                    <a:p>
                      <a:pPr algn="l">
                        <a:buNone/>
                      </a:pPr>
                      <a:r>
                        <a:rPr lang="en-US" sz="4000" b="1" dirty="0">
                          <a:solidFill>
                            <a:schemeClr val="tx1"/>
                          </a:solidFill>
                        </a:rPr>
                        <a:t>3.</a:t>
                      </a:r>
                    </a:p>
                  </a:txBody>
                  <a:tcPr anchor="ctr">
                    <a:solidFill>
                      <a:srgbClr val="FFE5E5"/>
                    </a:solidFill>
                  </a:tcPr>
                </a:tc>
                <a:extLst>
                  <a:ext uri="{0D108BD9-81ED-4DB2-BD59-A6C34878D82A}">
                    <a16:rowId xmlns:a16="http://schemas.microsoft.com/office/drawing/2014/main" xmlns="" val="10002"/>
                  </a:ext>
                </a:extLst>
              </a:tr>
              <a:tr h="1066800">
                <a:tc>
                  <a:txBody>
                    <a:bodyPr/>
                    <a:lstStyle/>
                    <a:p>
                      <a:pPr algn="l">
                        <a:buNone/>
                      </a:pPr>
                      <a:r>
                        <a:rPr lang="en-US" sz="4000" b="1" dirty="0">
                          <a:solidFill>
                            <a:schemeClr val="accent2"/>
                          </a:solidFill>
                        </a:rPr>
                        <a:t>4. </a:t>
                      </a:r>
                      <a:r>
                        <a:rPr lang="en-US" sz="4000" b="1" dirty="0">
                          <a:solidFill>
                            <a:schemeClr val="tx1"/>
                          </a:solidFill>
                        </a:rPr>
                        <a:t>Grasslands</a:t>
                      </a:r>
                    </a:p>
                  </a:txBody>
                  <a:tcPr anchor="ctr">
                    <a:solidFill>
                      <a:srgbClr val="FFBFBF"/>
                    </a:solidFill>
                  </a:tcPr>
                </a:tc>
                <a:tc>
                  <a:txBody>
                    <a:bodyPr/>
                    <a:lstStyle/>
                    <a:p>
                      <a:pPr algn="l">
                        <a:buNone/>
                      </a:pPr>
                      <a:r>
                        <a:rPr lang="en-US" sz="4000" b="1" dirty="0">
                          <a:solidFill>
                            <a:schemeClr val="accent1">
                              <a:lumMod val="75000"/>
                            </a:schemeClr>
                          </a:solidFill>
                        </a:rPr>
                        <a:t>d. </a:t>
                      </a:r>
                      <a:r>
                        <a:rPr lang="en-US" sz="4000" b="0" dirty="0">
                          <a:solidFill>
                            <a:schemeClr val="tx1"/>
                          </a:solidFill>
                        </a:rPr>
                        <a:t>the lungs of Earth, home to </a:t>
                      </a:r>
                      <a:endParaRPr lang="en-US" sz="4000" b="0" dirty="0" smtClean="0">
                        <a:solidFill>
                          <a:schemeClr val="tx1"/>
                        </a:solidFill>
                      </a:endParaRPr>
                    </a:p>
                    <a:p>
                      <a:pPr algn="l">
                        <a:buNone/>
                      </a:pPr>
                      <a:r>
                        <a:rPr lang="en-US" sz="4000" b="0" dirty="0" smtClean="0">
                          <a:solidFill>
                            <a:schemeClr val="tx1"/>
                          </a:solidFill>
                        </a:rPr>
                        <a:t>     many </a:t>
                      </a:r>
                      <a:r>
                        <a:rPr lang="en-US" sz="4000" b="0" dirty="0">
                          <a:solidFill>
                            <a:schemeClr val="tx1"/>
                          </a:solidFill>
                        </a:rPr>
                        <a:t>species</a:t>
                      </a:r>
                    </a:p>
                  </a:txBody>
                  <a:tcPr anchor="ctr">
                    <a:solidFill>
                      <a:srgbClr val="FFBFBF"/>
                    </a:solidFill>
                  </a:tcPr>
                </a:tc>
                <a:tc>
                  <a:txBody>
                    <a:bodyPr/>
                    <a:lstStyle/>
                    <a:p>
                      <a:pPr algn="l">
                        <a:buNone/>
                      </a:pPr>
                      <a:r>
                        <a:rPr lang="en-US" sz="4000" b="1" dirty="0">
                          <a:solidFill>
                            <a:schemeClr val="tx1"/>
                          </a:solidFill>
                        </a:rPr>
                        <a:t>4.</a:t>
                      </a:r>
                    </a:p>
                  </a:txBody>
                  <a:tcPr anchor="ctr">
                    <a:solidFill>
                      <a:srgbClr val="FFBFBF"/>
                    </a:solidFill>
                  </a:tcPr>
                </a:tc>
                <a:extLst>
                  <a:ext uri="{0D108BD9-81ED-4DB2-BD59-A6C34878D82A}">
                    <a16:rowId xmlns:a16="http://schemas.microsoft.com/office/drawing/2014/main" xmlns="" val="10003"/>
                  </a:ext>
                </a:extLst>
              </a:tr>
            </a:tbl>
          </a:graphicData>
        </a:graphic>
      </p:graphicFrame>
      <p:sp>
        <p:nvSpPr>
          <p:cNvPr id="7" name="Text Box 6"/>
          <p:cNvSpPr txBox="1"/>
          <p:nvPr/>
        </p:nvSpPr>
        <p:spPr>
          <a:xfrm>
            <a:off x="11339290" y="1370491"/>
            <a:ext cx="735330" cy="1015663"/>
          </a:xfrm>
          <a:prstGeom prst="rect">
            <a:avLst/>
          </a:prstGeom>
          <a:noFill/>
          <a:ln w="9525">
            <a:noFill/>
          </a:ln>
        </p:spPr>
        <p:txBody>
          <a:bodyPr wrap="square">
            <a:spAutoFit/>
          </a:bodyPr>
          <a:lstStyle/>
          <a:p>
            <a:pPr marL="635" indent="-635" algn="just"/>
            <a:r>
              <a:rPr lang="en-US" sz="6000" dirty="0">
                <a:solidFill>
                  <a:srgbClr val="FF0000"/>
                </a:solidFill>
                <a:latin typeface="Calibri" panose="020F0502020204030204" pitchFamily="34" charset="0"/>
                <a:cs typeface="Calibri" panose="020F0502020204030204" pitchFamily="34" charset="0"/>
              </a:rPr>
              <a:t>c</a:t>
            </a:r>
          </a:p>
        </p:txBody>
      </p:sp>
      <p:sp>
        <p:nvSpPr>
          <p:cNvPr id="22" name="Text Box 21"/>
          <p:cNvSpPr txBox="1"/>
          <p:nvPr/>
        </p:nvSpPr>
        <p:spPr>
          <a:xfrm>
            <a:off x="11339290" y="2637854"/>
            <a:ext cx="735330" cy="1015663"/>
          </a:xfrm>
          <a:prstGeom prst="rect">
            <a:avLst/>
          </a:prstGeom>
          <a:noFill/>
          <a:ln w="9525">
            <a:noFill/>
          </a:ln>
        </p:spPr>
        <p:txBody>
          <a:bodyPr wrap="square">
            <a:spAutoFit/>
          </a:bodyPr>
          <a:lstStyle/>
          <a:p>
            <a:pPr marL="635" indent="-635" algn="just"/>
            <a:r>
              <a:rPr lang="en-US" sz="6000" dirty="0">
                <a:solidFill>
                  <a:srgbClr val="FF0000"/>
                </a:solidFill>
                <a:latin typeface="Calibri" panose="020F0502020204030204" pitchFamily="34" charset="0"/>
                <a:cs typeface="Calibri" panose="020F0502020204030204" pitchFamily="34" charset="0"/>
              </a:rPr>
              <a:t>d</a:t>
            </a:r>
          </a:p>
        </p:txBody>
      </p:sp>
      <p:sp>
        <p:nvSpPr>
          <p:cNvPr id="25" name="Text Box 24"/>
          <p:cNvSpPr txBox="1"/>
          <p:nvPr/>
        </p:nvSpPr>
        <p:spPr>
          <a:xfrm>
            <a:off x="11339290" y="4075766"/>
            <a:ext cx="735330" cy="1015663"/>
          </a:xfrm>
          <a:prstGeom prst="rect">
            <a:avLst/>
          </a:prstGeom>
          <a:noFill/>
          <a:ln w="9525">
            <a:noFill/>
          </a:ln>
        </p:spPr>
        <p:txBody>
          <a:bodyPr wrap="square">
            <a:spAutoFit/>
          </a:bodyPr>
          <a:lstStyle/>
          <a:p>
            <a:pPr marL="635" indent="-635" algn="just"/>
            <a:r>
              <a:rPr lang="en-US" sz="6000" dirty="0">
                <a:solidFill>
                  <a:srgbClr val="FF0000"/>
                </a:solidFill>
                <a:latin typeface="Calibri" panose="020F0502020204030204" pitchFamily="34" charset="0"/>
                <a:cs typeface="Calibri" panose="020F0502020204030204" pitchFamily="34" charset="0"/>
              </a:rPr>
              <a:t>b</a:t>
            </a:r>
          </a:p>
        </p:txBody>
      </p:sp>
      <p:sp>
        <p:nvSpPr>
          <p:cNvPr id="29" name="Text Box 28"/>
          <p:cNvSpPr txBox="1"/>
          <p:nvPr/>
        </p:nvSpPr>
        <p:spPr>
          <a:xfrm>
            <a:off x="11339290" y="5300472"/>
            <a:ext cx="735330" cy="1015663"/>
          </a:xfrm>
          <a:prstGeom prst="rect">
            <a:avLst/>
          </a:prstGeom>
          <a:noFill/>
          <a:ln w="9525">
            <a:noFill/>
          </a:ln>
        </p:spPr>
        <p:txBody>
          <a:bodyPr wrap="square">
            <a:spAutoFit/>
          </a:bodyPr>
          <a:lstStyle/>
          <a:p>
            <a:pPr marL="635" indent="-635" algn="just"/>
            <a:r>
              <a:rPr lang="en-US" sz="6000" dirty="0">
                <a:solidFill>
                  <a:srgbClr val="FF0000"/>
                </a:solidFill>
                <a:latin typeface="Calibri" panose="020F0502020204030204" pitchFamily="34" charset="0"/>
                <a:cs typeface="Calibri" panose="020F0502020204030204" pitchFamily="34" charset="0"/>
              </a:rPr>
              <a:t>a</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2" grpId="0"/>
      <p:bldP spid="22" grpId="1"/>
      <p:bldP spid="25" grpId="0"/>
      <p:bldP spid="25" grpId="1"/>
      <p:bldP spid="29" grpId="0"/>
      <p:bldP spid="2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38430" y="288925"/>
            <a:ext cx="42164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EXTRA ACTIVITY:</a:t>
            </a:r>
          </a:p>
        </p:txBody>
      </p:sp>
      <p:sp>
        <p:nvSpPr>
          <p:cNvPr id="3" name="TextBox 20"/>
          <p:cNvSpPr txBox="1"/>
          <p:nvPr/>
        </p:nvSpPr>
        <p:spPr>
          <a:xfrm>
            <a:off x="299085" y="1585274"/>
            <a:ext cx="11732895" cy="746125"/>
          </a:xfrm>
          <a:prstGeom prst="rect">
            <a:avLst/>
          </a:prstGeom>
          <a:noFill/>
        </p:spPr>
        <p:txBody>
          <a:bodyPr wrap="square">
            <a:noAutofit/>
          </a:bodyPr>
          <a:lstStyle/>
          <a:p>
            <a:r>
              <a:rPr lang="en-US" sz="4400" dirty="0" smtClean="0">
                <a:solidFill>
                  <a:schemeClr val="tx1"/>
                </a:solidFill>
                <a:effectLst/>
                <a:sym typeface="+mn-ea"/>
              </a:rPr>
              <a:t>-  There </a:t>
            </a:r>
            <a:r>
              <a:rPr lang="en-US" sz="4400" dirty="0">
                <a:solidFill>
                  <a:schemeClr val="tx1"/>
                </a:solidFill>
                <a:effectLst/>
                <a:sym typeface="+mn-ea"/>
              </a:rPr>
              <a:t>are two pictures of two other types of </a:t>
            </a:r>
            <a:r>
              <a:rPr lang="en-US" sz="4400" dirty="0" smtClean="0">
                <a:solidFill>
                  <a:schemeClr val="tx1"/>
                </a:solidFill>
                <a:effectLst/>
                <a:sym typeface="+mn-ea"/>
              </a:rPr>
              <a:t> </a:t>
            </a:r>
          </a:p>
          <a:p>
            <a:r>
              <a:rPr lang="en-US" sz="4400" dirty="0">
                <a:sym typeface="+mn-ea"/>
              </a:rPr>
              <a:t> </a:t>
            </a:r>
            <a:r>
              <a:rPr lang="en-US" sz="4400" dirty="0" smtClean="0">
                <a:sym typeface="+mn-ea"/>
              </a:rPr>
              <a:t>  </a:t>
            </a:r>
            <a:r>
              <a:rPr lang="en-US" sz="4400" dirty="0" smtClean="0">
                <a:solidFill>
                  <a:schemeClr val="tx1"/>
                </a:solidFill>
                <a:effectLst/>
                <a:sym typeface="+mn-ea"/>
              </a:rPr>
              <a:t>habitats</a:t>
            </a:r>
            <a:r>
              <a:rPr lang="en-US" sz="4400" dirty="0">
                <a:solidFill>
                  <a:schemeClr val="tx1"/>
                </a:solidFill>
                <a:effectLst/>
                <a:sym typeface="+mn-ea"/>
              </a:rPr>
              <a:t>.</a:t>
            </a:r>
          </a:p>
        </p:txBody>
      </p:sp>
      <p:sp>
        <p:nvSpPr>
          <p:cNvPr id="2" name="TextBox 20"/>
          <p:cNvSpPr txBox="1"/>
          <p:nvPr/>
        </p:nvSpPr>
        <p:spPr>
          <a:xfrm>
            <a:off x="299085" y="3050219"/>
            <a:ext cx="11732895" cy="746125"/>
          </a:xfrm>
          <a:prstGeom prst="rect">
            <a:avLst/>
          </a:prstGeom>
          <a:noFill/>
        </p:spPr>
        <p:txBody>
          <a:bodyPr wrap="square">
            <a:noAutofit/>
          </a:bodyPr>
          <a:lstStyle/>
          <a:p>
            <a:r>
              <a:rPr lang="en-US" sz="4400" dirty="0">
                <a:solidFill>
                  <a:schemeClr val="tx1"/>
                </a:solidFill>
                <a:effectLst/>
                <a:sym typeface="+mn-ea"/>
              </a:rPr>
              <a:t>- </a:t>
            </a:r>
            <a:r>
              <a:rPr lang="en-US" sz="4400" dirty="0" smtClean="0">
                <a:solidFill>
                  <a:schemeClr val="tx1"/>
                </a:solidFill>
                <a:effectLst/>
                <a:sym typeface="+mn-ea"/>
              </a:rPr>
              <a:t> Name </a:t>
            </a:r>
            <a:r>
              <a:rPr lang="en-US" sz="4400" dirty="0">
                <a:solidFill>
                  <a:schemeClr val="tx1"/>
                </a:solidFill>
                <a:effectLst/>
                <a:sym typeface="+mn-ea"/>
              </a:rPr>
              <a:t>them. </a:t>
            </a:r>
          </a:p>
        </p:txBody>
      </p:sp>
      <p:sp>
        <p:nvSpPr>
          <p:cNvPr id="6" name="TextBox 20"/>
          <p:cNvSpPr txBox="1"/>
          <p:nvPr/>
        </p:nvSpPr>
        <p:spPr>
          <a:xfrm>
            <a:off x="149542" y="3970658"/>
            <a:ext cx="12031345" cy="746125"/>
          </a:xfrm>
          <a:prstGeom prst="rect">
            <a:avLst/>
          </a:prstGeom>
          <a:noFill/>
        </p:spPr>
        <p:txBody>
          <a:bodyPr wrap="square">
            <a:noAutofit/>
          </a:bodyPr>
          <a:lstStyle/>
          <a:p>
            <a:pPr marL="571500" indent="-571500">
              <a:buFontTx/>
              <a:buChar char="-"/>
            </a:pPr>
            <a:r>
              <a:rPr lang="en-US" sz="4400" dirty="0" smtClean="0">
                <a:solidFill>
                  <a:schemeClr val="tx1"/>
                </a:solidFill>
                <a:effectLst/>
                <a:sym typeface="+mn-ea"/>
              </a:rPr>
              <a:t>Then</a:t>
            </a:r>
            <a:r>
              <a:rPr lang="en-US" sz="4400" dirty="0">
                <a:solidFill>
                  <a:schemeClr val="tx1"/>
                </a:solidFill>
                <a:effectLst/>
                <a:sym typeface="+mn-ea"/>
              </a:rPr>
              <a:t>, ask and answer questions about  additional </a:t>
            </a:r>
            <a:endParaRPr lang="en-US" sz="4400" dirty="0" smtClean="0">
              <a:solidFill>
                <a:schemeClr val="tx1"/>
              </a:solidFill>
              <a:effectLst/>
              <a:sym typeface="+mn-ea"/>
            </a:endParaRPr>
          </a:p>
          <a:p>
            <a:r>
              <a:rPr lang="en-US" sz="4400" dirty="0">
                <a:sym typeface="+mn-ea"/>
              </a:rPr>
              <a:t> </a:t>
            </a:r>
            <a:r>
              <a:rPr lang="en-US" sz="4400" dirty="0" smtClean="0">
                <a:sym typeface="+mn-ea"/>
              </a:rPr>
              <a:t>   </a:t>
            </a:r>
            <a:r>
              <a:rPr lang="en-US" sz="4400" dirty="0" smtClean="0">
                <a:solidFill>
                  <a:schemeClr val="tx1"/>
                </a:solidFill>
                <a:effectLst/>
                <a:sym typeface="+mn-ea"/>
              </a:rPr>
              <a:t>habitats</a:t>
            </a:r>
            <a:r>
              <a:rPr lang="en-US" sz="4400" dirty="0">
                <a:solidFill>
                  <a:schemeClr val="tx1"/>
                </a:solidFill>
                <a:effectLst/>
                <a:sym typeface="+mn-ea"/>
              </a:rPr>
              <a:t>, the types of flora and fauna, the special </a:t>
            </a:r>
            <a:r>
              <a:rPr lang="en-US" sz="4400" dirty="0" smtClean="0">
                <a:solidFill>
                  <a:schemeClr val="tx1"/>
                </a:solidFill>
                <a:effectLst/>
                <a:sym typeface="+mn-ea"/>
              </a:rPr>
              <a:t> </a:t>
            </a:r>
          </a:p>
          <a:p>
            <a:r>
              <a:rPr lang="en-US" sz="4400" dirty="0">
                <a:sym typeface="+mn-ea"/>
              </a:rPr>
              <a:t> </a:t>
            </a:r>
            <a:r>
              <a:rPr lang="en-US" sz="4400" dirty="0" smtClean="0">
                <a:sym typeface="+mn-ea"/>
              </a:rPr>
              <a:t>   </a:t>
            </a:r>
            <a:r>
              <a:rPr lang="en-US" sz="4400" dirty="0" smtClean="0">
                <a:solidFill>
                  <a:schemeClr val="tx1"/>
                </a:solidFill>
                <a:effectLst/>
                <a:sym typeface="+mn-ea"/>
              </a:rPr>
              <a:t>features </a:t>
            </a:r>
            <a:r>
              <a:rPr lang="en-US" sz="4400" dirty="0">
                <a:solidFill>
                  <a:schemeClr val="tx1"/>
                </a:solidFill>
                <a:effectLst/>
                <a:sym typeface="+mn-ea"/>
              </a:rPr>
              <a:t>and roles of them.</a:t>
            </a:r>
          </a:p>
        </p:txBody>
      </p:sp>
      <p:graphicFrame>
        <p:nvGraphicFramePr>
          <p:cNvPr id="7" name="Table 6"/>
          <p:cNvGraphicFramePr/>
          <p:nvPr/>
        </p:nvGraphicFramePr>
        <p:xfrm>
          <a:off x="240030" y="9334500"/>
          <a:ext cx="11729720" cy="5744210"/>
        </p:xfrm>
        <a:graphic>
          <a:graphicData uri="http://schemas.openxmlformats.org/drawingml/2006/table">
            <a:tbl>
              <a:tblPr firstRow="1" bandRow="1">
                <a:tableStyleId>{5C22544A-7EE6-4342-B048-85BDC9FD1C3A}</a:tableStyleId>
              </a:tblPr>
              <a:tblGrid>
                <a:gridCol w="5941060">
                  <a:extLst>
                    <a:ext uri="{9D8B030D-6E8A-4147-A177-3AD203B41FA5}">
                      <a16:colId xmlns:a16="http://schemas.microsoft.com/office/drawing/2014/main" xmlns="" val="20000"/>
                    </a:ext>
                  </a:extLst>
                </a:gridCol>
                <a:gridCol w="5788660">
                  <a:extLst>
                    <a:ext uri="{9D8B030D-6E8A-4147-A177-3AD203B41FA5}">
                      <a16:colId xmlns:a16="http://schemas.microsoft.com/office/drawing/2014/main" xmlns="" val="20001"/>
                    </a:ext>
                  </a:extLst>
                </a:gridCol>
              </a:tblGrid>
              <a:tr h="2239010">
                <a:tc>
                  <a:txBody>
                    <a:bodyPr/>
                    <a:lstStyle/>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lgn="ctr">
                        <a:buNone/>
                      </a:pPr>
                      <a:r>
                        <a:rPr lang="en-US" sz="2800" dirty="0">
                          <a:solidFill>
                            <a:srgbClr val="FF0000"/>
                          </a:solidFill>
                        </a:rPr>
                        <a:t>SAHARA</a:t>
                      </a:r>
                    </a:p>
                  </a:txBody>
                  <a:tcPr>
                    <a:solidFill>
                      <a:srgbClr val="FFD9C0"/>
                    </a:solidFill>
                  </a:tcPr>
                </a:tc>
                <a:tc>
                  <a:txBody>
                    <a:bodyPr/>
                    <a:lstStyle/>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lgn="ctr">
                        <a:buNone/>
                      </a:pPr>
                      <a:r>
                        <a:rPr lang="en-US" sz="2800">
                          <a:solidFill>
                            <a:srgbClr val="FF0000"/>
                          </a:solidFill>
                        </a:rPr>
                        <a:t>BAIKAL</a:t>
                      </a:r>
                    </a:p>
                  </a:txBody>
                  <a:tcPr>
                    <a:solidFill>
                      <a:srgbClr val="77C3F4"/>
                    </a:solidFill>
                  </a:tcPr>
                </a:tc>
                <a:extLst>
                  <a:ext uri="{0D108BD9-81ED-4DB2-BD59-A6C34878D82A}">
                    <a16:rowId xmlns:a16="http://schemas.microsoft.com/office/drawing/2014/main" xmlns="" val="10000"/>
                  </a:ext>
                </a:extLst>
              </a:tr>
              <a:tr h="3505200">
                <a:tc>
                  <a:txBody>
                    <a:bodyPr/>
                    <a:lstStyle/>
                    <a:p>
                      <a:pPr algn="just">
                        <a:buNone/>
                      </a:pPr>
                      <a:r>
                        <a:rPr lang="en-US" sz="2800"/>
                        <a:t>-largest one in the world</a:t>
                      </a:r>
                    </a:p>
                    <a:p>
                      <a:pPr algn="just">
                        <a:buNone/>
                      </a:pPr>
                      <a:r>
                        <a:rPr lang="en-US" sz="2800"/>
                        <a:t>-located in northern Africa </a:t>
                      </a:r>
                    </a:p>
                    <a:p>
                      <a:pPr algn="just">
                        <a:buNone/>
                      </a:pPr>
                      <a:r>
                        <a:rPr lang="en-US" sz="2800"/>
                        <a:t>-few plants and animals</a:t>
                      </a:r>
                    </a:p>
                    <a:p>
                      <a:pPr algn="just">
                        <a:buNone/>
                      </a:pPr>
                      <a:r>
                        <a:rPr lang="en-US" sz="2800"/>
                        <a:t>-little rain fall (&lt;25 cm per year)</a:t>
                      </a:r>
                    </a:p>
                    <a:p>
                      <a:pPr algn="just">
                        <a:buNone/>
                      </a:pPr>
                      <a:r>
                        <a:rPr lang="en-US" sz="2800"/>
                        <a:t>-very hot and dry average temperature: 36o C, highest in summer: 56oC </a:t>
                      </a:r>
                    </a:p>
                  </a:txBody>
                  <a:tcPr>
                    <a:solidFill>
                      <a:srgbClr val="FAF0D7"/>
                    </a:solidFill>
                  </a:tcPr>
                </a:tc>
                <a:tc>
                  <a:txBody>
                    <a:bodyPr/>
                    <a:lstStyle/>
                    <a:p>
                      <a:pPr algn="just">
                        <a:buNone/>
                      </a:pPr>
                      <a:r>
                        <a:rPr lang="en-US" sz="2800" dirty="0"/>
                        <a:t>- largest, oldest and deepest freshwater </a:t>
                      </a:r>
                    </a:p>
                    <a:p>
                      <a:pPr algn="just">
                        <a:buNone/>
                      </a:pPr>
                      <a:r>
                        <a:rPr lang="en-US" sz="2800" dirty="0"/>
                        <a:t>- located in Russia</a:t>
                      </a:r>
                    </a:p>
                    <a:p>
                      <a:pPr algn="just">
                        <a:buNone/>
                      </a:pPr>
                      <a:r>
                        <a:rPr lang="en-US" sz="2800" dirty="0"/>
                        <a:t>- home to approximately 1,700 to 1,800 plant and animal species</a:t>
                      </a:r>
                    </a:p>
                    <a:p>
                      <a:pPr algn="just">
                        <a:buNone/>
                      </a:pPr>
                      <a:r>
                        <a:rPr lang="en-US" sz="2800" dirty="0"/>
                        <a:t>- holds 20% of world fresh water.</a:t>
                      </a:r>
                    </a:p>
                    <a:p>
                      <a:pPr algn="just">
                        <a:buNone/>
                      </a:pPr>
                      <a:r>
                        <a:rPr lang="en-US" sz="2800" dirty="0"/>
                        <a:t>- cold (-21o C in winter and 11oC in summer)</a:t>
                      </a:r>
                    </a:p>
                  </a:txBody>
                  <a:tcPr>
                    <a:solidFill>
                      <a:srgbClr val="8CC0DE"/>
                    </a:solidFill>
                  </a:tcPr>
                </a:tc>
                <a:extLst>
                  <a:ext uri="{0D108BD9-81ED-4DB2-BD59-A6C34878D82A}">
                    <a16:rowId xmlns:a16="http://schemas.microsoft.com/office/drawing/2014/main" xmlns="" val="10001"/>
                  </a:ext>
                </a:extLst>
              </a:tr>
            </a:tbl>
          </a:graphicData>
        </a:graphic>
      </p:graphicFrame>
      <p:pic>
        <p:nvPicPr>
          <p:cNvPr id="9" name="Picture 9"/>
          <p:cNvPicPr>
            <a:picLocks noChangeAspect="1"/>
          </p:cNvPicPr>
          <p:nvPr/>
        </p:nvPicPr>
        <p:blipFill>
          <a:blip r:embed="rId3"/>
          <a:srcRect l="11390" t="12351" r="14921" b="15150"/>
          <a:stretch>
            <a:fillRect/>
          </a:stretch>
        </p:blipFill>
        <p:spPr>
          <a:xfrm>
            <a:off x="976630" y="-4090670"/>
            <a:ext cx="3114040" cy="1431290"/>
          </a:xfrm>
          <a:prstGeom prst="rect">
            <a:avLst/>
          </a:prstGeom>
        </p:spPr>
      </p:pic>
      <p:pic>
        <p:nvPicPr>
          <p:cNvPr id="10" name="Picture 11"/>
          <p:cNvPicPr>
            <a:picLocks noGrp="1" noChangeAspect="1"/>
          </p:cNvPicPr>
          <p:nvPr>
            <p:ph idx="1"/>
          </p:nvPr>
        </p:nvPicPr>
        <p:blipFill>
          <a:blip r:embed="rId4"/>
          <a:stretch>
            <a:fillRect/>
          </a:stretch>
        </p:blipFill>
        <p:spPr>
          <a:xfrm>
            <a:off x="6975475" y="-4233545"/>
            <a:ext cx="3325495" cy="162052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50"/>
                                  </p:iterate>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50"/>
                                  </p:iterate>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50"/>
                                  </p:iterate>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50800" y="46500"/>
            <a:ext cx="11303000"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sym typeface="+mn-ea"/>
              </a:rPr>
              <a:t>EARTH’S HABITATS</a:t>
            </a:r>
            <a:endParaRPr lang="en-US" sz="32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3" name="Table 2"/>
          <p:cNvGraphicFramePr/>
          <p:nvPr>
            <p:extLst>
              <p:ext uri="{D42A27DB-BD31-4B8C-83A1-F6EECF244321}">
                <p14:modId xmlns:p14="http://schemas.microsoft.com/office/powerpoint/2010/main" val="3996049856"/>
              </p:ext>
            </p:extLst>
          </p:nvPr>
        </p:nvGraphicFramePr>
        <p:xfrm>
          <a:off x="1" y="631275"/>
          <a:ext cx="12150610" cy="6522720"/>
        </p:xfrm>
        <a:graphic>
          <a:graphicData uri="http://schemas.openxmlformats.org/drawingml/2006/table">
            <a:tbl>
              <a:tblPr firstRow="1" bandRow="1">
                <a:tableStyleId>{5C22544A-7EE6-4342-B048-85BDC9FD1C3A}</a:tableStyleId>
              </a:tblPr>
              <a:tblGrid>
                <a:gridCol w="6256420">
                  <a:extLst>
                    <a:ext uri="{9D8B030D-6E8A-4147-A177-3AD203B41FA5}">
                      <a16:colId xmlns:a16="http://schemas.microsoft.com/office/drawing/2014/main" xmlns="" val="20000"/>
                    </a:ext>
                  </a:extLst>
                </a:gridCol>
                <a:gridCol w="5894190">
                  <a:extLst>
                    <a:ext uri="{9D8B030D-6E8A-4147-A177-3AD203B41FA5}">
                      <a16:colId xmlns:a16="http://schemas.microsoft.com/office/drawing/2014/main" xmlns="" val="20001"/>
                    </a:ext>
                  </a:extLst>
                </a:gridCol>
              </a:tblGrid>
              <a:tr h="2342752">
                <a:tc>
                  <a:txBody>
                    <a:bodyPr/>
                    <a:lstStyle/>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lgn="ctr">
                        <a:buNone/>
                      </a:pPr>
                      <a:endParaRPr lang="en-US" sz="2800" dirty="0" smtClean="0">
                        <a:solidFill>
                          <a:srgbClr val="FF0000"/>
                        </a:solidFill>
                      </a:endParaRPr>
                    </a:p>
                    <a:p>
                      <a:pPr algn="ctr">
                        <a:buNone/>
                      </a:pPr>
                      <a:r>
                        <a:rPr lang="en-US" sz="2800" dirty="0" smtClean="0">
                          <a:solidFill>
                            <a:srgbClr val="FF0000"/>
                          </a:solidFill>
                        </a:rPr>
                        <a:t>SAHARA</a:t>
                      </a:r>
                      <a:endParaRPr lang="en-US" sz="2800" dirty="0">
                        <a:solidFill>
                          <a:srgbClr val="FF0000"/>
                        </a:solidFill>
                      </a:endParaRPr>
                    </a:p>
                  </a:txBody>
                  <a:tcPr>
                    <a:solidFill>
                      <a:schemeClr val="bg1"/>
                    </a:solidFill>
                  </a:tcPr>
                </a:tc>
                <a:tc>
                  <a:txBody>
                    <a:bodyPr/>
                    <a:lstStyle/>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lgn="ctr">
                        <a:buNone/>
                      </a:pPr>
                      <a:endParaRPr lang="en-US" sz="2800" dirty="0">
                        <a:solidFill>
                          <a:srgbClr val="FF0000"/>
                        </a:solidFill>
                      </a:endParaRPr>
                    </a:p>
                    <a:p>
                      <a:pPr algn="ctr">
                        <a:buNone/>
                      </a:pPr>
                      <a:r>
                        <a:rPr lang="en-US" sz="2800" dirty="0">
                          <a:solidFill>
                            <a:srgbClr val="FF0000"/>
                          </a:solidFill>
                        </a:rPr>
                        <a:t>BAIKAL</a:t>
                      </a:r>
                    </a:p>
                  </a:txBody>
                  <a:tcPr>
                    <a:solidFill>
                      <a:schemeClr val="bg1"/>
                    </a:solidFill>
                  </a:tcPr>
                </a:tc>
                <a:extLst>
                  <a:ext uri="{0D108BD9-81ED-4DB2-BD59-A6C34878D82A}">
                    <a16:rowId xmlns:a16="http://schemas.microsoft.com/office/drawing/2014/main" xmlns="" val="10000"/>
                  </a:ext>
                </a:extLst>
              </a:tr>
              <a:tr h="3667609">
                <a:tc>
                  <a:txBody>
                    <a:bodyPr/>
                    <a:lstStyle/>
                    <a:p>
                      <a:pPr algn="l">
                        <a:buNone/>
                      </a:pPr>
                      <a:r>
                        <a:rPr lang="en-US" sz="3200" dirty="0"/>
                        <a:t>- largest one in the world</a:t>
                      </a:r>
                    </a:p>
                    <a:p>
                      <a:pPr algn="l">
                        <a:buNone/>
                      </a:pPr>
                      <a:r>
                        <a:rPr lang="en-US" sz="3200" dirty="0"/>
                        <a:t>- located in northern Africa </a:t>
                      </a:r>
                    </a:p>
                    <a:p>
                      <a:pPr algn="l">
                        <a:buNone/>
                      </a:pPr>
                      <a:r>
                        <a:rPr lang="en-US" sz="3200" dirty="0"/>
                        <a:t>- few plants and animals</a:t>
                      </a:r>
                    </a:p>
                    <a:p>
                      <a:pPr algn="l">
                        <a:buNone/>
                      </a:pPr>
                      <a:r>
                        <a:rPr lang="en-US" sz="3200" dirty="0"/>
                        <a:t>- little rain fall (&lt;25 cm per year)</a:t>
                      </a:r>
                    </a:p>
                    <a:p>
                      <a:pPr algn="l">
                        <a:buNone/>
                      </a:pPr>
                      <a:r>
                        <a:rPr lang="en-US" sz="3200" dirty="0"/>
                        <a:t>- very hot and dry average temperature: 36</a:t>
                      </a:r>
                      <a:r>
                        <a:rPr lang="en-US" sz="3200" baseline="30000" dirty="0"/>
                        <a:t>o</a:t>
                      </a:r>
                      <a:r>
                        <a:rPr lang="en-US" sz="3200" dirty="0"/>
                        <a:t> C, highest in summer: 56</a:t>
                      </a:r>
                      <a:r>
                        <a:rPr lang="en-US" sz="3200" baseline="30000" dirty="0"/>
                        <a:t>o</a:t>
                      </a:r>
                      <a:r>
                        <a:rPr lang="en-US" sz="3200" dirty="0"/>
                        <a:t>C </a:t>
                      </a:r>
                    </a:p>
                  </a:txBody>
                  <a:tcPr>
                    <a:solidFill>
                      <a:srgbClr val="FAF0D7"/>
                    </a:solidFill>
                  </a:tcPr>
                </a:tc>
                <a:tc>
                  <a:txBody>
                    <a:bodyPr/>
                    <a:lstStyle/>
                    <a:p>
                      <a:pPr algn="l">
                        <a:buNone/>
                      </a:pPr>
                      <a:r>
                        <a:rPr lang="en-US" sz="3100" dirty="0"/>
                        <a:t>- largest, oldest and deepest freshwater </a:t>
                      </a:r>
                    </a:p>
                    <a:p>
                      <a:pPr algn="l">
                        <a:buNone/>
                      </a:pPr>
                      <a:r>
                        <a:rPr lang="en-US" sz="3100" dirty="0"/>
                        <a:t>- located in Russia</a:t>
                      </a:r>
                    </a:p>
                    <a:p>
                      <a:pPr algn="l">
                        <a:buNone/>
                      </a:pPr>
                      <a:r>
                        <a:rPr lang="en-US" sz="3100" dirty="0"/>
                        <a:t>- home to approximately 1,700 to 1,800 plant and animal species</a:t>
                      </a:r>
                    </a:p>
                    <a:p>
                      <a:pPr algn="l">
                        <a:buNone/>
                      </a:pPr>
                      <a:r>
                        <a:rPr lang="en-US" sz="3100" dirty="0"/>
                        <a:t>- holds 20% of world fresh water.</a:t>
                      </a:r>
                    </a:p>
                    <a:p>
                      <a:pPr marL="0" indent="0" algn="l">
                        <a:buFontTx/>
                        <a:buNone/>
                      </a:pPr>
                      <a:r>
                        <a:rPr lang="en-US" sz="3100" dirty="0"/>
                        <a:t>- cold (-21</a:t>
                      </a:r>
                      <a:r>
                        <a:rPr lang="en-US" sz="3100" baseline="30000" dirty="0"/>
                        <a:t>o</a:t>
                      </a:r>
                      <a:r>
                        <a:rPr lang="en-US" sz="3100" dirty="0"/>
                        <a:t> C in winter and 11</a:t>
                      </a:r>
                      <a:r>
                        <a:rPr lang="en-US" sz="3100" baseline="30000" dirty="0"/>
                        <a:t>o</a:t>
                      </a:r>
                      <a:r>
                        <a:rPr lang="en-US" sz="3100" dirty="0"/>
                        <a:t>C </a:t>
                      </a:r>
                    </a:p>
                    <a:p>
                      <a:pPr marL="0" indent="0" algn="l">
                        <a:buFontTx/>
                        <a:buNone/>
                      </a:pPr>
                      <a:r>
                        <a:rPr lang="en-US" sz="3100" dirty="0"/>
                        <a:t>in summer)</a:t>
                      </a:r>
                    </a:p>
                  </a:txBody>
                  <a:tcPr>
                    <a:solidFill>
                      <a:srgbClr val="8CC0DE"/>
                    </a:solidFill>
                  </a:tcPr>
                </a:tc>
                <a:extLst>
                  <a:ext uri="{0D108BD9-81ED-4DB2-BD59-A6C34878D82A}">
                    <a16:rowId xmlns:a16="http://schemas.microsoft.com/office/drawing/2014/main" xmlns="" val="10001"/>
                  </a:ext>
                </a:extLst>
              </a:tr>
            </a:tbl>
          </a:graphicData>
        </a:graphic>
      </p:graphicFrame>
      <p:pic>
        <p:nvPicPr>
          <p:cNvPr id="9" name="Picture 9"/>
          <p:cNvPicPr>
            <a:picLocks noChangeAspect="1"/>
          </p:cNvPicPr>
          <p:nvPr/>
        </p:nvPicPr>
        <p:blipFill>
          <a:blip r:embed="rId3"/>
          <a:srcRect l="11390" t="12351" r="9136" b="15150"/>
          <a:stretch>
            <a:fillRect/>
          </a:stretch>
        </p:blipFill>
        <p:spPr>
          <a:xfrm>
            <a:off x="539015" y="593918"/>
            <a:ext cx="4386981" cy="2178157"/>
          </a:xfrm>
          <a:prstGeom prst="rect">
            <a:avLst/>
          </a:prstGeom>
        </p:spPr>
      </p:pic>
      <p:pic>
        <p:nvPicPr>
          <p:cNvPr id="10" name="Picture 11"/>
          <p:cNvPicPr>
            <a:picLocks noGrp="1" noChangeAspect="1"/>
          </p:cNvPicPr>
          <p:nvPr>
            <p:ph idx="1"/>
          </p:nvPr>
        </p:nvPicPr>
        <p:blipFill>
          <a:blip r:embed="rId4"/>
          <a:stretch>
            <a:fillRect/>
          </a:stretch>
        </p:blipFill>
        <p:spPr>
          <a:xfrm>
            <a:off x="6718434" y="631275"/>
            <a:ext cx="4860758" cy="217815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18" y="-31221"/>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76655"/>
            <a:ext cx="10888345"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Work in pairs. Choose two habitats and compare them.</a:t>
            </a:r>
          </a:p>
        </p:txBody>
      </p:sp>
      <p:sp>
        <p:nvSpPr>
          <p:cNvPr id="16" name="Rounded Rectangle 15"/>
          <p:cNvSpPr/>
          <p:nvPr/>
        </p:nvSpPr>
        <p:spPr>
          <a:xfrm>
            <a:off x="578103" y="12822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1796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p:cNvSpPr txBox="1"/>
          <p:nvPr/>
        </p:nvSpPr>
        <p:spPr>
          <a:xfrm>
            <a:off x="487045" y="194945"/>
            <a:ext cx="1130300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EARTH’S HABITATS</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 Box 2"/>
          <p:cNvSpPr txBox="1"/>
          <p:nvPr/>
        </p:nvSpPr>
        <p:spPr>
          <a:xfrm>
            <a:off x="576897" y="2299337"/>
            <a:ext cx="11123295" cy="615553"/>
          </a:xfrm>
          <a:prstGeom prst="rect">
            <a:avLst/>
          </a:prstGeom>
          <a:noFill/>
          <a:ln w="9525">
            <a:noFill/>
          </a:ln>
        </p:spPr>
        <p:txBody>
          <a:bodyPr wrap="square">
            <a:spAutoFit/>
          </a:bodyPr>
          <a:lstStyle/>
          <a:p>
            <a:pPr marL="635" indent="-635"/>
            <a:r>
              <a:rPr lang="en-US" sz="3400" dirty="0">
                <a:latin typeface="Calibri" panose="020F0502020204030204" pitchFamily="34" charset="0"/>
                <a:cs typeface="Calibri" panose="020F0502020204030204" pitchFamily="34" charset="0"/>
              </a:rPr>
              <a:t>- </a:t>
            </a:r>
            <a:r>
              <a:rPr lang="en-US" sz="3400" dirty="0" smtClean="0">
                <a:latin typeface="Calibri" panose="020F0502020204030204" pitchFamily="34" charset="0"/>
                <a:cs typeface="Calibri" panose="020F0502020204030204" pitchFamily="34" charset="0"/>
              </a:rPr>
              <a:t>Suggested </a:t>
            </a:r>
            <a:r>
              <a:rPr lang="en-US" sz="3400" dirty="0">
                <a:latin typeface="Calibri" panose="020F0502020204030204" pitchFamily="34" charset="0"/>
                <a:cs typeface="Calibri" panose="020F0502020204030204" pitchFamily="34" charset="0"/>
              </a:rPr>
              <a:t>features:</a:t>
            </a:r>
          </a:p>
        </p:txBody>
      </p:sp>
      <p:sp>
        <p:nvSpPr>
          <p:cNvPr id="7" name="Text Box 6"/>
          <p:cNvSpPr txBox="1"/>
          <p:nvPr/>
        </p:nvSpPr>
        <p:spPr>
          <a:xfrm>
            <a:off x="2645125" y="3195639"/>
            <a:ext cx="6218725" cy="2308324"/>
          </a:xfrm>
          <a:prstGeom prst="rect">
            <a:avLst/>
          </a:prstGeom>
          <a:solidFill>
            <a:srgbClr val="FFE5E5"/>
          </a:solidFill>
          <a:ln w="9525">
            <a:noFill/>
          </a:ln>
        </p:spPr>
        <p:txBody>
          <a:bodyPr wrap="square">
            <a:spAutoFit/>
          </a:bodyPr>
          <a:lstStyle/>
          <a:p>
            <a:pPr marL="635" indent="-635"/>
            <a:r>
              <a:rPr lang="en-US" sz="3600" dirty="0">
                <a:latin typeface="Calibri" panose="020F0502020204030204" pitchFamily="34" charset="0"/>
                <a:cs typeface="Calibri" panose="020F0502020204030204" pitchFamily="34" charset="0"/>
              </a:rPr>
              <a:t>- their specific types / examples</a:t>
            </a:r>
          </a:p>
          <a:p>
            <a:pPr marL="635" indent="-635"/>
            <a:r>
              <a:rPr lang="en-US" sz="3600" dirty="0">
                <a:latin typeface="Calibri" panose="020F0502020204030204" pitchFamily="34" charset="0"/>
                <a:cs typeface="Calibri" panose="020F0502020204030204" pitchFamily="34" charset="0"/>
              </a:rPr>
              <a:t>- their importance</a:t>
            </a:r>
          </a:p>
          <a:p>
            <a:pPr marL="635" indent="-635"/>
            <a:r>
              <a:rPr lang="en-US" sz="3600" dirty="0">
                <a:latin typeface="Calibri" panose="020F0502020204030204" pitchFamily="34" charset="0"/>
                <a:cs typeface="Calibri" panose="020F0502020204030204" pitchFamily="34" charset="0"/>
              </a:rPr>
              <a:t>- plants </a:t>
            </a:r>
            <a:r>
              <a:rPr lang="en-US" sz="3600" dirty="0" smtClean="0">
                <a:latin typeface="Calibri" panose="020F0502020204030204" pitchFamily="34" charset="0"/>
                <a:cs typeface="Calibri" panose="020F0502020204030204" pitchFamily="34" charset="0"/>
              </a:rPr>
              <a:t>/ animals </a:t>
            </a:r>
            <a:r>
              <a:rPr lang="en-US" sz="3600" dirty="0">
                <a:latin typeface="Calibri" panose="020F0502020204030204" pitchFamily="34" charset="0"/>
                <a:cs typeface="Calibri" panose="020F0502020204030204" pitchFamily="34" charset="0"/>
              </a:rPr>
              <a:t>living there</a:t>
            </a:r>
          </a:p>
          <a:p>
            <a:pPr marL="635" indent="-635"/>
            <a:r>
              <a:rPr lang="en-US" sz="3600" dirty="0">
                <a:latin typeface="Calibri" panose="020F0502020204030204" pitchFamily="34" charset="0"/>
                <a:cs typeface="Calibri" panose="020F0502020204030204" pitchFamily="34" charset="0"/>
              </a:rPr>
              <a:t>- other special features</a:t>
            </a:r>
          </a:p>
        </p:txBody>
      </p:sp>
      <p:graphicFrame>
        <p:nvGraphicFramePr>
          <p:cNvPr id="9" name="Content Placeholder 8"/>
          <p:cNvGraphicFramePr>
            <a:graphicFrameLocks noGrp="1"/>
          </p:cNvGraphicFramePr>
          <p:nvPr>
            <p:ph idx="1"/>
          </p:nvPr>
        </p:nvGraphicFramePr>
        <p:xfrm>
          <a:off x="838200" y="7704455"/>
          <a:ext cx="10515600" cy="6009005"/>
        </p:xfrm>
        <a:graphic>
          <a:graphicData uri="http://schemas.openxmlformats.org/drawingml/2006/table">
            <a:tbl>
              <a:tblPr firstRow="1" bandRow="1">
                <a:tableStyleId>{5C22544A-7EE6-4342-B048-85BDC9FD1C3A}</a:tableStyleId>
              </a:tblPr>
              <a:tblGrid>
                <a:gridCol w="2880360">
                  <a:extLst>
                    <a:ext uri="{9D8B030D-6E8A-4147-A177-3AD203B41FA5}">
                      <a16:colId xmlns:a16="http://schemas.microsoft.com/office/drawing/2014/main" xmlns="" val="20000"/>
                    </a:ext>
                  </a:extLst>
                </a:gridCol>
                <a:gridCol w="4066540">
                  <a:extLst>
                    <a:ext uri="{9D8B030D-6E8A-4147-A177-3AD203B41FA5}">
                      <a16:colId xmlns:a16="http://schemas.microsoft.com/office/drawing/2014/main" xmlns="" val="20001"/>
                    </a:ext>
                  </a:extLst>
                </a:gridCol>
                <a:gridCol w="3568700">
                  <a:extLst>
                    <a:ext uri="{9D8B030D-6E8A-4147-A177-3AD203B41FA5}">
                      <a16:colId xmlns:a16="http://schemas.microsoft.com/office/drawing/2014/main" xmlns="" val="20002"/>
                    </a:ext>
                  </a:extLst>
                </a:gridCol>
              </a:tblGrid>
              <a:tr h="537845">
                <a:tc>
                  <a:txBody>
                    <a:bodyPr/>
                    <a:lstStyle/>
                    <a:p>
                      <a:pPr marL="635" indent="-635" algn="just"/>
                      <a:endParaRPr lang="en-US" sz="2500" b="1">
                        <a:solidFill>
                          <a:schemeClr val="tx1"/>
                        </a:solidFill>
                        <a:latin typeface="Calibri" panose="020F0502020204030204" pitchFamily="34" charset="0"/>
                        <a:cs typeface="Calibri" panose="020F0502020204030204" pitchFamily="34" charset="0"/>
                        <a:sym typeface="+mn-ea"/>
                      </a:endParaRPr>
                    </a:p>
                  </a:txBody>
                  <a:tcPr anchor="ctr">
                    <a:solidFill>
                      <a:srgbClr val="FAF0D7"/>
                    </a:solidFill>
                  </a:tcPr>
                </a:tc>
                <a:tc>
                  <a:txBody>
                    <a:bodyPr/>
                    <a:lstStyle/>
                    <a:p>
                      <a:pPr algn="ctr">
                        <a:buNone/>
                      </a:pPr>
                      <a:r>
                        <a:rPr lang="en-US" sz="2500" b="1">
                          <a:solidFill>
                            <a:schemeClr val="tx1"/>
                          </a:solidFill>
                        </a:rPr>
                        <a:t>HA LONG BAY</a:t>
                      </a:r>
                    </a:p>
                  </a:txBody>
                  <a:tcPr anchor="ctr">
                    <a:solidFill>
                      <a:srgbClr val="15BAE9"/>
                    </a:solidFill>
                  </a:tcPr>
                </a:tc>
                <a:tc>
                  <a:txBody>
                    <a:bodyPr/>
                    <a:lstStyle/>
                    <a:p>
                      <a:pPr algn="ctr">
                        <a:buNone/>
                      </a:pPr>
                      <a:r>
                        <a:rPr lang="en-US" sz="2500" b="1">
                          <a:solidFill>
                            <a:schemeClr val="tx1"/>
                          </a:solidFill>
                        </a:rPr>
                        <a:t>DA LAT HIGHLANDS</a:t>
                      </a:r>
                    </a:p>
                  </a:txBody>
                  <a:tcPr anchor="ctr">
                    <a:solidFill>
                      <a:srgbClr val="CCEEBC"/>
                    </a:solidFill>
                  </a:tcPr>
                </a:tc>
                <a:extLst>
                  <a:ext uri="{0D108BD9-81ED-4DB2-BD59-A6C34878D82A}">
                    <a16:rowId xmlns:a16="http://schemas.microsoft.com/office/drawing/2014/main" xmlns="" val="10000"/>
                  </a:ext>
                </a:extLst>
              </a:tr>
              <a:tr h="1676400">
                <a:tc>
                  <a:txBody>
                    <a:bodyPr/>
                    <a:lstStyle/>
                    <a:p>
                      <a:pPr marL="635" indent="-635" algn="ctr"/>
                      <a:r>
                        <a:rPr lang="en-US" sz="2500" b="1">
                          <a:latin typeface="Calibri" panose="020F0502020204030204" pitchFamily="34" charset="0"/>
                          <a:cs typeface="Calibri" panose="020F0502020204030204" pitchFamily="34" charset="0"/>
                          <a:sym typeface="+mn-ea"/>
                        </a:rPr>
                        <a:t>Specific types / examples</a:t>
                      </a:r>
                      <a:endParaRPr lang="en-US" sz="2500" b="1">
                        <a:solidFill>
                          <a:schemeClr val="tx1"/>
                        </a:solidFill>
                        <a:latin typeface="Calibri" panose="020F0502020204030204" pitchFamily="34" charset="0"/>
                        <a:cs typeface="Calibri" panose="020F0502020204030204" pitchFamily="34" charset="0"/>
                        <a:sym typeface="+mn-ea"/>
                      </a:endParaRPr>
                    </a:p>
                  </a:txBody>
                  <a:tcPr anchor="ctr">
                    <a:solidFill>
                      <a:srgbClr val="FAF0D7"/>
                    </a:solidFill>
                  </a:tcPr>
                </a:tc>
                <a:tc>
                  <a:txBody>
                    <a:bodyPr/>
                    <a:lstStyle/>
                    <a:p>
                      <a:pPr algn="ctr">
                        <a:buNone/>
                      </a:pPr>
                      <a:r>
                        <a:rPr lang="en-US" sz="2500" b="0">
                          <a:solidFill>
                            <a:schemeClr val="tx1"/>
                          </a:solidFill>
                        </a:rPr>
                        <a:t>Limestone cliffs, turquoise waters, schools of fish, playful dolphins, coral reefs.</a:t>
                      </a:r>
                    </a:p>
                  </a:txBody>
                  <a:tcPr anchor="ctr">
                    <a:solidFill>
                      <a:srgbClr val="15BAE9"/>
                    </a:solidFill>
                  </a:tcPr>
                </a:tc>
                <a:tc>
                  <a:txBody>
                    <a:bodyPr/>
                    <a:lstStyle/>
                    <a:p>
                      <a:pPr algn="ctr">
                        <a:buNone/>
                      </a:pPr>
                      <a:r>
                        <a:rPr lang="en-US" sz="2500" b="1">
                          <a:solidFill>
                            <a:schemeClr val="tx1"/>
                          </a:solidFill>
                        </a:rPr>
                        <a:t> </a:t>
                      </a:r>
                      <a:r>
                        <a:rPr lang="en-US" sz="2500" b="0">
                          <a:solidFill>
                            <a:schemeClr val="tx1"/>
                          </a:solidFill>
                        </a:rPr>
                        <a:t>Lush tea plantations, crisp mountain air, wild orchids, colorful birds, misty valleys.</a:t>
                      </a:r>
                      <a:r>
                        <a:rPr lang="en-US" sz="2500" b="1">
                          <a:solidFill>
                            <a:schemeClr val="tx1"/>
                          </a:solidFill>
                        </a:rPr>
                        <a:t> </a:t>
                      </a:r>
                    </a:p>
                  </a:txBody>
                  <a:tcPr anchor="ctr">
                    <a:solidFill>
                      <a:srgbClr val="CCEEBC"/>
                    </a:solidFill>
                  </a:tcPr>
                </a:tc>
                <a:extLst>
                  <a:ext uri="{0D108BD9-81ED-4DB2-BD59-A6C34878D82A}">
                    <a16:rowId xmlns:a16="http://schemas.microsoft.com/office/drawing/2014/main" xmlns="" val="10001"/>
                  </a:ext>
                </a:extLst>
              </a:tr>
              <a:tr h="1676400">
                <a:tc>
                  <a:txBody>
                    <a:bodyPr/>
                    <a:lstStyle/>
                    <a:p>
                      <a:pPr algn="ctr">
                        <a:buNone/>
                      </a:pPr>
                      <a:r>
                        <a:rPr lang="en-US" sz="2500" b="1">
                          <a:latin typeface="Calibri" panose="020F0502020204030204" pitchFamily="34" charset="0"/>
                          <a:cs typeface="Calibri" panose="020F0502020204030204" pitchFamily="34" charset="0"/>
                          <a:sym typeface="+mn-ea"/>
                        </a:rPr>
                        <a:t>Importance</a:t>
                      </a:r>
                      <a:endParaRPr lang="en-US" sz="2500" b="1">
                        <a:solidFill>
                          <a:schemeClr val="tx1"/>
                        </a:solidFill>
                        <a:latin typeface="Calibri" panose="020F0502020204030204" pitchFamily="34" charset="0"/>
                        <a:cs typeface="Calibri" panose="020F0502020204030204" pitchFamily="34" charset="0"/>
                        <a:sym typeface="+mn-ea"/>
                      </a:endParaRPr>
                    </a:p>
                  </a:txBody>
                  <a:tcPr anchor="ctr">
                    <a:solidFill>
                      <a:srgbClr val="FAF0D7"/>
                    </a:solidFill>
                  </a:tcPr>
                </a:tc>
                <a:tc>
                  <a:txBody>
                    <a:bodyPr/>
                    <a:lstStyle/>
                    <a:p>
                      <a:pPr algn="ctr">
                        <a:buNone/>
                      </a:pPr>
                      <a:r>
                        <a:rPr lang="en-US" sz="2500" b="0">
                          <a:solidFill>
                            <a:schemeClr val="tx1"/>
                          </a:solidFill>
                        </a:rPr>
                        <a:t>Cleans air, shields coast, cradles marine life.</a:t>
                      </a:r>
                    </a:p>
                  </a:txBody>
                  <a:tcPr anchor="ctr">
                    <a:solidFill>
                      <a:srgbClr val="15BAE9"/>
                    </a:solidFill>
                  </a:tcPr>
                </a:tc>
                <a:tc>
                  <a:txBody>
                    <a:bodyPr/>
                    <a:lstStyle/>
                    <a:p>
                      <a:pPr algn="ctr">
                        <a:buNone/>
                      </a:pPr>
                      <a:r>
                        <a:rPr lang="en-US" sz="2500" b="0">
                          <a:solidFill>
                            <a:schemeClr val="tx1"/>
                          </a:solidFill>
                        </a:rPr>
                        <a:t>Purifies water, offers respite from heat, contributes to scenic beauty.</a:t>
                      </a:r>
                    </a:p>
                  </a:txBody>
                  <a:tcPr anchor="ctr">
                    <a:solidFill>
                      <a:srgbClr val="CCEEBC"/>
                    </a:solidFill>
                  </a:tcPr>
                </a:tc>
                <a:extLst>
                  <a:ext uri="{0D108BD9-81ED-4DB2-BD59-A6C34878D82A}">
                    <a16:rowId xmlns:a16="http://schemas.microsoft.com/office/drawing/2014/main" xmlns="" val="10002"/>
                  </a:ext>
                </a:extLst>
              </a:tr>
              <a:tr h="883920">
                <a:tc>
                  <a:txBody>
                    <a:bodyPr/>
                    <a:lstStyle/>
                    <a:p>
                      <a:pPr marL="635" indent="-635" algn="ctr"/>
                      <a:r>
                        <a:rPr lang="en-US" sz="2500" b="1">
                          <a:latin typeface="Calibri" panose="020F0502020204030204" pitchFamily="34" charset="0"/>
                          <a:cs typeface="Calibri" panose="020F0502020204030204" pitchFamily="34" charset="0"/>
                          <a:sym typeface="+mn-ea"/>
                        </a:rPr>
                        <a:t>Plants /animals living there</a:t>
                      </a:r>
                      <a:endParaRPr lang="en-US" sz="2500" b="1">
                        <a:solidFill>
                          <a:schemeClr val="tx1"/>
                        </a:solidFill>
                        <a:latin typeface="Calibri" panose="020F0502020204030204" pitchFamily="34" charset="0"/>
                        <a:cs typeface="Calibri" panose="020F0502020204030204" pitchFamily="34" charset="0"/>
                        <a:sym typeface="+mn-ea"/>
                      </a:endParaRPr>
                    </a:p>
                  </a:txBody>
                  <a:tcPr anchor="ctr">
                    <a:solidFill>
                      <a:srgbClr val="FAF0D7"/>
                    </a:solidFill>
                  </a:tcPr>
                </a:tc>
                <a:tc>
                  <a:txBody>
                    <a:bodyPr/>
                    <a:lstStyle/>
                    <a:p>
                      <a:pPr algn="ctr">
                        <a:buNone/>
                      </a:pPr>
                      <a:r>
                        <a:rPr lang="en-US" sz="2500" b="0">
                          <a:solidFill>
                            <a:schemeClr val="tx1"/>
                          </a:solidFill>
                        </a:rPr>
                        <a:t>Coral reefs, fish, dolphins.</a:t>
                      </a:r>
                    </a:p>
                  </a:txBody>
                  <a:tcPr anchor="ctr">
                    <a:solidFill>
                      <a:srgbClr val="15BAE9"/>
                    </a:solidFill>
                  </a:tcPr>
                </a:tc>
                <a:tc>
                  <a:txBody>
                    <a:bodyPr/>
                    <a:lstStyle/>
                    <a:p>
                      <a:pPr algn="ctr">
                        <a:buNone/>
                      </a:pPr>
                      <a:r>
                        <a:rPr lang="en-US" sz="2500" b="0">
                          <a:solidFill>
                            <a:schemeClr val="tx1"/>
                          </a:solidFill>
                        </a:rPr>
                        <a:t>Tea plants, orchids, birds. </a:t>
                      </a:r>
                    </a:p>
                  </a:txBody>
                  <a:tcPr anchor="ctr">
                    <a:solidFill>
                      <a:srgbClr val="CCEEBC"/>
                    </a:solidFill>
                  </a:tcPr>
                </a:tc>
                <a:extLst>
                  <a:ext uri="{0D108BD9-81ED-4DB2-BD59-A6C34878D82A}">
                    <a16:rowId xmlns:a16="http://schemas.microsoft.com/office/drawing/2014/main" xmlns="" val="10003"/>
                  </a:ext>
                </a:extLst>
              </a:tr>
              <a:tr h="883920">
                <a:tc>
                  <a:txBody>
                    <a:bodyPr/>
                    <a:lstStyle/>
                    <a:p>
                      <a:pPr algn="ctr">
                        <a:buNone/>
                      </a:pPr>
                      <a:r>
                        <a:rPr lang="en-US" sz="2500" b="1">
                          <a:solidFill>
                            <a:schemeClr val="tx1"/>
                          </a:solidFill>
                        </a:rPr>
                        <a:t>Other </a:t>
                      </a:r>
                      <a:r>
                        <a:rPr lang="en-US" sz="2500" b="1">
                          <a:latin typeface="Calibri" panose="020F0502020204030204" pitchFamily="34" charset="0"/>
                          <a:cs typeface="Calibri" panose="020F0502020204030204" pitchFamily="34" charset="0"/>
                          <a:sym typeface="+mn-ea"/>
                        </a:rPr>
                        <a:t>special features</a:t>
                      </a:r>
                      <a:endParaRPr lang="en-US" sz="2500" b="1">
                        <a:latin typeface="Calibri" panose="020F0502020204030204" pitchFamily="34" charset="0"/>
                        <a:cs typeface="Calibri" panose="020F0502020204030204" pitchFamily="34" charset="0"/>
                      </a:endParaRPr>
                    </a:p>
                    <a:p>
                      <a:pPr algn="ctr">
                        <a:buNone/>
                      </a:pPr>
                      <a:endParaRPr lang="en-US" sz="2500" b="1">
                        <a:solidFill>
                          <a:schemeClr val="tx1"/>
                        </a:solidFill>
                      </a:endParaRPr>
                    </a:p>
                  </a:txBody>
                  <a:tcPr anchor="ctr">
                    <a:solidFill>
                      <a:srgbClr val="FAF0D7"/>
                    </a:solidFill>
                  </a:tcPr>
                </a:tc>
                <a:tc>
                  <a:txBody>
                    <a:bodyPr/>
                    <a:lstStyle/>
                    <a:p>
                      <a:pPr algn="ctr">
                        <a:buNone/>
                      </a:pPr>
                      <a:r>
                        <a:rPr lang="en-US" sz="2500" b="0">
                          <a:solidFill>
                            <a:schemeClr val="tx1"/>
                          </a:solidFill>
                        </a:rPr>
                        <a:t>Mist, ancient legends, sun-dappled depths.</a:t>
                      </a:r>
                    </a:p>
                  </a:txBody>
                  <a:tcPr anchor="ctr">
                    <a:solidFill>
                      <a:srgbClr val="15BAE9"/>
                    </a:solidFill>
                  </a:tcPr>
                </a:tc>
                <a:tc>
                  <a:txBody>
                    <a:bodyPr/>
                    <a:lstStyle/>
                    <a:p>
                      <a:pPr algn="ctr">
                        <a:buNone/>
                      </a:pPr>
                      <a:r>
                        <a:rPr lang="en-US" sz="2500" b="0">
                          <a:solidFill>
                            <a:schemeClr val="tx1"/>
                          </a:solidFill>
                        </a:rPr>
                        <a:t>Cool temperature, vibrant colors, bird songs.</a:t>
                      </a:r>
                    </a:p>
                  </a:txBody>
                  <a:tcPr anchor="ctr">
                    <a:solidFill>
                      <a:srgbClr val="CCEEBC"/>
                    </a:solidFill>
                  </a:tcPr>
                </a:tc>
                <a:extLst>
                  <a:ext uri="{0D108BD9-81ED-4DB2-BD59-A6C34878D82A}">
                    <a16:rowId xmlns:a16="http://schemas.microsoft.com/office/drawing/2014/main" xmlns="" val="10004"/>
                  </a:ext>
                </a:extLst>
              </a:tr>
            </a:tbl>
          </a:graphicData>
        </a:graphic>
      </p:graphicFrame>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bldLvl="0" animBg="1"/>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40542"/>
            <a:ext cx="12192000" cy="6299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 name="Table 3"/>
          <p:cNvGraphicFramePr/>
          <p:nvPr>
            <p:extLst>
              <p:ext uri="{D42A27DB-BD31-4B8C-83A1-F6EECF244321}">
                <p14:modId xmlns:p14="http://schemas.microsoft.com/office/powerpoint/2010/main" val="1359361987"/>
              </p:ext>
            </p:extLst>
          </p:nvPr>
        </p:nvGraphicFramePr>
        <p:xfrm>
          <a:off x="0" y="592151"/>
          <a:ext cx="12192000" cy="6207125"/>
        </p:xfrm>
        <a:graphic>
          <a:graphicData uri="http://schemas.openxmlformats.org/drawingml/2006/table">
            <a:tbl>
              <a:tblPr firstRow="1" bandRow="1">
                <a:tableStyleId>{5C22544A-7EE6-4342-B048-85BDC9FD1C3A}</a:tableStyleId>
              </a:tblPr>
              <a:tblGrid>
                <a:gridCol w="3339297">
                  <a:extLst>
                    <a:ext uri="{9D8B030D-6E8A-4147-A177-3AD203B41FA5}">
                      <a16:colId xmlns:a16="http://schemas.microsoft.com/office/drawing/2014/main" xmlns="" val="20000"/>
                    </a:ext>
                  </a:extLst>
                </a:gridCol>
                <a:gridCol w="4531489">
                  <a:extLst>
                    <a:ext uri="{9D8B030D-6E8A-4147-A177-3AD203B41FA5}">
                      <a16:colId xmlns:a16="http://schemas.microsoft.com/office/drawing/2014/main" xmlns="" val="20001"/>
                    </a:ext>
                  </a:extLst>
                </a:gridCol>
                <a:gridCol w="4321214">
                  <a:extLst>
                    <a:ext uri="{9D8B030D-6E8A-4147-A177-3AD203B41FA5}">
                      <a16:colId xmlns:a16="http://schemas.microsoft.com/office/drawing/2014/main" xmlns="" val="20002"/>
                    </a:ext>
                  </a:extLst>
                </a:gridCol>
              </a:tblGrid>
              <a:tr h="537845">
                <a:tc>
                  <a:txBody>
                    <a:bodyPr/>
                    <a:lstStyle/>
                    <a:p>
                      <a:pPr marL="635" indent="-635" algn="ctr"/>
                      <a:endParaRPr lang="en-US" sz="2800" b="1">
                        <a:solidFill>
                          <a:schemeClr val="tx1"/>
                        </a:solidFill>
                        <a:latin typeface="+mn-lt"/>
                        <a:cs typeface="Calibri" panose="020F0502020204030204" pitchFamily="34" charset="0"/>
                        <a:sym typeface="+mn-ea"/>
                      </a:endParaRPr>
                    </a:p>
                  </a:txBody>
                  <a:tcPr anchor="ctr">
                    <a:solidFill>
                      <a:srgbClr val="FAF0D7"/>
                    </a:solidFill>
                  </a:tcPr>
                </a:tc>
                <a:tc>
                  <a:txBody>
                    <a:bodyPr/>
                    <a:lstStyle/>
                    <a:p>
                      <a:pPr algn="ctr">
                        <a:buNone/>
                      </a:pPr>
                      <a:r>
                        <a:rPr lang="en-US" sz="2800" b="1" dirty="0">
                          <a:solidFill>
                            <a:schemeClr val="tx1"/>
                          </a:solidFill>
                          <a:latin typeface="+mn-lt"/>
                        </a:rPr>
                        <a:t>HA LONG BAY</a:t>
                      </a:r>
                    </a:p>
                  </a:txBody>
                  <a:tcPr anchor="ctr">
                    <a:solidFill>
                      <a:srgbClr val="15BAE9"/>
                    </a:solidFill>
                  </a:tcPr>
                </a:tc>
                <a:tc>
                  <a:txBody>
                    <a:bodyPr/>
                    <a:lstStyle/>
                    <a:p>
                      <a:pPr algn="ctr">
                        <a:buNone/>
                      </a:pPr>
                      <a:r>
                        <a:rPr lang="en-US" sz="2800" b="1">
                          <a:solidFill>
                            <a:schemeClr val="tx1"/>
                          </a:solidFill>
                          <a:latin typeface="+mn-lt"/>
                        </a:rPr>
                        <a:t>DA LAT HIGHLANDS</a:t>
                      </a:r>
                    </a:p>
                  </a:txBody>
                  <a:tcPr anchor="ctr">
                    <a:solidFill>
                      <a:srgbClr val="CCEEBC"/>
                    </a:solidFill>
                  </a:tcPr>
                </a:tc>
                <a:extLst>
                  <a:ext uri="{0D108BD9-81ED-4DB2-BD59-A6C34878D82A}">
                    <a16:rowId xmlns:a16="http://schemas.microsoft.com/office/drawing/2014/main" xmlns="" val="10000"/>
                  </a:ext>
                </a:extLst>
              </a:tr>
              <a:tr h="1676400">
                <a:tc>
                  <a:txBody>
                    <a:bodyPr/>
                    <a:lstStyle/>
                    <a:p>
                      <a:pPr marL="635" indent="-635" algn="ctr"/>
                      <a:r>
                        <a:rPr lang="en-US" sz="2800" b="1" dirty="0">
                          <a:latin typeface="+mn-lt"/>
                          <a:cs typeface="Calibri" panose="020F0502020204030204" pitchFamily="34" charset="0"/>
                          <a:sym typeface="+mn-ea"/>
                        </a:rPr>
                        <a:t>Specific types / examples</a:t>
                      </a:r>
                      <a:endParaRPr lang="en-US" sz="2800" b="1" dirty="0">
                        <a:solidFill>
                          <a:schemeClr val="tx1"/>
                        </a:solidFill>
                        <a:latin typeface="+mn-lt"/>
                        <a:cs typeface="Calibri" panose="020F0502020204030204" pitchFamily="34" charset="0"/>
                        <a:sym typeface="+mn-ea"/>
                      </a:endParaRPr>
                    </a:p>
                  </a:txBody>
                  <a:tcPr anchor="ctr">
                    <a:solidFill>
                      <a:srgbClr val="FAF0D7"/>
                    </a:solidFill>
                  </a:tcPr>
                </a:tc>
                <a:tc>
                  <a:txBody>
                    <a:bodyPr/>
                    <a:lstStyle/>
                    <a:p>
                      <a:pPr algn="ctr">
                        <a:buNone/>
                      </a:pPr>
                      <a:r>
                        <a:rPr lang="en-US" sz="2800" b="0" dirty="0">
                          <a:solidFill>
                            <a:schemeClr val="tx1"/>
                          </a:solidFill>
                          <a:latin typeface="+mn-lt"/>
                        </a:rPr>
                        <a:t>limestone cliffs, turquoise waters, schools of fish, playful dolphins, coral reefs</a:t>
                      </a:r>
                    </a:p>
                  </a:txBody>
                  <a:tcPr anchor="ctr">
                    <a:solidFill>
                      <a:srgbClr val="15BAE9"/>
                    </a:solidFill>
                  </a:tcPr>
                </a:tc>
                <a:tc>
                  <a:txBody>
                    <a:bodyPr/>
                    <a:lstStyle/>
                    <a:p>
                      <a:pPr algn="ctr">
                        <a:buNone/>
                      </a:pPr>
                      <a:r>
                        <a:rPr lang="en-US" sz="2800" b="1" dirty="0">
                          <a:solidFill>
                            <a:schemeClr val="tx1"/>
                          </a:solidFill>
                          <a:latin typeface="+mn-lt"/>
                        </a:rPr>
                        <a:t> </a:t>
                      </a:r>
                      <a:r>
                        <a:rPr lang="en-US" sz="2800" b="0" dirty="0">
                          <a:solidFill>
                            <a:schemeClr val="tx1"/>
                          </a:solidFill>
                          <a:latin typeface="+mn-lt"/>
                        </a:rPr>
                        <a:t>lush tea plantations, crisp mountain air, wild orchids, colorful birds, misty valleys</a:t>
                      </a:r>
                      <a:r>
                        <a:rPr lang="en-US" sz="2800" b="1" dirty="0">
                          <a:solidFill>
                            <a:schemeClr val="tx1"/>
                          </a:solidFill>
                          <a:latin typeface="+mn-lt"/>
                        </a:rPr>
                        <a:t> </a:t>
                      </a:r>
                    </a:p>
                  </a:txBody>
                  <a:tcPr anchor="ctr">
                    <a:solidFill>
                      <a:srgbClr val="CCEEBC"/>
                    </a:solidFill>
                  </a:tcPr>
                </a:tc>
                <a:extLst>
                  <a:ext uri="{0D108BD9-81ED-4DB2-BD59-A6C34878D82A}">
                    <a16:rowId xmlns:a16="http://schemas.microsoft.com/office/drawing/2014/main" xmlns="" val="10001"/>
                  </a:ext>
                </a:extLst>
              </a:tr>
              <a:tr h="1676400">
                <a:tc>
                  <a:txBody>
                    <a:bodyPr/>
                    <a:lstStyle/>
                    <a:p>
                      <a:pPr algn="ctr">
                        <a:buNone/>
                      </a:pPr>
                      <a:r>
                        <a:rPr lang="en-US" sz="2800" b="1">
                          <a:latin typeface="+mn-lt"/>
                          <a:cs typeface="Calibri" panose="020F0502020204030204" pitchFamily="34" charset="0"/>
                          <a:sym typeface="+mn-ea"/>
                        </a:rPr>
                        <a:t>Importance</a:t>
                      </a:r>
                      <a:endParaRPr lang="en-US" sz="2800" b="1">
                        <a:solidFill>
                          <a:schemeClr val="tx1"/>
                        </a:solidFill>
                        <a:latin typeface="+mn-lt"/>
                        <a:cs typeface="Calibri" panose="020F0502020204030204" pitchFamily="34" charset="0"/>
                        <a:sym typeface="+mn-ea"/>
                      </a:endParaRPr>
                    </a:p>
                  </a:txBody>
                  <a:tcPr anchor="ctr">
                    <a:solidFill>
                      <a:srgbClr val="FAF0D7"/>
                    </a:solidFill>
                  </a:tcPr>
                </a:tc>
                <a:tc>
                  <a:txBody>
                    <a:bodyPr/>
                    <a:lstStyle/>
                    <a:p>
                      <a:pPr algn="ctr">
                        <a:buNone/>
                      </a:pPr>
                      <a:r>
                        <a:rPr lang="en-US" sz="2800" b="0" dirty="0">
                          <a:solidFill>
                            <a:schemeClr val="tx1"/>
                          </a:solidFill>
                          <a:latin typeface="+mn-lt"/>
                        </a:rPr>
                        <a:t>cleans air, shields coast, cradles marine life</a:t>
                      </a:r>
                    </a:p>
                  </a:txBody>
                  <a:tcPr anchor="ctr">
                    <a:solidFill>
                      <a:srgbClr val="15BAE9"/>
                    </a:solidFill>
                  </a:tcPr>
                </a:tc>
                <a:tc>
                  <a:txBody>
                    <a:bodyPr/>
                    <a:lstStyle/>
                    <a:p>
                      <a:pPr algn="ctr">
                        <a:buNone/>
                      </a:pPr>
                      <a:r>
                        <a:rPr lang="en-US" sz="2800" b="0" dirty="0">
                          <a:solidFill>
                            <a:schemeClr val="tx1"/>
                          </a:solidFill>
                          <a:latin typeface="+mn-lt"/>
                        </a:rPr>
                        <a:t>purifies water, offers respite from heat, contributes to scenic beauty</a:t>
                      </a:r>
                    </a:p>
                  </a:txBody>
                  <a:tcPr anchor="ctr">
                    <a:solidFill>
                      <a:srgbClr val="CCEEBC"/>
                    </a:solidFill>
                  </a:tcPr>
                </a:tc>
                <a:extLst>
                  <a:ext uri="{0D108BD9-81ED-4DB2-BD59-A6C34878D82A}">
                    <a16:rowId xmlns:a16="http://schemas.microsoft.com/office/drawing/2014/main" xmlns="" val="10002"/>
                  </a:ext>
                </a:extLst>
              </a:tr>
              <a:tr h="883920">
                <a:tc>
                  <a:txBody>
                    <a:bodyPr/>
                    <a:lstStyle/>
                    <a:p>
                      <a:pPr marL="635" indent="-635" algn="ctr"/>
                      <a:r>
                        <a:rPr lang="en-US" sz="2800" b="1">
                          <a:latin typeface="+mn-lt"/>
                          <a:cs typeface="Calibri" panose="020F0502020204030204" pitchFamily="34" charset="0"/>
                          <a:sym typeface="+mn-ea"/>
                        </a:rPr>
                        <a:t>Plants /animals living there</a:t>
                      </a:r>
                      <a:endParaRPr lang="en-US" sz="2800" b="1">
                        <a:solidFill>
                          <a:schemeClr val="tx1"/>
                        </a:solidFill>
                        <a:latin typeface="+mn-lt"/>
                        <a:cs typeface="Calibri" panose="020F0502020204030204" pitchFamily="34" charset="0"/>
                        <a:sym typeface="+mn-ea"/>
                      </a:endParaRPr>
                    </a:p>
                  </a:txBody>
                  <a:tcPr anchor="ctr">
                    <a:solidFill>
                      <a:srgbClr val="FAF0D7"/>
                    </a:solidFill>
                  </a:tcPr>
                </a:tc>
                <a:tc>
                  <a:txBody>
                    <a:bodyPr/>
                    <a:lstStyle/>
                    <a:p>
                      <a:pPr algn="ctr">
                        <a:buNone/>
                      </a:pPr>
                      <a:r>
                        <a:rPr lang="en-US" sz="2800" b="0" dirty="0">
                          <a:solidFill>
                            <a:schemeClr val="tx1"/>
                          </a:solidFill>
                          <a:latin typeface="+mn-lt"/>
                        </a:rPr>
                        <a:t>coral reefs, fish, dolphins</a:t>
                      </a:r>
                    </a:p>
                  </a:txBody>
                  <a:tcPr anchor="ctr">
                    <a:solidFill>
                      <a:srgbClr val="15BAE9"/>
                    </a:solidFill>
                  </a:tcPr>
                </a:tc>
                <a:tc>
                  <a:txBody>
                    <a:bodyPr/>
                    <a:lstStyle/>
                    <a:p>
                      <a:pPr algn="ctr">
                        <a:buNone/>
                      </a:pPr>
                      <a:r>
                        <a:rPr lang="en-US" sz="2800" b="0" dirty="0">
                          <a:solidFill>
                            <a:schemeClr val="tx1"/>
                          </a:solidFill>
                          <a:latin typeface="+mn-lt"/>
                        </a:rPr>
                        <a:t>tea plants, orchids, birds</a:t>
                      </a:r>
                    </a:p>
                  </a:txBody>
                  <a:tcPr anchor="ctr">
                    <a:solidFill>
                      <a:srgbClr val="CCEEBC"/>
                    </a:solidFill>
                  </a:tcPr>
                </a:tc>
                <a:extLst>
                  <a:ext uri="{0D108BD9-81ED-4DB2-BD59-A6C34878D82A}">
                    <a16:rowId xmlns:a16="http://schemas.microsoft.com/office/drawing/2014/main" xmlns="" val="10003"/>
                  </a:ext>
                </a:extLst>
              </a:tr>
              <a:tr h="883920">
                <a:tc>
                  <a:txBody>
                    <a:bodyPr/>
                    <a:lstStyle/>
                    <a:p>
                      <a:pPr algn="ctr">
                        <a:buNone/>
                      </a:pPr>
                      <a:r>
                        <a:rPr lang="en-US" sz="2800" b="1" dirty="0">
                          <a:solidFill>
                            <a:schemeClr val="tx1"/>
                          </a:solidFill>
                          <a:latin typeface="+mn-lt"/>
                        </a:rPr>
                        <a:t>Other </a:t>
                      </a:r>
                      <a:r>
                        <a:rPr lang="en-US" sz="2800" b="1" dirty="0">
                          <a:latin typeface="+mn-lt"/>
                          <a:cs typeface="Calibri" panose="020F0502020204030204" pitchFamily="34" charset="0"/>
                          <a:sym typeface="+mn-ea"/>
                        </a:rPr>
                        <a:t>special features</a:t>
                      </a:r>
                      <a:endParaRPr lang="en-US" sz="2800" b="1" dirty="0">
                        <a:latin typeface="+mn-lt"/>
                        <a:cs typeface="Calibri" panose="020F0502020204030204" pitchFamily="34" charset="0"/>
                      </a:endParaRPr>
                    </a:p>
                    <a:p>
                      <a:pPr algn="ctr">
                        <a:buNone/>
                      </a:pPr>
                      <a:endParaRPr lang="en-US" sz="2800" b="1" dirty="0">
                        <a:solidFill>
                          <a:schemeClr val="tx1"/>
                        </a:solidFill>
                        <a:latin typeface="+mn-lt"/>
                      </a:endParaRPr>
                    </a:p>
                  </a:txBody>
                  <a:tcPr anchor="ctr">
                    <a:solidFill>
                      <a:srgbClr val="FAF0D7"/>
                    </a:solidFill>
                  </a:tcPr>
                </a:tc>
                <a:tc>
                  <a:txBody>
                    <a:bodyPr/>
                    <a:lstStyle/>
                    <a:p>
                      <a:pPr algn="ctr">
                        <a:buNone/>
                      </a:pPr>
                      <a:r>
                        <a:rPr lang="en-US" sz="2800" b="0" dirty="0">
                          <a:solidFill>
                            <a:schemeClr val="tx1"/>
                          </a:solidFill>
                          <a:latin typeface="+mn-lt"/>
                        </a:rPr>
                        <a:t>Mist, ancient legends, </a:t>
                      </a:r>
                    </a:p>
                    <a:p>
                      <a:pPr algn="ctr">
                        <a:buNone/>
                      </a:pPr>
                      <a:r>
                        <a:rPr lang="en-US" sz="2800" b="0" dirty="0">
                          <a:solidFill>
                            <a:schemeClr val="tx1"/>
                          </a:solidFill>
                          <a:latin typeface="+mn-lt"/>
                        </a:rPr>
                        <a:t>sun-dappled depths.</a:t>
                      </a:r>
                    </a:p>
                  </a:txBody>
                  <a:tcPr anchor="ctr">
                    <a:solidFill>
                      <a:srgbClr val="15BAE9"/>
                    </a:solidFill>
                  </a:tcPr>
                </a:tc>
                <a:tc>
                  <a:txBody>
                    <a:bodyPr/>
                    <a:lstStyle/>
                    <a:p>
                      <a:pPr algn="ctr">
                        <a:buNone/>
                      </a:pPr>
                      <a:r>
                        <a:rPr lang="en-US" sz="2800" b="0" dirty="0">
                          <a:solidFill>
                            <a:schemeClr val="tx1"/>
                          </a:solidFill>
                          <a:latin typeface="+mn-lt"/>
                        </a:rPr>
                        <a:t>Cool temperature, vibrant colors, bird songs.</a:t>
                      </a:r>
                    </a:p>
                  </a:txBody>
                  <a:tcPr anchor="ctr">
                    <a:solidFill>
                      <a:srgbClr val="CCEEBC"/>
                    </a:solidFill>
                  </a:tcPr>
                </a:tc>
                <a:extLst>
                  <a:ext uri="{0D108BD9-81ED-4DB2-BD59-A6C34878D82A}">
                    <a16:rowId xmlns:a16="http://schemas.microsoft.com/office/drawing/2014/main" xmlns="" val="10004"/>
                  </a:ext>
                </a:extLst>
              </a:tr>
            </a:tbl>
          </a:graphicData>
        </a:graphic>
      </p:graphicFrame>
      <p:sp>
        <p:nvSpPr>
          <p:cNvPr id="9" name="TextBox 11"/>
          <p:cNvSpPr txBox="1"/>
          <p:nvPr/>
        </p:nvSpPr>
        <p:spPr>
          <a:xfrm>
            <a:off x="223202" y="-140495"/>
            <a:ext cx="2392680" cy="615553"/>
          </a:xfrm>
          <a:prstGeom prst="rect">
            <a:avLst/>
          </a:prstGeom>
          <a:noFill/>
          <a:effectLst/>
        </p:spPr>
        <p:txBody>
          <a:bodyPr wrap="square" rtlCol="0">
            <a:spAutoFit/>
          </a:bodyPr>
          <a:lstStyle/>
          <a:p>
            <a:pPr algn="just"/>
            <a:r>
              <a:rPr lang="en-US" sz="3400" b="1" dirty="0">
                <a:effectLst>
                  <a:glow rad="88900">
                    <a:schemeClr val="bg1"/>
                  </a:glow>
                </a:effectLst>
                <a:cs typeface="Arial" panose="020B0604020202020204" pitchFamily="34" charset="0"/>
              </a:rPr>
              <a:t>Example:</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823"/>
            <a:ext cx="12192000" cy="615553"/>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903" y="913479"/>
            <a:ext cx="10888345"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Report the results of your comparison to the class.</a:t>
            </a:r>
          </a:p>
        </p:txBody>
      </p:sp>
      <p:sp>
        <p:nvSpPr>
          <p:cNvPr id="16" name="Rounded Rectangle 15"/>
          <p:cNvSpPr/>
          <p:nvPr/>
        </p:nvSpPr>
        <p:spPr>
          <a:xfrm>
            <a:off x="474821" y="1003969"/>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3696" y="94298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0" name="Text Box 99"/>
          <p:cNvSpPr txBox="1"/>
          <p:nvPr/>
        </p:nvSpPr>
        <p:spPr>
          <a:xfrm>
            <a:off x="515908" y="1764960"/>
            <a:ext cx="11390951" cy="1323439"/>
          </a:xfrm>
          <a:prstGeom prst="rect">
            <a:avLst/>
          </a:prstGeom>
          <a:noFill/>
          <a:ln w="9525">
            <a:noFill/>
          </a:ln>
        </p:spPr>
        <p:txBody>
          <a:bodyPr wrap="square">
            <a:spAutoFit/>
          </a:bodyPr>
          <a:lstStyle/>
          <a:p>
            <a:pPr marL="635" indent="-635"/>
            <a:r>
              <a:rPr lang="en-US" sz="4000" b="0" dirty="0">
                <a:latin typeface="Calibri" panose="020F0502020204030204" pitchFamily="34" charset="0"/>
                <a:cs typeface="Calibri" panose="020F0502020204030204" pitchFamily="34" charset="0"/>
              </a:rPr>
              <a:t>- The representatives of some pairs report the comparison of the two habitats you have chosen. </a:t>
            </a:r>
          </a:p>
        </p:txBody>
      </p:sp>
      <p:sp>
        <p:nvSpPr>
          <p:cNvPr id="3" name="TextBox 10"/>
          <p:cNvSpPr txBox="1"/>
          <p:nvPr/>
        </p:nvSpPr>
        <p:spPr>
          <a:xfrm>
            <a:off x="82550" y="4614"/>
            <a:ext cx="4171582" cy="586204"/>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sym typeface="+mn-ea"/>
              </a:rPr>
              <a:t>EARTH’S HABITATS</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13" name="Text Box 12"/>
          <p:cNvSpPr txBox="1"/>
          <p:nvPr/>
        </p:nvSpPr>
        <p:spPr>
          <a:xfrm>
            <a:off x="474821" y="3107882"/>
            <a:ext cx="11303000" cy="1323439"/>
          </a:xfrm>
          <a:prstGeom prst="rect">
            <a:avLst/>
          </a:prstGeom>
          <a:noFill/>
          <a:ln w="9525">
            <a:noFill/>
          </a:ln>
        </p:spPr>
        <p:txBody>
          <a:bodyPr wrap="square">
            <a:spAutoFit/>
          </a:bodyPr>
          <a:lstStyle/>
          <a:p>
            <a:pPr marL="635" indent="-635"/>
            <a:r>
              <a:rPr lang="en-US" sz="4000" b="0" dirty="0">
                <a:latin typeface="Calibri" panose="020F0502020204030204" pitchFamily="34" charset="0"/>
                <a:cs typeface="Calibri" panose="020F0502020204030204" pitchFamily="34" charset="0"/>
              </a:rPr>
              <a:t>- You can read the notes or talk to the class using the suggested features in </a:t>
            </a:r>
            <a:r>
              <a:rPr lang="en-US" sz="4000" b="1" dirty="0">
                <a:latin typeface="Calibri" panose="020F0502020204030204" pitchFamily="34" charset="0"/>
                <a:cs typeface="Calibri" panose="020F0502020204030204" pitchFamily="34" charset="0"/>
              </a:rPr>
              <a:t>4</a:t>
            </a:r>
            <a:r>
              <a:rPr lang="en-US" sz="4000" b="0" dirty="0">
                <a:latin typeface="Calibri" panose="020F0502020204030204" pitchFamily="34" charset="0"/>
                <a:cs typeface="Calibri" panose="020F0502020204030204" pitchFamily="34" charset="0"/>
              </a:rPr>
              <a:t>.</a:t>
            </a:r>
          </a:p>
        </p:txBody>
      </p:sp>
      <p:sp>
        <p:nvSpPr>
          <p:cNvPr id="14" name="Text Box 13"/>
          <p:cNvSpPr txBox="1"/>
          <p:nvPr/>
        </p:nvSpPr>
        <p:spPr>
          <a:xfrm>
            <a:off x="355600" y="4571678"/>
            <a:ext cx="11303000" cy="707886"/>
          </a:xfrm>
          <a:prstGeom prst="rect">
            <a:avLst/>
          </a:prstGeom>
          <a:noFill/>
          <a:ln w="9525">
            <a:noFill/>
          </a:ln>
        </p:spPr>
        <p:txBody>
          <a:bodyPr wrap="square">
            <a:spAutoFit/>
          </a:bodyPr>
          <a:lstStyle/>
          <a:p>
            <a:pPr marL="635" indent="-635"/>
            <a:r>
              <a:rPr lang="en-US" sz="4000" b="0" dirty="0">
                <a:latin typeface="Calibri" panose="020F0502020204030204" pitchFamily="34" charset="0"/>
                <a:cs typeface="Calibri" panose="020F0502020204030204" pitchFamily="34" charset="0"/>
              </a:rPr>
              <a:t>- Use ideas from the posts in </a:t>
            </a:r>
            <a:r>
              <a:rPr lang="en-US" sz="4000" b="1" dirty="0">
                <a:latin typeface="Calibri" panose="020F0502020204030204" pitchFamily="34" charset="0"/>
                <a:cs typeface="Calibri" panose="020F0502020204030204" pitchFamily="34" charset="0"/>
              </a:rPr>
              <a:t>3</a:t>
            </a:r>
            <a:r>
              <a:rPr lang="en-US" sz="4000" b="0" dirty="0">
                <a:latin typeface="Calibri" panose="020F0502020204030204" pitchFamily="34" charset="0"/>
                <a:cs typeface="Calibri" panose="020F0502020204030204" pitchFamily="34" charset="0"/>
              </a:rPr>
              <a:t>.</a:t>
            </a:r>
          </a:p>
        </p:txBody>
      </p:sp>
      <p:sp>
        <p:nvSpPr>
          <p:cNvPr id="20" name="Text Box 19"/>
          <p:cNvSpPr txBox="1"/>
          <p:nvPr/>
        </p:nvSpPr>
        <p:spPr>
          <a:xfrm>
            <a:off x="540385" y="7400290"/>
            <a:ext cx="11303000" cy="5292725"/>
          </a:xfrm>
          <a:prstGeom prst="rect">
            <a:avLst/>
          </a:prstGeom>
          <a:solidFill>
            <a:srgbClr val="FFD9C0"/>
          </a:solidFill>
          <a:ln w="9525">
            <a:noFill/>
          </a:ln>
        </p:spPr>
        <p:txBody>
          <a:bodyPr wrap="square">
            <a:spAutoFit/>
          </a:bodyPr>
          <a:lstStyle/>
          <a:p>
            <a:pPr marL="635" indent="-635" algn="just"/>
            <a:r>
              <a:rPr lang="en-US" sz="2600" b="0">
                <a:latin typeface="Calibri" panose="020F0502020204030204" pitchFamily="34" charset="0"/>
                <a:cs typeface="Calibri" panose="020F0502020204030204" pitchFamily="34" charset="0"/>
              </a:rPr>
              <a:t>Imagine two colorful regions of our dear Vietnam:  Da Lat and Ha Long Bay. In Ha Long Bay, limestone giants rise from turquoise waters, shrouded in mist and whispering ancient legends. while schools of silver fish dance in the sun-dappled depths. This watery wonderland cleans the air, shields the coast, and cradles a symphony of life, from playful dolphins to coral castles hidden beneath the waves. In stark contrast, Da Lat's highlands burst with vibrant life. Lush tea plantations blanket the hills, their scent mingling with the crisp mountain air. Wild orchids cling to ancient trees, while colorful birds flit through the canopy, their songs echoing through the valleys. This misty paradise purifies the water we drink, offers refuge from the scorching sun, and paints Vietnam's canvas with a touch of cool magic. Though worlds apart, both Ha Long Bay and Da Lat, with their unique beauty and ecological roles, remind us of Vietnam's rich tapestry of life and the importance of protecting it.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50"/>
                                  </p:iterate>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50"/>
                                  </p:iterate>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430" y="6985"/>
            <a:ext cx="12192000" cy="8331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291649" y="116438"/>
            <a:ext cx="2392680" cy="615553"/>
          </a:xfrm>
          <a:prstGeom prst="rect">
            <a:avLst/>
          </a:prstGeom>
          <a:noFill/>
          <a:effectLst/>
        </p:spPr>
        <p:txBody>
          <a:bodyPr wrap="square" rtlCol="0">
            <a:spAutoFit/>
          </a:bodyPr>
          <a:lstStyle/>
          <a:p>
            <a:pPr algn="just"/>
            <a:r>
              <a:rPr lang="en-US" sz="3400" b="1" dirty="0">
                <a:effectLst>
                  <a:glow rad="88900">
                    <a:schemeClr val="bg1"/>
                  </a:glow>
                </a:effectLst>
                <a:cs typeface="Arial" panose="020B0604020202020204" pitchFamily="34" charset="0"/>
              </a:rPr>
              <a:t>Example:</a:t>
            </a:r>
          </a:p>
        </p:txBody>
      </p:sp>
      <p:sp>
        <p:nvSpPr>
          <p:cNvPr id="100" name="Text Box 99"/>
          <p:cNvSpPr txBox="1"/>
          <p:nvPr/>
        </p:nvSpPr>
        <p:spPr>
          <a:xfrm>
            <a:off x="135038" y="896273"/>
            <a:ext cx="11921924" cy="5893921"/>
          </a:xfrm>
          <a:prstGeom prst="rect">
            <a:avLst/>
          </a:prstGeom>
          <a:solidFill>
            <a:srgbClr val="FFD9C0"/>
          </a:solidFill>
          <a:ln w="9525">
            <a:noFill/>
          </a:ln>
        </p:spPr>
        <p:txBody>
          <a:bodyPr wrap="square">
            <a:spAutoFit/>
          </a:bodyPr>
          <a:lstStyle/>
          <a:p>
            <a:pPr marL="635" indent="-635"/>
            <a:r>
              <a:rPr lang="en-US" sz="2900" b="0" dirty="0">
                <a:latin typeface="Calibri" panose="020F0502020204030204" pitchFamily="34" charset="0"/>
                <a:cs typeface="Calibri" panose="020F0502020204030204" pitchFamily="34" charset="0"/>
              </a:rPr>
              <a:t>Imagine two colourful regions of our dear Vietnam: Da Lat and Ha Long Bay. </a:t>
            </a:r>
            <a:endParaRPr lang="en-US" sz="2900" b="0" dirty="0" smtClean="0">
              <a:latin typeface="Calibri" panose="020F0502020204030204" pitchFamily="34" charset="0"/>
              <a:cs typeface="Calibri" panose="020F0502020204030204" pitchFamily="34" charset="0"/>
            </a:endParaRPr>
          </a:p>
          <a:p>
            <a:pPr marL="635" indent="-635"/>
            <a:r>
              <a:rPr lang="en-US" sz="2900" b="0" dirty="0" smtClean="0">
                <a:latin typeface="Calibri" panose="020F0502020204030204" pitchFamily="34" charset="0"/>
                <a:cs typeface="Calibri" panose="020F0502020204030204" pitchFamily="34" charset="0"/>
              </a:rPr>
              <a:t>In </a:t>
            </a:r>
            <a:r>
              <a:rPr lang="en-US" sz="2900" b="0" dirty="0">
                <a:latin typeface="Calibri" panose="020F0502020204030204" pitchFamily="34" charset="0"/>
                <a:cs typeface="Calibri" panose="020F0502020204030204" pitchFamily="34" charset="0"/>
              </a:rPr>
              <a:t>Ha Long Bay, limestone giants rise from turquoise waters, shrouded in mist and whispering ancient legends while schools of silver fish dance in the sun-dappled depths. This watery wonderland cleans the air, shields the coast, and cradles a symphony of life, from playful dolphins to coral castles hidden beneath the waves. In stark contrast, Da Lat's highlands burst with vibrant life. Lush tea plantations blanket the hills, their scent mingling with the crisp mountain air. Wild orchids cling to ancient trees, while </a:t>
            </a:r>
            <a:r>
              <a:rPr lang="en-US" sz="2900" b="0" dirty="0" err="1">
                <a:latin typeface="Calibri" panose="020F0502020204030204" pitchFamily="34" charset="0"/>
                <a:cs typeface="Calibri" panose="020F0502020204030204" pitchFamily="34" charset="0"/>
              </a:rPr>
              <a:t>colourful</a:t>
            </a:r>
            <a:r>
              <a:rPr lang="en-US" sz="2900" b="0" dirty="0">
                <a:latin typeface="Calibri" panose="020F0502020204030204" pitchFamily="34" charset="0"/>
                <a:cs typeface="Calibri" panose="020F0502020204030204" pitchFamily="34" charset="0"/>
              </a:rPr>
              <a:t> birds flit through the canopy, their songs echoing through the valleys. This misty paradise purifies the water we drink, offers refuge from the scorching sun, and paints Vietnam's canvas with a touch of cool magic. Though worlds apart, both Ha Long Bay and Da Lat, with their unique beauty and ecological roles, remind us of Viet Nam's rich tapestry of life and the importance of protecting it.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433070" y="1168970"/>
            <a:ext cx="1351189"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1909511" y="2379797"/>
            <a:ext cx="2162852"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92392" y="3818297"/>
            <a:ext cx="2032544" cy="49212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EARTH’S HABITATS</a:t>
            </a:r>
          </a:p>
        </p:txBody>
      </p:sp>
      <p:sp>
        <p:nvSpPr>
          <p:cNvPr id="20" name="Rectangle 19"/>
          <p:cNvSpPr/>
          <p:nvPr/>
        </p:nvSpPr>
        <p:spPr>
          <a:xfrm>
            <a:off x="4223657" y="1024521"/>
            <a:ext cx="7816126" cy="7566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dirty="0">
                <a:solidFill>
                  <a:schemeClr val="tx1"/>
                </a:solidFill>
              </a:rPr>
              <a:t>Option 1: </a:t>
            </a:r>
            <a:r>
              <a:rPr lang="en-US" altLang="en-GB" sz="2600" dirty="0">
                <a:solidFill>
                  <a:schemeClr val="tx1"/>
                </a:solidFill>
              </a:rPr>
              <a:t>Brain storming</a:t>
            </a:r>
            <a:endParaRPr lang="en-GB" sz="2600" dirty="0">
              <a:solidFill>
                <a:schemeClr val="tx1"/>
              </a:solidFill>
            </a:endParaRPr>
          </a:p>
          <a:p>
            <a:r>
              <a:rPr lang="en-GB" sz="2600" dirty="0">
                <a:solidFill>
                  <a:schemeClr val="tx1"/>
                </a:solidFill>
              </a:rPr>
              <a:t>Option 2: Headline Hysteria</a:t>
            </a:r>
          </a:p>
        </p:txBody>
      </p:sp>
      <p:sp>
        <p:nvSpPr>
          <p:cNvPr id="21" name="Rectangle 20"/>
          <p:cNvSpPr/>
          <p:nvPr/>
        </p:nvSpPr>
        <p:spPr>
          <a:xfrm>
            <a:off x="4211575" y="1849652"/>
            <a:ext cx="7816127" cy="155693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p>
          <a:p>
            <a:pPr marR="0" indent="0">
              <a:spcBef>
                <a:spcPts val="0"/>
              </a:spcBef>
              <a:spcAft>
                <a:spcPts val="0"/>
              </a:spcAft>
              <a:buFont typeface="Arial" panose="020B0604020202020204" pitchFamily="34" charset="0"/>
              <a:buNone/>
            </a:pP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similar conversations with 	the following situations.</a:t>
            </a:r>
          </a:p>
        </p:txBody>
      </p:sp>
      <p:sp>
        <p:nvSpPr>
          <p:cNvPr id="22" name="Rectangle 21"/>
          <p:cNvSpPr/>
          <p:nvPr/>
        </p:nvSpPr>
        <p:spPr>
          <a:xfrm>
            <a:off x="4226008" y="3475063"/>
            <a:ext cx="7813775" cy="240833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Read the short descriptions of various habitats </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match them with their features.</a:t>
            </a:r>
          </a:p>
          <a:p>
            <a:pPr marR="0" indent="0">
              <a:spcBef>
                <a:spcPts val="0"/>
              </a:spcBef>
              <a:spcAft>
                <a:spcPts val="0"/>
              </a:spcAft>
              <a:buFont typeface="Arial" panose="020B0604020202020204" pitchFamily="34" charset="0"/>
              <a:buNone/>
            </a:pP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Choose two habitats and compare </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them. </a:t>
            </a:r>
          </a:p>
          <a:p>
            <a:pPr marR="0" indent="0">
              <a:spcBef>
                <a:spcPts val="0"/>
              </a:spcBef>
              <a:spcAft>
                <a:spcPts val="0"/>
              </a:spcAft>
              <a:buFont typeface="Arial" panose="020B0604020202020204" pitchFamily="34" charset="0"/>
              <a:buNone/>
            </a:pP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Report the results of your comparison to the </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class.</a:t>
            </a:r>
          </a:p>
        </p:txBody>
      </p:sp>
      <p:cxnSp>
        <p:nvCxnSpPr>
          <p:cNvPr id="24" name="Curved Connector 23"/>
          <p:cNvCxnSpPr>
            <a:cxnSpLocks/>
            <a:stCxn id="16" idx="3"/>
            <a:endCxn id="17" idx="0"/>
          </p:cNvCxnSpPr>
          <p:nvPr/>
        </p:nvCxnSpPr>
        <p:spPr>
          <a:xfrm>
            <a:off x="1784259" y="1475073"/>
            <a:ext cx="1206678" cy="90472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108665" y="2688725"/>
            <a:ext cx="800847" cy="1129572"/>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072980" y="5382927"/>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3"/>
            <a:endCxn id="27" idx="0"/>
          </p:cNvCxnSpPr>
          <p:nvPr/>
        </p:nvCxnSpPr>
        <p:spPr>
          <a:xfrm>
            <a:off x="2124936" y="4064360"/>
            <a:ext cx="866001" cy="131856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4222552" y="5913207"/>
            <a:ext cx="7794172" cy="957169"/>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sz="2600" dirty="0">
                <a:solidFill>
                  <a:schemeClr val="tx1"/>
                </a:solidFill>
              </a:rPr>
              <a:t>Wrap-up</a:t>
            </a:r>
          </a:p>
          <a:p>
            <a:pPr indent="0">
              <a:buFont typeface="Arial" panose="020B0604020202020204" pitchFamily="34" charset="0"/>
              <a:buNone/>
            </a:pPr>
            <a:r>
              <a:rPr lang="en-US" sz="2600">
                <a:solidFill>
                  <a:schemeClr val="tx1"/>
                </a:solidFill>
              </a:rPr>
              <a:t>Homework</a:t>
            </a:r>
            <a:endParaRPr lang="en-GB" sz="2600" dirty="0">
              <a:solidFill>
                <a:schemeClr val="tx1"/>
              </a:solidFill>
            </a:endParaRPr>
          </a:p>
        </p:txBody>
      </p:sp>
      <p:sp>
        <p:nvSpPr>
          <p:cNvPr id="30" name="Rounded Rectangle 29"/>
          <p:cNvSpPr/>
          <p:nvPr/>
        </p:nvSpPr>
        <p:spPr>
          <a:xfrm>
            <a:off x="3625937" y="247242"/>
            <a:ext cx="7020292"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72362" y="206119"/>
            <a:ext cx="6451192" cy="707886"/>
          </a:xfrm>
          <a:prstGeom prst="rect">
            <a:avLst/>
          </a:prstGeom>
          <a:noFill/>
        </p:spPr>
        <p:txBody>
          <a:bodyPr wrap="square" rtlCol="0">
            <a:spAutoFit/>
          </a:bodyPr>
          <a:lstStyle/>
          <a:p>
            <a:r>
              <a:rPr lang="en-US" sz="40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6165093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Stars and stars in the s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0" y="0"/>
            <a:ext cx="12312070" cy="6858000"/>
          </a:xfrm>
          <a:prstGeom prst="rect">
            <a:avLst/>
          </a:prstGeom>
        </p:spPr>
      </p:pic>
      <p:pic>
        <p:nvPicPr>
          <p:cNvPr id="5" name="Picture 4" descr="A close-up of the earth&#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952" y="619952"/>
            <a:ext cx="5298248" cy="5298248"/>
          </a:xfrm>
          <a:prstGeom prst="rect">
            <a:avLst/>
          </a:prstGeom>
        </p:spPr>
      </p:pic>
      <p:grpSp>
        <p:nvGrpSpPr>
          <p:cNvPr id="44" name="Group 43"/>
          <p:cNvGrpSpPr/>
          <p:nvPr/>
        </p:nvGrpSpPr>
        <p:grpSpPr>
          <a:xfrm>
            <a:off x="5980813" y="2156460"/>
            <a:ext cx="870585" cy="709295"/>
            <a:chOff x="2180974" y="148629"/>
            <a:chExt cx="1062130" cy="709214"/>
          </a:xfrm>
        </p:grpSpPr>
        <p:sp>
          <p:nvSpPr>
            <p:cNvPr id="45" name="Oval 44"/>
            <p:cNvSpPr/>
            <p:nvPr/>
          </p:nvSpPr>
          <p:spPr>
            <a:xfrm>
              <a:off x="2180974" y="148629"/>
              <a:ext cx="1062130"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46" name="Chord 45"/>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pSp>
      <p:grpSp>
        <p:nvGrpSpPr>
          <p:cNvPr id="43" name="Group 42"/>
          <p:cNvGrpSpPr/>
          <p:nvPr/>
        </p:nvGrpSpPr>
        <p:grpSpPr>
          <a:xfrm>
            <a:off x="2725420" y="3666836"/>
            <a:ext cx="5783580" cy="941070"/>
            <a:chOff x="-9548" y="3121"/>
            <a:chExt cx="9108" cy="1482"/>
          </a:xfrm>
        </p:grpSpPr>
        <p:sp>
          <p:nvSpPr>
            <p:cNvPr id="14" name="Rounded Rectangle 13"/>
            <p:cNvSpPr/>
            <p:nvPr/>
          </p:nvSpPr>
          <p:spPr>
            <a:xfrm>
              <a:off x="-8690" y="3407"/>
              <a:ext cx="8250"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7863" y="3463"/>
              <a:ext cx="7422" cy="822"/>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9548" y="3121"/>
              <a:ext cx="1560" cy="1483"/>
              <a:chOff x="2766630" y="1746890"/>
              <a:chExt cx="990895" cy="941618"/>
            </a:xfrm>
          </p:grpSpPr>
          <p:pic>
            <p:nvPicPr>
              <p:cNvPr id="18" name="Picture 17"/>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6"/>
              <a:srcRect t="5582"/>
              <a:stretch>
                <a:fillRect/>
              </a:stretch>
            </p:blipFill>
            <p:spPr>
              <a:xfrm>
                <a:off x="2906617" y="1968106"/>
                <a:ext cx="710920" cy="499184"/>
              </a:xfrm>
              <a:prstGeom prst="rect">
                <a:avLst/>
              </a:prstGeom>
            </p:spPr>
          </p:pic>
        </p:grpSp>
      </p:grpSp>
      <p:sp>
        <p:nvSpPr>
          <p:cNvPr id="47" name="TextBox 39"/>
          <p:cNvSpPr txBox="1"/>
          <p:nvPr/>
        </p:nvSpPr>
        <p:spPr>
          <a:xfrm>
            <a:off x="4181223" y="2107565"/>
            <a:ext cx="2089150" cy="829945"/>
          </a:xfrm>
          <a:prstGeom prst="rect">
            <a:avLst/>
          </a:prstGeom>
          <a:noFill/>
        </p:spPr>
        <p:txBody>
          <a:bodyPr wrap="square" rtlCol="0">
            <a:spAutoFit/>
          </a:bodyPr>
          <a:lstStyle/>
          <a:p>
            <a:pPr algn="ctr"/>
            <a:r>
              <a:rPr lang="en-US" sz="4800" b="1" dirty="0">
                <a:solidFill>
                  <a:srgbClr val="D5EC17"/>
                </a:solidFill>
                <a:latin typeface="Myriad Pro" pitchFamily="34" charset="0"/>
              </a:rPr>
              <a:t>Unit</a:t>
            </a:r>
          </a:p>
        </p:txBody>
      </p:sp>
      <p:sp>
        <p:nvSpPr>
          <p:cNvPr id="48" name="TextBox 16"/>
          <p:cNvSpPr txBox="1"/>
          <p:nvPr/>
        </p:nvSpPr>
        <p:spPr>
          <a:xfrm>
            <a:off x="5841113" y="2089785"/>
            <a:ext cx="1096010" cy="706755"/>
          </a:xfrm>
          <a:prstGeom prst="rect">
            <a:avLst/>
          </a:prstGeom>
          <a:noFill/>
        </p:spPr>
        <p:txBody>
          <a:bodyPr wrap="square" rtlCol="0">
            <a:spAutoFit/>
          </a:bodyPr>
          <a:lstStyle/>
          <a:p>
            <a:pPr algn="ctr"/>
            <a:r>
              <a:rPr lang="en-US" sz="4000" b="1" u="sng" dirty="0">
                <a:solidFill>
                  <a:schemeClr val="bg1"/>
                </a:solidFill>
                <a:latin typeface="Myriad Pro" pitchFamily="34" charset="0"/>
              </a:rPr>
              <a:t>10</a:t>
            </a:r>
          </a:p>
        </p:txBody>
      </p:sp>
      <p:sp>
        <p:nvSpPr>
          <p:cNvPr id="49" name="TextBox 1"/>
          <p:cNvSpPr txBox="1"/>
          <p:nvPr/>
        </p:nvSpPr>
        <p:spPr>
          <a:xfrm>
            <a:off x="3633853" y="2937510"/>
            <a:ext cx="4589780" cy="829945"/>
          </a:xfrm>
          <a:prstGeom prst="rect">
            <a:avLst/>
          </a:prstGeom>
          <a:solidFill>
            <a:schemeClr val="bg1">
              <a:alpha val="0"/>
            </a:schemeClr>
          </a:solidFill>
        </p:spPr>
        <p:txBody>
          <a:bodyPr wrap="square" rtlCol="0">
            <a:spAutoFit/>
          </a:bodyPr>
          <a:lstStyle/>
          <a:p>
            <a:pPr fontAlgn="t"/>
            <a:r>
              <a:rPr lang="en-US" sz="4800" b="1" dirty="0">
                <a:solidFill>
                  <a:srgbClr val="D5EC17"/>
                </a:solidFill>
              </a:rPr>
              <a:t>PLANET EARTH</a:t>
            </a:r>
          </a:p>
        </p:txBody>
      </p:sp>
      <p:pic>
        <p:nvPicPr>
          <p:cNvPr id="8" name="Picture 7" descr="A yellow and blue fireball&#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97242">
            <a:off x="-3338119" y="5220478"/>
            <a:ext cx="6096000" cy="3048000"/>
          </a:xfrm>
          <a:prstGeom prst="rect">
            <a:avLst/>
          </a:prstGeom>
        </p:spPr>
      </p:pic>
      <p:pic>
        <p:nvPicPr>
          <p:cNvPr id="10" name="Picture 9" descr="A red rocket with smoke and flames coming out of it&#10;&#10;Description automatically generated"/>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5124338">
            <a:off x="-4756917" y="-2282231"/>
            <a:ext cx="6000000" cy="336500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6694" y="1202872"/>
            <a:ext cx="2088812" cy="707886"/>
          </a:xfrm>
          <a:prstGeom prst="rect">
            <a:avLst/>
          </a:prstGeom>
          <a:noFill/>
          <a:effectLst/>
        </p:spPr>
        <p:txBody>
          <a:bodyPr wrap="square" rtlCol="0">
            <a:spAutoFit/>
          </a:bodyPr>
          <a:lstStyle/>
          <a:p>
            <a:r>
              <a:rPr lang="en-US" sz="40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0" y="2111499"/>
            <a:ext cx="11445622" cy="4613571"/>
          </a:xfrm>
          <a:prstGeom prst="rect">
            <a:avLst/>
          </a:prstGeom>
          <a:noFill/>
        </p:spPr>
        <p:txBody>
          <a:bodyPr wrap="square" rtlCol="0">
            <a:spAutoFit/>
          </a:bodyPr>
          <a:lstStyle/>
          <a:p>
            <a:pPr>
              <a:lnSpc>
                <a:spcPct val="150000"/>
              </a:lnSpc>
            </a:pPr>
            <a:r>
              <a:rPr lang="en-US" sz="4000" dirty="0"/>
              <a:t>What have we learnt in this lesson?</a:t>
            </a:r>
          </a:p>
          <a:p>
            <a:pPr marL="457200" indent="-457200">
              <a:lnSpc>
                <a:spcPct val="150000"/>
              </a:lnSpc>
              <a:buFont typeface="Wingdings" panose="05000000000000000000" pitchFamily="2" charset="2"/>
              <a:buChar char="ü"/>
            </a:pPr>
            <a:r>
              <a:rPr lang="en-US" sz="4000" dirty="0">
                <a:sym typeface="+mn-ea"/>
              </a:rPr>
              <a:t>Persuade someone to do something and responding to persuasions.</a:t>
            </a:r>
          </a:p>
          <a:p>
            <a:pPr marL="457200" indent="-457200">
              <a:lnSpc>
                <a:spcPct val="150000"/>
              </a:lnSpc>
              <a:buFont typeface="Wingdings" panose="05000000000000000000" pitchFamily="2" charset="2"/>
              <a:buChar char="ü"/>
            </a:pPr>
            <a:r>
              <a:rPr lang="en-US" sz="4000" dirty="0">
                <a:sym typeface="+mn-ea"/>
              </a:rPr>
              <a:t>Read for general and specific information about flora </a:t>
            </a:r>
            <a:r>
              <a:rPr lang="en-US" sz="4000">
                <a:sym typeface="+mn-ea"/>
              </a:rPr>
              <a:t>and fauna.</a:t>
            </a:r>
            <a:endParaRPr lang="en-US" sz="4000" dirty="0">
              <a:sym typeface="+mn-ea"/>
            </a:endParaRP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496" y="1146681"/>
            <a:ext cx="266573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1279" y="1229496"/>
            <a:ext cx="2671392" cy="707886"/>
          </a:xfrm>
          <a:prstGeom prst="rect">
            <a:avLst/>
          </a:prstGeom>
          <a:noFill/>
          <a:effectLst/>
        </p:spPr>
        <p:txBody>
          <a:bodyPr wrap="square" rtlCol="0">
            <a:spAutoFit/>
          </a:bodyPr>
          <a:lstStyle/>
          <a:p>
            <a:r>
              <a:rPr lang="en-US" sz="40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13800" y="2091190"/>
            <a:ext cx="11184255" cy="2281394"/>
          </a:xfrm>
          <a:prstGeom prst="rect">
            <a:avLst/>
          </a:prstGeom>
          <a:noFill/>
        </p:spPr>
        <p:txBody>
          <a:bodyPr wrap="square" rtlCol="0">
            <a:spAutoFit/>
          </a:bodyPr>
          <a:lstStyle/>
          <a:p>
            <a:pPr>
              <a:lnSpc>
                <a:spcPct val="150000"/>
              </a:lnSpc>
            </a:pPr>
            <a:r>
              <a:rPr lang="en-US" sz="5000" dirty="0"/>
              <a:t>- Do exercises in the workbook.</a:t>
            </a:r>
          </a:p>
          <a:p>
            <a:pPr>
              <a:lnSpc>
                <a:spcPct val="150000"/>
              </a:lnSpc>
            </a:pPr>
            <a:endParaRPr lang="en-US" sz="5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965" y="3429000"/>
            <a:ext cx="3178810" cy="317881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86530" y="499745"/>
            <a:ext cx="5113655" cy="1024255"/>
          </a:xfrm>
          <a:prstGeom prst="roundRect">
            <a:avLst>
              <a:gd name="adj" fmla="val 42661"/>
            </a:avLst>
          </a:prstGeom>
          <a:solidFill>
            <a:srgbClr val="FFC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4671" y="1559602"/>
            <a:ext cx="11462657" cy="4801314"/>
          </a:xfrm>
          <a:prstGeom prst="rect">
            <a:avLst/>
          </a:prstGeom>
          <a:noFill/>
        </p:spPr>
        <p:txBody>
          <a:bodyPr wrap="square" rtlCol="0">
            <a:spAutoFit/>
          </a:bodyPr>
          <a:lstStyle/>
          <a:p>
            <a:pPr>
              <a:lnSpc>
                <a:spcPct val="150000"/>
              </a:lnSpc>
            </a:pPr>
            <a:r>
              <a:rPr lang="en-US" sz="4400" dirty="0"/>
              <a:t>By the end of the lesson, students will be able to:</a:t>
            </a:r>
          </a:p>
          <a:p>
            <a:pPr marL="457200" indent="-457200">
              <a:lnSpc>
                <a:spcPct val="150000"/>
              </a:lnSpc>
              <a:buFont typeface="Courier New" panose="02070309020205020404" pitchFamily="49" charset="0"/>
              <a:buChar char="o"/>
            </a:pPr>
            <a:r>
              <a:rPr lang="en-US" sz="4000" dirty="0"/>
              <a:t>Persuade someone to do something and responding to persuasions;</a:t>
            </a:r>
          </a:p>
          <a:p>
            <a:pPr marL="457200" indent="-457200">
              <a:lnSpc>
                <a:spcPct val="150000"/>
              </a:lnSpc>
              <a:buFont typeface="Courier New" panose="02070309020205020404" pitchFamily="49" charset="0"/>
              <a:buChar char="o"/>
            </a:pPr>
            <a:r>
              <a:rPr lang="en-US" sz="4000" dirty="0"/>
              <a:t>Read for general and specific information about flora and fauna.</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433070" y="1168970"/>
            <a:ext cx="1286873"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1909511" y="2379797"/>
            <a:ext cx="2162852"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92392" y="3818297"/>
            <a:ext cx="2032544" cy="49212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EARTH’S HABITATS</a:t>
            </a:r>
          </a:p>
        </p:txBody>
      </p:sp>
      <p:sp>
        <p:nvSpPr>
          <p:cNvPr id="20" name="Rectangle 19"/>
          <p:cNvSpPr/>
          <p:nvPr/>
        </p:nvSpPr>
        <p:spPr>
          <a:xfrm>
            <a:off x="4223657" y="1024521"/>
            <a:ext cx="7816126" cy="7566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dirty="0">
                <a:solidFill>
                  <a:schemeClr val="tx1"/>
                </a:solidFill>
              </a:rPr>
              <a:t>Option 1: </a:t>
            </a:r>
            <a:r>
              <a:rPr lang="en-US" altLang="en-GB" sz="2600" dirty="0">
                <a:solidFill>
                  <a:schemeClr val="tx1"/>
                </a:solidFill>
              </a:rPr>
              <a:t>Brain storming</a:t>
            </a:r>
            <a:endParaRPr lang="en-GB" sz="2600" dirty="0">
              <a:solidFill>
                <a:schemeClr val="tx1"/>
              </a:solidFill>
            </a:endParaRPr>
          </a:p>
          <a:p>
            <a:r>
              <a:rPr lang="en-GB" sz="2600" dirty="0">
                <a:solidFill>
                  <a:schemeClr val="tx1"/>
                </a:solidFill>
              </a:rPr>
              <a:t>Option 2: Headline Hysteria</a:t>
            </a:r>
          </a:p>
        </p:txBody>
      </p:sp>
      <p:sp>
        <p:nvSpPr>
          <p:cNvPr id="21" name="Rectangle 20"/>
          <p:cNvSpPr/>
          <p:nvPr/>
        </p:nvSpPr>
        <p:spPr>
          <a:xfrm>
            <a:off x="4211575" y="1849652"/>
            <a:ext cx="7816127" cy="155693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p>
          <a:p>
            <a:pPr marR="0" indent="0">
              <a:spcBef>
                <a:spcPts val="0"/>
              </a:spcBef>
              <a:spcAft>
                <a:spcPts val="0"/>
              </a:spcAft>
              <a:buFont typeface="Arial" panose="020B0604020202020204" pitchFamily="34" charset="0"/>
              <a:buNone/>
            </a:pP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similar conversations with 	the following situations.</a:t>
            </a:r>
          </a:p>
        </p:txBody>
      </p:sp>
      <p:sp>
        <p:nvSpPr>
          <p:cNvPr id="22" name="Rectangle 21"/>
          <p:cNvSpPr/>
          <p:nvPr/>
        </p:nvSpPr>
        <p:spPr>
          <a:xfrm>
            <a:off x="4226008" y="3475063"/>
            <a:ext cx="7813775" cy="240833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Read the short descriptions of various habitats </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match them with their features.</a:t>
            </a:r>
          </a:p>
          <a:p>
            <a:pPr marR="0" indent="0">
              <a:spcBef>
                <a:spcPts val="0"/>
              </a:spcBef>
              <a:spcAft>
                <a:spcPts val="0"/>
              </a:spcAft>
              <a:buFont typeface="Arial" panose="020B0604020202020204" pitchFamily="34" charset="0"/>
              <a:buNone/>
            </a:pP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Choose two habitats and compare </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them. </a:t>
            </a:r>
          </a:p>
          <a:p>
            <a:pPr marR="0" indent="0">
              <a:spcBef>
                <a:spcPts val="0"/>
              </a:spcBef>
              <a:spcAft>
                <a:spcPts val="0"/>
              </a:spcAft>
              <a:buFont typeface="Arial" panose="020B0604020202020204" pitchFamily="34" charset="0"/>
              <a:buNone/>
            </a:pP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Report the results of your comparison to the </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class.</a:t>
            </a:r>
          </a:p>
        </p:txBody>
      </p:sp>
      <p:cxnSp>
        <p:nvCxnSpPr>
          <p:cNvPr id="24" name="Curved Connector 23"/>
          <p:cNvCxnSpPr>
            <a:cxnSpLocks/>
            <a:stCxn id="16" idx="3"/>
            <a:endCxn id="17" idx="0"/>
          </p:cNvCxnSpPr>
          <p:nvPr/>
        </p:nvCxnSpPr>
        <p:spPr>
          <a:xfrm>
            <a:off x="1719943" y="1475073"/>
            <a:ext cx="1270994" cy="90472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108665" y="2688725"/>
            <a:ext cx="800847" cy="1129572"/>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072980" y="5382927"/>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3"/>
            <a:endCxn id="27" idx="0"/>
          </p:cNvCxnSpPr>
          <p:nvPr/>
        </p:nvCxnSpPr>
        <p:spPr>
          <a:xfrm>
            <a:off x="2124936" y="4064360"/>
            <a:ext cx="866001" cy="131856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4222552" y="5913207"/>
            <a:ext cx="7794172" cy="957169"/>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sz="2600" dirty="0">
                <a:solidFill>
                  <a:schemeClr val="tx1"/>
                </a:solidFill>
              </a:rPr>
              <a:t>Wrap-up</a:t>
            </a:r>
          </a:p>
          <a:p>
            <a:pPr indent="0">
              <a:buFont typeface="Arial" panose="020B0604020202020204" pitchFamily="34" charset="0"/>
              <a:buNone/>
            </a:pPr>
            <a:r>
              <a:rPr lang="en-US" sz="2600">
                <a:solidFill>
                  <a:schemeClr val="tx1"/>
                </a:solidFill>
              </a:rPr>
              <a:t>Homework</a:t>
            </a:r>
            <a:endParaRPr lang="en-GB" sz="2600" dirty="0">
              <a:solidFill>
                <a:schemeClr val="tx1"/>
              </a:solidFill>
            </a:endParaRPr>
          </a:p>
        </p:txBody>
      </p:sp>
      <p:sp>
        <p:nvSpPr>
          <p:cNvPr id="30" name="Rounded Rectangle 29"/>
          <p:cNvSpPr/>
          <p:nvPr/>
        </p:nvSpPr>
        <p:spPr>
          <a:xfrm>
            <a:off x="3625937" y="247242"/>
            <a:ext cx="7020292"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72362" y="206119"/>
            <a:ext cx="6451192" cy="707886"/>
          </a:xfrm>
          <a:prstGeom prst="rect">
            <a:avLst/>
          </a:prstGeom>
          <a:noFill/>
        </p:spPr>
        <p:txBody>
          <a:bodyPr wrap="square" rtlCol="0">
            <a:spAutoFit/>
          </a:bodyPr>
          <a:lstStyle/>
          <a:p>
            <a:r>
              <a:rPr lang="en-US" sz="40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2" name="TextBox 20"/>
          <p:cNvSpPr txBox="1"/>
          <p:nvPr/>
        </p:nvSpPr>
        <p:spPr>
          <a:xfrm>
            <a:off x="0" y="2168321"/>
            <a:ext cx="11887935" cy="597535"/>
          </a:xfrm>
          <a:prstGeom prst="rect">
            <a:avLst/>
          </a:prstGeom>
          <a:noFill/>
        </p:spPr>
        <p:txBody>
          <a:bodyPr wrap="square">
            <a:noAutofit/>
          </a:bodyPr>
          <a:lstStyle/>
          <a:p>
            <a:pPr marL="571500" indent="-571500">
              <a:lnSpc>
                <a:spcPct val="100000"/>
              </a:lnSpc>
              <a:buFontTx/>
              <a:buChar char="-"/>
            </a:pPr>
            <a:r>
              <a:rPr lang="en-US" sz="4000" dirty="0" smtClean="0"/>
              <a:t>Ss </a:t>
            </a:r>
            <a:r>
              <a:rPr lang="en-US" sz="4000" dirty="0"/>
              <a:t>work in groups to take turns adding appropriate </a:t>
            </a:r>
            <a:endParaRPr lang="en-US" sz="4000" dirty="0" smtClean="0"/>
          </a:p>
          <a:p>
            <a:pPr>
              <a:lnSpc>
                <a:spcPct val="100000"/>
              </a:lnSpc>
            </a:pPr>
            <a:r>
              <a:rPr lang="en-US" sz="4000" dirty="0"/>
              <a:t> </a:t>
            </a:r>
            <a:r>
              <a:rPr lang="en-US" sz="4000" dirty="0" smtClean="0"/>
              <a:t>    </a:t>
            </a:r>
            <a:r>
              <a:rPr lang="en-US" sz="4000" dirty="0" smtClean="0"/>
              <a:t>non-defining </a:t>
            </a:r>
            <a:r>
              <a:rPr lang="en-US" sz="4000" dirty="0"/>
              <a:t>relative clause to each sentence on the </a:t>
            </a:r>
            <a:r>
              <a:rPr lang="en-US" sz="4000" dirty="0" smtClean="0"/>
              <a:t> </a:t>
            </a:r>
          </a:p>
          <a:p>
            <a:pPr>
              <a:lnSpc>
                <a:spcPct val="100000"/>
              </a:lnSpc>
            </a:pPr>
            <a:r>
              <a:rPr lang="en-US" sz="4000" dirty="0"/>
              <a:t> </a:t>
            </a:r>
            <a:r>
              <a:rPr lang="en-US" sz="4000" dirty="0" smtClean="0"/>
              <a:t>    </a:t>
            </a:r>
            <a:r>
              <a:rPr lang="en-US" sz="4000" dirty="0" smtClean="0"/>
              <a:t>board</a:t>
            </a:r>
            <a:r>
              <a:rPr lang="en-US" sz="4000" dirty="0"/>
              <a:t>. </a:t>
            </a:r>
          </a:p>
        </p:txBody>
      </p:sp>
      <p:sp>
        <p:nvSpPr>
          <p:cNvPr id="3" name="TextBox 20"/>
          <p:cNvSpPr txBox="1"/>
          <p:nvPr/>
        </p:nvSpPr>
        <p:spPr>
          <a:xfrm>
            <a:off x="0" y="4196305"/>
            <a:ext cx="11690006" cy="597535"/>
          </a:xfrm>
          <a:prstGeom prst="rect">
            <a:avLst/>
          </a:prstGeom>
          <a:noFill/>
        </p:spPr>
        <p:txBody>
          <a:bodyPr wrap="square">
            <a:noAutofit/>
          </a:bodyPr>
          <a:lstStyle/>
          <a:p>
            <a:pPr marL="571500" indent="-571500">
              <a:lnSpc>
                <a:spcPct val="100000"/>
              </a:lnSpc>
              <a:buFontTx/>
              <a:buChar char="-"/>
            </a:pPr>
            <a:r>
              <a:rPr lang="en-US" sz="4000" dirty="0" smtClean="0"/>
              <a:t>The </a:t>
            </a:r>
            <a:r>
              <a:rPr lang="en-US" sz="4000" dirty="0"/>
              <a:t>group that has the most sentences with correct </a:t>
            </a:r>
            <a:r>
              <a:rPr lang="en-US" sz="4000" dirty="0" smtClean="0"/>
              <a:t>        </a:t>
            </a:r>
          </a:p>
          <a:p>
            <a:pPr>
              <a:lnSpc>
                <a:spcPct val="100000"/>
              </a:lnSpc>
            </a:pPr>
            <a:r>
              <a:rPr lang="en-US" sz="4000" dirty="0"/>
              <a:t> </a:t>
            </a:r>
            <a:r>
              <a:rPr lang="en-US" sz="4000" dirty="0" smtClean="0"/>
              <a:t>    </a:t>
            </a:r>
            <a:r>
              <a:rPr lang="en-US" sz="4000" dirty="0" smtClean="0"/>
              <a:t>non-defining </a:t>
            </a:r>
            <a:r>
              <a:rPr lang="en-US" sz="4000" dirty="0"/>
              <a:t>relative clause embedded wins.</a:t>
            </a:r>
          </a:p>
        </p:txBody>
      </p:sp>
      <p:sp>
        <p:nvSpPr>
          <p:cNvPr id="4" name="Rectangle: Rounded Corners 3">
            <a:extLst>
              <a:ext uri="{FF2B5EF4-FFF2-40B4-BE49-F238E27FC236}">
                <a16:creationId xmlns:a16="http://schemas.microsoft.com/office/drawing/2014/main" xmlns="" id="{51394783-57F4-7B88-B173-1AD348C5AFAC}"/>
              </a:ext>
            </a:extLst>
          </p:cNvPr>
          <p:cNvSpPr/>
          <p:nvPr/>
        </p:nvSpPr>
        <p:spPr>
          <a:xfrm>
            <a:off x="3802277" y="1272838"/>
            <a:ext cx="4502551" cy="5975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BRAIN STORMING</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220345" y="1290320"/>
            <a:ext cx="11524615" cy="597535"/>
          </a:xfrm>
          <a:prstGeom prst="rect">
            <a:avLst/>
          </a:prstGeom>
          <a:noFill/>
        </p:spPr>
        <p:txBody>
          <a:bodyPr wrap="square">
            <a:noAutofit/>
          </a:bodyPr>
          <a:lstStyle/>
          <a:p>
            <a:pPr>
              <a:lnSpc>
                <a:spcPct val="100000"/>
              </a:lnSpc>
            </a:pPr>
            <a:r>
              <a:rPr lang="en-US" sz="5000" b="1" dirty="0"/>
              <a:t>Example</a:t>
            </a:r>
            <a:r>
              <a:rPr lang="en-US" sz="5000" dirty="0"/>
              <a:t>:</a:t>
            </a:r>
          </a:p>
        </p:txBody>
      </p:sp>
      <p:sp>
        <p:nvSpPr>
          <p:cNvPr id="9" name="Text Box 8"/>
          <p:cNvSpPr txBox="1"/>
          <p:nvPr/>
        </p:nvSpPr>
        <p:spPr>
          <a:xfrm>
            <a:off x="664210" y="2213610"/>
            <a:ext cx="11348720" cy="2400657"/>
          </a:xfrm>
          <a:prstGeom prst="rect">
            <a:avLst/>
          </a:prstGeom>
          <a:noFill/>
          <a:ln w="9525">
            <a:noFill/>
          </a:ln>
        </p:spPr>
        <p:txBody>
          <a:bodyPr wrap="square">
            <a:spAutoFit/>
          </a:bodyPr>
          <a:lstStyle/>
          <a:p>
            <a:pPr marL="635" indent="-635"/>
            <a:r>
              <a:rPr lang="en-US" sz="5000" dirty="0">
                <a:solidFill>
                  <a:srgbClr val="000000"/>
                </a:solidFill>
                <a:latin typeface="Calibri" panose="020F0502020204030204" pitchFamily="34" charset="0"/>
                <a:cs typeface="Calibri" panose="020F0502020204030204" pitchFamily="34" charset="0"/>
              </a:rPr>
              <a:t>The Mekong River, which is the longest river in Southeast Asia, has a length of about 4900km.</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B9EF">
            <a:alpha val="74000"/>
          </a:srgbClr>
        </a:solidFill>
        <a:effectLst/>
      </p:bgPr>
    </p:bg>
    <p:spTree>
      <p:nvGrpSpPr>
        <p:cNvPr id="1" name=""/>
        <p:cNvGrpSpPr/>
        <p:nvPr/>
      </p:nvGrpSpPr>
      <p:grpSpPr>
        <a:xfrm>
          <a:off x="0" y="0"/>
          <a:ext cx="0" cy="0"/>
          <a:chOff x="0" y="0"/>
          <a:chExt cx="0" cy="0"/>
        </a:xfrm>
      </p:grpSpPr>
      <p:pic>
        <p:nvPicPr>
          <p:cNvPr id="4" name="Picture 3" descr="A globe with a map of the world"/>
          <p:cNvPicPr>
            <a:picLocks noChangeAspect="1"/>
          </p:cNvPicPr>
          <p:nvPr/>
        </p:nvPicPr>
        <p:blipFill rotWithShape="1">
          <a:blip r:embed="rId3">
            <a:extLst>
              <a:ext uri="{28A0092B-C50C-407E-A947-70E740481C1C}">
                <a14:useLocalDpi xmlns:a14="http://schemas.microsoft.com/office/drawing/2010/main" val="0"/>
              </a:ext>
            </a:extLst>
          </a:blip>
          <a:srcRect l="12590" r="25777"/>
          <a:stretch>
            <a:fillRect/>
          </a:stretch>
        </p:blipFill>
        <p:spPr>
          <a:xfrm>
            <a:off x="-1270" y="619752"/>
            <a:ext cx="12192000" cy="6212694"/>
          </a:xfrm>
          <a:prstGeom prst="rect">
            <a:avLst/>
          </a:prstGeom>
        </p:spPr>
      </p:pic>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2031365" y="2197735"/>
            <a:ext cx="8670925" cy="2344420"/>
          </a:xfrm>
          <a:prstGeom prst="rect">
            <a:avLst/>
          </a:prstGeom>
          <a:noFill/>
        </p:spPr>
        <p:txBody>
          <a:bodyPr wrap="square">
            <a:noAutofit/>
          </a:bodyPr>
          <a:lstStyle/>
          <a:p>
            <a:pPr algn="ctr"/>
            <a:r>
              <a:rPr lang="en-US" sz="8800" b="1" dirty="0">
                <a:solidFill>
                  <a:srgbClr val="FF0000"/>
                </a:solidFill>
                <a:effectLst>
                  <a:outerShdw blurRad="38100" dist="38100" dir="2700000" algn="tl">
                    <a:srgbClr val="000000">
                      <a:alpha val="43137"/>
                    </a:srgbClr>
                  </a:outerShdw>
                </a:effectLst>
                <a:sym typeface="+mn-ea"/>
              </a:rPr>
              <a:t>Headline Hysteria</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75882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9286092" y="3418"/>
            <a:ext cx="2410039"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535940" y="751205"/>
            <a:ext cx="5945505" cy="1041400"/>
          </a:xfrm>
          <a:prstGeom prst="rect">
            <a:avLst/>
          </a:prstGeom>
          <a:noFill/>
        </p:spPr>
        <p:txBody>
          <a:bodyPr wrap="square">
            <a:noAutofit/>
          </a:bodyPr>
          <a:lstStyle/>
          <a:p>
            <a:pPr algn="ctr">
              <a:lnSpc>
                <a:spcPct val="100000"/>
              </a:lnSpc>
            </a:pPr>
            <a:r>
              <a:rPr lang="en-US" sz="6000" b="1" dirty="0">
                <a:solidFill>
                  <a:srgbClr val="FFFF00"/>
                </a:solidFill>
                <a:effectLst>
                  <a:outerShdw blurRad="38100" dist="38100" dir="2700000" algn="tl">
                    <a:srgbClr val="000000">
                      <a:alpha val="43137"/>
                    </a:srgbClr>
                  </a:outerShdw>
                </a:effectLst>
                <a:sym typeface="+mn-ea"/>
              </a:rPr>
              <a:t>How to play:</a:t>
            </a:r>
          </a:p>
        </p:txBody>
      </p:sp>
      <p:sp>
        <p:nvSpPr>
          <p:cNvPr id="7" name="TextBox 20"/>
          <p:cNvSpPr txBox="1"/>
          <p:nvPr/>
        </p:nvSpPr>
        <p:spPr>
          <a:xfrm>
            <a:off x="172720" y="1668780"/>
            <a:ext cx="11680190" cy="746125"/>
          </a:xfrm>
          <a:prstGeom prst="rect">
            <a:avLst/>
          </a:prstGeom>
          <a:noFill/>
        </p:spPr>
        <p:txBody>
          <a:bodyPr wrap="square">
            <a:noAutofit/>
          </a:bodyPr>
          <a:lstStyle/>
          <a:p>
            <a:pPr marL="571500" indent="-571500">
              <a:buFontTx/>
              <a:buChar char="-"/>
            </a:pPr>
            <a:r>
              <a:rPr lang="en-US" sz="4400" dirty="0" smtClean="0">
                <a:solidFill>
                  <a:schemeClr val="bg1"/>
                </a:solidFill>
                <a:effectLst/>
                <a:sym typeface="+mn-ea"/>
              </a:rPr>
              <a:t>There </a:t>
            </a:r>
            <a:r>
              <a:rPr lang="en-US" sz="4400" dirty="0">
                <a:solidFill>
                  <a:schemeClr val="bg1"/>
                </a:solidFill>
                <a:effectLst/>
                <a:sym typeface="+mn-ea"/>
              </a:rPr>
              <a:t>is a hot-button issue or a controversial </a:t>
            </a:r>
            <a:endParaRPr lang="en-US" sz="4400" dirty="0" smtClean="0">
              <a:solidFill>
                <a:schemeClr val="bg1"/>
              </a:solidFill>
              <a:effectLst/>
              <a:sym typeface="+mn-ea"/>
            </a:endParaRPr>
          </a:p>
          <a:p>
            <a:r>
              <a:rPr lang="en-US" sz="4400" dirty="0">
                <a:solidFill>
                  <a:schemeClr val="bg1"/>
                </a:solidFill>
                <a:sym typeface="+mn-ea"/>
              </a:rPr>
              <a:t> </a:t>
            </a:r>
            <a:r>
              <a:rPr lang="en-US" sz="4400" dirty="0" smtClean="0">
                <a:solidFill>
                  <a:schemeClr val="bg1"/>
                </a:solidFill>
                <a:sym typeface="+mn-ea"/>
              </a:rPr>
              <a:t>   </a:t>
            </a:r>
            <a:r>
              <a:rPr lang="en-US" sz="4400" dirty="0" smtClean="0">
                <a:solidFill>
                  <a:schemeClr val="bg1"/>
                </a:solidFill>
                <a:effectLst/>
                <a:sym typeface="+mn-ea"/>
              </a:rPr>
              <a:t>statement </a:t>
            </a:r>
            <a:r>
              <a:rPr lang="en-US" sz="4400" dirty="0">
                <a:solidFill>
                  <a:schemeClr val="bg1"/>
                </a:solidFill>
                <a:effectLst/>
                <a:sym typeface="+mn-ea"/>
              </a:rPr>
              <a:t>on the board.</a:t>
            </a:r>
          </a:p>
        </p:txBody>
      </p:sp>
      <p:sp>
        <p:nvSpPr>
          <p:cNvPr id="4" name="TextBox 20"/>
          <p:cNvSpPr txBox="1"/>
          <p:nvPr/>
        </p:nvSpPr>
        <p:spPr>
          <a:xfrm>
            <a:off x="83981" y="3187804"/>
            <a:ext cx="12108019" cy="746125"/>
          </a:xfrm>
          <a:prstGeom prst="rect">
            <a:avLst/>
          </a:prstGeom>
          <a:noFill/>
        </p:spPr>
        <p:txBody>
          <a:bodyPr wrap="square">
            <a:noAutofit/>
          </a:bodyPr>
          <a:lstStyle/>
          <a:p>
            <a:pPr marL="571500" indent="-571500">
              <a:buFontTx/>
              <a:buChar char="-"/>
            </a:pPr>
            <a:r>
              <a:rPr lang="en-US" sz="4400" dirty="0" smtClean="0">
                <a:solidFill>
                  <a:schemeClr val="bg1"/>
                </a:solidFill>
                <a:effectLst/>
                <a:sym typeface="+mn-ea"/>
              </a:rPr>
              <a:t>Work </a:t>
            </a:r>
            <a:r>
              <a:rPr lang="en-US" sz="4400" dirty="0">
                <a:solidFill>
                  <a:schemeClr val="bg1"/>
                </a:solidFill>
                <a:effectLst/>
                <a:sym typeface="+mn-ea"/>
              </a:rPr>
              <a:t>in groups to create compelling headlines </a:t>
            </a:r>
            <a:endParaRPr lang="en-US" sz="4400" dirty="0" smtClean="0">
              <a:solidFill>
                <a:schemeClr val="bg1"/>
              </a:solidFill>
              <a:effectLst/>
              <a:sym typeface="+mn-ea"/>
            </a:endParaRPr>
          </a:p>
          <a:p>
            <a:r>
              <a:rPr lang="en-US" sz="4400" dirty="0">
                <a:solidFill>
                  <a:schemeClr val="bg1"/>
                </a:solidFill>
                <a:sym typeface="+mn-ea"/>
              </a:rPr>
              <a:t> </a:t>
            </a:r>
            <a:r>
              <a:rPr lang="en-US" sz="4400" dirty="0" smtClean="0">
                <a:solidFill>
                  <a:schemeClr val="bg1"/>
                </a:solidFill>
                <a:sym typeface="+mn-ea"/>
              </a:rPr>
              <a:t>   </a:t>
            </a:r>
            <a:r>
              <a:rPr lang="en-US" sz="4400" dirty="0" smtClean="0">
                <a:solidFill>
                  <a:schemeClr val="bg1"/>
                </a:solidFill>
                <a:effectLst/>
                <a:sym typeface="+mn-ea"/>
              </a:rPr>
              <a:t>that </a:t>
            </a:r>
            <a:r>
              <a:rPr lang="en-US" sz="4400" dirty="0">
                <a:solidFill>
                  <a:schemeClr val="bg1"/>
                </a:solidFill>
                <a:effectLst/>
                <a:sym typeface="+mn-ea"/>
              </a:rPr>
              <a:t>take opposing stances on the issue.</a:t>
            </a:r>
          </a:p>
        </p:txBody>
      </p:sp>
      <p:sp>
        <p:nvSpPr>
          <p:cNvPr id="2" name="TextBox 20"/>
          <p:cNvSpPr txBox="1"/>
          <p:nvPr/>
        </p:nvSpPr>
        <p:spPr>
          <a:xfrm>
            <a:off x="133349" y="4747364"/>
            <a:ext cx="11840211" cy="746125"/>
          </a:xfrm>
          <a:prstGeom prst="rect">
            <a:avLst/>
          </a:prstGeom>
          <a:noFill/>
        </p:spPr>
        <p:txBody>
          <a:bodyPr wrap="square">
            <a:noAutofit/>
          </a:bodyPr>
          <a:lstStyle/>
          <a:p>
            <a:pPr marL="571500" indent="-571500">
              <a:buFontTx/>
              <a:buChar char="-"/>
            </a:pPr>
            <a:r>
              <a:rPr lang="en-US" sz="4400" dirty="0" smtClean="0">
                <a:solidFill>
                  <a:schemeClr val="bg1"/>
                </a:solidFill>
                <a:effectLst/>
                <a:sym typeface="+mn-ea"/>
              </a:rPr>
              <a:t>Use </a:t>
            </a:r>
            <a:r>
              <a:rPr lang="en-US" sz="4400" dirty="0">
                <a:solidFill>
                  <a:schemeClr val="bg1"/>
                </a:solidFill>
                <a:effectLst/>
                <a:sym typeface="+mn-ea"/>
              </a:rPr>
              <a:t>strong verbs, evocative language, and </a:t>
            </a:r>
            <a:endParaRPr lang="en-US" sz="4400" dirty="0" smtClean="0">
              <a:solidFill>
                <a:schemeClr val="bg1"/>
              </a:solidFill>
              <a:effectLst/>
              <a:sym typeface="+mn-ea"/>
            </a:endParaRPr>
          </a:p>
          <a:p>
            <a:r>
              <a:rPr lang="en-US" sz="4400" dirty="0">
                <a:solidFill>
                  <a:schemeClr val="bg1"/>
                </a:solidFill>
                <a:sym typeface="+mn-ea"/>
              </a:rPr>
              <a:t> </a:t>
            </a:r>
            <a:r>
              <a:rPr lang="en-US" sz="4400" dirty="0" smtClean="0">
                <a:solidFill>
                  <a:schemeClr val="bg1"/>
                </a:solidFill>
                <a:sym typeface="+mn-ea"/>
              </a:rPr>
              <a:t>    </a:t>
            </a:r>
            <a:r>
              <a:rPr lang="en-US" sz="4400" dirty="0" smtClean="0">
                <a:solidFill>
                  <a:schemeClr val="bg1"/>
                </a:solidFill>
                <a:effectLst/>
                <a:sym typeface="+mn-ea"/>
              </a:rPr>
              <a:t>attention-grabbing </a:t>
            </a:r>
            <a:r>
              <a:rPr lang="en-US" sz="4400" dirty="0">
                <a:solidFill>
                  <a:schemeClr val="bg1"/>
                </a:solidFill>
                <a:effectLst/>
                <a:sym typeface="+mn-ea"/>
              </a:rPr>
              <a:t>wordplay.</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TotalTime>
  <Words>2435</Words>
  <PresentationFormat>Widescreen</PresentationFormat>
  <Paragraphs>339</Paragraphs>
  <Slides>32</Slides>
  <Notes>25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SimSun</vt:lpstr>
      <vt:lpstr>Adobe Gothic Std B</vt:lpstr>
      <vt:lpstr>Arial</vt:lpstr>
      <vt:lpstr>Calibri</vt:lpstr>
      <vt:lpstr>Calibri Light</vt:lpstr>
      <vt:lpstr>Courier New</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2020-12-09T02:04:00Z</dcterms:created>
  <dcterms:modified xsi:type="dcterms:W3CDTF">2024-06-10T02:11:11Z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1033-12.2.0.13431</vt:lpwstr>
  </property>
</Properties>
</file>