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27"/>
  </p:notesMasterIdLst>
  <p:sldIdLst>
    <p:sldId id="295" r:id="rId2"/>
    <p:sldId id="336" r:id="rId3"/>
    <p:sldId id="335" r:id="rId4"/>
    <p:sldId id="300" r:id="rId5"/>
    <p:sldId id="331" r:id="rId6"/>
    <p:sldId id="332" r:id="rId7"/>
    <p:sldId id="298" r:id="rId8"/>
    <p:sldId id="333" r:id="rId9"/>
    <p:sldId id="327" r:id="rId10"/>
    <p:sldId id="310" r:id="rId11"/>
    <p:sldId id="313" r:id="rId12"/>
    <p:sldId id="311" r:id="rId13"/>
    <p:sldId id="312" r:id="rId14"/>
    <p:sldId id="329" r:id="rId15"/>
    <p:sldId id="314" r:id="rId16"/>
    <p:sldId id="315" r:id="rId17"/>
    <p:sldId id="317" r:id="rId18"/>
    <p:sldId id="318" r:id="rId19"/>
    <p:sldId id="328" r:id="rId20"/>
    <p:sldId id="320" r:id="rId21"/>
    <p:sldId id="321" r:id="rId22"/>
    <p:sldId id="322" r:id="rId23"/>
    <p:sldId id="323" r:id="rId24"/>
    <p:sldId id="324" r:id="rId25"/>
    <p:sldId id="32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3" d="100"/>
          <a:sy n="93" d="100"/>
        </p:scale>
        <p:origin x="456"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F95B7-3F42-412E-A3EA-516560E152E6}" type="datetimeFigureOut">
              <a:rPr lang="en-US" smtClean="0"/>
              <a:t>25/12/2023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B34F77-E0D9-45EE-87CC-DC953E0C00C8}" type="slidenum">
              <a:rPr lang="en-US" smtClean="0"/>
              <a:t>‹#›</a:t>
            </a:fld>
            <a:endParaRPr lang="en-US"/>
          </a:p>
        </p:txBody>
      </p:sp>
    </p:spTree>
    <p:extLst>
      <p:ext uri="{BB962C8B-B14F-4D97-AF65-F5344CB8AC3E}">
        <p14:creationId xmlns:p14="http://schemas.microsoft.com/office/powerpoint/2010/main" val="3186310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956310">
              <a:defRPr/>
            </a:pPr>
            <a:fld id="{936E5206-4DE8-4E35-BE1B-AFB0DE63FE1D}" type="slidenum">
              <a:rPr lang="en-US" smtClean="0">
                <a:solidFill>
                  <a:prstClr val="black"/>
                </a:solidFill>
              </a:rPr>
              <a:t>14</a:t>
            </a:fld>
            <a:endParaRPr lang="en-US">
              <a:solidFill>
                <a:prstClr val="black"/>
              </a:solidFill>
            </a:endParaRPr>
          </a:p>
        </p:txBody>
      </p:sp>
    </p:spTree>
    <p:extLst>
      <p:ext uri="{BB962C8B-B14F-4D97-AF65-F5344CB8AC3E}">
        <p14:creationId xmlns:p14="http://schemas.microsoft.com/office/powerpoint/2010/main" val="395376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748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A1B6FC06-0795-422B-995F-C085687A5DC5}" type="datetimeFigureOut">
              <a:rPr lang="en-US" smtClean="0"/>
              <a:t>25/12/2023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2904293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1542821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1867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4222992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68040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2652913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769976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2840228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25/12/2023</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7630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126366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1807842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B6FC06-0795-422B-995F-C085687A5DC5}" type="datetimeFigureOut">
              <a:rPr lang="en-US" smtClean="0"/>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347412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B6FC06-0795-422B-995F-C085687A5DC5}" type="datetimeFigureOut">
              <a:rPr lang="en-US" smtClean="0"/>
              <a:t>25/12/2023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359288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B6FC06-0795-422B-995F-C085687A5DC5}" type="datetimeFigureOut">
              <a:rPr lang="en-US" smtClean="0"/>
              <a:t>25/12/2023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2147991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6FC06-0795-422B-995F-C085687A5DC5}" type="datetimeFigureOut">
              <a:rPr lang="en-US" smtClean="0"/>
              <a:t>25/12/2023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3290094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B6FC06-0795-422B-995F-C085687A5DC5}" type="datetimeFigureOut">
              <a:rPr lang="en-US" smtClean="0"/>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305501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B6FC06-0795-422B-995F-C085687A5DC5}" type="datetimeFigureOut">
              <a:rPr lang="en-US" smtClean="0"/>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1130357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1B6FC06-0795-422B-995F-C085687A5DC5}" type="datetimeFigureOut">
              <a:rPr lang="en-US" smtClean="0"/>
              <a:t>25/12/2023</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B5AD692-2A13-4739-B37B-D5A2E0631AF4}" type="slidenum">
              <a:rPr lang="en-US" smtClean="0"/>
              <a:t>‹#›</a:t>
            </a:fld>
            <a:endParaRPr lang="en-US"/>
          </a:p>
        </p:txBody>
      </p:sp>
    </p:spTree>
    <p:extLst>
      <p:ext uri="{BB962C8B-B14F-4D97-AF65-F5344CB8AC3E}">
        <p14:creationId xmlns:p14="http://schemas.microsoft.com/office/powerpoint/2010/main" val="2019727281"/>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48"/>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D19853E-3929-7515-FE66-0A9B9C5848A2}"/>
              </a:ext>
            </a:extLst>
          </p:cNvPr>
          <p:cNvPicPr>
            <a:picLocks noChangeAspect="1"/>
          </p:cNvPicPr>
          <p:nvPr/>
        </p:nvPicPr>
        <p:blipFill>
          <a:blip r:embed="rId4"/>
          <a:stretch>
            <a:fillRect/>
          </a:stretch>
        </p:blipFill>
        <p:spPr>
          <a:xfrm>
            <a:off x="3202112" y="115037"/>
            <a:ext cx="6573079" cy="2918955"/>
          </a:xfrm>
          <a:prstGeom prst="rect">
            <a:avLst/>
          </a:prstGeom>
        </p:spPr>
      </p:pic>
    </p:spTree>
    <p:extLst>
      <p:ext uri="{BB962C8B-B14F-4D97-AF65-F5344CB8AC3E}">
        <p14:creationId xmlns:p14="http://schemas.microsoft.com/office/powerpoint/2010/main" val="253484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A3808A34-6C64-1019-1485-DC402046EF14}"/>
              </a:ext>
            </a:extLst>
          </p:cNvPr>
          <p:cNvGrpSpPr/>
          <p:nvPr/>
        </p:nvGrpSpPr>
        <p:grpSpPr>
          <a:xfrm>
            <a:off x="5334705" y="1411600"/>
            <a:ext cx="6634712" cy="3169925"/>
            <a:chOff x="2975205" y="1255651"/>
            <a:chExt cx="5432196" cy="3036949"/>
          </a:xfrm>
        </p:grpSpPr>
        <p:sp>
          <p:nvSpPr>
            <p:cNvPr id="4" name="Rectangle: Rounded Corners 34">
              <a:extLst>
                <a:ext uri="{FF2B5EF4-FFF2-40B4-BE49-F238E27FC236}">
                  <a16:creationId xmlns:a16="http://schemas.microsoft.com/office/drawing/2014/main" xmlns=""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FFFF00"/>
                  </a:solidFill>
                  <a:latin typeface="UTM Avo" panose="02040603050506020204" pitchFamily="18" charset="0"/>
                  <a:cs typeface="Calibri" panose="020F0502020204030204" pitchFamily="34" charset="0"/>
                  <a:sym typeface="Arial"/>
                </a:rPr>
                <a:t>Phân</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công</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đọc</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theo</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đoạn</a:t>
              </a:r>
              <a:r>
                <a:rPr lang="en-US" sz="3200" kern="0" dirty="0">
                  <a:solidFill>
                    <a:srgbClr val="FFFF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FFFF00"/>
                  </a:solidFill>
                  <a:latin typeface="UTM Avo" panose="02040603050506020204" pitchFamily="18" charset="0"/>
                  <a:cs typeface="Calibri" panose="020F0502020204030204" pitchFamily="34" charset="0"/>
                  <a:sym typeface="Arial"/>
                </a:rPr>
                <a:t>Tất</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cả</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thành</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viên</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đều</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đọc</a:t>
              </a:r>
              <a:r>
                <a:rPr lang="en-US" sz="3200" kern="0" dirty="0">
                  <a:solidFill>
                    <a:srgbClr val="FFFF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FFFF00"/>
                  </a:solidFill>
                  <a:latin typeface="UTM Avo" panose="02040603050506020204" pitchFamily="18" charset="0"/>
                  <a:cs typeface="Calibri" panose="020F0502020204030204" pitchFamily="34" charset="0"/>
                  <a:sym typeface="Arial"/>
                </a:rPr>
                <a:t>Giải</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nghĩa</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từ</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cùng</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nhau</a:t>
              </a:r>
              <a:r>
                <a:rPr lang="en-US" sz="3200" kern="0" dirty="0">
                  <a:solidFill>
                    <a:srgbClr val="FFFF00"/>
                  </a:solidFill>
                  <a:latin typeface="UTM Avo" panose="02040603050506020204" pitchFamily="18" charset="0"/>
                  <a:cs typeface="Calibri" panose="020F0502020204030204" pitchFamily="34" charset="0"/>
                  <a:sym typeface="Arial"/>
                </a:rPr>
                <a:t>. </a:t>
              </a:r>
              <a:endParaRPr lang="vi-VN" sz="3600" kern="0" dirty="0">
                <a:solidFill>
                  <a:srgbClr val="FFFF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xmlns=""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xmlns=""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xmlns=""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xmlns=""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xmlns=""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xmlns="" id="{143191EA-9FB7-0E8E-2346-7D75EB8CD0A6}"/>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45935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6245" y="1816040"/>
            <a:ext cx="11768775" cy="954107"/>
          </a:xfrm>
          <a:prstGeom prst="rect">
            <a:avLst/>
          </a:prstGeom>
        </p:spPr>
        <p:txBody>
          <a:bodyPr wrap="square">
            <a:spAutoFit/>
          </a:bodyPr>
          <a:lstStyle/>
          <a:p>
            <a:r>
              <a:rPr lang="en-US" sz="2800" b="1">
                <a:solidFill>
                  <a:srgbClr val="FFFF00"/>
                </a:solidFill>
                <a:latin typeface="UTM Avo" panose="02040603050506020204"/>
                <a:ea typeface="Times New Roman" panose="02020603050405020304" pitchFamily="18" charset="0"/>
                <a:cs typeface="Times New Roman" panose="02020603050405020304" pitchFamily="18" charset="0"/>
              </a:rPr>
              <a:t>+) </a:t>
            </a:r>
            <a:r>
              <a:rPr lang="en-US" sz="2800" b="1" smtClean="0">
                <a:solidFill>
                  <a:srgbClr val="FFFF00"/>
                </a:solidFill>
                <a:latin typeface="UTM Avo" panose="02040603050506020204"/>
                <a:ea typeface="Times New Roman" panose="02020603050405020304" pitchFamily="18" charset="0"/>
                <a:cs typeface="Times New Roman" panose="02020603050405020304" pitchFamily="18" charset="0"/>
              </a:rPr>
              <a:t>hành quân: </a:t>
            </a:r>
            <a:r>
              <a:rPr lang="vi-VN" sz="2800">
                <a:solidFill>
                  <a:schemeClr val="bg1"/>
                </a:solidFill>
                <a:latin typeface="UTM Ambrose"/>
              </a:rPr>
              <a:t>Đơn vị quân </a:t>
            </a:r>
            <a:r>
              <a:rPr lang="vi-VN" sz="2800" smtClean="0">
                <a:solidFill>
                  <a:schemeClr val="bg1"/>
                </a:solidFill>
                <a:latin typeface="UTM Ambrose"/>
              </a:rPr>
              <a:t>đội </a:t>
            </a:r>
            <a:r>
              <a:rPr lang="vi-VN" sz="2800">
                <a:solidFill>
                  <a:schemeClr val="bg1"/>
                </a:solidFill>
                <a:latin typeface="UTM Ambrose"/>
              </a:rPr>
              <a:t>di chuyển từ nơi này đến nơi khác theo đội hình nhằm mục đích nhất định. </a:t>
            </a:r>
            <a:endParaRPr lang="en-US" sz="2800" dirty="0">
              <a:solidFill>
                <a:schemeClr val="bg1"/>
              </a:solidFill>
              <a:effectLst/>
              <a:latin typeface="UTM Ambrose"/>
              <a:ea typeface="Times New Roman" panose="02020603050405020304" pitchFamily="18" charset="0"/>
              <a:cs typeface="Times New Roman" panose="02020603050405020304" pitchFamily="18" charset="0"/>
            </a:endParaRPr>
          </a:p>
        </p:txBody>
      </p:sp>
      <p:sp>
        <p:nvSpPr>
          <p:cNvPr id="3" name="TextBox 2"/>
          <p:cNvSpPr txBox="1"/>
          <p:nvPr/>
        </p:nvSpPr>
        <p:spPr>
          <a:xfrm>
            <a:off x="883578" y="452063"/>
            <a:ext cx="10782905" cy="1200329"/>
          </a:xfrm>
          <a:prstGeom prst="rect">
            <a:avLst/>
          </a:prstGeom>
          <a:noFill/>
        </p:spPr>
        <p:txBody>
          <a:bodyPr wrap="square" rtlCol="0">
            <a:spAutoFit/>
          </a:bodyPr>
          <a:lstStyle/>
          <a:p>
            <a:pPr algn="ctr"/>
            <a:r>
              <a:rPr lang="en-US" sz="3600" dirty="0" err="1">
                <a:solidFill>
                  <a:schemeClr val="bg1"/>
                </a:solidFill>
                <a:latin typeface="UTM Avo"/>
              </a:rPr>
              <a:t>Đọc</a:t>
            </a:r>
            <a:r>
              <a:rPr lang="en-US" sz="3600" dirty="0">
                <a:solidFill>
                  <a:schemeClr val="bg1"/>
                </a:solidFill>
                <a:latin typeface="UTM Avo"/>
              </a:rPr>
              <a:t> </a:t>
            </a:r>
            <a:r>
              <a:rPr lang="en-US" sz="3600" dirty="0" err="1">
                <a:solidFill>
                  <a:schemeClr val="bg1"/>
                </a:solidFill>
                <a:latin typeface="UTM Avo"/>
              </a:rPr>
              <a:t>và</a:t>
            </a:r>
            <a:r>
              <a:rPr lang="en-US" sz="3600" dirty="0">
                <a:solidFill>
                  <a:schemeClr val="bg1"/>
                </a:solidFill>
                <a:latin typeface="UTM Avo"/>
              </a:rPr>
              <a:t> </a:t>
            </a:r>
            <a:r>
              <a:rPr lang="en-US" sz="3600" dirty="0" err="1">
                <a:solidFill>
                  <a:schemeClr val="bg1"/>
                </a:solidFill>
                <a:latin typeface="UTM Avo"/>
              </a:rPr>
              <a:t>giải</a:t>
            </a:r>
            <a:r>
              <a:rPr lang="en-US" sz="3600" dirty="0">
                <a:solidFill>
                  <a:schemeClr val="bg1"/>
                </a:solidFill>
                <a:latin typeface="UTM Avo"/>
              </a:rPr>
              <a:t> </a:t>
            </a:r>
            <a:r>
              <a:rPr lang="en-US" sz="3600" dirty="0" err="1">
                <a:solidFill>
                  <a:schemeClr val="bg1"/>
                </a:solidFill>
                <a:latin typeface="UTM Avo"/>
              </a:rPr>
              <a:t>nghĩa</a:t>
            </a:r>
            <a:r>
              <a:rPr lang="en-US" sz="3600" dirty="0">
                <a:solidFill>
                  <a:schemeClr val="bg1"/>
                </a:solidFill>
                <a:latin typeface="UTM Avo"/>
              </a:rPr>
              <a:t> </a:t>
            </a:r>
            <a:r>
              <a:rPr lang="en-US" sz="3600" dirty="0" err="1">
                <a:solidFill>
                  <a:schemeClr val="bg1"/>
                </a:solidFill>
                <a:latin typeface="UTM Avo"/>
              </a:rPr>
              <a:t>từ</a:t>
            </a:r>
            <a:r>
              <a:rPr lang="en-US" sz="3600" dirty="0">
                <a:solidFill>
                  <a:schemeClr val="bg1"/>
                </a:solidFill>
                <a:latin typeface="UTM Avo"/>
              </a:rPr>
              <a:t> </a:t>
            </a:r>
            <a:r>
              <a:rPr lang="en-US" sz="3600" dirty="0" err="1">
                <a:solidFill>
                  <a:schemeClr val="bg1"/>
                </a:solidFill>
                <a:latin typeface="UTM Avo"/>
              </a:rPr>
              <a:t>ngữ</a:t>
            </a:r>
            <a:r>
              <a:rPr lang="en-US" sz="3600" dirty="0">
                <a:solidFill>
                  <a:schemeClr val="bg1"/>
                </a:solidFill>
                <a:latin typeface="UTM Avo"/>
              </a:rPr>
              <a:t> ở </a:t>
            </a:r>
            <a:r>
              <a:rPr lang="en-US" sz="3600" dirty="0" err="1">
                <a:solidFill>
                  <a:schemeClr val="bg1"/>
                </a:solidFill>
                <a:latin typeface="UTM Avo"/>
              </a:rPr>
              <a:t>phần</a:t>
            </a:r>
            <a:r>
              <a:rPr lang="en-US" sz="3600" dirty="0">
                <a:solidFill>
                  <a:schemeClr val="bg1"/>
                </a:solidFill>
                <a:latin typeface="UTM Avo"/>
              </a:rPr>
              <a:t> </a:t>
            </a:r>
            <a:r>
              <a:rPr lang="en-US" sz="3600" dirty="0" err="1">
                <a:solidFill>
                  <a:schemeClr val="bg1"/>
                </a:solidFill>
                <a:latin typeface="UTM Avo"/>
              </a:rPr>
              <a:t>chú</a:t>
            </a:r>
            <a:r>
              <a:rPr lang="en-US" sz="3600" dirty="0">
                <a:solidFill>
                  <a:schemeClr val="bg1"/>
                </a:solidFill>
                <a:latin typeface="UTM Avo"/>
              </a:rPr>
              <a:t> </a:t>
            </a:r>
            <a:r>
              <a:rPr lang="en-US" sz="3600" dirty="0" err="1">
                <a:solidFill>
                  <a:schemeClr val="bg1"/>
                </a:solidFill>
                <a:latin typeface="UTM Avo"/>
              </a:rPr>
              <a:t>giải</a:t>
            </a:r>
            <a:r>
              <a:rPr lang="en-US" sz="3600" dirty="0">
                <a:solidFill>
                  <a:schemeClr val="bg1"/>
                </a:solidFill>
                <a:latin typeface="UTM Avo"/>
              </a:rPr>
              <a:t> </a:t>
            </a:r>
            <a:r>
              <a:rPr lang="en-US" sz="3600" dirty="0" err="1">
                <a:solidFill>
                  <a:schemeClr val="bg1"/>
                </a:solidFill>
                <a:latin typeface="UTM Avo"/>
              </a:rPr>
              <a:t>trong</a:t>
            </a:r>
            <a:r>
              <a:rPr lang="en-US" sz="3600" dirty="0">
                <a:solidFill>
                  <a:schemeClr val="bg1"/>
                </a:solidFill>
                <a:latin typeface="UTM Avo"/>
              </a:rPr>
              <a:t> SGK </a:t>
            </a:r>
            <a:r>
              <a:rPr lang="en-US" sz="3600" dirty="0">
                <a:solidFill>
                  <a:srgbClr val="FF0000"/>
                </a:solidFill>
                <a:latin typeface="UTM Avo"/>
              </a:rPr>
              <a:t>(</a:t>
            </a:r>
            <a:r>
              <a:rPr lang="en-US" sz="3600" dirty="0" err="1">
                <a:solidFill>
                  <a:srgbClr val="FF0000"/>
                </a:solidFill>
                <a:latin typeface="UTM Avo"/>
              </a:rPr>
              <a:t>Hỏi</a:t>
            </a:r>
            <a:r>
              <a:rPr lang="en-US" sz="3600" dirty="0">
                <a:solidFill>
                  <a:srgbClr val="FF0000"/>
                </a:solidFill>
                <a:latin typeface="UTM Avo"/>
              </a:rPr>
              <a:t> </a:t>
            </a:r>
            <a:r>
              <a:rPr lang="en-US" sz="3600" dirty="0" err="1">
                <a:solidFill>
                  <a:srgbClr val="FF0000"/>
                </a:solidFill>
                <a:latin typeface="UTM Avo"/>
              </a:rPr>
              <a:t>đáp</a:t>
            </a:r>
            <a:r>
              <a:rPr lang="en-US" sz="3600" dirty="0">
                <a:solidFill>
                  <a:srgbClr val="FF0000"/>
                </a:solidFill>
                <a:latin typeface="UTM Avo"/>
              </a:rPr>
              <a:t> </a:t>
            </a:r>
            <a:r>
              <a:rPr lang="en-US" sz="3600" dirty="0" err="1">
                <a:solidFill>
                  <a:srgbClr val="FF0000"/>
                </a:solidFill>
                <a:latin typeface="UTM Avo"/>
              </a:rPr>
              <a:t>cặp</a:t>
            </a:r>
            <a:r>
              <a:rPr lang="en-US" sz="3600" dirty="0">
                <a:solidFill>
                  <a:srgbClr val="FF0000"/>
                </a:solidFill>
                <a:latin typeface="UTM Avo"/>
              </a:rPr>
              <a:t> </a:t>
            </a:r>
            <a:r>
              <a:rPr lang="en-US" sz="3600" dirty="0" err="1">
                <a:solidFill>
                  <a:srgbClr val="FF0000"/>
                </a:solidFill>
                <a:latin typeface="UTM Avo"/>
              </a:rPr>
              <a:t>đôi</a:t>
            </a:r>
            <a:r>
              <a:rPr lang="en-US" sz="3600" dirty="0">
                <a:solidFill>
                  <a:srgbClr val="FF0000"/>
                </a:solidFill>
                <a:latin typeface="UTM Avo"/>
              </a:rPr>
              <a:t>)</a:t>
            </a:r>
          </a:p>
        </p:txBody>
      </p:sp>
      <p:sp>
        <p:nvSpPr>
          <p:cNvPr id="9" name="Rectangle 8"/>
          <p:cNvSpPr/>
          <p:nvPr/>
        </p:nvSpPr>
        <p:spPr>
          <a:xfrm>
            <a:off x="246245" y="2799071"/>
            <a:ext cx="11808104" cy="1384995"/>
          </a:xfrm>
          <a:prstGeom prst="rect">
            <a:avLst/>
          </a:prstGeom>
        </p:spPr>
        <p:txBody>
          <a:bodyPr wrap="square">
            <a:spAutoFit/>
          </a:bodyPr>
          <a:lstStyle/>
          <a:p>
            <a:r>
              <a:rPr lang="en-US" sz="2800" b="1">
                <a:solidFill>
                  <a:srgbClr val="FFFF00"/>
                </a:solidFill>
                <a:latin typeface="UTM Ambrose"/>
                <a:ea typeface="Times New Roman" panose="02020603050405020304" pitchFamily="18" charset="0"/>
              </a:rPr>
              <a:t>+)</a:t>
            </a:r>
            <a:r>
              <a:rPr lang="en-US" sz="2800" b="1">
                <a:solidFill>
                  <a:schemeClr val="bg1"/>
                </a:solidFill>
                <a:latin typeface="UTM Ambrose"/>
                <a:ea typeface="Times New Roman" panose="02020603050405020304" pitchFamily="18" charset="0"/>
              </a:rPr>
              <a:t> </a:t>
            </a:r>
            <a:r>
              <a:rPr lang="en-US" sz="2800" b="1" smtClean="0">
                <a:solidFill>
                  <a:srgbClr val="FFFF00"/>
                </a:solidFill>
                <a:latin typeface="UTM Ambrose"/>
                <a:ea typeface="Times New Roman" panose="02020603050405020304" pitchFamily="18" charset="0"/>
              </a:rPr>
              <a:t>quân y:</a:t>
            </a:r>
            <a:r>
              <a:rPr lang="en-US" sz="2800" b="1" smtClean="0">
                <a:solidFill>
                  <a:schemeClr val="bg1"/>
                </a:solidFill>
                <a:latin typeface="UTM Ambrose"/>
                <a:ea typeface="Times New Roman" panose="02020603050405020304" pitchFamily="18" charset="0"/>
              </a:rPr>
              <a:t> </a:t>
            </a:r>
            <a:r>
              <a:rPr lang="vi-VN" sz="2800">
                <a:solidFill>
                  <a:schemeClr val="bg1"/>
                </a:solidFill>
                <a:latin typeface="UTM Ambrose"/>
              </a:rPr>
              <a:t>Quân y là tổ chức y tế </a:t>
            </a:r>
            <a:r>
              <a:rPr lang="vi-VN" sz="2800" smtClean="0">
                <a:solidFill>
                  <a:schemeClr val="bg1"/>
                </a:solidFill>
                <a:latin typeface="UTM Ambrose"/>
              </a:rPr>
              <a:t>trong</a:t>
            </a:r>
            <a:r>
              <a:rPr lang="en-US" sz="2800" smtClean="0">
                <a:solidFill>
                  <a:schemeClr val="bg1"/>
                </a:solidFill>
                <a:latin typeface="UTM Ambrose"/>
              </a:rPr>
              <a:t> lực lượng vũ trang</a:t>
            </a:r>
            <a:r>
              <a:rPr lang="vi-VN" sz="2800">
                <a:solidFill>
                  <a:schemeClr val="bg1"/>
                </a:solidFill>
                <a:latin typeface="UTM Ambrose"/>
              </a:rPr>
              <a:t> hoạt động với vai trò tổ chức và đảm bảo y tế cho lực lượng vũ trang trong thời chiến tranh, nghiên cứu y học quân sự cũng như thời bình.</a:t>
            </a:r>
            <a:r>
              <a:rPr lang="en-US" sz="2800" b="1" smtClean="0">
                <a:solidFill>
                  <a:schemeClr val="bg1"/>
                </a:solidFill>
                <a:latin typeface="UTM Ambrose"/>
                <a:ea typeface="Times New Roman" panose="02020603050405020304" pitchFamily="18" charset="0"/>
              </a:rPr>
              <a:t> </a:t>
            </a:r>
            <a:endParaRPr lang="en-US" sz="2800" b="1" dirty="0">
              <a:solidFill>
                <a:schemeClr val="bg1"/>
              </a:solidFill>
              <a:effectLst/>
              <a:latin typeface="UTM Ambrose"/>
              <a:ea typeface="Times New Roman" panose="02020603050405020304" pitchFamily="18" charset="0"/>
            </a:endParaRPr>
          </a:p>
        </p:txBody>
      </p:sp>
      <p:sp>
        <p:nvSpPr>
          <p:cNvPr id="10" name="Rectangle 9"/>
          <p:cNvSpPr/>
          <p:nvPr/>
        </p:nvSpPr>
        <p:spPr>
          <a:xfrm>
            <a:off x="147920" y="4294052"/>
            <a:ext cx="11768775" cy="1815882"/>
          </a:xfrm>
          <a:prstGeom prst="rect">
            <a:avLst/>
          </a:prstGeom>
        </p:spPr>
        <p:txBody>
          <a:bodyPr wrap="square">
            <a:spAutoFit/>
          </a:bodyPr>
          <a:lstStyle/>
          <a:p>
            <a:r>
              <a:rPr lang="en-US" sz="2800" b="1" smtClean="0">
                <a:solidFill>
                  <a:srgbClr val="FFFF00"/>
                </a:solidFill>
                <a:latin typeface="UTM Ambrose"/>
                <a:cs typeface="Times New Roman" panose="02020603050405020304" pitchFamily="18" charset="0"/>
              </a:rPr>
              <a:t>+ Phóng viên</a:t>
            </a:r>
            <a:r>
              <a:rPr lang="en-US" sz="2800" smtClean="0">
                <a:latin typeface="UTM Ambrose"/>
                <a:cs typeface="Times New Roman" panose="02020603050405020304" pitchFamily="18" charset="0"/>
              </a:rPr>
              <a:t>: </a:t>
            </a:r>
            <a:r>
              <a:rPr lang="vi-VN" sz="2800"/>
              <a:t> </a:t>
            </a:r>
            <a:r>
              <a:rPr lang="en-US" sz="2800" smtClean="0">
                <a:solidFill>
                  <a:schemeClr val="bg1"/>
                </a:solidFill>
              </a:rPr>
              <a:t>là nhà báo</a:t>
            </a:r>
            <a:r>
              <a:rPr lang="vi-VN" sz="2800">
                <a:solidFill>
                  <a:schemeClr val="bg1"/>
                </a:solidFill>
                <a:latin typeface="UTM Ambrose"/>
              </a:rPr>
              <a:t> hay Ký </a:t>
            </a:r>
            <a:r>
              <a:rPr lang="vi-VN" sz="2800" smtClean="0">
                <a:solidFill>
                  <a:schemeClr val="bg1"/>
                </a:solidFill>
                <a:latin typeface="UTM Ambrose"/>
              </a:rPr>
              <a:t>giả</a:t>
            </a:r>
            <a:r>
              <a:rPr lang="en-US" sz="2800" smtClean="0">
                <a:solidFill>
                  <a:schemeClr val="bg1"/>
                </a:solidFill>
                <a:latin typeface="UTM Ambrose"/>
              </a:rPr>
              <a:t>,</a:t>
            </a:r>
            <a:r>
              <a:rPr lang="vi-VN" sz="2800" smtClean="0">
                <a:solidFill>
                  <a:schemeClr val="bg1"/>
                </a:solidFill>
                <a:latin typeface="UTM Ambrose"/>
              </a:rPr>
              <a:t> </a:t>
            </a:r>
            <a:r>
              <a:rPr lang="vi-VN" sz="2800">
                <a:solidFill>
                  <a:schemeClr val="bg1"/>
                </a:solidFill>
                <a:latin typeface="UTM Ambrose"/>
              </a:rPr>
              <a:t>là người làm việc cho </a:t>
            </a:r>
            <a:r>
              <a:rPr lang="en-US" sz="2800" smtClean="0">
                <a:solidFill>
                  <a:schemeClr val="bg1"/>
                </a:solidFill>
                <a:latin typeface="UTM Ambrose"/>
              </a:rPr>
              <a:t>Đài phát thanh</a:t>
            </a:r>
            <a:r>
              <a:rPr lang="vi-VN" sz="2800" smtClean="0">
                <a:solidFill>
                  <a:schemeClr val="bg1"/>
                </a:solidFill>
                <a:latin typeface="UTM Ambrose"/>
              </a:rPr>
              <a:t>,</a:t>
            </a:r>
            <a:r>
              <a:rPr lang="vi-VN" sz="2800">
                <a:solidFill>
                  <a:schemeClr val="bg1"/>
                </a:solidFill>
                <a:latin typeface="UTM Ambrose"/>
              </a:rPr>
              <a:t> </a:t>
            </a:r>
            <a:r>
              <a:rPr lang="en-US" sz="2800" smtClean="0">
                <a:solidFill>
                  <a:schemeClr val="bg1"/>
                </a:solidFill>
                <a:latin typeface="UTM Ambrose"/>
              </a:rPr>
              <a:t>Đài truyền hình</a:t>
            </a:r>
            <a:r>
              <a:rPr lang="vi-VN" sz="2800" smtClean="0">
                <a:solidFill>
                  <a:schemeClr val="bg1"/>
                </a:solidFill>
                <a:latin typeface="UTM Ambrose"/>
              </a:rPr>
              <a:t>,</a:t>
            </a:r>
            <a:r>
              <a:rPr lang="vi-VN" sz="2800">
                <a:solidFill>
                  <a:schemeClr val="bg1"/>
                </a:solidFill>
                <a:latin typeface="UTM Ambrose"/>
              </a:rPr>
              <a:t> </a:t>
            </a:r>
            <a:r>
              <a:rPr lang="en-US" sz="2800" smtClean="0">
                <a:solidFill>
                  <a:schemeClr val="bg1"/>
                </a:solidFill>
                <a:latin typeface="UTM Ambrose"/>
              </a:rPr>
              <a:t>Hãng thông tấn, báo, tạp chí,</a:t>
            </a:r>
            <a:r>
              <a:rPr lang="vi-VN" sz="2800" smtClean="0">
                <a:solidFill>
                  <a:schemeClr val="bg1"/>
                </a:solidFill>
                <a:latin typeface="UTM Ambrose"/>
              </a:rPr>
              <a:t>... </a:t>
            </a:r>
            <a:r>
              <a:rPr lang="vi-VN" sz="2800">
                <a:solidFill>
                  <a:schemeClr val="bg1"/>
                </a:solidFill>
                <a:latin typeface="UTM Ambrose"/>
              </a:rPr>
              <a:t>với vai trò, nhiệm vụ chính là viết tin, bài và ký tên cho </a:t>
            </a:r>
            <a:r>
              <a:rPr lang="en-US" sz="2800" smtClean="0">
                <a:solidFill>
                  <a:schemeClr val="bg1"/>
                </a:solidFill>
                <a:latin typeface="UTM Ambrose"/>
              </a:rPr>
              <a:t>bài báo</a:t>
            </a:r>
            <a:r>
              <a:rPr lang="vi-VN" sz="2800">
                <a:solidFill>
                  <a:schemeClr val="bg1"/>
                </a:solidFill>
                <a:latin typeface="UTM Ambrose"/>
              </a:rPr>
              <a:t> bằng chính tên người viết hay bằng </a:t>
            </a:r>
            <a:r>
              <a:rPr lang="en-US" sz="2800" smtClean="0">
                <a:solidFill>
                  <a:schemeClr val="bg1"/>
                </a:solidFill>
                <a:latin typeface="UTM Ambrose"/>
              </a:rPr>
              <a:t>bút danh</a:t>
            </a:r>
            <a:r>
              <a:rPr lang="vi-VN" sz="2800" smtClean="0">
                <a:solidFill>
                  <a:schemeClr val="bg1"/>
                </a:solidFill>
                <a:latin typeface="UTM Ambrose"/>
              </a:rPr>
              <a:t>. </a:t>
            </a:r>
            <a:r>
              <a:rPr lang="vi-VN" sz="2800">
                <a:solidFill>
                  <a:schemeClr val="bg1"/>
                </a:solidFill>
                <a:latin typeface="UTM Ambrose"/>
              </a:rPr>
              <a:t>Đôi khi họ còn là những nhà quay phim, chụp hình...</a:t>
            </a:r>
            <a:r>
              <a:rPr lang="en-US" sz="2800" smtClean="0">
                <a:solidFill>
                  <a:schemeClr val="bg1"/>
                </a:solidFill>
                <a:latin typeface="UTM Ambrose"/>
                <a:cs typeface="Times New Roman" panose="02020603050405020304" pitchFamily="18" charset="0"/>
              </a:rPr>
              <a:t>.</a:t>
            </a:r>
            <a:endParaRPr lang="en-US" sz="2800" dirty="0">
              <a:solidFill>
                <a:schemeClr val="bg1"/>
              </a:solidFill>
              <a:latin typeface="UTM Ambros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799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xmlns=""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xmlns=""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03654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81"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2D653471-4B65-5954-E920-5B91248928E3}"/>
              </a:ext>
            </a:extLst>
          </p:cNvPr>
          <p:cNvSpPr txBox="1"/>
          <p:nvPr/>
        </p:nvSpPr>
        <p:spPr>
          <a:xfrm>
            <a:off x="281317" y="736924"/>
            <a:ext cx="11569606" cy="5853910"/>
          </a:xfrm>
          <a:prstGeom prst="rect">
            <a:avLst/>
          </a:prstGeom>
          <a:noFill/>
        </p:spPr>
        <p:txBody>
          <a:bodyPr wrap="square">
            <a:spAutoFit/>
          </a:bodyPr>
          <a:lstStyle/>
          <a:p>
            <a:pPr marL="514350" indent="-514350" algn="just">
              <a:lnSpc>
                <a:spcPct val="130000"/>
              </a:lnSpc>
              <a:buFontTx/>
              <a:buAutoNum type="arabicPeriod"/>
            </a:pPr>
            <a:r>
              <a:rPr lang="vi-VN" sz="3200" smtClean="0">
                <a:solidFill>
                  <a:srgbClr val="0070C0"/>
                </a:solidFill>
                <a:latin typeface="UTM Ambrose"/>
              </a:rPr>
              <a:t>Hai </a:t>
            </a:r>
            <a:r>
              <a:rPr lang="vi-VN" sz="3200">
                <a:solidFill>
                  <a:srgbClr val="0070C0"/>
                </a:solidFill>
                <a:latin typeface="UTM Ambrose"/>
              </a:rPr>
              <a:t>mẹ con cô bé được tổ trinh sát phát hiện trong hoàn cảnh </a:t>
            </a:r>
            <a:r>
              <a:rPr lang="vi-VN" sz="3200" smtClean="0">
                <a:solidFill>
                  <a:srgbClr val="0070C0"/>
                </a:solidFill>
                <a:latin typeface="UTM Ambrose"/>
              </a:rPr>
              <a:t>nào</a:t>
            </a:r>
            <a:r>
              <a:rPr lang="en-US" sz="3200" smtClean="0">
                <a:solidFill>
                  <a:srgbClr val="0070C0"/>
                </a:solidFill>
                <a:latin typeface="UTM Ambrose"/>
                <a:cs typeface="Times New Roman" pitchFamily="18" charset="0"/>
              </a:rPr>
              <a:t>?</a:t>
            </a:r>
            <a:r>
              <a:rPr lang="en-US" sz="3200" dirty="0">
                <a:solidFill>
                  <a:srgbClr val="0070C0"/>
                </a:solidFill>
                <a:latin typeface="UTM Ambrose"/>
              </a:rPr>
              <a:t>  </a:t>
            </a:r>
          </a:p>
          <a:p>
            <a:pPr marL="514350" indent="-514350" algn="just">
              <a:lnSpc>
                <a:spcPct val="130000"/>
              </a:lnSpc>
              <a:buFontTx/>
              <a:buAutoNum type="arabicPeriod"/>
            </a:pPr>
            <a:r>
              <a:rPr lang="vi-VN" sz="3200">
                <a:solidFill>
                  <a:srgbClr val="0070C0"/>
                </a:solidFill>
                <a:latin typeface="UTM Ambrose"/>
              </a:rPr>
              <a:t>Theo em, vì sao bức ảnh cô bộ đội trẻ bế cháu bé lại gây xúc động lớn?</a:t>
            </a:r>
            <a:endParaRPr lang="en-US" sz="3200">
              <a:solidFill>
                <a:srgbClr val="0070C0"/>
              </a:solidFill>
              <a:latin typeface="UTM Ambrose"/>
            </a:endParaRPr>
          </a:p>
          <a:p>
            <a:pPr marL="514350" indent="-514350" algn="just">
              <a:lnSpc>
                <a:spcPct val="130000"/>
              </a:lnSpc>
              <a:buFontTx/>
              <a:buAutoNum type="arabicPeriod"/>
            </a:pPr>
            <a:r>
              <a:rPr lang="vi-VN" sz="3200">
                <a:solidFill>
                  <a:srgbClr val="0070C0"/>
                </a:solidFill>
                <a:latin typeface="UTM Ambrose"/>
              </a:rPr>
              <a:t>Những ai đã giúp cô bé trong bức ảnh năm xưa tìm lại được ân nhân của mình</a:t>
            </a:r>
            <a:r>
              <a:rPr lang="en-US" sz="3200" smtClean="0">
                <a:solidFill>
                  <a:srgbClr val="0070C0"/>
                </a:solidFill>
                <a:latin typeface="UTM Ambrose"/>
                <a:cs typeface="Times New Roman" panose="02020603050405020304" pitchFamily="18" charset="0"/>
              </a:rPr>
              <a:t>?</a:t>
            </a:r>
            <a:endParaRPr lang="vi-VN" sz="3200" dirty="0">
              <a:solidFill>
                <a:srgbClr val="0070C0"/>
              </a:solidFill>
              <a:latin typeface="UTM Ambrose"/>
              <a:cs typeface="Times New Roman" pitchFamily="18" charset="0"/>
            </a:endParaRPr>
          </a:p>
          <a:p>
            <a:pPr algn="just">
              <a:lnSpc>
                <a:spcPct val="130000"/>
              </a:lnSpc>
            </a:pPr>
            <a:r>
              <a:rPr lang="en-US" sz="3200" smtClean="0">
                <a:solidFill>
                  <a:srgbClr val="0070C0"/>
                </a:solidFill>
                <a:latin typeface="UTM Ambrose"/>
                <a:cs typeface="Times New Roman" panose="02020603050405020304" pitchFamily="18" charset="0"/>
              </a:rPr>
              <a:t>4</a:t>
            </a:r>
            <a:r>
              <a:rPr lang="en-US" sz="3200">
                <a:solidFill>
                  <a:srgbClr val="0070C0"/>
                </a:solidFill>
                <a:latin typeface="UTM Ambrose"/>
                <a:cs typeface="Times New Roman" panose="02020603050405020304" pitchFamily="18" charset="0"/>
              </a:rPr>
              <a:t>. </a:t>
            </a:r>
            <a:r>
              <a:rPr lang="vi-VN" sz="3200">
                <a:solidFill>
                  <a:srgbClr val="0070C0"/>
                </a:solidFill>
                <a:latin typeface="UTM Ambrose"/>
              </a:rPr>
              <a:t>Cuộc gặp gỡ của cô Hiền và bà Mùi diễn ra như thế nào</a:t>
            </a:r>
            <a:r>
              <a:rPr lang="vi-VN" sz="3200" smtClean="0">
                <a:solidFill>
                  <a:srgbClr val="0070C0"/>
                </a:solidFill>
                <a:latin typeface="UTM Ambrose"/>
              </a:rPr>
              <a:t>?</a:t>
            </a:r>
            <a:endParaRPr lang="en-US" sz="3200" dirty="0">
              <a:solidFill>
                <a:srgbClr val="0070C0"/>
              </a:solidFill>
              <a:latin typeface="UTM Ambrose"/>
            </a:endParaRPr>
          </a:p>
          <a:p>
            <a:pPr algn="just">
              <a:lnSpc>
                <a:spcPct val="130000"/>
              </a:lnSpc>
            </a:pPr>
            <a:r>
              <a:rPr lang="en-US" sz="3200" dirty="0">
                <a:solidFill>
                  <a:srgbClr val="0070C0"/>
                </a:solidFill>
                <a:latin typeface="UTM Ambrose"/>
              </a:rPr>
              <a:t>5</a:t>
            </a:r>
            <a:r>
              <a:rPr lang="en-US" sz="3200">
                <a:solidFill>
                  <a:srgbClr val="0070C0"/>
                </a:solidFill>
                <a:latin typeface="UTM Ambrose"/>
              </a:rPr>
              <a:t>. </a:t>
            </a:r>
            <a:r>
              <a:rPr lang="vi-VN" sz="3200">
                <a:solidFill>
                  <a:srgbClr val="0070C0"/>
                </a:solidFill>
                <a:latin typeface="UTM Ambrose"/>
              </a:rPr>
              <a:t>Qua câu chuyện, em </a:t>
            </a:r>
            <a:r>
              <a:rPr lang="vi-VN" sz="3200" smtClean="0">
                <a:solidFill>
                  <a:srgbClr val="0070C0"/>
                </a:solidFill>
                <a:latin typeface="UTM Ambrose"/>
              </a:rPr>
              <a:t>hiể</a:t>
            </a:r>
            <a:r>
              <a:rPr lang="en-US" sz="3200" smtClean="0">
                <a:solidFill>
                  <a:srgbClr val="0070C0"/>
                </a:solidFill>
                <a:latin typeface="UTM Ambrose"/>
              </a:rPr>
              <a:t>u</a:t>
            </a:r>
            <a:r>
              <a:rPr lang="vi-VN" sz="3200" smtClean="0">
                <a:solidFill>
                  <a:srgbClr val="0070C0"/>
                </a:solidFill>
                <a:latin typeface="UTM Ambrose"/>
              </a:rPr>
              <a:t> </a:t>
            </a:r>
            <a:r>
              <a:rPr lang="vi-VN" sz="3200">
                <a:solidFill>
                  <a:srgbClr val="0070C0"/>
                </a:solidFill>
                <a:latin typeface="UTM Ambrose"/>
              </a:rPr>
              <a:t>các chiến sĩ quyết tâm bảo vệ từng tấc đất của Tổ quốc là vì ai</a:t>
            </a:r>
            <a:r>
              <a:rPr lang="vi-VN" sz="3200" smtClean="0">
                <a:solidFill>
                  <a:srgbClr val="0070C0"/>
                </a:solidFill>
                <a:latin typeface="UTM Ambrose"/>
              </a:rPr>
              <a:t>?</a:t>
            </a:r>
            <a:endParaRPr lang="en-US" sz="3200">
              <a:solidFill>
                <a:srgbClr val="0070C0"/>
              </a:solidFill>
              <a:latin typeface="UTM Ambrose"/>
            </a:endParaRPr>
          </a:p>
        </p:txBody>
      </p:sp>
    </p:spTree>
    <p:extLst>
      <p:ext uri="{BB962C8B-B14F-4D97-AF65-F5344CB8AC3E}">
        <p14:creationId xmlns:p14="http://schemas.microsoft.com/office/powerpoint/2010/main" val="16477587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algn="ctr" defTabSz="1238250">
              <a:defRPr/>
            </a:pPr>
            <a:r>
              <a:rPr lang="en-US" sz="4800" b="1" dirty="0">
                <a:ln w="22225">
                  <a:solidFill>
                    <a:srgbClr val="ED7D31"/>
                  </a:solidFill>
                  <a:prstDash val="solid"/>
                </a:ln>
                <a:solidFill>
                  <a:srgbClr val="0070C0"/>
                </a:solidFill>
                <a:latin typeface="Times New Roman" panose="02020603050405020304" pitchFamily="18" charset="0"/>
                <a:cs typeface="Times New Roman" panose="02020603050405020304" pitchFamily="18" charset="0"/>
              </a:rPr>
              <a:t> </a:t>
            </a:r>
          </a:p>
        </p:txBody>
      </p:sp>
      <p:sp>
        <p:nvSpPr>
          <p:cNvPr id="7" name="Cloud Callout 6"/>
          <p:cNvSpPr/>
          <p:nvPr/>
        </p:nvSpPr>
        <p:spPr>
          <a:xfrm>
            <a:off x="4660812" y="965214"/>
            <a:ext cx="6067036" cy="3210903"/>
          </a:xfrm>
          <a:prstGeom prst="cloudCallout">
            <a:avLst>
              <a:gd name="adj1" fmla="val -66930"/>
              <a:gd name="adj2" fmla="val 282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0000"/>
              </a:solidFill>
              <a:latin typeface="UTM Avo" panose="02040603050506020204"/>
            </a:endParaRPr>
          </a:p>
        </p:txBody>
      </p:sp>
      <p:sp>
        <p:nvSpPr>
          <p:cNvPr id="9" name="Rectangle 7"/>
          <p:cNvSpPr/>
          <p:nvPr/>
        </p:nvSpPr>
        <p:spPr>
          <a:xfrm>
            <a:off x="5278457" y="1580785"/>
            <a:ext cx="4646814"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Trò</a:t>
            </a:r>
            <a:r>
              <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 </a:t>
            </a: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chơi</a:t>
            </a:r>
            <a:endPar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endParaRPr>
          </a:p>
          <a:p>
            <a:pPr algn="ctr"/>
            <a:r>
              <a:rPr lang="en-US" sz="5400" b="1" cap="all" spc="0" dirty="0">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a:t>
            </a:r>
            <a:r>
              <a:rPr lang="en-US" sz="5400" b="1" cap="all" spc="0" dirty="0" err="1">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Phóng</a:t>
            </a:r>
            <a:r>
              <a:rPr lang="en-US" sz="5400" b="1" cap="all" spc="0" dirty="0">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 </a:t>
            </a:r>
            <a:r>
              <a:rPr lang="en-US" sz="5400" b="1" cap="all" spc="0" dirty="0" err="1">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Viên</a:t>
            </a:r>
            <a:r>
              <a:rPr lang="en-US" sz="5400" b="1" cap="all" spc="0" dirty="0">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a:t>
            </a:r>
          </a:p>
        </p:txBody>
      </p:sp>
      <p:pic>
        <p:nvPicPr>
          <p:cNvPr id="11"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71" y="400051"/>
            <a:ext cx="3143249" cy="5870120"/>
          </a:xfrm>
          <a:prstGeom prst="rect">
            <a:avLst/>
          </a:prstGeom>
        </p:spPr>
      </p:pic>
    </p:spTree>
    <p:extLst>
      <p:ext uri="{BB962C8B-B14F-4D97-AF65-F5344CB8AC3E}">
        <p14:creationId xmlns:p14="http://schemas.microsoft.com/office/powerpoint/2010/main" val="152049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74"/>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27246" y="951565"/>
            <a:ext cx="10757386" cy="1380121"/>
          </a:xfrm>
          <a:prstGeom prst="rect">
            <a:avLst/>
          </a:prstGeom>
        </p:spPr>
        <p:txBody>
          <a:bodyPr wrap="square">
            <a:spAutoFit/>
          </a:bodyPr>
          <a:lstStyle/>
          <a:p>
            <a:pPr algn="just">
              <a:lnSpc>
                <a:spcPct val="130000"/>
              </a:lnSpc>
            </a:pPr>
            <a:r>
              <a:rPr lang="en-US" sz="3400" smtClean="0">
                <a:solidFill>
                  <a:srgbClr val="FF0000"/>
                </a:solidFill>
                <a:latin typeface="UTM Avo"/>
              </a:rPr>
              <a:t>1. </a:t>
            </a:r>
            <a:r>
              <a:rPr lang="vi-VN" sz="3400" smtClean="0">
                <a:solidFill>
                  <a:srgbClr val="FF0000"/>
                </a:solidFill>
              </a:rPr>
              <a:t>Hai mẹ con cô bé được tổ trinh sát phát hiện trong hoàn cảnh nào</a:t>
            </a:r>
            <a:r>
              <a:rPr lang="en-US" sz="3400" smtClean="0">
                <a:solidFill>
                  <a:srgbClr val="FF0000"/>
                </a:solidFill>
                <a:latin typeface="UTM Avo"/>
                <a:cs typeface="Times New Roman" pitchFamily="18" charset="0"/>
              </a:rPr>
              <a:t>?</a:t>
            </a:r>
            <a:endParaRPr lang="en-US" sz="3400" dirty="0">
              <a:solidFill>
                <a:srgbClr val="FF0000"/>
              </a:solidFill>
              <a:latin typeface="UTM Avo"/>
            </a:endParaRPr>
          </a:p>
        </p:txBody>
      </p:sp>
      <p:sp>
        <p:nvSpPr>
          <p:cNvPr id="7" name="Rectangle 6"/>
          <p:cNvSpPr/>
          <p:nvPr/>
        </p:nvSpPr>
        <p:spPr>
          <a:xfrm>
            <a:off x="898549" y="2373883"/>
            <a:ext cx="10757387" cy="3231654"/>
          </a:xfrm>
          <a:prstGeom prst="rect">
            <a:avLst/>
          </a:prstGeom>
        </p:spPr>
        <p:txBody>
          <a:bodyPr wrap="square">
            <a:spAutoFit/>
          </a:bodyPr>
          <a:lstStyle/>
          <a:p>
            <a:pPr algn="just">
              <a:lnSpc>
                <a:spcPct val="150000"/>
              </a:lnSpc>
            </a:pPr>
            <a:r>
              <a:rPr lang="en-US" sz="3400">
                <a:solidFill>
                  <a:srgbClr val="0070C0"/>
                </a:solidFill>
                <a:latin typeface="UTM Avo"/>
                <a:cs typeface="Times New Roman" pitchFamily="18" charset="0"/>
              </a:rPr>
              <a:t>- </a:t>
            </a:r>
            <a:r>
              <a:rPr lang="en-US" sz="3400">
                <a:solidFill>
                  <a:srgbClr val="0070C0"/>
                </a:solidFill>
              </a:rPr>
              <a:t>Một</a:t>
            </a:r>
            <a:r>
              <a:rPr lang="vi-VN" sz="3400">
                <a:solidFill>
                  <a:srgbClr val="0070C0"/>
                </a:solidFill>
              </a:rPr>
              <a:t> đội trinh sát của bộ đội ta nghe tiếng trẻ con khóc, liền chia nhau đi tìm. Họ phát hiện ra một cháu gái chừng 3 tuổi gào khóc lạc cả giọng bên người mẹ trúng đạn nằm ngất bên </a:t>
            </a:r>
            <a:r>
              <a:rPr lang="vi-VN" sz="3400" smtClean="0">
                <a:solidFill>
                  <a:srgbClr val="0070C0"/>
                </a:solidFill>
              </a:rPr>
              <a:t>đường</a:t>
            </a:r>
            <a:r>
              <a:rPr lang="en-US" sz="3400" smtClean="0">
                <a:solidFill>
                  <a:srgbClr val="0070C0"/>
                </a:solidFill>
              </a:rPr>
              <a:t> mòn</a:t>
            </a:r>
            <a:r>
              <a:rPr lang="vi-VN" sz="3400" smtClean="0">
                <a:solidFill>
                  <a:srgbClr val="0070C0"/>
                </a:solidFill>
              </a:rPr>
              <a:t>.</a:t>
            </a:r>
            <a:endParaRPr lang="en-US" sz="3400" dirty="0">
              <a:solidFill>
                <a:srgbClr val="0070C0"/>
              </a:solidFill>
              <a:latin typeface="UTM Avo"/>
              <a:cs typeface="Times New Roman" panose="02020603050405020304" pitchFamily="18" charset="0"/>
            </a:endParaRPr>
          </a:p>
        </p:txBody>
      </p:sp>
    </p:spTree>
    <p:extLst>
      <p:ext uri="{BB962C8B-B14F-4D97-AF65-F5344CB8AC3E}">
        <p14:creationId xmlns:p14="http://schemas.microsoft.com/office/powerpoint/2010/main" val="287848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64"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31629" y="970705"/>
            <a:ext cx="10503162" cy="1649747"/>
          </a:xfrm>
          <a:prstGeom prst="rect">
            <a:avLst/>
          </a:prstGeom>
        </p:spPr>
        <p:txBody>
          <a:bodyPr wrap="square">
            <a:spAutoFit/>
          </a:bodyPr>
          <a:lstStyle/>
          <a:p>
            <a:pPr algn="just">
              <a:lnSpc>
                <a:spcPct val="150000"/>
              </a:lnSpc>
            </a:pPr>
            <a:r>
              <a:rPr lang="en-US" sz="3600">
                <a:solidFill>
                  <a:srgbClr val="FF0000"/>
                </a:solidFill>
                <a:latin typeface="UTM Avo"/>
                <a:cs typeface="Times New Roman" pitchFamily="18" charset="0"/>
              </a:rPr>
              <a:t>2</a:t>
            </a:r>
            <a:r>
              <a:rPr lang="en-US" sz="3600" smtClean="0">
                <a:solidFill>
                  <a:srgbClr val="FF0000"/>
                </a:solidFill>
                <a:latin typeface="UTM Avo"/>
                <a:cs typeface="Times New Roman" pitchFamily="18" charset="0"/>
              </a:rPr>
              <a:t>.</a:t>
            </a:r>
            <a:r>
              <a:rPr lang="vi-VN" sz="3600">
                <a:solidFill>
                  <a:srgbClr val="FF0000"/>
                </a:solidFill>
              </a:rPr>
              <a:t> Theo em, vì sao bức ảnh cô bộ đội trẻ bế cháu bé lại gây xúc động lớn</a:t>
            </a:r>
            <a:r>
              <a:rPr lang="vi-VN" sz="3600" smtClean="0">
                <a:solidFill>
                  <a:srgbClr val="FF0000"/>
                </a:solidFill>
              </a:rPr>
              <a:t>?</a:t>
            </a:r>
            <a:r>
              <a:rPr lang="en-US" sz="3600" smtClean="0">
                <a:solidFill>
                  <a:srgbClr val="FF0000"/>
                </a:solidFill>
                <a:latin typeface="UTM Avo"/>
                <a:cs typeface="Times New Roman" pitchFamily="18" charset="0"/>
              </a:rPr>
              <a:t> </a:t>
            </a:r>
            <a:endParaRPr lang="vi-VN" sz="3600" dirty="0">
              <a:solidFill>
                <a:srgbClr val="FF0000"/>
              </a:solidFill>
              <a:latin typeface="UTM Avo"/>
              <a:cs typeface="Times New Roman" pitchFamily="18" charset="0"/>
            </a:endParaRPr>
          </a:p>
        </p:txBody>
      </p:sp>
      <p:sp>
        <p:nvSpPr>
          <p:cNvPr id="6" name="Rectangle 5"/>
          <p:cNvSpPr/>
          <p:nvPr/>
        </p:nvSpPr>
        <p:spPr>
          <a:xfrm>
            <a:off x="602641" y="2761262"/>
            <a:ext cx="10861772" cy="3416320"/>
          </a:xfrm>
          <a:prstGeom prst="rect">
            <a:avLst/>
          </a:prstGeom>
        </p:spPr>
        <p:txBody>
          <a:bodyPr wrap="square">
            <a:spAutoFit/>
          </a:bodyPr>
          <a:lstStyle/>
          <a:p>
            <a:pPr algn="just">
              <a:lnSpc>
                <a:spcPct val="150000"/>
              </a:lnSpc>
            </a:pPr>
            <a:r>
              <a:rPr lang="en-US" sz="3600" dirty="0">
                <a:solidFill>
                  <a:srgbClr val="0070C0"/>
                </a:solidFill>
                <a:latin typeface="UTM Avo"/>
                <a:cs typeface="Times New Roman" panose="02020603050405020304" pitchFamily="18" charset="0"/>
              </a:rPr>
              <a:t> </a:t>
            </a:r>
            <a:r>
              <a:rPr lang="en-US" sz="3600">
                <a:solidFill>
                  <a:srgbClr val="0070C0"/>
                </a:solidFill>
                <a:latin typeface="UTM Avo"/>
                <a:cs typeface="Times New Roman" panose="02020603050405020304" pitchFamily="18" charset="0"/>
              </a:rPr>
              <a:t>- </a:t>
            </a:r>
            <a:r>
              <a:rPr lang="en-US" sz="3600">
                <a:solidFill>
                  <a:srgbClr val="0070C0"/>
                </a:solidFill>
              </a:rPr>
              <a:t>Vì</a:t>
            </a:r>
            <a:r>
              <a:rPr lang="vi-VN" sz="3600">
                <a:solidFill>
                  <a:srgbClr val="0070C0"/>
                </a:solidFill>
              </a:rPr>
              <a:t> nó thể hiện tình yêu thương của các chiến sĩ với nhân dân, với trẻ em/ Vì nó tố cáo tội ác của quân xâm lược/ Vì nó làm người xem lo lắng cho số của cô bé,...</a:t>
            </a:r>
            <a:r>
              <a:rPr lang="vi-VN" sz="3600" smtClean="0">
                <a:solidFill>
                  <a:srgbClr val="0070C0"/>
                </a:solidFill>
              </a:rPr>
              <a:t>người </a:t>
            </a:r>
            <a:r>
              <a:rPr lang="vi-VN" sz="3600">
                <a:solidFill>
                  <a:srgbClr val="0070C0"/>
                </a:solidFill>
              </a:rPr>
              <a:t>xem lo lắng cho số của cô bé,...</a:t>
            </a:r>
            <a:r>
              <a:rPr lang="en-US" sz="3600" smtClean="0">
                <a:solidFill>
                  <a:srgbClr val="0070C0"/>
                </a:solidFill>
                <a:latin typeface="UTM Avo"/>
                <a:cs typeface="Times New Roman" panose="02020603050405020304" pitchFamily="18" charset="0"/>
              </a:rPr>
              <a:t>.</a:t>
            </a:r>
            <a:endParaRPr lang="en-US" sz="3600" dirty="0">
              <a:solidFill>
                <a:srgbClr val="0070C0"/>
              </a:solidFill>
              <a:latin typeface="UTM Avo"/>
              <a:cs typeface="Times New Roman" panose="02020603050405020304" pitchFamily="18" charset="0"/>
            </a:endParaRPr>
          </a:p>
        </p:txBody>
      </p:sp>
    </p:spTree>
    <p:extLst>
      <p:ext uri="{BB962C8B-B14F-4D97-AF65-F5344CB8AC3E}">
        <p14:creationId xmlns:p14="http://schemas.microsoft.com/office/powerpoint/2010/main" val="188657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13633" y="1096610"/>
            <a:ext cx="10784611" cy="1455848"/>
          </a:xfrm>
          <a:prstGeom prst="rect">
            <a:avLst/>
          </a:prstGeom>
        </p:spPr>
        <p:txBody>
          <a:bodyPr wrap="square">
            <a:spAutoFit/>
          </a:bodyPr>
          <a:lstStyle/>
          <a:p>
            <a:pPr algn="just">
              <a:lnSpc>
                <a:spcPct val="130000"/>
              </a:lnSpc>
            </a:pPr>
            <a:r>
              <a:rPr lang="en-US" sz="3600" dirty="0">
                <a:solidFill>
                  <a:srgbClr val="FF0000"/>
                </a:solidFill>
                <a:latin typeface="UTM Avo"/>
                <a:cs typeface="Times New Roman" pitchFamily="18" charset="0"/>
              </a:rPr>
              <a:t>3</a:t>
            </a:r>
            <a:r>
              <a:rPr lang="en-US" sz="3600">
                <a:solidFill>
                  <a:srgbClr val="FF0000"/>
                </a:solidFill>
                <a:latin typeface="UTM Avo"/>
                <a:cs typeface="Times New Roman" pitchFamily="18" charset="0"/>
              </a:rPr>
              <a:t>. </a:t>
            </a:r>
            <a:r>
              <a:rPr lang="vi-VN" sz="3600">
                <a:solidFill>
                  <a:srgbClr val="FF0000"/>
                </a:solidFill>
              </a:rPr>
              <a:t>Những ai đã giúp cô bé trong bức ảnh năm xưa tìm lại được ân nhân của mình</a:t>
            </a:r>
            <a:r>
              <a:rPr lang="en-US" sz="3600">
                <a:solidFill>
                  <a:srgbClr val="FF0000"/>
                </a:solidFill>
                <a:latin typeface="UTM Avo"/>
                <a:cs typeface="Times New Roman" panose="02020603050405020304" pitchFamily="18" charset="0"/>
              </a:rPr>
              <a:t>?</a:t>
            </a:r>
            <a:endParaRPr lang="vi-VN" sz="3600" dirty="0">
              <a:solidFill>
                <a:srgbClr val="FF0000"/>
              </a:solidFill>
              <a:latin typeface="UTM Avo"/>
              <a:cs typeface="Times New Roman" pitchFamily="18" charset="0"/>
            </a:endParaRPr>
          </a:p>
        </p:txBody>
      </p:sp>
      <p:sp>
        <p:nvSpPr>
          <p:cNvPr id="7" name="Rectangle 6"/>
          <p:cNvSpPr/>
          <p:nvPr/>
        </p:nvSpPr>
        <p:spPr>
          <a:xfrm>
            <a:off x="475982" y="2726635"/>
            <a:ext cx="11411218" cy="1754326"/>
          </a:xfrm>
          <a:prstGeom prst="rect">
            <a:avLst/>
          </a:prstGeom>
        </p:spPr>
        <p:txBody>
          <a:bodyPr wrap="square">
            <a:spAutoFit/>
          </a:bodyPr>
          <a:lstStyle/>
          <a:p>
            <a:pPr algn="just">
              <a:lnSpc>
                <a:spcPct val="150000"/>
              </a:lnSpc>
            </a:pPr>
            <a:r>
              <a:rPr lang="en-US" sz="3600">
                <a:solidFill>
                  <a:srgbClr val="0070C0"/>
                </a:solidFill>
                <a:latin typeface="UTM Avo"/>
                <a:cs typeface="Times New Roman" pitchFamily="18" charset="0"/>
              </a:rPr>
              <a:t>- </a:t>
            </a:r>
            <a:r>
              <a:rPr lang="en-US" sz="3600">
                <a:solidFill>
                  <a:srgbClr val="0070C0"/>
                </a:solidFill>
                <a:latin typeface="UTM Ambrose"/>
              </a:rPr>
              <a:t>Một</a:t>
            </a:r>
            <a:r>
              <a:rPr lang="vi-VN" sz="3600">
                <a:solidFill>
                  <a:srgbClr val="0070C0"/>
                </a:solidFill>
              </a:rPr>
              <a:t> nhóm phóng viên đã giúp cô bé tìm lại được ân nhân của mình.</a:t>
            </a:r>
            <a:endParaRPr lang="en-US" sz="3600" dirty="0">
              <a:solidFill>
                <a:srgbClr val="0070C0"/>
              </a:solidFill>
              <a:latin typeface="UTM Avo"/>
              <a:cs typeface="Times New Roman" panose="02020603050405020304" pitchFamily="18" charset="0"/>
            </a:endParaRPr>
          </a:p>
        </p:txBody>
      </p:sp>
    </p:spTree>
    <p:extLst>
      <p:ext uri="{BB962C8B-B14F-4D97-AF65-F5344CB8AC3E}">
        <p14:creationId xmlns:p14="http://schemas.microsoft.com/office/powerpoint/2010/main" val="392354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4000" y="2214493"/>
            <a:ext cx="11032103" cy="4247317"/>
          </a:xfrm>
          <a:prstGeom prst="rect">
            <a:avLst/>
          </a:prstGeom>
        </p:spPr>
        <p:txBody>
          <a:bodyPr wrap="square">
            <a:spAutoFit/>
          </a:bodyPr>
          <a:lstStyle/>
          <a:p>
            <a:pPr algn="just">
              <a:lnSpc>
                <a:spcPct val="150000"/>
              </a:lnSpc>
            </a:pPr>
            <a:r>
              <a:rPr lang="en-US" sz="3600">
                <a:solidFill>
                  <a:srgbClr val="0070C0"/>
                </a:solidFill>
                <a:latin typeface="UTM Ambrose"/>
                <a:cs typeface="Times New Roman" pitchFamily="18" charset="0"/>
              </a:rPr>
              <a:t>- </a:t>
            </a:r>
            <a:r>
              <a:rPr lang="vi-VN" sz="3600">
                <a:solidFill>
                  <a:srgbClr val="0070C0"/>
                </a:solidFill>
                <a:latin typeface="UTM Ambrose"/>
              </a:rPr>
              <a:t>Cuộc gặp gỡ diễn ra rất cảm động: Bước vào căn nhà đơn sơ của bà Mùi, cô Hiền trào nước mắt, lao tới bên giường bệnh, chỉ gọi được hai tiếng: “Mẹ </a:t>
            </a:r>
            <a:r>
              <a:rPr lang="en-US" sz="3600" smtClean="0">
                <a:solidFill>
                  <a:srgbClr val="0070C0"/>
                </a:solidFill>
                <a:latin typeface="UTM Ambrose"/>
              </a:rPr>
              <a:t>ơi</a:t>
            </a:r>
            <a:r>
              <a:rPr lang="vi-VN" sz="3600" smtClean="0">
                <a:solidFill>
                  <a:srgbClr val="0070C0"/>
                </a:solidFill>
                <a:latin typeface="UTM Ambrose"/>
              </a:rPr>
              <a:t>!” </a:t>
            </a:r>
            <a:r>
              <a:rPr lang="vi-VN" sz="3600">
                <a:solidFill>
                  <a:srgbClr val="0070C0"/>
                </a:solidFill>
                <a:latin typeface="UTM Ambrose"/>
              </a:rPr>
              <a:t>rồi cứ thế, hai mẹ con ôm nhau nức nở, không nói nên lời.</a:t>
            </a:r>
            <a:endParaRPr lang="en-US" sz="3600" dirty="0">
              <a:solidFill>
                <a:srgbClr val="0070C0"/>
              </a:solidFill>
              <a:latin typeface="UTM Ambrose"/>
              <a:cs typeface="Times New Roman" panose="02020603050405020304" pitchFamily="18" charset="0"/>
            </a:endParaRPr>
          </a:p>
        </p:txBody>
      </p:sp>
      <p:sp>
        <p:nvSpPr>
          <p:cNvPr id="2" name="Rectangle 1"/>
          <p:cNvSpPr/>
          <p:nvPr/>
        </p:nvSpPr>
        <p:spPr>
          <a:xfrm>
            <a:off x="1034283" y="1014164"/>
            <a:ext cx="10311535" cy="1200329"/>
          </a:xfrm>
          <a:prstGeom prst="rect">
            <a:avLst/>
          </a:prstGeom>
        </p:spPr>
        <p:txBody>
          <a:bodyPr wrap="square">
            <a:spAutoFit/>
          </a:bodyPr>
          <a:lstStyle/>
          <a:p>
            <a:pPr algn="just"/>
            <a:r>
              <a:rPr lang="en-US" sz="3600" dirty="0">
                <a:solidFill>
                  <a:srgbClr val="FF0000"/>
                </a:solidFill>
                <a:latin typeface="UTM Ambrose"/>
                <a:cs typeface="Times New Roman" panose="02020603050405020304" pitchFamily="18" charset="0"/>
              </a:rPr>
              <a:t>4</a:t>
            </a:r>
            <a:r>
              <a:rPr lang="en-US" sz="3600">
                <a:solidFill>
                  <a:srgbClr val="FF0000"/>
                </a:solidFill>
                <a:latin typeface="UTM Ambrose"/>
                <a:cs typeface="Times New Roman" panose="02020603050405020304" pitchFamily="18" charset="0"/>
              </a:rPr>
              <a:t>. </a:t>
            </a:r>
            <a:r>
              <a:rPr lang="vi-VN" sz="3600">
                <a:solidFill>
                  <a:srgbClr val="FF0000"/>
                </a:solidFill>
                <a:latin typeface="UTM Ambrose"/>
              </a:rPr>
              <a:t>Cuộc gặp gỡ của cô Hiền và bà Mùi diễn ra như thế nào?</a:t>
            </a:r>
            <a:endParaRPr lang="en-US" sz="3600" dirty="0">
              <a:solidFill>
                <a:srgbClr val="FF0000"/>
              </a:solidFill>
              <a:latin typeface="UTM Ambrose"/>
            </a:endParaRPr>
          </a:p>
        </p:txBody>
      </p:sp>
    </p:spTree>
    <p:extLst>
      <p:ext uri="{BB962C8B-B14F-4D97-AF65-F5344CB8AC3E}">
        <p14:creationId xmlns:p14="http://schemas.microsoft.com/office/powerpoint/2010/main" val="108997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66512" y="1231051"/>
            <a:ext cx="10735664" cy="1457771"/>
          </a:xfrm>
          <a:prstGeom prst="rect">
            <a:avLst/>
          </a:prstGeom>
        </p:spPr>
        <p:txBody>
          <a:bodyPr wrap="square">
            <a:spAutoFit/>
          </a:bodyPr>
          <a:lstStyle/>
          <a:p>
            <a:pPr algn="just">
              <a:lnSpc>
                <a:spcPct val="130000"/>
              </a:lnSpc>
            </a:pPr>
            <a:r>
              <a:rPr lang="en-US" sz="3600" dirty="0">
                <a:solidFill>
                  <a:srgbClr val="FF0000"/>
                </a:solidFill>
                <a:latin typeface="UTM Avo"/>
                <a:cs typeface="Times New Roman" pitchFamily="18" charset="0"/>
              </a:rPr>
              <a:t>5</a:t>
            </a:r>
            <a:r>
              <a:rPr lang="en-US" sz="3600">
                <a:solidFill>
                  <a:srgbClr val="FF0000"/>
                </a:solidFill>
                <a:latin typeface="UTM Avo"/>
                <a:cs typeface="Times New Roman" pitchFamily="18" charset="0"/>
              </a:rPr>
              <a:t>. </a:t>
            </a:r>
            <a:r>
              <a:rPr lang="vi-VN" sz="3600">
                <a:solidFill>
                  <a:srgbClr val="FF0000"/>
                </a:solidFill>
                <a:latin typeface="UTM Ambrose"/>
              </a:rPr>
              <a:t>Qua câu chuyện, em hiể</a:t>
            </a:r>
            <a:r>
              <a:rPr lang="en-US" sz="3600">
                <a:solidFill>
                  <a:srgbClr val="FF0000"/>
                </a:solidFill>
                <a:latin typeface="UTM Ambrose"/>
              </a:rPr>
              <a:t>u</a:t>
            </a:r>
            <a:r>
              <a:rPr lang="vi-VN" sz="3600">
                <a:solidFill>
                  <a:srgbClr val="FF0000"/>
                </a:solidFill>
                <a:latin typeface="UTM Ambrose"/>
              </a:rPr>
              <a:t> các chiến sĩ quyết tâm bảo vệ từng tấc đất của Tổ quốc là vì ai?</a:t>
            </a:r>
            <a:endParaRPr lang="en-US" sz="3600">
              <a:solidFill>
                <a:srgbClr val="FF0000"/>
              </a:solidFill>
              <a:latin typeface="UTM Ambrose"/>
            </a:endParaRPr>
          </a:p>
        </p:txBody>
      </p:sp>
      <p:sp>
        <p:nvSpPr>
          <p:cNvPr id="3" name="Rectangle 2"/>
          <p:cNvSpPr/>
          <p:nvPr/>
        </p:nvSpPr>
        <p:spPr>
          <a:xfrm>
            <a:off x="866512" y="2863861"/>
            <a:ext cx="10735664" cy="1754326"/>
          </a:xfrm>
          <a:prstGeom prst="rect">
            <a:avLst/>
          </a:prstGeom>
        </p:spPr>
        <p:txBody>
          <a:bodyPr wrap="square">
            <a:spAutoFit/>
          </a:bodyPr>
          <a:lstStyle/>
          <a:p>
            <a:pPr algn="just">
              <a:lnSpc>
                <a:spcPct val="150000"/>
              </a:lnSpc>
            </a:pPr>
            <a:r>
              <a:rPr lang="en-US" sz="3600">
                <a:solidFill>
                  <a:srgbClr val="0070C0"/>
                </a:solidFill>
                <a:latin typeface="UTM Ambrose"/>
                <a:ea typeface="Times New Roman" panose="02020603050405020304" pitchFamily="18" charset="0"/>
              </a:rPr>
              <a:t>- </a:t>
            </a:r>
            <a:r>
              <a:rPr lang="vi-VN" sz="3600">
                <a:solidFill>
                  <a:srgbClr val="0070C0"/>
                </a:solidFill>
                <a:latin typeface="UTM Ambrose"/>
              </a:rPr>
              <a:t>Các chiến sĩ quyết tâm bảo vệ từng tấc đất của Tổ quốc là vì nhân dân, vì chúng em.</a:t>
            </a:r>
            <a:endParaRPr lang="en-US" sz="3600" dirty="0">
              <a:solidFill>
                <a:srgbClr val="0070C0"/>
              </a:solidFill>
              <a:effectLst/>
              <a:latin typeface="UTM Ambrose"/>
              <a:ea typeface="Times New Roman" panose="02020603050405020304" pitchFamily="18" charset="0"/>
            </a:endParaRPr>
          </a:p>
        </p:txBody>
      </p:sp>
    </p:spTree>
    <p:extLst>
      <p:ext uri="{BB962C8B-B14F-4D97-AF65-F5344CB8AC3E}">
        <p14:creationId xmlns:p14="http://schemas.microsoft.com/office/powerpoint/2010/main" val="102125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48"/>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034117" y="186814"/>
            <a:ext cx="7079226" cy="6449960"/>
          </a:xfrm>
          <a:prstGeom prst="rect">
            <a:avLst/>
          </a:prstGeom>
        </p:spPr>
      </p:pic>
      <p:sp>
        <p:nvSpPr>
          <p:cNvPr id="6" name="TextBox 5"/>
          <p:cNvSpPr txBox="1"/>
          <p:nvPr/>
        </p:nvSpPr>
        <p:spPr>
          <a:xfrm>
            <a:off x="196645" y="1543665"/>
            <a:ext cx="4473678" cy="2831544"/>
          </a:xfrm>
          <a:prstGeom prst="rect">
            <a:avLst/>
          </a:prstGeom>
          <a:noFill/>
        </p:spPr>
        <p:txBody>
          <a:bodyPr wrap="square" rtlCol="0">
            <a:spAutoFit/>
          </a:bodyPr>
          <a:lstStyle/>
          <a:p>
            <a:r>
              <a:rPr lang="en-US" sz="3200" smtClean="0">
                <a:solidFill>
                  <a:schemeClr val="bg1"/>
                </a:solidFill>
                <a:latin typeface="UTM Ambrose"/>
              </a:rPr>
              <a:t>Quan sát bức ảnh và cho biết:</a:t>
            </a:r>
          </a:p>
          <a:p>
            <a:endParaRPr lang="en-US" sz="3200" smtClean="0">
              <a:solidFill>
                <a:schemeClr val="bg1"/>
              </a:solidFill>
              <a:latin typeface="UTM Ambrose"/>
            </a:endParaRPr>
          </a:p>
          <a:p>
            <a:r>
              <a:rPr lang="en-US" sz="3200" smtClean="0">
                <a:solidFill>
                  <a:schemeClr val="bg1"/>
                </a:solidFill>
                <a:latin typeface="UTM Ambrose"/>
              </a:rPr>
              <a:t>+ Bức ảnh chụp ai? Trông thế nào?</a:t>
            </a:r>
          </a:p>
          <a:p>
            <a:endParaRPr lang="en-US"/>
          </a:p>
        </p:txBody>
      </p:sp>
    </p:spTree>
    <p:extLst>
      <p:ext uri="{BB962C8B-B14F-4D97-AF65-F5344CB8AC3E}">
        <p14:creationId xmlns:p14="http://schemas.microsoft.com/office/powerpoint/2010/main" val="40089898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902"/>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157DF8C3-03B5-4D57-D441-CDE43925A9EA}"/>
              </a:ext>
            </a:extLst>
          </p:cNvPr>
          <p:cNvGrpSpPr/>
          <p:nvPr/>
        </p:nvGrpSpPr>
        <p:grpSpPr>
          <a:xfrm>
            <a:off x="698080" y="257694"/>
            <a:ext cx="8724216" cy="1832251"/>
            <a:chOff x="108731" y="2335419"/>
            <a:chExt cx="5867300" cy="1374189"/>
          </a:xfrm>
        </p:grpSpPr>
        <p:sp>
          <p:nvSpPr>
            <p:cNvPr id="4" name="Speech Bubble: Rectangle with Corners Rounded 8">
              <a:extLst>
                <a:ext uri="{FF2B5EF4-FFF2-40B4-BE49-F238E27FC236}">
                  <a16:creationId xmlns:a16="http://schemas.microsoft.com/office/drawing/2014/main" xmlns="" id="{A8C9CD43-114A-A2AA-4FD8-A488E04424E4}"/>
                </a:ext>
              </a:extLst>
            </p:cNvPr>
            <p:cNvSpPr/>
            <p:nvPr/>
          </p:nvSpPr>
          <p:spPr>
            <a:xfrm>
              <a:off x="108731" y="2335419"/>
              <a:ext cx="5867300" cy="137418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xmlns="" id="{20B586E0-121D-AD8B-3AFE-51C34F921F7B}"/>
                </a:ext>
              </a:extLst>
            </p:cNvPr>
            <p:cNvSpPr txBox="1"/>
            <p:nvPr/>
          </p:nvSpPr>
          <p:spPr>
            <a:xfrm>
              <a:off x="250646" y="2369890"/>
              <a:ext cx="5583470" cy="1246399"/>
            </a:xfrm>
            <a:prstGeom prst="rect">
              <a:avLst/>
            </a:prstGeom>
            <a:solidFill>
              <a:schemeClr val="accent1">
                <a:lumMod val="20000"/>
                <a:lumOff val="80000"/>
              </a:schemeClr>
            </a:solidFill>
          </p:spPr>
          <p:txBody>
            <a:bodyPr wrap="square" rtlCol="0">
              <a:spAutoFit/>
            </a:bodyPr>
            <a:lstStyle/>
            <a:p>
              <a:pPr algn="just" defTabSz="1219170">
                <a:lnSpc>
                  <a:spcPct val="150000"/>
                </a:lnSpc>
                <a:buClr>
                  <a:srgbClr val="000000"/>
                </a:buClr>
              </a:pPr>
              <a:r>
                <a:rPr lang="en-US" sz="3600" kern="0" dirty="0">
                  <a:solidFill>
                    <a:srgbClr val="FF0000"/>
                  </a:solidFill>
                  <a:latin typeface="UTM Avo" panose="02040603050506020204" pitchFamily="18" charset="0"/>
                  <a:cs typeface="Calibri" panose="020F0502020204030204" pitchFamily="34" charset="0"/>
                  <a:sym typeface="Arial"/>
                </a:rPr>
                <a:t>Theo </a:t>
              </a:r>
              <a:r>
                <a:rPr lang="en-US" sz="3600" kern="0" dirty="0" err="1">
                  <a:solidFill>
                    <a:srgbClr val="FF0000"/>
                  </a:solidFill>
                  <a:latin typeface="UTM Avo" panose="02040603050506020204" pitchFamily="18" charset="0"/>
                  <a:cs typeface="Calibri" panose="020F0502020204030204" pitchFamily="34" charset="0"/>
                  <a:sym typeface="Arial"/>
                </a:rPr>
                <a:t>em</a:t>
              </a:r>
              <a:r>
                <a:rPr lang="en-US" sz="3600" kern="0" dirty="0">
                  <a:solidFill>
                    <a:srgbClr val="FF0000"/>
                  </a:solidFill>
                  <a:latin typeface="UTM Avo" panose="02040603050506020204" pitchFamily="18" charset="0"/>
                  <a:cs typeface="Calibri" panose="020F0502020204030204" pitchFamily="34" charset="0"/>
                  <a:sym typeface="Arial"/>
                </a:rPr>
                <a:t>, </a:t>
              </a:r>
              <a:r>
                <a:rPr lang="en-US" sz="3600" kern="0" dirty="0" err="1">
                  <a:solidFill>
                    <a:srgbClr val="FF0000"/>
                  </a:solidFill>
                  <a:latin typeface="UTM Avo" panose="02040603050506020204" pitchFamily="18" charset="0"/>
                  <a:cs typeface="Calibri" panose="020F0502020204030204" pitchFamily="34" charset="0"/>
                  <a:sym typeface="Arial"/>
                </a:rPr>
                <a:t>nội</a:t>
              </a:r>
              <a:r>
                <a:rPr lang="en-US" sz="3600" kern="0" dirty="0">
                  <a:solidFill>
                    <a:srgbClr val="FF0000"/>
                  </a:solidFill>
                  <a:latin typeface="UTM Avo" panose="02040603050506020204" pitchFamily="18" charset="0"/>
                  <a:cs typeface="Calibri" panose="020F0502020204030204" pitchFamily="34" charset="0"/>
                  <a:sym typeface="Arial"/>
                </a:rPr>
                <a:t> dung </a:t>
              </a:r>
              <a:r>
                <a:rPr lang="en-US" sz="3600" kern="0" dirty="0" err="1">
                  <a:solidFill>
                    <a:srgbClr val="FF0000"/>
                  </a:solidFill>
                  <a:latin typeface="UTM Avo" panose="02040603050506020204" pitchFamily="18" charset="0"/>
                  <a:cs typeface="Calibri" panose="020F0502020204030204" pitchFamily="34" charset="0"/>
                  <a:sym typeface="Arial"/>
                </a:rPr>
                <a:t>câu</a:t>
              </a:r>
              <a:r>
                <a:rPr lang="en-US" sz="3600" kern="0" dirty="0">
                  <a:solidFill>
                    <a:srgbClr val="FF0000"/>
                  </a:solidFill>
                  <a:latin typeface="UTM Avo" panose="02040603050506020204" pitchFamily="18" charset="0"/>
                  <a:cs typeface="Calibri" panose="020F0502020204030204" pitchFamily="34" charset="0"/>
                  <a:sym typeface="Arial"/>
                </a:rPr>
                <a:t> </a:t>
              </a:r>
              <a:r>
                <a:rPr lang="en-US" sz="3600" kern="0" dirty="0" err="1">
                  <a:solidFill>
                    <a:srgbClr val="FF0000"/>
                  </a:solidFill>
                  <a:latin typeface="UTM Avo" panose="02040603050506020204" pitchFamily="18" charset="0"/>
                  <a:cs typeface="Calibri" panose="020F0502020204030204" pitchFamily="34" charset="0"/>
                  <a:sym typeface="Arial"/>
                </a:rPr>
                <a:t>chuyện</a:t>
              </a:r>
              <a:r>
                <a:rPr lang="en-US" sz="3600" kern="0" dirty="0">
                  <a:solidFill>
                    <a:srgbClr val="FF0000"/>
                  </a:solidFill>
                  <a:latin typeface="UTM Avo" panose="02040603050506020204" pitchFamily="18" charset="0"/>
                  <a:cs typeface="Calibri" panose="020F0502020204030204" pitchFamily="34" charset="0"/>
                  <a:sym typeface="Arial"/>
                </a:rPr>
                <a:t> ca </a:t>
              </a:r>
              <a:r>
                <a:rPr lang="en-US" sz="3600" kern="0" dirty="0" err="1">
                  <a:solidFill>
                    <a:srgbClr val="FF0000"/>
                  </a:solidFill>
                  <a:latin typeface="UTM Avo" panose="02040603050506020204" pitchFamily="18" charset="0"/>
                  <a:cs typeface="Calibri" panose="020F0502020204030204" pitchFamily="34" charset="0"/>
                  <a:sym typeface="Arial"/>
                </a:rPr>
                <a:t>ngợi</a:t>
              </a:r>
              <a:r>
                <a:rPr lang="en-US" sz="3600" kern="0" dirty="0">
                  <a:solidFill>
                    <a:srgbClr val="FF0000"/>
                  </a:solidFill>
                  <a:latin typeface="UTM Avo" panose="02040603050506020204" pitchFamily="18" charset="0"/>
                  <a:cs typeface="Calibri" panose="020F0502020204030204" pitchFamily="34" charset="0"/>
                  <a:sym typeface="Arial"/>
                </a:rPr>
                <a:t> </a:t>
              </a:r>
              <a:r>
                <a:rPr lang="en-US" sz="3600" kern="0" dirty="0" err="1">
                  <a:solidFill>
                    <a:srgbClr val="FF0000"/>
                  </a:solidFill>
                  <a:latin typeface="UTM Avo" panose="02040603050506020204" pitchFamily="18" charset="0"/>
                  <a:cs typeface="Calibri" panose="020F0502020204030204" pitchFamily="34" charset="0"/>
                  <a:sym typeface="Arial"/>
                </a:rPr>
                <a:t>ai</a:t>
              </a:r>
              <a:r>
                <a:rPr lang="en-US" sz="3600" kern="0" dirty="0">
                  <a:solidFill>
                    <a:srgbClr val="FF0000"/>
                  </a:solidFill>
                  <a:latin typeface="UTM Avo" panose="02040603050506020204" pitchFamily="18" charset="0"/>
                  <a:cs typeface="Calibri" panose="020F0502020204030204" pitchFamily="34" charset="0"/>
                  <a:sym typeface="Arial"/>
                </a:rPr>
                <a:t>? </a:t>
              </a:r>
              <a:r>
                <a:rPr lang="en-US" sz="3600" kern="0" dirty="0" err="1">
                  <a:solidFill>
                    <a:srgbClr val="FF0000"/>
                  </a:solidFill>
                  <a:latin typeface="UTM Avo" panose="02040603050506020204" pitchFamily="18" charset="0"/>
                  <a:cs typeface="Calibri" panose="020F0502020204030204" pitchFamily="34" charset="0"/>
                  <a:sym typeface="Arial"/>
                </a:rPr>
                <a:t>Và</a:t>
              </a:r>
              <a:r>
                <a:rPr lang="en-US" sz="3600" kern="0" dirty="0">
                  <a:solidFill>
                    <a:srgbClr val="FF0000"/>
                  </a:solidFill>
                  <a:latin typeface="UTM Avo" panose="02040603050506020204" pitchFamily="18" charset="0"/>
                  <a:cs typeface="Calibri" panose="020F0502020204030204" pitchFamily="34" charset="0"/>
                  <a:sym typeface="Arial"/>
                </a:rPr>
                <a:t> ca </a:t>
              </a:r>
              <a:r>
                <a:rPr lang="en-US" sz="3600" kern="0" dirty="0" err="1">
                  <a:solidFill>
                    <a:srgbClr val="FF0000"/>
                  </a:solidFill>
                  <a:latin typeface="UTM Avo" panose="02040603050506020204" pitchFamily="18" charset="0"/>
                  <a:cs typeface="Calibri" panose="020F0502020204030204" pitchFamily="34" charset="0"/>
                  <a:sym typeface="Arial"/>
                </a:rPr>
                <a:t>ngợi</a:t>
              </a:r>
              <a:r>
                <a:rPr lang="en-US" sz="3600" kern="0" dirty="0">
                  <a:solidFill>
                    <a:srgbClr val="FF0000"/>
                  </a:solidFill>
                  <a:latin typeface="UTM Avo" panose="02040603050506020204" pitchFamily="18" charset="0"/>
                  <a:cs typeface="Calibri" panose="020F0502020204030204" pitchFamily="34" charset="0"/>
                  <a:sym typeface="Arial"/>
                </a:rPr>
                <a:t> </a:t>
              </a:r>
              <a:r>
                <a:rPr lang="en-US" sz="3600" kern="0" dirty="0" err="1">
                  <a:solidFill>
                    <a:srgbClr val="FF0000"/>
                  </a:solidFill>
                  <a:latin typeface="UTM Avo" panose="02040603050506020204" pitchFamily="18" charset="0"/>
                  <a:cs typeface="Calibri" panose="020F0502020204030204" pitchFamily="34" charset="0"/>
                  <a:sym typeface="Arial"/>
                </a:rPr>
                <a:t>về</a:t>
              </a:r>
              <a:r>
                <a:rPr lang="en-US" sz="3600" kern="0" dirty="0">
                  <a:solidFill>
                    <a:srgbClr val="FF0000"/>
                  </a:solidFill>
                  <a:latin typeface="UTM Avo" panose="02040603050506020204" pitchFamily="18" charset="0"/>
                  <a:cs typeface="Calibri" panose="020F0502020204030204" pitchFamily="34" charset="0"/>
                  <a:sym typeface="Arial"/>
                </a:rPr>
                <a:t> </a:t>
              </a:r>
              <a:r>
                <a:rPr lang="en-US" sz="3600" kern="0" dirty="0" err="1">
                  <a:solidFill>
                    <a:srgbClr val="FF0000"/>
                  </a:solidFill>
                  <a:latin typeface="UTM Avo" panose="02040603050506020204" pitchFamily="18" charset="0"/>
                  <a:cs typeface="Calibri" panose="020F0502020204030204" pitchFamily="34" charset="0"/>
                  <a:sym typeface="Arial"/>
                </a:rPr>
                <a:t>điều</a:t>
              </a:r>
              <a:r>
                <a:rPr lang="en-US" sz="3600" kern="0" dirty="0">
                  <a:solidFill>
                    <a:srgbClr val="FF0000"/>
                  </a:solidFill>
                  <a:latin typeface="UTM Avo" panose="02040603050506020204" pitchFamily="18" charset="0"/>
                  <a:cs typeface="Calibri" panose="020F0502020204030204" pitchFamily="34" charset="0"/>
                  <a:sym typeface="Arial"/>
                </a:rPr>
                <a:t> </a:t>
              </a:r>
              <a:r>
                <a:rPr lang="en-US" sz="3600" kern="0" dirty="0" err="1">
                  <a:solidFill>
                    <a:srgbClr val="FF0000"/>
                  </a:solidFill>
                  <a:latin typeface="UTM Avo" panose="02040603050506020204" pitchFamily="18" charset="0"/>
                  <a:cs typeface="Calibri" panose="020F0502020204030204" pitchFamily="34" charset="0"/>
                  <a:sym typeface="Arial"/>
                </a:rPr>
                <a:t>gì</a:t>
              </a:r>
              <a:r>
                <a:rPr lang="en-US" sz="3600" kern="0" dirty="0">
                  <a:solidFill>
                    <a:srgbClr val="FF0000"/>
                  </a:solidFill>
                  <a:latin typeface="UTM Avo" panose="02040603050506020204" pitchFamily="18" charset="0"/>
                  <a:cs typeface="Calibri" panose="020F0502020204030204" pitchFamily="34" charset="0"/>
                  <a:sym typeface="Arial"/>
                </a:rPr>
                <a:t>?</a:t>
              </a:r>
              <a:endParaRPr lang="vi-VN" sz="3600" kern="0" dirty="0">
                <a:solidFill>
                  <a:srgbClr val="FF000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xmlns="" id="{CFF73CC3-B68B-39D9-4853-6A6256E93FC6}"/>
              </a:ext>
            </a:extLst>
          </p:cNvPr>
          <p:cNvSpPr/>
          <p:nvPr/>
        </p:nvSpPr>
        <p:spPr>
          <a:xfrm>
            <a:off x="634024" y="2417803"/>
            <a:ext cx="11240410" cy="2808933"/>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29463" h="2487211" fill="none" extrusionOk="0">
                        <a:moveTo>
                          <a:pt x="0" y="414544"/>
                        </a:moveTo>
                        <a:cubicBezTo>
                          <a:pt x="-1354" y="183980"/>
                          <a:pt x="156439" y="35495"/>
                          <a:pt x="391426" y="0"/>
                        </a:cubicBezTo>
                        <a:cubicBezTo>
                          <a:pt x="2983232" y="293319"/>
                          <a:pt x="3916286" y="356457"/>
                          <a:pt x="6083854" y="0"/>
                        </a:cubicBezTo>
                        <a:lnTo>
                          <a:pt x="6083854" y="0"/>
                        </a:lnTo>
                        <a:cubicBezTo>
                          <a:pt x="6981416" y="-143291"/>
                          <a:pt x="7470603" y="-558"/>
                          <a:pt x="8691219" y="0"/>
                        </a:cubicBezTo>
                        <a:cubicBezTo>
                          <a:pt x="8982108" y="-52798"/>
                          <a:pt x="9590591" y="10854"/>
                          <a:pt x="10038036" y="0"/>
                        </a:cubicBezTo>
                        <a:cubicBezTo>
                          <a:pt x="10286228" y="14453"/>
                          <a:pt x="10425385" y="199967"/>
                          <a:pt x="10429463" y="414544"/>
                        </a:cubicBezTo>
                        <a:cubicBezTo>
                          <a:pt x="10392549" y="506717"/>
                          <a:pt x="10405534" y="1289479"/>
                          <a:pt x="10429463" y="1450873"/>
                        </a:cubicBezTo>
                        <a:lnTo>
                          <a:pt x="10429463" y="1450873"/>
                        </a:lnTo>
                        <a:cubicBezTo>
                          <a:pt x="10435792" y="1573939"/>
                          <a:pt x="10408087" y="1976545"/>
                          <a:pt x="10429463" y="2072676"/>
                        </a:cubicBezTo>
                        <a:cubicBezTo>
                          <a:pt x="10429462" y="2072672"/>
                          <a:pt x="10429463" y="2072667"/>
                          <a:pt x="10429463" y="2072666"/>
                        </a:cubicBezTo>
                        <a:cubicBezTo>
                          <a:pt x="10399223" y="2252609"/>
                          <a:pt x="10252690" y="2503008"/>
                          <a:pt x="10038036" y="2487211"/>
                        </a:cubicBezTo>
                        <a:cubicBezTo>
                          <a:pt x="9630811" y="2534794"/>
                          <a:pt x="9339321" y="2346562"/>
                          <a:pt x="8691219" y="2487211"/>
                        </a:cubicBezTo>
                        <a:cubicBezTo>
                          <a:pt x="8324100" y="2715127"/>
                          <a:pt x="7328561" y="3311568"/>
                          <a:pt x="6828168" y="3282620"/>
                        </a:cubicBezTo>
                        <a:cubicBezTo>
                          <a:pt x="6723671" y="3107875"/>
                          <a:pt x="6414218" y="2896874"/>
                          <a:pt x="6083854" y="2487211"/>
                        </a:cubicBezTo>
                        <a:cubicBezTo>
                          <a:pt x="4918486" y="2447883"/>
                          <a:pt x="2036885" y="2583012"/>
                          <a:pt x="391426" y="2487211"/>
                        </a:cubicBezTo>
                        <a:cubicBezTo>
                          <a:pt x="185307" y="2450718"/>
                          <a:pt x="-12766" y="2349712"/>
                          <a:pt x="0" y="2072666"/>
                        </a:cubicBezTo>
                        <a:cubicBezTo>
                          <a:pt x="1" y="2072668"/>
                          <a:pt x="-1" y="2072671"/>
                          <a:pt x="0" y="2072676"/>
                        </a:cubicBezTo>
                        <a:cubicBezTo>
                          <a:pt x="-67462" y="1760372"/>
                          <a:pt x="-34185" y="1626572"/>
                          <a:pt x="0" y="1450873"/>
                        </a:cubicBezTo>
                        <a:lnTo>
                          <a:pt x="0" y="1450873"/>
                        </a:lnTo>
                        <a:cubicBezTo>
                          <a:pt x="-91576" y="1030000"/>
                          <a:pt x="80164" y="674690"/>
                          <a:pt x="0" y="414544"/>
                        </a:cubicBezTo>
                        <a:close/>
                      </a:path>
                      <a:path w="10429463" h="2487211" stroke="0" extrusionOk="0">
                        <a:moveTo>
                          <a:pt x="0" y="414544"/>
                        </a:moveTo>
                        <a:cubicBezTo>
                          <a:pt x="21394" y="222918"/>
                          <a:pt x="182279" y="-27233"/>
                          <a:pt x="391426" y="0"/>
                        </a:cubicBezTo>
                        <a:cubicBezTo>
                          <a:pt x="2636476" y="394495"/>
                          <a:pt x="3483812" y="-170620"/>
                          <a:pt x="6083854" y="0"/>
                        </a:cubicBezTo>
                        <a:lnTo>
                          <a:pt x="6083854" y="0"/>
                        </a:lnTo>
                        <a:cubicBezTo>
                          <a:pt x="6664179" y="-143359"/>
                          <a:pt x="8218016" y="-66654"/>
                          <a:pt x="8691219" y="0"/>
                        </a:cubicBezTo>
                        <a:cubicBezTo>
                          <a:pt x="9042669" y="-44923"/>
                          <a:pt x="9498450" y="113474"/>
                          <a:pt x="10038036" y="0"/>
                        </a:cubicBezTo>
                        <a:cubicBezTo>
                          <a:pt x="10253358" y="-1757"/>
                          <a:pt x="10429647" y="135545"/>
                          <a:pt x="10429463" y="414544"/>
                        </a:cubicBezTo>
                        <a:cubicBezTo>
                          <a:pt x="10399912" y="530868"/>
                          <a:pt x="10448838" y="1279971"/>
                          <a:pt x="10429463" y="1450873"/>
                        </a:cubicBezTo>
                        <a:lnTo>
                          <a:pt x="10429463" y="1450873"/>
                        </a:lnTo>
                        <a:cubicBezTo>
                          <a:pt x="10459247" y="1639093"/>
                          <a:pt x="10363669" y="1819375"/>
                          <a:pt x="10429463" y="2072676"/>
                        </a:cubicBezTo>
                        <a:cubicBezTo>
                          <a:pt x="10429463" y="2072674"/>
                          <a:pt x="10429462" y="2072668"/>
                          <a:pt x="10429463" y="2072666"/>
                        </a:cubicBezTo>
                        <a:cubicBezTo>
                          <a:pt x="10437920" y="2312218"/>
                          <a:pt x="10244649" y="2469965"/>
                          <a:pt x="10038036" y="2487211"/>
                        </a:cubicBezTo>
                        <a:cubicBezTo>
                          <a:pt x="9419151" y="2571008"/>
                          <a:pt x="8988455" y="2463796"/>
                          <a:pt x="8691219" y="2487211"/>
                        </a:cubicBezTo>
                        <a:cubicBezTo>
                          <a:pt x="7971461" y="2867525"/>
                          <a:pt x="7725861" y="3083917"/>
                          <a:pt x="6828168" y="3282620"/>
                        </a:cubicBezTo>
                        <a:cubicBezTo>
                          <a:pt x="6503367" y="3013956"/>
                          <a:pt x="6375774" y="2791870"/>
                          <a:pt x="6083854" y="2487211"/>
                        </a:cubicBezTo>
                        <a:cubicBezTo>
                          <a:pt x="4491490" y="2400347"/>
                          <a:pt x="1741989" y="2654302"/>
                          <a:pt x="391426" y="2487211"/>
                        </a:cubicBezTo>
                        <a:cubicBezTo>
                          <a:pt x="142698" y="2495500"/>
                          <a:pt x="-374" y="2282483"/>
                          <a:pt x="0" y="2072666"/>
                        </a:cubicBezTo>
                        <a:cubicBezTo>
                          <a:pt x="0" y="2072671"/>
                          <a:pt x="0" y="2072671"/>
                          <a:pt x="0" y="2072676"/>
                        </a:cubicBezTo>
                        <a:cubicBezTo>
                          <a:pt x="47297" y="1828086"/>
                          <a:pt x="-3619" y="1591490"/>
                          <a:pt x="0" y="1450873"/>
                        </a:cubicBezTo>
                        <a:lnTo>
                          <a:pt x="0" y="1450873"/>
                        </a:lnTo>
                        <a:cubicBezTo>
                          <a:pt x="50120" y="1095774"/>
                          <a:pt x="-37554" y="563036"/>
                          <a:pt x="0" y="414544"/>
                        </a:cubicBezTo>
                        <a:close/>
                      </a:path>
                      <a:path w="10429463" h="2487211" fill="none" stroke="0" extrusionOk="0">
                        <a:moveTo>
                          <a:pt x="0" y="414544"/>
                        </a:moveTo>
                        <a:cubicBezTo>
                          <a:pt x="13755" y="210718"/>
                          <a:pt x="171634" y="-5762"/>
                          <a:pt x="391426" y="0"/>
                        </a:cubicBezTo>
                        <a:cubicBezTo>
                          <a:pt x="3000245" y="275100"/>
                          <a:pt x="3948852" y="330946"/>
                          <a:pt x="6083854" y="0"/>
                        </a:cubicBezTo>
                        <a:lnTo>
                          <a:pt x="6083854" y="0"/>
                        </a:lnTo>
                        <a:cubicBezTo>
                          <a:pt x="6957124" y="-163350"/>
                          <a:pt x="7556415" y="-67731"/>
                          <a:pt x="8691219" y="0"/>
                        </a:cubicBezTo>
                        <a:cubicBezTo>
                          <a:pt x="8901707" y="-48356"/>
                          <a:pt x="9546517" y="38703"/>
                          <a:pt x="10038036" y="0"/>
                        </a:cubicBezTo>
                        <a:cubicBezTo>
                          <a:pt x="10257569" y="191"/>
                          <a:pt x="10451062" y="166368"/>
                          <a:pt x="10429463" y="414544"/>
                        </a:cubicBezTo>
                        <a:cubicBezTo>
                          <a:pt x="10406473" y="506295"/>
                          <a:pt x="10399674" y="1305927"/>
                          <a:pt x="10429463" y="1450873"/>
                        </a:cubicBezTo>
                        <a:lnTo>
                          <a:pt x="10429463" y="1450873"/>
                        </a:lnTo>
                        <a:cubicBezTo>
                          <a:pt x="10441064" y="1556094"/>
                          <a:pt x="10405991" y="1980703"/>
                          <a:pt x="10429463" y="2072676"/>
                        </a:cubicBezTo>
                        <a:cubicBezTo>
                          <a:pt x="10429464" y="2072674"/>
                          <a:pt x="10429463" y="2072670"/>
                          <a:pt x="10429463" y="2072666"/>
                        </a:cubicBezTo>
                        <a:cubicBezTo>
                          <a:pt x="10409603" y="2245960"/>
                          <a:pt x="10267595" y="2507113"/>
                          <a:pt x="10038036" y="2487211"/>
                        </a:cubicBezTo>
                        <a:cubicBezTo>
                          <a:pt x="9629510" y="2481779"/>
                          <a:pt x="9268861" y="2418794"/>
                          <a:pt x="8691219" y="2487211"/>
                        </a:cubicBezTo>
                        <a:cubicBezTo>
                          <a:pt x="8417936" y="2616672"/>
                          <a:pt x="7297984" y="3218344"/>
                          <a:pt x="6828168" y="3282620"/>
                        </a:cubicBezTo>
                        <a:cubicBezTo>
                          <a:pt x="6716094" y="3090242"/>
                          <a:pt x="6422332" y="2854659"/>
                          <a:pt x="6083854" y="2487211"/>
                        </a:cubicBezTo>
                        <a:cubicBezTo>
                          <a:pt x="4923946" y="2501781"/>
                          <a:pt x="1920514" y="2594686"/>
                          <a:pt x="391426" y="2487211"/>
                        </a:cubicBezTo>
                        <a:cubicBezTo>
                          <a:pt x="155187" y="2478487"/>
                          <a:pt x="-21749" y="2321132"/>
                          <a:pt x="0" y="2072666"/>
                        </a:cubicBezTo>
                        <a:cubicBezTo>
                          <a:pt x="-1" y="2072670"/>
                          <a:pt x="0" y="2072672"/>
                          <a:pt x="0" y="2072676"/>
                        </a:cubicBezTo>
                        <a:cubicBezTo>
                          <a:pt x="-30570" y="1776896"/>
                          <a:pt x="-45486" y="1609975"/>
                          <a:pt x="0" y="1450873"/>
                        </a:cubicBezTo>
                        <a:lnTo>
                          <a:pt x="0" y="1450873"/>
                        </a:lnTo>
                        <a:cubicBezTo>
                          <a:pt x="-61549" y="1066100"/>
                          <a:pt x="57300" y="691006"/>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xmlns="" id="{57C3B9BC-BC6A-BA06-1213-D65AEBB27DC9}"/>
              </a:ext>
            </a:extLst>
          </p:cNvPr>
          <p:cNvSpPr txBox="1"/>
          <p:nvPr/>
        </p:nvSpPr>
        <p:spPr>
          <a:xfrm>
            <a:off x="796402" y="2786359"/>
            <a:ext cx="10915653" cy="2308324"/>
          </a:xfrm>
          <a:prstGeom prst="rect">
            <a:avLst/>
          </a:prstGeom>
          <a:solidFill>
            <a:schemeClr val="accent1">
              <a:lumMod val="20000"/>
              <a:lumOff val="80000"/>
            </a:schemeClr>
          </a:solidFill>
        </p:spPr>
        <p:txBody>
          <a:bodyPr wrap="square" rtlCol="0">
            <a:spAutoFit/>
          </a:bodyPr>
          <a:lstStyle/>
          <a:p>
            <a:r>
              <a:rPr lang="en-US" sz="3600" dirty="0">
                <a:solidFill>
                  <a:srgbClr val="0070C0"/>
                </a:solidFill>
                <a:latin typeface="UTM Avo" panose="02040603050506020204"/>
                <a:cs typeface="Times New Roman" panose="02020603050405020304" pitchFamily="18" charset="0"/>
              </a:rPr>
              <a:t>   </a:t>
            </a:r>
            <a:r>
              <a:rPr lang="nl-NL" sz="3600" dirty="0">
                <a:solidFill>
                  <a:srgbClr val="0070C0"/>
                </a:solidFill>
                <a:latin typeface="UTM Ambrose"/>
                <a:cs typeface="Times New Roman" panose="02020603050405020304" pitchFamily="18" charset="0"/>
              </a:rPr>
              <a:t>Câu </a:t>
            </a:r>
            <a:r>
              <a:rPr lang="nl-NL" sz="3600">
                <a:solidFill>
                  <a:srgbClr val="0070C0"/>
                </a:solidFill>
                <a:latin typeface="UTM Ambrose"/>
                <a:cs typeface="Times New Roman" panose="02020603050405020304" pitchFamily="18" charset="0"/>
              </a:rPr>
              <a:t>chuyện </a:t>
            </a:r>
            <a:r>
              <a:rPr lang="nl-NL" sz="3600" smtClean="0">
                <a:solidFill>
                  <a:srgbClr val="0070C0"/>
                </a:solidFill>
                <a:latin typeface="UTM Ambrose"/>
                <a:cs typeface="Times New Roman" panose="02020603050405020304" pitchFamily="18" charset="0"/>
              </a:rPr>
              <a:t>c</a:t>
            </a:r>
            <a:r>
              <a:rPr lang="en-US" sz="3600" smtClean="0">
                <a:solidFill>
                  <a:srgbClr val="0070C0"/>
                </a:solidFill>
                <a:latin typeface="UTM Ambrose"/>
              </a:rPr>
              <a:t>a </a:t>
            </a:r>
            <a:r>
              <a:rPr lang="en-US" sz="3600">
                <a:solidFill>
                  <a:srgbClr val="0070C0"/>
                </a:solidFill>
                <a:latin typeface="UTM Ambrose"/>
              </a:rPr>
              <a:t>ngợi các</a:t>
            </a:r>
            <a:r>
              <a:rPr lang="vi-VN" sz="3600">
                <a:solidFill>
                  <a:srgbClr val="0070C0"/>
                </a:solidFill>
                <a:latin typeface="UTM Ambrose"/>
              </a:rPr>
              <a:t> chiến sĩ chiến đấu bảo vệ từng tất đất của Tổ quốc vì người dân, vì trẻ em. Đề cao lòng yêu thương, tình cảm biết ơn – những phẩm chất tốt đẹp có sức mạnh kết nối mọi người.</a:t>
            </a:r>
            <a:endParaRPr lang="en-US" sz="3600">
              <a:solidFill>
                <a:srgbClr val="0070C0"/>
              </a:solidFill>
              <a:effectLst/>
              <a:latin typeface="UTM Ambrose"/>
            </a:endParaRPr>
          </a:p>
        </p:txBody>
      </p:sp>
    </p:spTree>
    <p:extLst>
      <p:ext uri="{BB962C8B-B14F-4D97-AF65-F5344CB8AC3E}">
        <p14:creationId xmlns:p14="http://schemas.microsoft.com/office/powerpoint/2010/main" val="30233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63977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74"/>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BDC318F4-1A5A-930F-C17A-50B964BB4629}"/>
              </a:ext>
            </a:extLst>
          </p:cNvPr>
          <p:cNvGrpSpPr/>
          <p:nvPr/>
        </p:nvGrpSpPr>
        <p:grpSpPr>
          <a:xfrm>
            <a:off x="4523644" y="51349"/>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xmlns="" id="{BA9D6364-A88F-FBE3-F479-2DED73CA77FF}"/>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xmlns="" id="{8D4E816D-0AF6-6CD5-AA94-AFD7E854EE8C}"/>
                </a:ext>
              </a:extLst>
            </p:cNvPr>
            <p:cNvSpPr txBox="1"/>
            <p:nvPr/>
          </p:nvSpPr>
          <p:spPr>
            <a:xfrm>
              <a:off x="-568033" y="2090367"/>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xmlns="" id="{96ABC29F-395A-CA53-2B08-B1A49F2AACEA}"/>
              </a:ext>
            </a:extLst>
          </p:cNvPr>
          <p:cNvPicPr>
            <a:picLocks noChangeAspect="1"/>
          </p:cNvPicPr>
          <p:nvPr/>
        </p:nvPicPr>
        <p:blipFill>
          <a:blip r:embed="rId3"/>
          <a:stretch>
            <a:fillRect/>
          </a:stretch>
        </p:blipFill>
        <p:spPr>
          <a:xfrm>
            <a:off x="9369286" y="1859623"/>
            <a:ext cx="2822713" cy="4332020"/>
          </a:xfrm>
          <a:prstGeom prst="rect">
            <a:avLst/>
          </a:prstGeom>
        </p:spPr>
      </p:pic>
      <p:sp>
        <p:nvSpPr>
          <p:cNvPr id="7" name="TextBox 6">
            <a:extLst>
              <a:ext uri="{FF2B5EF4-FFF2-40B4-BE49-F238E27FC236}">
                <a16:creationId xmlns:a16="http://schemas.microsoft.com/office/drawing/2014/main" xmlns="" id="{1952AB2E-7914-F92A-778C-F4ED87BCCC59}"/>
              </a:ext>
            </a:extLst>
          </p:cNvPr>
          <p:cNvSpPr txBox="1"/>
          <p:nvPr/>
        </p:nvSpPr>
        <p:spPr>
          <a:xfrm>
            <a:off x="143961" y="2135428"/>
            <a:ext cx="8759366" cy="1200329"/>
          </a:xfrm>
          <a:prstGeom prst="rect">
            <a:avLst/>
          </a:prstGeom>
          <a:noFill/>
        </p:spPr>
        <p:txBody>
          <a:bodyPr wrap="square">
            <a:spAutoFit/>
          </a:bodyPr>
          <a:lstStyle/>
          <a:p>
            <a:r>
              <a:rPr lang="en-US" sz="3600" kern="0">
                <a:solidFill>
                  <a:srgbClr val="0070C0"/>
                </a:solidFill>
                <a:effectLst/>
                <a:latin typeface="UTM Ambrose"/>
                <a:ea typeface="Times New Roman" panose="02020603050405020304" pitchFamily="18" charset="0"/>
                <a:cs typeface="Times New Roman" panose="02020603050405020304" pitchFamily="18" charset="0"/>
              </a:rPr>
              <a:t>- </a:t>
            </a:r>
            <a:r>
              <a:rPr lang="en-US" sz="3600" kern="0" smtClean="0">
                <a:solidFill>
                  <a:srgbClr val="0070C0"/>
                </a:solidFill>
                <a:latin typeface="UTM Ambrose"/>
                <a:ea typeface="Times New Roman" panose="02020603050405020304" pitchFamily="18" charset="0"/>
                <a:cs typeface="Times New Roman" panose="02020603050405020304" pitchFamily="18" charset="0"/>
              </a:rPr>
              <a:t>Đọc với </a:t>
            </a:r>
            <a:r>
              <a:rPr lang="en-US" sz="3600" smtClean="0">
                <a:solidFill>
                  <a:srgbClr val="0070C0"/>
                </a:solidFill>
                <a:latin typeface="UTM Ambrose"/>
              </a:rPr>
              <a:t>giọng </a:t>
            </a:r>
            <a:r>
              <a:rPr lang="vi-VN" sz="3600">
                <a:solidFill>
                  <a:srgbClr val="0070C0"/>
                </a:solidFill>
                <a:latin typeface="UTM Ambrose"/>
              </a:rPr>
              <a:t>đọc nhẹ nhàng, tình cảm, chậm rãi nghẹn ngào ở những câu cuối.</a:t>
            </a:r>
            <a:endParaRPr lang="en-US" sz="3600">
              <a:solidFill>
                <a:srgbClr val="0070C0"/>
              </a:solidFill>
              <a:effectLst/>
              <a:latin typeface="UTM Ambrose"/>
            </a:endParaRPr>
          </a:p>
        </p:txBody>
      </p:sp>
    </p:spTree>
    <p:extLst>
      <p:ext uri="{BB962C8B-B14F-4D97-AF65-F5344CB8AC3E}">
        <p14:creationId xmlns:p14="http://schemas.microsoft.com/office/powerpoint/2010/main" val="135742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xmlns=""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xmlns=""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xmlns=""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xmlns="" id="{6AFE3F78-C8A8-404E-B64E-57387EFD0F1F}"/>
              </a:ext>
            </a:extLst>
          </p:cNvPr>
          <p:cNvPicPr>
            <a:picLocks noChangeAspect="1"/>
          </p:cNvPicPr>
          <p:nvPr/>
        </p:nvPicPr>
        <p:blipFill>
          <a:blip r:embed="rId6"/>
          <a:stretch>
            <a:fillRect/>
          </a:stretch>
        </p:blipFill>
        <p:spPr>
          <a:xfrm>
            <a:off x="268027" y="2002160"/>
            <a:ext cx="7620660" cy="3938357"/>
          </a:xfrm>
          <a:prstGeom prst="rect">
            <a:avLst/>
          </a:prstGeom>
        </p:spPr>
      </p:pic>
    </p:spTree>
    <p:extLst>
      <p:ext uri="{BB962C8B-B14F-4D97-AF65-F5344CB8AC3E}">
        <p14:creationId xmlns:p14="http://schemas.microsoft.com/office/powerpoint/2010/main" val="340515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F7AB981-34C3-46EA-8410-43DD6C45035C}"/>
              </a:ext>
            </a:extLst>
          </p:cNvPr>
          <p:cNvSpPr txBox="1"/>
          <p:nvPr/>
        </p:nvSpPr>
        <p:spPr>
          <a:xfrm>
            <a:off x="4304678" y="274396"/>
            <a:ext cx="4424599" cy="923330"/>
          </a:xfrm>
          <a:prstGeom prst="rect">
            <a:avLst/>
          </a:prstGeom>
          <a:noFill/>
        </p:spPr>
        <p:txBody>
          <a:bodyPr wrap="square" rtlCol="0">
            <a:spAutoFit/>
          </a:bodyPr>
          <a:lstStyle/>
          <a:p>
            <a:pPr algn="l"/>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xmlns="" id="{B5AD3C74-A4D9-1139-2B7D-85023DFC2A3C}"/>
              </a:ext>
            </a:extLst>
          </p:cNvPr>
          <p:cNvSpPr txBox="1"/>
          <p:nvPr/>
        </p:nvSpPr>
        <p:spPr>
          <a:xfrm>
            <a:off x="539065" y="1551222"/>
            <a:ext cx="10954845" cy="175432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3600">
                <a:solidFill>
                  <a:srgbClr val="002060"/>
                </a:solidFill>
                <a:latin typeface="UTM Ambrose"/>
              </a:rPr>
              <a:t> </a:t>
            </a:r>
            <a:r>
              <a:rPr lang="en-US" sz="3600">
                <a:solidFill>
                  <a:srgbClr val="002060"/>
                </a:solidFill>
                <a:latin typeface="UTM Ambrose"/>
              </a:rPr>
              <a:t>+ Em thích nhất chi tiết</a:t>
            </a:r>
            <a:r>
              <a:rPr lang="vi-VN" sz="3600">
                <a:solidFill>
                  <a:srgbClr val="002060"/>
                </a:solidFill>
                <a:latin typeface="UTM Ambrose"/>
              </a:rPr>
              <a:t>, hình ảnh</a:t>
            </a:r>
            <a:r>
              <a:rPr lang="en-US" sz="3600">
                <a:solidFill>
                  <a:srgbClr val="002060"/>
                </a:solidFill>
                <a:latin typeface="UTM Ambrose"/>
              </a:rPr>
              <a:t> nào trong bài? Vì sao?</a:t>
            </a:r>
            <a:endParaRPr lang="en-US" sz="3600" kern="100" dirty="0">
              <a:solidFill>
                <a:srgbClr val="002060"/>
              </a:solidFill>
              <a:effectLst/>
              <a:latin typeface="UTM Ambrose"/>
              <a:ea typeface="Calibri" panose="020F0502020204030204" pitchFamily="34" charset="0"/>
              <a:cs typeface="Times New Roman" panose="02020603050405020304" pitchFamily="18" charset="0"/>
            </a:endParaRPr>
          </a:p>
        </p:txBody>
      </p:sp>
      <p:sp>
        <p:nvSpPr>
          <p:cNvPr id="5" name="Rectangle 4"/>
          <p:cNvSpPr/>
          <p:nvPr/>
        </p:nvSpPr>
        <p:spPr>
          <a:xfrm>
            <a:off x="696382" y="3703408"/>
            <a:ext cx="10925347" cy="923330"/>
          </a:xfrm>
          <a:prstGeom prst="rect">
            <a:avLst/>
          </a:prstGeom>
        </p:spPr>
        <p:txBody>
          <a:bodyPr wrap="square">
            <a:spAutoFit/>
          </a:bodyPr>
          <a:lstStyle/>
          <a:p>
            <a:pPr algn="just">
              <a:lnSpc>
                <a:spcPct val="150000"/>
              </a:lnSpc>
            </a:pPr>
            <a:r>
              <a:rPr lang="en-US" sz="3600">
                <a:solidFill>
                  <a:srgbClr val="002060"/>
                </a:solidFill>
                <a:latin typeface="UTM Ambrose" panose="02040603050506020204"/>
                <a:ea typeface="Times New Roman" panose="02020603050405020304" pitchFamily="18" charset="0"/>
              </a:rPr>
              <a:t>+</a:t>
            </a:r>
            <a:r>
              <a:rPr lang="en-US" sz="3600" smtClean="0">
                <a:solidFill>
                  <a:srgbClr val="002060"/>
                </a:solidFill>
                <a:latin typeface="UTM Ambrose" panose="02040603050506020204"/>
                <a:ea typeface="Times New Roman" panose="02020603050405020304" pitchFamily="18" charset="0"/>
              </a:rPr>
              <a:t> Em học tập được điều gì qua câu chuyện này?</a:t>
            </a:r>
            <a:endParaRPr lang="en-US" sz="3600" dirty="0">
              <a:solidFill>
                <a:srgbClr val="002060"/>
              </a:solidFill>
              <a:effectLst/>
              <a:latin typeface="UTM Ambrose" panose="02040603050506020204"/>
              <a:ea typeface="Times New Roman" panose="02020603050405020304" pitchFamily="18" charset="0"/>
            </a:endParaRPr>
          </a:p>
        </p:txBody>
      </p:sp>
    </p:spTree>
    <p:extLst>
      <p:ext uri="{BB962C8B-B14F-4D97-AF65-F5344CB8AC3E}">
        <p14:creationId xmlns:p14="http://schemas.microsoft.com/office/powerpoint/2010/main" val="405372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E7365C8-9704-7269-0F24-DCE988577E76}"/>
              </a:ext>
            </a:extLst>
          </p:cNvPr>
          <p:cNvSpPr txBox="1"/>
          <p:nvPr/>
        </p:nvSpPr>
        <p:spPr>
          <a:xfrm>
            <a:off x="1514545" y="1311816"/>
            <a:ext cx="10065026" cy="1107996"/>
          </a:xfrm>
          <a:prstGeom prst="rect">
            <a:avLst/>
          </a:prstGeom>
          <a:noFill/>
        </p:spPr>
        <p:txBody>
          <a:bodyPr wrap="square" rtlCol="0">
            <a:spAutoFit/>
          </a:bodyPr>
          <a:lstStyle/>
          <a:p>
            <a:r>
              <a:rPr lang="en-US" sz="6600" b="1" dirty="0" err="1">
                <a:solidFill>
                  <a:srgbClr val="0070C0"/>
                </a:solidFill>
                <a:latin typeface="UTM Avo" panose="02040603050506020204" pitchFamily="18" charset="0"/>
              </a:rPr>
              <a:t>Chúc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các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em</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học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tốt</a:t>
            </a:r>
            <a:r>
              <a:rPr lang="en-US" sz="6600" b="1" dirty="0">
                <a:solidFill>
                  <a:srgbClr val="0070C0"/>
                </a:solidFill>
                <a:latin typeface="UTM Avo" panose="02040603050506020204" pitchFamily="18" charset="0"/>
              </a:rPr>
              <a:t>!</a:t>
            </a:r>
          </a:p>
        </p:txBody>
      </p:sp>
      <p:pic>
        <p:nvPicPr>
          <p:cNvPr id="4" name="Picture 3">
            <a:extLst>
              <a:ext uri="{FF2B5EF4-FFF2-40B4-BE49-F238E27FC236}">
                <a16:creationId xmlns:a16="http://schemas.microsoft.com/office/drawing/2014/main" xmlns="" id="{75262914-493D-AFA9-0910-C9DC64A980BB}"/>
              </a:ext>
            </a:extLst>
          </p:cNvPr>
          <p:cNvPicPr>
            <a:picLocks noChangeAspect="1"/>
          </p:cNvPicPr>
          <p:nvPr/>
        </p:nvPicPr>
        <p:blipFill>
          <a:blip r:embed="rId3"/>
          <a:stretch>
            <a:fillRect/>
          </a:stretch>
        </p:blipFill>
        <p:spPr>
          <a:xfrm>
            <a:off x="595901" y="2691906"/>
            <a:ext cx="11224405" cy="2079444"/>
          </a:xfrm>
          <a:prstGeom prst="rect">
            <a:avLst/>
          </a:prstGeom>
        </p:spPr>
      </p:pic>
    </p:spTree>
    <p:extLst>
      <p:ext uri="{BB962C8B-B14F-4D97-AF65-F5344CB8AC3E}">
        <p14:creationId xmlns:p14="http://schemas.microsoft.com/office/powerpoint/2010/main" val="302523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40441" y="120579"/>
            <a:ext cx="7338646" cy="646331"/>
          </a:xfrm>
          <a:prstGeom prst="rect">
            <a:avLst/>
          </a:prstGeom>
          <a:noFill/>
        </p:spPr>
        <p:txBody>
          <a:bodyPr wrap="square" rtlCol="0">
            <a:spAutoFit/>
          </a:bodyPr>
          <a:lstStyle/>
          <a:p>
            <a:r>
              <a:rPr lang="en-US" sz="3600" smtClean="0">
                <a:solidFill>
                  <a:srgbClr val="0070C0"/>
                </a:solidFill>
                <a:latin typeface="UTM Ambrose"/>
              </a:rPr>
              <a:t>Thứ    ngày   tháng   năm 2024</a:t>
            </a:r>
            <a:endParaRPr lang="en-US" sz="3600">
              <a:solidFill>
                <a:srgbClr val="0070C0"/>
              </a:solidFill>
              <a:latin typeface="UTM Ambrose"/>
            </a:endParaRPr>
          </a:p>
        </p:txBody>
      </p:sp>
      <p:sp>
        <p:nvSpPr>
          <p:cNvPr id="7" name="TextBox 6"/>
          <p:cNvSpPr txBox="1"/>
          <p:nvPr/>
        </p:nvSpPr>
        <p:spPr>
          <a:xfrm>
            <a:off x="1967803" y="1154146"/>
            <a:ext cx="2885551" cy="646331"/>
          </a:xfrm>
          <a:prstGeom prst="rect">
            <a:avLst/>
          </a:prstGeom>
          <a:noFill/>
        </p:spPr>
        <p:txBody>
          <a:bodyPr wrap="square" rtlCol="0">
            <a:spAutoFit/>
          </a:bodyPr>
          <a:lstStyle/>
          <a:p>
            <a:r>
              <a:rPr lang="en-US" sz="3600" u="sng" smtClean="0">
                <a:solidFill>
                  <a:srgbClr val="0070C0"/>
                </a:solidFill>
                <a:latin typeface="UTM Ambrose"/>
              </a:rPr>
              <a:t>Bài đọc 3</a:t>
            </a:r>
            <a:r>
              <a:rPr lang="en-US" sz="3600" smtClean="0">
                <a:solidFill>
                  <a:srgbClr val="0070C0"/>
                </a:solidFill>
                <a:latin typeface="UTM Ambrose"/>
              </a:rPr>
              <a:t>:</a:t>
            </a:r>
            <a:endParaRPr lang="en-US" sz="3600">
              <a:solidFill>
                <a:srgbClr val="0070C0"/>
              </a:solidFill>
              <a:latin typeface="UTM Ambrose"/>
            </a:endParaRPr>
          </a:p>
        </p:txBody>
      </p:sp>
      <p:sp>
        <p:nvSpPr>
          <p:cNvPr id="8" name="TextBox 7"/>
          <p:cNvSpPr txBox="1"/>
          <p:nvPr/>
        </p:nvSpPr>
        <p:spPr>
          <a:xfrm>
            <a:off x="4940441" y="1092592"/>
            <a:ext cx="4302368" cy="769441"/>
          </a:xfrm>
          <a:prstGeom prst="rect">
            <a:avLst/>
          </a:prstGeom>
          <a:noFill/>
        </p:spPr>
        <p:txBody>
          <a:bodyPr wrap="square" rtlCol="0">
            <a:spAutoFit/>
          </a:bodyPr>
          <a:lstStyle/>
          <a:p>
            <a:r>
              <a:rPr lang="en-US" sz="4400" smtClean="0">
                <a:solidFill>
                  <a:srgbClr val="FF0000"/>
                </a:solidFill>
                <a:latin typeface="UTM Ambrose"/>
              </a:rPr>
              <a:t>Bức ảnh</a:t>
            </a:r>
            <a:endParaRPr lang="en-US" sz="4400">
              <a:solidFill>
                <a:srgbClr val="FF0000"/>
              </a:solidFill>
              <a:latin typeface="UTM Ambrose"/>
            </a:endParaRPr>
          </a:p>
        </p:txBody>
      </p:sp>
    </p:spTree>
    <p:extLst>
      <p:ext uri="{BB962C8B-B14F-4D97-AF65-F5344CB8AC3E}">
        <p14:creationId xmlns:p14="http://schemas.microsoft.com/office/powerpoint/2010/main" val="3120181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299893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38" y="652972"/>
            <a:ext cx="11305571" cy="6074229"/>
          </a:xfrm>
          <a:prstGeom prst="rect">
            <a:avLst/>
          </a:prstGeom>
          <a:noFill/>
        </p:spPr>
      </p:pic>
      <p:pic>
        <p:nvPicPr>
          <p:cNvPr id="3" name="图片 9">
            <a:extLst>
              <a:ext uri="{FF2B5EF4-FFF2-40B4-BE49-F238E27FC236}">
                <a16:creationId xmlns:a16="http://schemas.microsoft.com/office/drawing/2014/main" xmlns=""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768" y="-379736"/>
            <a:ext cx="1803639" cy="1803639"/>
          </a:xfrm>
          <a:prstGeom prst="rect">
            <a:avLst/>
          </a:prstGeom>
        </p:spPr>
      </p:pic>
      <p:pic>
        <p:nvPicPr>
          <p:cNvPr id="4" name="图片 1">
            <a:extLst>
              <a:ext uri="{FF2B5EF4-FFF2-40B4-BE49-F238E27FC236}">
                <a16:creationId xmlns:a16="http://schemas.microsoft.com/office/drawing/2014/main" xmlns=""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8" name="文本框 4">
            <a:extLst>
              <a:ext uri="{FF2B5EF4-FFF2-40B4-BE49-F238E27FC236}">
                <a16:creationId xmlns:a16="http://schemas.microsoft.com/office/drawing/2014/main" xmlns="" id="{AE011527-5139-1649-B1EE-87717122C37D}"/>
              </a:ext>
            </a:extLst>
          </p:cNvPr>
          <p:cNvSpPr txBox="1"/>
          <p:nvPr/>
        </p:nvSpPr>
        <p:spPr>
          <a:xfrm rot="21049605">
            <a:off x="42600" y="604551"/>
            <a:ext cx="2162032" cy="523220"/>
          </a:xfrm>
          <a:prstGeom prst="rect">
            <a:avLst/>
          </a:prstGeom>
          <a:noFill/>
        </p:spPr>
        <p:txBody>
          <a:bodyPr wrap="square" rtlCol="0">
            <a:spAutoFit/>
          </a:bodyPr>
          <a:lstStyle/>
          <a:p>
            <a:pPr defTabSz="828947">
              <a:defRPr/>
            </a:pPr>
            <a:r>
              <a:rPr lang="en-US" altLang="zh-CN" sz="2800" b="1" dirty="0">
                <a:solidFill>
                  <a:srgbClr val="FFFF00"/>
                </a:solidFill>
                <a:effectLst>
                  <a:outerShdw blurRad="38100" dist="38100" dir="2700000" algn="tl">
                    <a:srgbClr val="000000">
                      <a:alpha val="43137"/>
                    </a:srgbClr>
                  </a:outerShdw>
                </a:effectLst>
                <a:latin typeface="UTM Ambrose" panose="02040603050506020204" pitchFamily="18" charset="0"/>
                <a:ea typeface="Arial-Rounded" panose="020B0500000000000000" pitchFamily="34" charset="0"/>
                <a:cs typeface="Arial-Rounded" panose="020B0500000000000000" pitchFamily="34" charset="0"/>
              </a:rPr>
              <a:t>TỪ KHÓ ĐỌC</a:t>
            </a:r>
            <a:endParaRPr lang="zh-CN" altLang="en-US" sz="2800" b="1" dirty="0">
              <a:solidFill>
                <a:srgbClr val="FFFF00"/>
              </a:solidFill>
              <a:effectLst>
                <a:outerShdw blurRad="38100" dist="38100" dir="2700000" algn="tl">
                  <a:srgbClr val="000000">
                    <a:alpha val="43137"/>
                  </a:srgbClr>
                </a:outerShdw>
              </a:effectLst>
              <a:latin typeface="UTM Ambrose" panose="02040603050506020204" pitchFamily="18" charset="0"/>
              <a:ea typeface="Arial-Rounded" panose="020B0500000000000000" pitchFamily="34" charset="0"/>
              <a:cs typeface="Arial-Rounded" panose="020B0500000000000000" pitchFamily="34" charset="0"/>
            </a:endParaRPr>
          </a:p>
        </p:txBody>
      </p:sp>
      <p:sp>
        <p:nvSpPr>
          <p:cNvPr id="7" name="TextBox 6"/>
          <p:cNvSpPr txBox="1"/>
          <p:nvPr/>
        </p:nvSpPr>
        <p:spPr>
          <a:xfrm>
            <a:off x="2060863" y="1263096"/>
            <a:ext cx="10131137" cy="2862322"/>
          </a:xfrm>
          <a:prstGeom prst="rect">
            <a:avLst/>
          </a:prstGeom>
          <a:noFill/>
        </p:spPr>
        <p:txBody>
          <a:bodyPr wrap="square" rtlCol="0">
            <a:spAutoFit/>
          </a:bodyPr>
          <a:lstStyle/>
          <a:p>
            <a:pPr marL="571500" indent="-571500">
              <a:buFontTx/>
              <a:buChar char="-"/>
            </a:pPr>
            <a:endParaRPr lang="en-US" sz="1200" b="1" dirty="0">
              <a:solidFill>
                <a:srgbClr val="FFFF00"/>
              </a:solidFill>
              <a:latin typeface="Times New Roman" panose="02020603050405020304" pitchFamily="18" charset="0"/>
              <a:cs typeface="Times New Roman" panose="02020603050405020304" pitchFamily="18" charset="0"/>
            </a:endParaRPr>
          </a:p>
          <a:p>
            <a:pPr marL="571500" indent="-571500">
              <a:lnSpc>
                <a:spcPct val="150000"/>
              </a:lnSpc>
              <a:buFontTx/>
              <a:buChar char="-"/>
            </a:pPr>
            <a:r>
              <a:rPr lang="en-US" sz="4800" b="1" smtClean="0">
                <a:solidFill>
                  <a:srgbClr val="FFFF00"/>
                </a:solidFill>
                <a:latin typeface="Times New Roman" panose="02020603050405020304" pitchFamily="18" charset="0"/>
                <a:cs typeface="Times New Roman" panose="02020603050405020304" pitchFamily="18" charset="0"/>
              </a:rPr>
              <a:t>hành</a:t>
            </a:r>
            <a:r>
              <a:rPr lang="vi-VN" sz="4800" b="1" smtClean="0">
                <a:solidFill>
                  <a:srgbClr val="FFFF00"/>
                </a:solidFill>
                <a:latin typeface="Times New Roman" panose="02020603050405020304" pitchFamily="18" charset="0"/>
                <a:cs typeface="Times New Roman" panose="02020603050405020304" pitchFamily="18" charset="0"/>
              </a:rPr>
              <a:t> quân</a:t>
            </a:r>
            <a:r>
              <a:rPr lang="en-US" sz="4800" b="1" smtClean="0">
                <a:solidFill>
                  <a:srgbClr val="FFFF00"/>
                </a:solidFill>
                <a:latin typeface="Times New Roman" panose="02020603050405020304" pitchFamily="18" charset="0"/>
                <a:cs typeface="Times New Roman" panose="02020603050405020304" pitchFamily="18" charset="0"/>
              </a:rPr>
              <a:t>  </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a:solidFill>
                  <a:srgbClr val="FFFF00"/>
                </a:solidFill>
                <a:latin typeface="Times New Roman" panose="02020603050405020304" pitchFamily="18" charset="0"/>
                <a:cs typeface="Times New Roman" panose="02020603050405020304" pitchFamily="18" charset="0"/>
              </a:rPr>
              <a:t>-  </a:t>
            </a:r>
            <a:r>
              <a:rPr lang="en-US" sz="4800" b="1" smtClean="0">
                <a:solidFill>
                  <a:srgbClr val="FFFF00"/>
                </a:solidFill>
                <a:latin typeface="Times New Roman" panose="02020603050405020304" pitchFamily="18" charset="0"/>
                <a:cs typeface="Times New Roman" panose="02020603050405020304" pitchFamily="18" charset="0"/>
              </a:rPr>
              <a:t>khoác súng</a:t>
            </a:r>
            <a:endParaRPr lang="en-US" sz="4800" b="1" dirty="0">
              <a:solidFill>
                <a:srgbClr val="FFFF00"/>
              </a:solidFill>
              <a:latin typeface="Times New Roman" panose="02020603050405020304" pitchFamily="18" charset="0"/>
              <a:cs typeface="Times New Roman" panose="02020603050405020304" pitchFamily="18" charset="0"/>
            </a:endParaRPr>
          </a:p>
          <a:p>
            <a:pPr marL="571500" indent="-571500">
              <a:buFontTx/>
              <a:buChar char="-"/>
            </a:pPr>
            <a:r>
              <a:rPr lang="en-US" sz="4800" b="1" smtClean="0">
                <a:solidFill>
                  <a:srgbClr val="FFFF00"/>
                </a:solidFill>
                <a:latin typeface="Times New Roman" panose="02020603050405020304" pitchFamily="18" charset="0"/>
                <a:cs typeface="Times New Roman" panose="02020603050405020304" pitchFamily="18" charset="0"/>
              </a:rPr>
              <a:t>trinh sát            </a:t>
            </a:r>
            <a:r>
              <a:rPr lang="en-US" sz="4800" b="1">
                <a:solidFill>
                  <a:srgbClr val="FFFF00"/>
                </a:solidFill>
                <a:latin typeface="Times New Roman" panose="02020603050405020304" pitchFamily="18" charset="0"/>
                <a:cs typeface="Times New Roman" panose="02020603050405020304" pitchFamily="18" charset="0"/>
              </a:rPr>
              <a:t>- </a:t>
            </a:r>
            <a:r>
              <a:rPr lang="en-US" sz="4800" b="1" smtClean="0">
                <a:solidFill>
                  <a:srgbClr val="FFFF00"/>
                </a:solidFill>
                <a:latin typeface="Times New Roman" panose="02020603050405020304" pitchFamily="18" charset="0"/>
                <a:cs typeface="Times New Roman" panose="02020603050405020304" pitchFamily="18" charset="0"/>
              </a:rPr>
              <a:t>giường </a:t>
            </a:r>
            <a:r>
              <a:rPr lang="en-US" sz="4800" b="1" smtClean="0">
                <a:solidFill>
                  <a:srgbClr val="FFFF00"/>
                </a:solidFill>
                <a:latin typeface="Times New Roman" panose="02020603050405020304" pitchFamily="18" charset="0"/>
                <a:cs typeface="Times New Roman" panose="02020603050405020304" pitchFamily="18" charset="0"/>
              </a:rPr>
              <a:t>bệnh</a:t>
            </a:r>
          </a:p>
          <a:p>
            <a:pPr marL="571500" indent="-571500">
              <a:buFontTx/>
              <a:buChar char="-"/>
            </a:pPr>
            <a:r>
              <a:rPr lang="en-US" sz="4800" b="1" smtClean="0">
                <a:solidFill>
                  <a:srgbClr val="FFFF00"/>
                </a:solidFill>
                <a:latin typeface="Times New Roman" panose="02020603050405020304" pitchFamily="18" charset="0"/>
                <a:cs typeface="Times New Roman" panose="02020603050405020304" pitchFamily="18" charset="0"/>
              </a:rPr>
              <a:t>……</a:t>
            </a:r>
            <a:endParaRPr lang="en-US" sz="4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33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CACA456-21EB-9D17-71E5-50748EAB9103}"/>
              </a:ext>
            </a:extLst>
          </p:cNvPr>
          <p:cNvPicPr>
            <a:picLocks noChangeAspect="1"/>
          </p:cNvPicPr>
          <p:nvPr/>
        </p:nvPicPr>
        <p:blipFill>
          <a:blip r:embed="rId3"/>
          <a:stretch>
            <a:fillRect/>
          </a:stretch>
        </p:blipFill>
        <p:spPr>
          <a:xfrm>
            <a:off x="1370085" y="-7122"/>
            <a:ext cx="9584351" cy="893852"/>
          </a:xfrm>
          <a:prstGeom prst="rect">
            <a:avLst/>
          </a:prstGeom>
          <a:solidFill>
            <a:schemeClr val="accent2"/>
          </a:solidFill>
        </p:spPr>
      </p:pic>
      <p:sp>
        <p:nvSpPr>
          <p:cNvPr id="7" name="TextBox 6">
            <a:extLst>
              <a:ext uri="{FF2B5EF4-FFF2-40B4-BE49-F238E27FC236}">
                <a16:creationId xmlns:a16="http://schemas.microsoft.com/office/drawing/2014/main" xmlns="" id="{3F228600-D140-F4DA-AB65-B1C2025A2A5E}"/>
              </a:ext>
            </a:extLst>
          </p:cNvPr>
          <p:cNvSpPr txBox="1"/>
          <p:nvPr/>
        </p:nvSpPr>
        <p:spPr>
          <a:xfrm>
            <a:off x="132522" y="1632051"/>
            <a:ext cx="12059478" cy="825675"/>
          </a:xfrm>
          <a:prstGeom prst="rect">
            <a:avLst/>
          </a:prstGeom>
          <a:noFill/>
        </p:spPr>
        <p:txBody>
          <a:bodyPr wrap="square">
            <a:spAutoFit/>
          </a:bodyPr>
          <a:lstStyle/>
          <a:p>
            <a:pPr algn="just">
              <a:lnSpc>
                <a:spcPct val="150000"/>
              </a:lnSpc>
            </a:pPr>
            <a:r>
              <a:rPr lang="en-US" sz="3600" dirty="0">
                <a:latin typeface="UTM Avo" panose="02040603050506020204" pitchFamily="18" charset="0"/>
              </a:rPr>
              <a:t>	</a:t>
            </a:r>
            <a:endParaRPr lang="en-US" sz="1200" dirty="0">
              <a:latin typeface="UTM Avo" panose="02040603050506020204" pitchFamily="18" charset="0"/>
            </a:endParaRPr>
          </a:p>
        </p:txBody>
      </p:sp>
      <p:sp>
        <p:nvSpPr>
          <p:cNvPr id="5" name="TextBox 4"/>
          <p:cNvSpPr txBox="1"/>
          <p:nvPr/>
        </p:nvSpPr>
        <p:spPr>
          <a:xfrm>
            <a:off x="126011" y="1420811"/>
            <a:ext cx="11662866" cy="1754326"/>
          </a:xfrm>
          <a:prstGeom prst="rect">
            <a:avLst/>
          </a:prstGeom>
          <a:noFill/>
        </p:spPr>
        <p:txBody>
          <a:bodyPr wrap="square" rtlCol="0">
            <a:spAutoFit/>
          </a:bodyPr>
          <a:lstStyle/>
          <a:p>
            <a:pPr algn="just">
              <a:lnSpc>
                <a:spcPct val="150000"/>
              </a:lnSpc>
            </a:pPr>
            <a:r>
              <a:rPr lang="en-US" sz="3600">
                <a:solidFill>
                  <a:srgbClr val="0070C0"/>
                </a:solidFill>
                <a:latin typeface="UTM Ambrose"/>
                <a:cs typeface="Times New Roman" panose="02020603050405020304" pitchFamily="18" charset="0"/>
              </a:rPr>
              <a:t>+ </a:t>
            </a:r>
            <a:r>
              <a:rPr lang="en-US" sz="3600" smtClean="0">
                <a:solidFill>
                  <a:srgbClr val="0070C0"/>
                </a:solidFill>
                <a:latin typeface="UTM Ambrose"/>
                <a:cs typeface="Times New Roman" panose="02020603050405020304" pitchFamily="18" charset="0"/>
              </a:rPr>
              <a:t>Đứa con gái chừng ba tuổi gào khóc bên mẹ</a:t>
            </a:r>
            <a:r>
              <a:rPr lang="en-US" sz="3600" smtClean="0">
                <a:solidFill>
                  <a:srgbClr val="FF0000"/>
                </a:solidFill>
                <a:latin typeface="UTM Ambrose"/>
                <a:cs typeface="Times New Roman" panose="02020603050405020304" pitchFamily="18" charset="0"/>
              </a:rPr>
              <a:t>/</a:t>
            </a:r>
            <a:r>
              <a:rPr lang="en-US" sz="3600" smtClean="0">
                <a:solidFill>
                  <a:srgbClr val="0070C0"/>
                </a:solidFill>
                <a:latin typeface="UTM Ambrose"/>
                <a:cs typeface="Times New Roman" panose="02020603050405020304" pitchFamily="18" charset="0"/>
              </a:rPr>
              <a:t> đã lạc cả giọng.</a:t>
            </a:r>
            <a:r>
              <a:rPr lang="en-US" sz="3600" smtClean="0">
                <a:solidFill>
                  <a:srgbClr val="FF0000"/>
                </a:solidFill>
                <a:latin typeface="UTM Ambrose"/>
                <a:cs typeface="Times New Roman" panose="02020603050405020304" pitchFamily="18" charset="0"/>
              </a:rPr>
              <a:t>//</a:t>
            </a:r>
            <a:r>
              <a:rPr lang="en-US" sz="3600" dirty="0">
                <a:solidFill>
                  <a:srgbClr val="0070C0"/>
                </a:solidFill>
                <a:latin typeface="UTM Ambrose"/>
                <a:cs typeface="Times New Roman" panose="02020603050405020304" pitchFamily="18" charset="0"/>
              </a:rPr>
              <a:t> </a:t>
            </a:r>
          </a:p>
        </p:txBody>
      </p:sp>
      <p:sp>
        <p:nvSpPr>
          <p:cNvPr id="6" name="Rectangle 5"/>
          <p:cNvSpPr/>
          <p:nvPr/>
        </p:nvSpPr>
        <p:spPr>
          <a:xfrm>
            <a:off x="112758" y="3499841"/>
            <a:ext cx="11676119" cy="1754326"/>
          </a:xfrm>
          <a:prstGeom prst="rect">
            <a:avLst/>
          </a:prstGeom>
        </p:spPr>
        <p:txBody>
          <a:bodyPr wrap="square">
            <a:spAutoFit/>
          </a:bodyPr>
          <a:lstStyle/>
          <a:p>
            <a:pPr algn="just">
              <a:lnSpc>
                <a:spcPct val="150000"/>
              </a:lnSpc>
            </a:pPr>
            <a:r>
              <a:rPr lang="en-US" sz="3600" i="1">
                <a:solidFill>
                  <a:srgbClr val="0070C0"/>
                </a:solidFill>
                <a:latin typeface="UTM Ambrose"/>
                <a:ea typeface="Times New Roman" panose="02020603050405020304" pitchFamily="18" charset="0"/>
                <a:cs typeface="Times New Roman" panose="02020603050405020304" pitchFamily="18" charset="0"/>
              </a:rPr>
              <a:t>+ </a:t>
            </a:r>
            <a:r>
              <a:rPr lang="vi-VN" sz="3600">
                <a:solidFill>
                  <a:srgbClr val="0070C0"/>
                </a:solidFill>
                <a:latin typeface="UTM Ambrose"/>
              </a:rPr>
              <a:t>Được biết địa chỉ ân nhân</a:t>
            </a:r>
            <a:r>
              <a:rPr lang="vi-VN" sz="3600" smtClean="0">
                <a:solidFill>
                  <a:srgbClr val="0070C0"/>
                </a:solidFill>
                <a:latin typeface="UTM Ambrose"/>
              </a:rPr>
              <a:t>,</a:t>
            </a:r>
            <a:r>
              <a:rPr lang="vi-VN" sz="3600" smtClean="0">
                <a:solidFill>
                  <a:srgbClr val="FF0000"/>
                </a:solidFill>
                <a:latin typeface="UTM Ambrose"/>
              </a:rPr>
              <a:t>/</a:t>
            </a:r>
            <a:r>
              <a:rPr lang="vi-VN" sz="3600" smtClean="0">
                <a:solidFill>
                  <a:srgbClr val="0070C0"/>
                </a:solidFill>
                <a:latin typeface="UTM Ambrose"/>
              </a:rPr>
              <a:t> </a:t>
            </a:r>
            <a:r>
              <a:rPr lang="vi-VN" sz="3600">
                <a:solidFill>
                  <a:srgbClr val="0070C0"/>
                </a:solidFill>
                <a:latin typeface="UTM Ambrose"/>
              </a:rPr>
              <a:t>cô Hiền bắt xe đi suốt </a:t>
            </a:r>
            <a:r>
              <a:rPr lang="vi-VN" sz="3600" smtClean="0">
                <a:solidFill>
                  <a:srgbClr val="0070C0"/>
                </a:solidFill>
                <a:latin typeface="UTM Ambrose"/>
              </a:rPr>
              <a:t>đêm</a:t>
            </a:r>
            <a:r>
              <a:rPr lang="vi-VN" sz="3600" smtClean="0">
                <a:solidFill>
                  <a:srgbClr val="FF0000"/>
                </a:solidFill>
                <a:latin typeface="UTM Ambrose"/>
              </a:rPr>
              <a:t>/</a:t>
            </a:r>
            <a:r>
              <a:rPr lang="vi-VN" sz="3600" smtClean="0">
                <a:solidFill>
                  <a:srgbClr val="0070C0"/>
                </a:solidFill>
                <a:latin typeface="UTM Ambrose"/>
              </a:rPr>
              <a:t> </a:t>
            </a:r>
            <a:r>
              <a:rPr lang="vi-VN" sz="3600">
                <a:solidFill>
                  <a:srgbClr val="0070C0"/>
                </a:solidFill>
                <a:latin typeface="UTM Ambrose"/>
              </a:rPr>
              <a:t>từ Cao Bằng về Hà </a:t>
            </a:r>
            <a:r>
              <a:rPr lang="vi-VN" sz="3600" smtClean="0">
                <a:solidFill>
                  <a:srgbClr val="0070C0"/>
                </a:solidFill>
                <a:latin typeface="UTM Ambrose"/>
              </a:rPr>
              <a:t>Nội</a:t>
            </a:r>
            <a:r>
              <a:rPr lang="vi-VN" sz="3600" smtClean="0">
                <a:solidFill>
                  <a:srgbClr val="FF0000"/>
                </a:solidFill>
                <a:latin typeface="UTM Ambrose"/>
              </a:rPr>
              <a:t>/</a:t>
            </a:r>
            <a:r>
              <a:rPr lang="vi-VN" sz="3600" smtClean="0">
                <a:solidFill>
                  <a:srgbClr val="0070C0"/>
                </a:solidFill>
                <a:latin typeface="UTM Ambrose"/>
              </a:rPr>
              <a:t> </a:t>
            </a:r>
            <a:r>
              <a:rPr lang="vi-VN" sz="3600">
                <a:solidFill>
                  <a:srgbClr val="0070C0"/>
                </a:solidFill>
                <a:latin typeface="UTM Ambrose"/>
              </a:rPr>
              <a:t>rồi ngược lên Phú Thọ.</a:t>
            </a:r>
            <a:r>
              <a:rPr lang="vi-VN" sz="3600">
                <a:solidFill>
                  <a:srgbClr val="FF0000"/>
                </a:solidFill>
                <a:latin typeface="UTM Ambrose"/>
              </a:rPr>
              <a:t>//</a:t>
            </a:r>
            <a:r>
              <a:rPr lang="vi-VN" sz="3600">
                <a:solidFill>
                  <a:srgbClr val="0070C0"/>
                </a:solidFill>
                <a:latin typeface="UTM Ambrose"/>
              </a:rPr>
              <a:t> </a:t>
            </a:r>
            <a:endParaRPr lang="en-US" sz="3600" dirty="0">
              <a:solidFill>
                <a:srgbClr val="0070C0"/>
              </a:solidFill>
              <a:latin typeface="UTM Ambrose"/>
              <a:cs typeface="Times New Roman" panose="02020603050405020304" pitchFamily="18" charset="0"/>
            </a:endParaRPr>
          </a:p>
        </p:txBody>
      </p:sp>
    </p:spTree>
    <p:extLst>
      <p:ext uri="{BB962C8B-B14F-4D97-AF65-F5344CB8AC3E}">
        <p14:creationId xmlns:p14="http://schemas.microsoft.com/office/powerpoint/2010/main" val="217664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4929" y="0"/>
            <a:ext cx="11671444" cy="8102218"/>
          </a:xfrm>
          <a:prstGeom prst="rect">
            <a:avLst/>
          </a:prstGeom>
          <a:noFill/>
        </p:spPr>
        <p:txBody>
          <a:bodyPr wrap="square" rtlCol="0">
            <a:spAutoFit/>
          </a:bodyPr>
          <a:lstStyle/>
          <a:p>
            <a:pPr algn="ctr"/>
            <a:r>
              <a:rPr lang="en-US" sz="4000" b="1" smtClean="0">
                <a:solidFill>
                  <a:srgbClr val="FF0000"/>
                </a:solidFill>
                <a:latin typeface="UTM Ambrose" panose="02040603050506020204" pitchFamily="18" charset="0"/>
                <a:cs typeface="Times New Roman" panose="02020603050405020304" pitchFamily="18" charset="0"/>
              </a:rPr>
              <a:t>Bức ảnh</a:t>
            </a:r>
            <a:endParaRPr lang="vi-VN" sz="4000" dirty="0">
              <a:solidFill>
                <a:srgbClr val="FF0000"/>
              </a:solidFill>
              <a:latin typeface="UTM Avo" panose="02040603050506020204"/>
              <a:cs typeface="Times New Roman" panose="02020603050405020304" pitchFamily="18" charset="0"/>
            </a:endParaRPr>
          </a:p>
          <a:p>
            <a:pPr algn="just">
              <a:lnSpc>
                <a:spcPct val="150000"/>
              </a:lnSpc>
            </a:pPr>
            <a:r>
              <a:rPr lang="vi-VN" sz="3200" dirty="0">
                <a:solidFill>
                  <a:srgbClr val="0070C0"/>
                </a:solidFill>
                <a:latin typeface="UTM Avo" panose="02040603050506020204"/>
                <a:cs typeface="Times New Roman" panose="02020603050405020304" pitchFamily="18" charset="0"/>
              </a:rPr>
              <a:t>    </a:t>
            </a:r>
            <a:r>
              <a:rPr lang="vi-VN" sz="3200">
                <a:solidFill>
                  <a:srgbClr val="0070C0"/>
                </a:solidFill>
                <a:latin typeface="UTM Avo" panose="02040603050506020204"/>
                <a:cs typeface="Times New Roman" panose="02020603050405020304" pitchFamily="18" charset="0"/>
              </a:rPr>
              <a:t> </a:t>
            </a:r>
            <a:r>
              <a:rPr lang="en-US" sz="3200" smtClean="0">
                <a:solidFill>
                  <a:srgbClr val="0070C0"/>
                </a:solidFill>
                <a:latin typeface="UTM Avo" panose="02040603050506020204"/>
                <a:cs typeface="Times New Roman" panose="02020603050405020304" pitchFamily="18" charset="0"/>
              </a:rPr>
              <a:t>  </a:t>
            </a:r>
            <a:r>
              <a:rPr lang="en-US" sz="3400" smtClean="0">
                <a:solidFill>
                  <a:srgbClr val="0070C0"/>
                </a:solidFill>
                <a:latin typeface="UTM Avo" panose="02040603050506020204"/>
                <a:cs typeface="Times New Roman" panose="02020603050405020304" pitchFamily="18" charset="0"/>
              </a:rPr>
              <a:t>Tháng 2 năm 1979, trên đường hành quân bảo vệ biên cương của Tổ quốc, một tổ trinh thám của bộ đội ta nghe tiếng trẻ con khóc, liền chia nhau đi tìm. Họ phát hiện một phụ nữ trúng đạn địch, nằm ngất bên đường mòn. </a:t>
            </a:r>
            <a:r>
              <a:rPr lang="en-US" sz="3400">
                <a:solidFill>
                  <a:srgbClr val="0070C0"/>
                </a:solidFill>
                <a:latin typeface="UTM Ambrose"/>
                <a:cs typeface="Times New Roman" panose="02020603050405020304" pitchFamily="18" charset="0"/>
              </a:rPr>
              <a:t>Đứa con gái chừng ba tuổi gào khóc bên </a:t>
            </a:r>
            <a:r>
              <a:rPr lang="en-US" sz="3400" smtClean="0">
                <a:solidFill>
                  <a:srgbClr val="0070C0"/>
                </a:solidFill>
                <a:latin typeface="UTM Ambrose"/>
                <a:cs typeface="Times New Roman" panose="02020603050405020304" pitchFamily="18" charset="0"/>
              </a:rPr>
              <a:t>mẹ </a:t>
            </a:r>
            <a:r>
              <a:rPr lang="en-US" sz="3400">
                <a:solidFill>
                  <a:srgbClr val="0070C0"/>
                </a:solidFill>
                <a:latin typeface="UTM Ambrose"/>
                <a:cs typeface="Times New Roman" panose="02020603050405020304" pitchFamily="18" charset="0"/>
              </a:rPr>
              <a:t>đã lạc cả giọng</a:t>
            </a:r>
            <a:r>
              <a:rPr lang="vi-VN" sz="3400" smtClean="0">
                <a:solidFill>
                  <a:srgbClr val="0070C0"/>
                </a:solidFill>
                <a:latin typeface="UTM Avo" panose="02040603050506020204"/>
              </a:rPr>
              <a:t>.</a:t>
            </a:r>
            <a:r>
              <a:rPr lang="en-US" sz="3400" smtClean="0">
                <a:solidFill>
                  <a:srgbClr val="0070C0"/>
                </a:solidFill>
                <a:latin typeface="UTM Avo" panose="02040603050506020204"/>
              </a:rPr>
              <a:t> Các chiến sĩ thay nhau cõng bà mẹ và cháu bé xuyên đêm luồn rừng, tìm về trạm quân y. Trên suốt chặng đường dài, cháu bé được một chiến sĩ nữ trẻ dỗ dành, chăm sóc.</a:t>
            </a:r>
            <a:endParaRPr lang="vi-VN" sz="3400" dirty="0">
              <a:solidFill>
                <a:srgbClr val="0070C0"/>
              </a:solidFill>
              <a:latin typeface="UTM Avo" panose="02040603050506020204"/>
            </a:endParaRPr>
          </a:p>
          <a:p>
            <a:pPr algn="just">
              <a:lnSpc>
                <a:spcPct val="150000"/>
              </a:lnSpc>
            </a:pPr>
            <a:r>
              <a:rPr lang="en-US" sz="3500" dirty="0">
                <a:solidFill>
                  <a:srgbClr val="0070C0"/>
                </a:solidFill>
                <a:latin typeface="UTM Avo" panose="02040603050506020204"/>
              </a:rPr>
              <a:t>    </a:t>
            </a:r>
            <a:endParaRPr lang="vi-VN" sz="3500" dirty="0">
              <a:solidFill>
                <a:srgbClr val="0070C0"/>
              </a:solidFill>
              <a:latin typeface="UTM Avo" panose="02040603050506020204"/>
            </a:endParaRPr>
          </a:p>
        </p:txBody>
      </p:sp>
      <p:sp>
        <p:nvSpPr>
          <p:cNvPr id="9" name="Oval 8">
            <a:extLst>
              <a:ext uri="{FF2B5EF4-FFF2-40B4-BE49-F238E27FC236}">
                <a16:creationId xmlns:a16="http://schemas.microsoft.com/office/drawing/2014/main" xmlns="" id="{5B1CD354-6A45-4767-996C-4EA00826D30B}"/>
              </a:ext>
            </a:extLst>
          </p:cNvPr>
          <p:cNvSpPr/>
          <p:nvPr/>
        </p:nvSpPr>
        <p:spPr>
          <a:xfrm>
            <a:off x="287627" y="851338"/>
            <a:ext cx="564181" cy="477078"/>
          </a:xfrm>
          <a:prstGeom prst="ellipse">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a:t>
            </a:r>
          </a:p>
        </p:txBody>
      </p:sp>
    </p:spTree>
    <p:extLst>
      <p:ext uri="{BB962C8B-B14F-4D97-AF65-F5344CB8AC3E}">
        <p14:creationId xmlns:p14="http://schemas.microsoft.com/office/powerpoint/2010/main" val="973462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0277" y="158305"/>
            <a:ext cx="11671444" cy="6300956"/>
          </a:xfrm>
          <a:prstGeom prst="rect">
            <a:avLst/>
          </a:prstGeom>
          <a:noFill/>
        </p:spPr>
        <p:txBody>
          <a:bodyPr wrap="square" rtlCol="0">
            <a:spAutoFit/>
          </a:bodyPr>
          <a:lstStyle/>
          <a:p>
            <a:pPr algn="just">
              <a:lnSpc>
                <a:spcPct val="150000"/>
              </a:lnSpc>
            </a:pPr>
            <a:r>
              <a:rPr lang="en-US" sz="3500">
                <a:solidFill>
                  <a:srgbClr val="0070C0"/>
                </a:solidFill>
                <a:latin typeface="UTM Avo" panose="02040603050506020204"/>
              </a:rPr>
              <a:t>    </a:t>
            </a:r>
            <a:r>
              <a:rPr lang="en-US" sz="3500" smtClean="0">
                <a:solidFill>
                  <a:srgbClr val="0070C0"/>
                </a:solidFill>
                <a:latin typeface="UTM Avo" panose="02040603050506020204"/>
              </a:rPr>
              <a:t>  </a:t>
            </a:r>
            <a:r>
              <a:rPr lang="en-US" sz="3400" smtClean="0">
                <a:solidFill>
                  <a:srgbClr val="0070C0"/>
                </a:solidFill>
                <a:latin typeface="UTM Avo" panose="02040603050506020204"/>
              </a:rPr>
              <a:t>Hình ảnh cô bộ đội trẻ vai khoác súng, tay bế cháu bé đã lọt vào ống kính của một phóng viên</a:t>
            </a:r>
            <a:r>
              <a:rPr lang="vi-VN" sz="3400" smtClean="0">
                <a:solidFill>
                  <a:srgbClr val="0070C0"/>
                </a:solidFill>
                <a:latin typeface="UTM Avo" panose="02040603050506020204"/>
              </a:rPr>
              <a:t>.</a:t>
            </a:r>
            <a:r>
              <a:rPr lang="en-US" sz="3400" smtClean="0">
                <a:solidFill>
                  <a:srgbClr val="0070C0"/>
                </a:solidFill>
                <a:latin typeface="UTM Avo" panose="02040603050506020204"/>
              </a:rPr>
              <a:t> Bức ảnh được đăng trên báo, gây xúc động lớn. Gần bốn mươi năm sau, nhờ nỗ lực của một nhóm phóng viên, hai người trong tấm ảnh mới gặp lại được nhau. Người nữ chiến sĩ là bà Bùi Thị Mùi, quê ở huyện Thanh Ba, tỉnh Phú Thọ. Bà Mùi nay đã già yếu. Còn cô bé năm xưa nay cũng đã ở tuổi bốn mươi. Đó là cô Hoàng Thị Hiền, quê ở huyện Hoà An, tỉnh Cao Bằng.</a:t>
            </a:r>
            <a:endParaRPr lang="vi-VN" sz="3400" dirty="0">
              <a:solidFill>
                <a:srgbClr val="0070C0"/>
              </a:solidFill>
              <a:latin typeface="UTM Avo" panose="02040603050506020204"/>
            </a:endParaRPr>
          </a:p>
        </p:txBody>
      </p:sp>
      <p:sp>
        <p:nvSpPr>
          <p:cNvPr id="9" name="Oval 8">
            <a:extLst>
              <a:ext uri="{FF2B5EF4-FFF2-40B4-BE49-F238E27FC236}">
                <a16:creationId xmlns:a16="http://schemas.microsoft.com/office/drawing/2014/main" xmlns="" id="{17DF7BEF-5CC3-4D6C-90FA-8DC686172300}"/>
              </a:ext>
            </a:extLst>
          </p:cNvPr>
          <p:cNvSpPr/>
          <p:nvPr/>
        </p:nvSpPr>
        <p:spPr>
          <a:xfrm>
            <a:off x="0" y="473858"/>
            <a:ext cx="564181" cy="477078"/>
          </a:xfrm>
          <a:prstGeom prst="ellipse">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2</a:t>
            </a:r>
          </a:p>
        </p:txBody>
      </p:sp>
    </p:spTree>
    <p:extLst>
      <p:ext uri="{BB962C8B-B14F-4D97-AF65-F5344CB8AC3E}">
        <p14:creationId xmlns:p14="http://schemas.microsoft.com/office/powerpoint/2010/main" val="2800883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7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8040" y="315986"/>
            <a:ext cx="11358657" cy="6740307"/>
          </a:xfrm>
          <a:prstGeom prst="rect">
            <a:avLst/>
          </a:prstGeom>
          <a:noFill/>
        </p:spPr>
        <p:txBody>
          <a:bodyPr wrap="square" rtlCol="0">
            <a:spAutoFit/>
          </a:bodyPr>
          <a:lstStyle/>
          <a:p>
            <a:pPr algn="just">
              <a:lnSpc>
                <a:spcPct val="150000"/>
              </a:lnSpc>
            </a:pPr>
            <a:r>
              <a:rPr lang="en-US" sz="3600">
                <a:solidFill>
                  <a:srgbClr val="0070C0"/>
                </a:solidFill>
                <a:latin typeface="UTM Avo" panose="02040603050506020204"/>
              </a:rPr>
              <a:t>     </a:t>
            </a:r>
            <a:r>
              <a:rPr lang="en-US" sz="3600" smtClean="0">
                <a:solidFill>
                  <a:srgbClr val="0070C0"/>
                </a:solidFill>
                <a:latin typeface="UTM Ambrose"/>
              </a:rPr>
              <a:t>Được biết địa chỉ của ân nhân, cô Hiền bắt xe đi suốt đêm từ Cao Bằng về Hà Nội, rồi ngược lên Phú Thọ. Cả đêm ấy, cô không sao ngủ được. </a:t>
            </a:r>
            <a:r>
              <a:rPr lang="vi-VN" sz="3600" smtClean="0">
                <a:solidFill>
                  <a:srgbClr val="0070C0"/>
                </a:solidFill>
                <a:latin typeface="UTM Ambrose"/>
              </a:rPr>
              <a:t>Bước </a:t>
            </a:r>
            <a:r>
              <a:rPr lang="vi-VN" sz="3600">
                <a:solidFill>
                  <a:srgbClr val="0070C0"/>
                </a:solidFill>
                <a:latin typeface="UTM Ambrose"/>
              </a:rPr>
              <a:t>vào căn nhà đơn sơ của bà Mùi, </a:t>
            </a:r>
            <a:r>
              <a:rPr lang="vi-VN" sz="3600" smtClean="0">
                <a:solidFill>
                  <a:srgbClr val="0070C0"/>
                </a:solidFill>
                <a:latin typeface="UTM Ambrose"/>
              </a:rPr>
              <a:t>cô </a:t>
            </a:r>
            <a:r>
              <a:rPr lang="vi-VN" sz="3600">
                <a:solidFill>
                  <a:srgbClr val="0070C0"/>
                </a:solidFill>
                <a:latin typeface="UTM Ambrose"/>
              </a:rPr>
              <a:t>trào nước mắt, </a:t>
            </a:r>
            <a:r>
              <a:rPr lang="vi-VN" sz="3600" smtClean="0">
                <a:solidFill>
                  <a:srgbClr val="0070C0"/>
                </a:solidFill>
                <a:latin typeface="UTM Ambrose"/>
              </a:rPr>
              <a:t>lao </a:t>
            </a:r>
            <a:r>
              <a:rPr lang="vi-VN" sz="3600">
                <a:solidFill>
                  <a:srgbClr val="0070C0"/>
                </a:solidFill>
                <a:latin typeface="UTM Ambrose"/>
              </a:rPr>
              <a:t>tới bên giường bệnh, </a:t>
            </a:r>
            <a:r>
              <a:rPr lang="vi-VN" sz="3600" smtClean="0">
                <a:solidFill>
                  <a:srgbClr val="0070C0"/>
                </a:solidFill>
                <a:latin typeface="UTM Ambrose"/>
              </a:rPr>
              <a:t>chỉ </a:t>
            </a:r>
            <a:r>
              <a:rPr lang="vi-VN" sz="3600">
                <a:solidFill>
                  <a:srgbClr val="0070C0"/>
                </a:solidFill>
                <a:latin typeface="UTM Ambrose"/>
              </a:rPr>
              <a:t>gọi được hai tiếng “Mẹ </a:t>
            </a:r>
            <a:r>
              <a:rPr lang="vi-VN" sz="3600" smtClean="0">
                <a:solidFill>
                  <a:srgbClr val="0070C0"/>
                </a:solidFill>
                <a:latin typeface="UTM Ambrose"/>
              </a:rPr>
              <a:t>ơi</a:t>
            </a:r>
            <a:r>
              <a:rPr lang="en-US" sz="3600" smtClean="0">
                <a:solidFill>
                  <a:srgbClr val="0070C0"/>
                </a:solidFill>
                <a:latin typeface="UTM Ambrose"/>
              </a:rPr>
              <a:t>!</a:t>
            </a:r>
            <a:r>
              <a:rPr lang="vi-VN" sz="3600" smtClean="0">
                <a:solidFill>
                  <a:srgbClr val="0070C0"/>
                </a:solidFill>
                <a:latin typeface="UTM Ambrose"/>
              </a:rPr>
              <a:t>” rồi </a:t>
            </a:r>
            <a:r>
              <a:rPr lang="vi-VN" sz="3600">
                <a:solidFill>
                  <a:srgbClr val="0070C0"/>
                </a:solidFill>
                <a:latin typeface="UTM Ambrose"/>
              </a:rPr>
              <a:t>cứ thế, </a:t>
            </a:r>
            <a:r>
              <a:rPr lang="vi-VN" sz="3600" smtClean="0">
                <a:solidFill>
                  <a:srgbClr val="0070C0"/>
                </a:solidFill>
                <a:latin typeface="UTM Ambrose"/>
              </a:rPr>
              <a:t>hai </a:t>
            </a:r>
            <a:r>
              <a:rPr lang="vi-VN" sz="3600">
                <a:solidFill>
                  <a:srgbClr val="0070C0"/>
                </a:solidFill>
                <a:latin typeface="UTM Ambrose"/>
              </a:rPr>
              <a:t>mẹ con ôm nhau nức nở, </a:t>
            </a:r>
            <a:r>
              <a:rPr lang="vi-VN" sz="3600" smtClean="0">
                <a:solidFill>
                  <a:srgbClr val="0070C0"/>
                </a:solidFill>
                <a:latin typeface="UTM Ambrose"/>
              </a:rPr>
              <a:t>không </a:t>
            </a:r>
            <a:r>
              <a:rPr lang="vi-VN" sz="3600">
                <a:solidFill>
                  <a:srgbClr val="0070C0"/>
                </a:solidFill>
                <a:latin typeface="UTM Ambrose"/>
              </a:rPr>
              <a:t>nói nên </a:t>
            </a:r>
            <a:r>
              <a:rPr lang="vi-VN" sz="3600" smtClean="0">
                <a:solidFill>
                  <a:srgbClr val="0070C0"/>
                </a:solidFill>
                <a:latin typeface="UTM Ambrose"/>
              </a:rPr>
              <a:t>lời.</a:t>
            </a:r>
            <a:endParaRPr lang="en-US" sz="3600" smtClean="0">
              <a:solidFill>
                <a:srgbClr val="0070C0"/>
              </a:solidFill>
              <a:latin typeface="UTM Ambrose"/>
            </a:endParaRPr>
          </a:p>
          <a:p>
            <a:pPr algn="just">
              <a:lnSpc>
                <a:spcPct val="150000"/>
              </a:lnSpc>
            </a:pPr>
            <a:r>
              <a:rPr lang="en-US" sz="3600">
                <a:solidFill>
                  <a:srgbClr val="0070C0"/>
                </a:solidFill>
                <a:latin typeface="UTM Ambrose"/>
              </a:rPr>
              <a:t> </a:t>
            </a:r>
            <a:r>
              <a:rPr lang="en-US" sz="3600" smtClean="0">
                <a:solidFill>
                  <a:srgbClr val="0070C0"/>
                </a:solidFill>
                <a:latin typeface="UTM Ambrose"/>
              </a:rPr>
              <a:t>                                                Theo MAI THANH HẢI</a:t>
            </a:r>
            <a:endParaRPr lang="en-US" sz="3600">
              <a:solidFill>
                <a:srgbClr val="0070C0"/>
              </a:solidFill>
              <a:latin typeface="UTM Ambrose"/>
            </a:endParaRPr>
          </a:p>
          <a:p>
            <a:pPr algn="just">
              <a:lnSpc>
                <a:spcPct val="150000"/>
              </a:lnSpc>
            </a:pPr>
            <a:endParaRPr lang="vi-VN" sz="3600" b="1" dirty="0">
              <a:solidFill>
                <a:srgbClr val="0070C0"/>
              </a:solidFill>
              <a:latin typeface="UTM Avo" panose="02040603050506020204"/>
              <a:cs typeface="Times New Roman" panose="02020603050405020304" pitchFamily="18" charset="0"/>
            </a:endParaRPr>
          </a:p>
        </p:txBody>
      </p:sp>
      <p:sp>
        <p:nvSpPr>
          <p:cNvPr id="9" name="Oval 8">
            <a:extLst>
              <a:ext uri="{FF2B5EF4-FFF2-40B4-BE49-F238E27FC236}">
                <a16:creationId xmlns:a16="http://schemas.microsoft.com/office/drawing/2014/main" xmlns="" id="{5ED69CA2-CD6D-4733-A448-345B233A723D}"/>
              </a:ext>
            </a:extLst>
          </p:cNvPr>
          <p:cNvSpPr/>
          <p:nvPr/>
        </p:nvSpPr>
        <p:spPr>
          <a:xfrm>
            <a:off x="197292" y="581457"/>
            <a:ext cx="564181" cy="477078"/>
          </a:xfrm>
          <a:prstGeom prst="ellipse">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3</a:t>
            </a:r>
          </a:p>
        </p:txBody>
      </p:sp>
    </p:spTree>
    <p:extLst>
      <p:ext uri="{BB962C8B-B14F-4D97-AF65-F5344CB8AC3E}">
        <p14:creationId xmlns:p14="http://schemas.microsoft.com/office/powerpoint/2010/main" val="3928344305"/>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1079</TotalTime>
  <Words>853</Words>
  <PresentationFormat>Widescreen</PresentationFormat>
  <Paragraphs>59</Paragraphs>
  <Slides>25</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vt:lpstr>
      <vt:lpstr>Arial-Rounded</vt:lpstr>
      <vt:lpstr>Calibri</vt:lpstr>
      <vt:lpstr>Century Gothic</vt:lpstr>
      <vt:lpstr>Pacifico</vt:lpstr>
      <vt:lpstr>Tahoma</vt:lpstr>
      <vt:lpstr>Times New Roman</vt:lpstr>
      <vt:lpstr>UTM Ambrose</vt:lpstr>
      <vt:lpstr>UTM Avo</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2023-08-24T02:15:12Z</dcterms:created>
  <dcterms:modified xsi:type="dcterms:W3CDTF">2023-12-25T09:23:02Z</dcterms:modified>
</cp:coreProperties>
</file>