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17"/>
  </p:notesMasterIdLst>
  <p:sldIdLst>
    <p:sldId id="271" r:id="rId2"/>
    <p:sldId id="323" r:id="rId3"/>
    <p:sldId id="324" r:id="rId4"/>
    <p:sldId id="261" r:id="rId5"/>
    <p:sldId id="361" r:id="rId6"/>
    <p:sldId id="362" r:id="rId7"/>
    <p:sldId id="311" r:id="rId8"/>
    <p:sldId id="340" r:id="rId9"/>
    <p:sldId id="310" r:id="rId10"/>
    <p:sldId id="343" r:id="rId11"/>
    <p:sldId id="344" r:id="rId12"/>
    <p:sldId id="363" r:id="rId13"/>
    <p:sldId id="325" r:id="rId14"/>
    <p:sldId id="317" r:id="rId15"/>
    <p:sldId id="27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IBOOKS" initials="E" lastIdx="1" clrIdx="0">
    <p:extLst>
      <p:ext uri="{19B8F6BF-5375-455C-9EA6-DF929625EA0E}">
        <p15:presenceInfo xmlns:p15="http://schemas.microsoft.com/office/powerpoint/2012/main" userId="e44a7bdf1da0379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A4A5"/>
    <a:srgbClr val="5E913B"/>
    <a:srgbClr val="CB6466"/>
    <a:srgbClr val="000000"/>
    <a:srgbClr val="61953D"/>
    <a:srgbClr val="5C8E3A"/>
    <a:srgbClr val="E36427"/>
    <a:srgbClr val="D98F91"/>
    <a:srgbClr val="4CB15F"/>
    <a:srgbClr val="F265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76" autoAdjust="0"/>
    <p:restoredTop sz="91957" autoAdjust="0"/>
  </p:normalViewPr>
  <p:slideViewPr>
    <p:cSldViewPr snapToGrid="0" showGuides="1">
      <p:cViewPr varScale="1">
        <p:scale>
          <a:sx n="56" d="100"/>
          <a:sy n="56" d="100"/>
        </p:scale>
        <p:origin x="96" y="11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27/06/2023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24d75da4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a24d75da4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829779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24d75da4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a24d75da4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Link: https://</a:t>
            </a:r>
            <a:r>
              <a:rPr lang="en-US" sz="1200" b="0" i="1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www.youtube.com</a:t>
            </a:r>
            <a:r>
              <a:rPr lang="en-US" sz="1200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n-US" sz="1200" b="0" i="1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watch?v</a:t>
            </a:r>
            <a:r>
              <a:rPr lang="en-US" sz="1200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</a:t>
            </a:r>
            <a:r>
              <a:rPr lang="en-US" sz="1200" b="0" i="1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qG9oD9qxX6g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104677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24d75da4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a24d75da4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9529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27/06/2023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205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27/06/2023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476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27/06/2023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99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10"/>
          <p:cNvSpPr txBox="1">
            <a:spLocks noGrp="1"/>
          </p:cNvSpPr>
          <p:nvPr>
            <p:ph type="body" idx="1"/>
          </p:nvPr>
        </p:nvSpPr>
        <p:spPr>
          <a:xfrm>
            <a:off x="949833" y="5385300"/>
            <a:ext cx="10292400" cy="749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4357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"/>
          <p:cNvSpPr txBox="1">
            <a:spLocks noGrp="1"/>
          </p:cNvSpPr>
          <p:nvPr>
            <p:ph type="title"/>
          </p:nvPr>
        </p:nvSpPr>
        <p:spPr>
          <a:xfrm>
            <a:off x="1331400" y="723267"/>
            <a:ext cx="9529200" cy="63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4"/>
          <p:cNvSpPr txBox="1">
            <a:spLocks noGrp="1"/>
          </p:cNvSpPr>
          <p:nvPr>
            <p:ph type="body" idx="1"/>
          </p:nvPr>
        </p:nvSpPr>
        <p:spPr>
          <a:xfrm>
            <a:off x="1331400" y="1356867"/>
            <a:ext cx="9529200" cy="4777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3954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with subtitle">
  <p:cSld name="Main point with subtitle"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17"/>
          <p:cNvSpPr txBox="1">
            <a:spLocks noGrp="1"/>
          </p:cNvSpPr>
          <p:nvPr>
            <p:ph type="title"/>
          </p:nvPr>
        </p:nvSpPr>
        <p:spPr>
          <a:xfrm>
            <a:off x="1705833" y="1785017"/>
            <a:ext cx="8380400" cy="2608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9pPr>
          </a:lstStyle>
          <a:p>
            <a:endParaRPr/>
          </a:p>
        </p:txBody>
      </p:sp>
      <p:sp>
        <p:nvSpPr>
          <p:cNvPr id="815" name="Google Shape;815;p17"/>
          <p:cNvSpPr txBox="1">
            <a:spLocks noGrp="1"/>
          </p:cNvSpPr>
          <p:nvPr>
            <p:ph type="subTitle" idx="1"/>
          </p:nvPr>
        </p:nvSpPr>
        <p:spPr>
          <a:xfrm>
            <a:off x="1705833" y="4610184"/>
            <a:ext cx="8380400" cy="46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99818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2135200" y="3247533"/>
            <a:ext cx="7921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5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3175200" y="4211333"/>
            <a:ext cx="5841600" cy="5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 hasCustomPrompt="1"/>
          </p:nvPr>
        </p:nvSpPr>
        <p:spPr>
          <a:xfrm>
            <a:off x="5243600" y="2061033"/>
            <a:ext cx="1704800" cy="10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822557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27/06/2023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151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27/06/2023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18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27/06/2023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910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27/06/2023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706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27/06/2023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025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27/06/2023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65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27/06/2023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428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27/06/2023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598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27/06/2023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357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1" r:id="rId14"/>
    <p:sldLayoutId id="2147483722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010951" y="1039215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10951" y="936575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1513557" y="1017136"/>
            <a:ext cx="89071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effectLst/>
                <a:ea typeface="Calibri" panose="020F0502020204030204" pitchFamily="34" charset="0"/>
              </a:rPr>
              <a:t>Read the text and complete the </a:t>
            </a:r>
            <a:r>
              <a:rPr lang="en-US" sz="2800" b="1" dirty="0" smtClean="0">
                <a:effectLst/>
                <a:ea typeface="Calibri" panose="020F0502020204030204" pitchFamily="34" charset="0"/>
              </a:rPr>
              <a:t>table.</a:t>
            </a:r>
            <a:endParaRPr lang="en-US" sz="4400" b="1" dirty="0">
              <a:effectLst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CULTURE</a:t>
            </a:r>
          </a:p>
        </p:txBody>
      </p:sp>
      <p:graphicFrame>
        <p:nvGraphicFramePr>
          <p:cNvPr id="2" name="Table 4">
            <a:extLst>
              <a:ext uri="{FF2B5EF4-FFF2-40B4-BE49-F238E27FC236}">
                <a16:creationId xmlns:a16="http://schemas.microsoft.com/office/drawing/2014/main" xmlns="" id="{20E9D5AD-73CB-C24F-A95E-C7515CF406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2720483"/>
              </p:ext>
            </p:extLst>
          </p:nvPr>
        </p:nvGraphicFramePr>
        <p:xfrm>
          <a:off x="241540" y="1588713"/>
          <a:ext cx="11731924" cy="527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8025">
                  <a:extLst>
                    <a:ext uri="{9D8B030D-6E8A-4147-A177-3AD203B41FA5}">
                      <a16:colId xmlns:a16="http://schemas.microsoft.com/office/drawing/2014/main" xmlns="" val="2412679628"/>
                    </a:ext>
                  </a:extLst>
                </a:gridCol>
                <a:gridCol w="8813899">
                  <a:extLst>
                    <a:ext uri="{9D8B030D-6E8A-4147-A177-3AD203B41FA5}">
                      <a16:colId xmlns:a16="http://schemas.microsoft.com/office/drawing/2014/main" xmlns="" val="3575838587"/>
                    </a:ext>
                  </a:extLst>
                </a:gridCol>
              </a:tblGrid>
              <a:tr h="453461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UK education after secondary school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75048504"/>
                  </a:ext>
                </a:extLst>
              </a:tr>
              <a:tr h="768153">
                <a:tc>
                  <a:txBody>
                    <a:bodyPr/>
                    <a:lstStyle/>
                    <a:p>
                      <a:r>
                        <a:rPr lang="en-US" sz="2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Age at end of formal education</a:t>
                      </a:r>
                    </a:p>
                    <a:p>
                      <a:endParaRPr lang="x-none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 16 in the UK</a:t>
                      </a:r>
                    </a:p>
                    <a:p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 stay until the age of (1) ________ in full-time education or do training in 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England</a:t>
                      </a:r>
                      <a:endParaRPr lang="en-US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46537193"/>
                  </a:ext>
                </a:extLst>
              </a:tr>
              <a:tr h="768153">
                <a:tc>
                  <a:txBody>
                    <a:bodyPr/>
                    <a:lstStyle/>
                    <a:p>
                      <a:r>
                        <a:rPr lang="en-US" sz="2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Vocational education</a:t>
                      </a:r>
                    </a:p>
                    <a:p>
                      <a:endParaRPr lang="x-none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 lasts up to three years</a:t>
                      </a:r>
                    </a:p>
                    <a:p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 also called career education or (2) _________________</a:t>
                      </a:r>
                    </a:p>
                    <a:p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 some students still go on to (3) _______________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70887879"/>
                  </a:ext>
                </a:extLst>
              </a:tr>
              <a:tr h="7681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Sixth form</a:t>
                      </a:r>
                    </a:p>
                    <a:p>
                      <a:endParaRPr lang="x-none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 lasts two years</a:t>
                      </a:r>
                    </a:p>
                    <a:p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 Students study 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subjects they are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interested in or subjects related to higher education</a:t>
                      </a:r>
                      <a:endParaRPr lang="en-US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 Grades 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are used to apply for (4) _______________.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74006648"/>
                  </a:ext>
                </a:extLst>
              </a:tr>
              <a:tr h="7681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University </a:t>
                      </a: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education</a:t>
                      </a:r>
                      <a:endParaRPr lang="en-US" sz="2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Students study to get a (5) 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____________________, 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master’s degree, or a doctorate.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2691590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E8A9292-F019-BE47-A56F-77630DA72D15}"/>
              </a:ext>
            </a:extLst>
          </p:cNvPr>
          <p:cNvSpPr txBox="1"/>
          <p:nvPr/>
        </p:nvSpPr>
        <p:spPr>
          <a:xfrm>
            <a:off x="6435931" y="2425260"/>
            <a:ext cx="713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2800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18</a:t>
            </a:r>
            <a:r>
              <a:rPr lang="x-none" sz="2800" dirty="0">
                <a:solidFill>
                  <a:srgbClr val="FF0000"/>
                </a:solidFill>
                <a:effectLst/>
              </a:rPr>
              <a:t> </a:t>
            </a:r>
            <a:endParaRPr lang="x-none" sz="2800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0A3DAB8-A35B-994F-884A-2FE915B43A6E}"/>
              </a:ext>
            </a:extLst>
          </p:cNvPr>
          <p:cNvSpPr txBox="1"/>
          <p:nvPr/>
        </p:nvSpPr>
        <p:spPr>
          <a:xfrm>
            <a:off x="7696006" y="3638984"/>
            <a:ext cx="31114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2800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technical education</a:t>
            </a:r>
            <a:r>
              <a:rPr lang="x-none" sz="2800" dirty="0">
                <a:solidFill>
                  <a:srgbClr val="FF0000"/>
                </a:solidFill>
                <a:effectLst/>
              </a:rPr>
              <a:t> </a:t>
            </a:r>
            <a:endParaRPr lang="x-none" sz="2800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2A0DAC9-9811-6D4A-818D-11D1B93F5876}"/>
              </a:ext>
            </a:extLst>
          </p:cNvPr>
          <p:cNvSpPr txBox="1"/>
          <p:nvPr/>
        </p:nvSpPr>
        <p:spPr>
          <a:xfrm>
            <a:off x="7496024" y="4008383"/>
            <a:ext cx="27335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2800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higher education</a:t>
            </a:r>
            <a:r>
              <a:rPr lang="x-none" sz="2800" dirty="0">
                <a:solidFill>
                  <a:srgbClr val="FF0000"/>
                </a:solidFill>
                <a:effectLst/>
              </a:rPr>
              <a:t> </a:t>
            </a:r>
            <a:endParaRPr lang="x-none" sz="2800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C146B04-E761-2642-B058-FA83643AABC3}"/>
              </a:ext>
            </a:extLst>
          </p:cNvPr>
          <p:cNvSpPr txBox="1"/>
          <p:nvPr/>
        </p:nvSpPr>
        <p:spPr>
          <a:xfrm>
            <a:off x="7457283" y="5547002"/>
            <a:ext cx="28749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2800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university courses</a:t>
            </a:r>
            <a:r>
              <a:rPr lang="x-none" sz="2800" dirty="0">
                <a:solidFill>
                  <a:srgbClr val="FF0000"/>
                </a:solidFill>
                <a:effectLst/>
              </a:rPr>
              <a:t> </a:t>
            </a:r>
            <a:endParaRPr lang="x-none" sz="2800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E893AA1-549C-8E44-BD91-0AA1B944FBAB}"/>
              </a:ext>
            </a:extLst>
          </p:cNvPr>
          <p:cNvSpPr txBox="1"/>
          <p:nvPr/>
        </p:nvSpPr>
        <p:spPr>
          <a:xfrm>
            <a:off x="6758253" y="6018802"/>
            <a:ext cx="28605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2800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bachelor’s degree</a:t>
            </a:r>
            <a:r>
              <a:rPr lang="x-none" sz="2800" dirty="0">
                <a:solidFill>
                  <a:srgbClr val="FF0000"/>
                </a:solidFill>
                <a:effectLst/>
              </a:rPr>
              <a:t> </a:t>
            </a:r>
            <a:endParaRPr lang="x-none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40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1560982" y="1090960"/>
            <a:ext cx="9922991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effectLst/>
                <a:ea typeface="Calibri" panose="020F0502020204030204" pitchFamily="34" charset="0"/>
              </a:rPr>
              <a:t>Work in groups. Discuss the similarities and differences between education after</a:t>
            </a:r>
            <a:r>
              <a:rPr lang="x-none" sz="2800" dirty="0">
                <a:ea typeface="Calibri" panose="020F0502020204030204" pitchFamily="34" charset="0"/>
              </a:rPr>
              <a:t> </a:t>
            </a:r>
            <a:r>
              <a:rPr lang="en-US" sz="2800" b="1" dirty="0">
                <a:effectLst/>
                <a:ea typeface="Calibri" panose="020F0502020204030204" pitchFamily="34" charset="0"/>
              </a:rPr>
              <a:t>leaving school in Viet Nam and in the UK.</a:t>
            </a:r>
            <a:r>
              <a:rPr lang="x-none" sz="4000" dirty="0">
                <a:effectLst/>
              </a:rPr>
              <a:t> </a:t>
            </a:r>
            <a:endParaRPr lang="en-US" sz="4000" b="1" dirty="0">
              <a:effectLst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CULTURE</a:t>
            </a:r>
          </a:p>
        </p:txBody>
      </p:sp>
      <p:pic>
        <p:nvPicPr>
          <p:cNvPr id="5122" name="Picture 2" descr="Generation Gap | آیلتس تیم">
            <a:extLst>
              <a:ext uri="{FF2B5EF4-FFF2-40B4-BE49-F238E27FC236}">
                <a16:creationId xmlns:a16="http://schemas.microsoft.com/office/drawing/2014/main" xmlns="" id="{AFA86706-98DB-BD45-98D9-7D34455C8C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758" y="2427492"/>
            <a:ext cx="6866816" cy="4120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023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1560982" y="1090960"/>
            <a:ext cx="9922991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effectLst/>
                <a:ea typeface="Calibri" panose="020F0502020204030204" pitchFamily="34" charset="0"/>
              </a:rPr>
              <a:t>Work in groups. Discuss the similarities and differences between education after</a:t>
            </a:r>
            <a:r>
              <a:rPr lang="x-none" sz="2800" dirty="0">
                <a:ea typeface="Calibri" panose="020F0502020204030204" pitchFamily="34" charset="0"/>
              </a:rPr>
              <a:t> </a:t>
            </a:r>
            <a:r>
              <a:rPr lang="en-US" sz="2800" b="1" dirty="0">
                <a:effectLst/>
                <a:ea typeface="Calibri" panose="020F0502020204030204" pitchFamily="34" charset="0"/>
              </a:rPr>
              <a:t>leaving school in Viet Nam and in the UK.</a:t>
            </a:r>
            <a:r>
              <a:rPr lang="x-none" sz="4000" dirty="0">
                <a:effectLst/>
              </a:rPr>
              <a:t> </a:t>
            </a:r>
            <a:endParaRPr lang="en-US" sz="4000" b="1" dirty="0">
              <a:effectLst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CULTURE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40FD046-BA78-7446-BFC1-554265769160}"/>
              </a:ext>
            </a:extLst>
          </p:cNvPr>
          <p:cNvSpPr txBox="1"/>
          <p:nvPr/>
        </p:nvSpPr>
        <p:spPr>
          <a:xfrm>
            <a:off x="494438" y="2469477"/>
            <a:ext cx="1141101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32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Suggested </a:t>
            </a:r>
            <a:r>
              <a:rPr lang="en-SG" sz="3200" b="1" dirty="0" smtClean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answer</a:t>
            </a:r>
            <a:endParaRPr lang="x-none" sz="3200" dirty="0">
              <a:solidFill>
                <a:srgbClr val="FF0000"/>
              </a:solidFill>
              <a:effectLst/>
              <a:ea typeface="Times New Roman" panose="02020603050405020304" pitchFamily="18" charset="0"/>
            </a:endParaRPr>
          </a:p>
          <a:p>
            <a:r>
              <a:rPr lang="en-US" sz="3200" b="1" i="1" dirty="0" smtClean="0"/>
              <a:t>Similarities</a:t>
            </a:r>
            <a:endParaRPr lang="en-US" sz="3200" dirty="0"/>
          </a:p>
          <a:p>
            <a:r>
              <a:rPr lang="en-US" sz="3200" i="1" dirty="0"/>
              <a:t>Both systems provide vocational education after secondary school.</a:t>
            </a:r>
            <a:endParaRPr lang="en-US" sz="3200" dirty="0"/>
          </a:p>
          <a:p>
            <a:r>
              <a:rPr lang="en-US" sz="3200" i="1" dirty="0"/>
              <a:t>Students in both countries can start university at 18.</a:t>
            </a:r>
            <a:endParaRPr lang="en-US" sz="3200" dirty="0"/>
          </a:p>
          <a:p>
            <a:r>
              <a:rPr lang="en-US" sz="3200" b="1" i="1" dirty="0"/>
              <a:t>Differences:</a:t>
            </a:r>
            <a:endParaRPr lang="en-US" sz="3200" dirty="0"/>
          </a:p>
          <a:p>
            <a:r>
              <a:rPr lang="en-US" sz="3200" i="1" dirty="0"/>
              <a:t>In Viet Nam, students can leave school at 15 after they finish lower secondary school.</a:t>
            </a:r>
            <a:endParaRPr lang="en-US" sz="3200" dirty="0"/>
          </a:p>
          <a:p>
            <a:r>
              <a:rPr lang="en-US" sz="3200" i="1" dirty="0"/>
              <a:t>In some parts of the UK, students can leave school at 16</a:t>
            </a:r>
            <a:r>
              <a:rPr lang="en-US" sz="3200" i="1" dirty="0" smtClean="0"/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3543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538322" y="117329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8494" y="1077651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92917" y="1139206"/>
            <a:ext cx="79470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9FB7A97-2050-4E17-AB89-5199898D9829}"/>
              </a:ext>
            </a:extLst>
          </p:cNvPr>
          <p:cNvSpPr txBox="1"/>
          <p:nvPr/>
        </p:nvSpPr>
        <p:spPr>
          <a:xfrm>
            <a:off x="1092916" y="1969986"/>
            <a:ext cx="1070801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600" dirty="0">
                <a:latin typeface="Calibri" panose="020F0502020204030204" pitchFamily="34" charset="0"/>
                <a:cs typeface="Calibri" panose="020F0502020204030204" pitchFamily="34" charset="0"/>
              </a:rPr>
              <a:t>What have you learnt today?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The  similarities and differences between education after leaving school in Viet Nam and in the UK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x-none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Review expressions for making an appointment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293443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BAC5994-6BF9-AE41-AC48-5A10285266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10930" y="2158230"/>
            <a:ext cx="8753494" cy="2315821"/>
          </a:xfrm>
          <a:noFill/>
        </p:spPr>
        <p:txBody>
          <a:bodyPr anchor="t"/>
          <a:lstStyle/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Do exercises in the workbook.</a:t>
            </a:r>
          </a:p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Prepare for Lesson 8 - Unit 7.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05954" y="119560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6126" y="1099953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>
          <a:xfrm>
            <a:off x="1338732" y="118168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25065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57182" y="6121301"/>
            <a:ext cx="58776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Website: 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hoclieu.vn</a:t>
            </a:r>
            <a:endParaRPr lang="en-US" sz="1600" dirty="0"/>
          </a:p>
          <a:p>
            <a:pPr algn="ctr"/>
            <a:r>
              <a:rPr lang="en-US" sz="16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Fanpage</a:t>
            </a:r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: 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facebook.com/tienganhglobalsuccess.vn/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25167" y="2507394"/>
            <a:ext cx="6559291" cy="1109114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UTM Facebook K&amp;T" panose="02040603050506020204" pitchFamily="18" charset="0"/>
              </a:rPr>
              <a:t>COMMUNICATION AND CULTURE / CLIL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963456" y="2826679"/>
            <a:ext cx="2082254" cy="60611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26532"/>
                </a:solidFill>
                <a:latin typeface="Bookman Old Style" pitchFamily="18" charset="0"/>
              </a:rPr>
              <a:t>LESSON 7</a:t>
            </a:r>
            <a:endParaRPr lang="en-US" sz="2400" dirty="0">
              <a:solidFill>
                <a:srgbClr val="F26532"/>
              </a:solidFill>
              <a:latin typeface="Bookman Old Style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0" y="-15861"/>
            <a:ext cx="12192000" cy="1940426"/>
            <a:chOff x="0" y="-15861"/>
            <a:chExt cx="12192000" cy="1940426"/>
          </a:xfrm>
        </p:grpSpPr>
        <p:sp>
          <p:nvSpPr>
            <p:cNvPr id="9" name="Rectangle 8"/>
            <p:cNvSpPr/>
            <p:nvPr/>
          </p:nvSpPr>
          <p:spPr>
            <a:xfrm>
              <a:off x="0" y="177153"/>
              <a:ext cx="12192000" cy="1439719"/>
            </a:xfrm>
            <a:prstGeom prst="rect">
              <a:avLst/>
            </a:prstGeom>
            <a:solidFill>
              <a:srgbClr val="4CB15F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Parallelogram 3"/>
            <p:cNvSpPr/>
            <p:nvPr/>
          </p:nvSpPr>
          <p:spPr>
            <a:xfrm>
              <a:off x="481381" y="-15861"/>
              <a:ext cx="2482075" cy="1940426"/>
            </a:xfrm>
            <a:prstGeom prst="parallelogram">
              <a:avLst/>
            </a:prstGeom>
            <a:solidFill>
              <a:srgbClr val="E36427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5DF77EB-655D-46EF-9E8B-FA2AF8707694}"/>
              </a:ext>
            </a:extLst>
          </p:cNvPr>
          <p:cNvSpPr txBox="1"/>
          <p:nvPr/>
        </p:nvSpPr>
        <p:spPr>
          <a:xfrm>
            <a:off x="1088622" y="177153"/>
            <a:ext cx="1267591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DB474F3-A5CD-954F-BD95-785C983D2F72}"/>
              </a:ext>
            </a:extLst>
          </p:cNvPr>
          <p:cNvSpPr txBox="1"/>
          <p:nvPr/>
        </p:nvSpPr>
        <p:spPr>
          <a:xfrm>
            <a:off x="3016633" y="66015"/>
            <a:ext cx="87678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Education options for </a:t>
            </a:r>
            <a:endParaRPr lang="en-US" sz="4800" dirty="0" smtClean="0">
              <a:solidFill>
                <a:schemeClr val="bg1"/>
              </a:solidFill>
              <a:latin typeface="UTM Facebook K&amp;T" pitchFamily="18" charset="0"/>
              <a:cs typeface="Arial" panose="020B0604020202020204" pitchFamily="34" charset="0"/>
            </a:endParaRPr>
          </a:p>
          <a:p>
            <a:r>
              <a:rPr lang="en-US" sz="4800" dirty="0" smtClean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school-leavers</a:t>
            </a:r>
            <a:endParaRPr lang="en-US" sz="4800" dirty="0">
              <a:solidFill>
                <a:schemeClr val="bg1"/>
              </a:solidFill>
              <a:latin typeface="UTM Facebook K&amp;T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38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1272986" y="1191689"/>
            <a:ext cx="1883767" cy="655403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WARM-UP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066299" y="2590396"/>
            <a:ext cx="2327633" cy="655403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solidFill>
                  <a:schemeClr val="bg1"/>
                </a:solidFill>
                <a:ea typeface="Adobe Gothic Std B" panose="020B0800000000000000" pitchFamily="34" charset="-128"/>
              </a:rPr>
              <a:t>EVERYDAY ENGLISH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140795" y="4029235"/>
            <a:ext cx="1950733" cy="710205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solidFill>
                  <a:schemeClr val="bg1"/>
                </a:solidFill>
                <a:ea typeface="Adobe Gothic Std B" panose="020B0800000000000000" pitchFamily="34" charset="-128"/>
              </a:rPr>
              <a:t>CULTURE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007692" y="1270012"/>
            <a:ext cx="5670958" cy="6992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dirty="0">
                <a:solidFill>
                  <a:schemeClr val="tx1"/>
                </a:solidFill>
              </a:rPr>
              <a:t>Watch a video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007693" y="2320871"/>
            <a:ext cx="5670959" cy="108541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Task 1: </a:t>
            </a:r>
            <a:r>
              <a:rPr lang="en-US" sz="20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Listen and complete the </a:t>
            </a:r>
            <a:r>
              <a:rPr lang="en-US" sz="2000" dirty="0" smtClean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conversation.</a:t>
            </a:r>
            <a:endParaRPr lang="en-US" sz="2000" dirty="0">
              <a:solidFill>
                <a:schemeClr val="tx1"/>
              </a:solidFill>
              <a:effectLst/>
              <a:ea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Task 2: Make similar </a:t>
            </a:r>
            <a:r>
              <a:rPr lang="en-US" sz="2000" dirty="0" smtClean="0">
                <a:solidFill>
                  <a:schemeClr val="tx1"/>
                </a:solidFill>
              </a:rPr>
              <a:t>conversations.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007692" y="3894651"/>
            <a:ext cx="5670960" cy="108541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Task 1: </a:t>
            </a:r>
            <a:r>
              <a:rPr lang="en-US" sz="2000" dirty="0" smtClean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C</a:t>
            </a:r>
            <a:r>
              <a:rPr lang="en-US" sz="2000" dirty="0" smtClean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omplete </a:t>
            </a:r>
            <a:r>
              <a:rPr lang="en-US" sz="20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the </a:t>
            </a:r>
            <a:r>
              <a:rPr lang="en-US" sz="2000" dirty="0" smtClean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table.</a:t>
            </a:r>
          </a:p>
          <a:p>
            <a:pPr marL="342900" indent="-342900" algn="just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1"/>
                </a:solidFill>
                <a:ea typeface="Times New Roman" panose="02020603050405020304" pitchFamily="18" charset="0"/>
              </a:rPr>
              <a:t>Task </a:t>
            </a:r>
            <a:r>
              <a:rPr lang="en-GB" sz="2000" dirty="0">
                <a:solidFill>
                  <a:schemeClr val="tx1"/>
                </a:solidFill>
                <a:ea typeface="Times New Roman" panose="02020603050405020304" pitchFamily="18" charset="0"/>
              </a:rPr>
              <a:t>2: Discussion</a:t>
            </a:r>
            <a:r>
              <a:rPr lang="en-GB" sz="2000" dirty="0" smtClean="0">
                <a:solidFill>
                  <a:schemeClr val="tx1"/>
                </a:solidFill>
                <a:ea typeface="Times New Roman" panose="02020603050405020304" pitchFamily="18" charset="0"/>
              </a:rPr>
              <a:t>.</a:t>
            </a:r>
            <a:endParaRPr lang="en-US" sz="2000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3156753" y="1519391"/>
            <a:ext cx="1073363" cy="1071005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  <a:endCxn id="24" idx="0"/>
          </p:cNvCxnSpPr>
          <p:nvPr/>
        </p:nvCxnSpPr>
        <p:spPr>
          <a:xfrm rot="10800000" flipV="1">
            <a:off x="2116163" y="2918097"/>
            <a:ext cx="950137" cy="1111137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3066299" y="5622841"/>
            <a:ext cx="2183000" cy="666149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CONSOLIDATION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cxnSp>
        <p:nvCxnSpPr>
          <p:cNvPr id="35" name="Curved Connector 34"/>
          <p:cNvCxnSpPr>
            <a:stCxn id="24" idx="3"/>
            <a:endCxn id="31" idx="0"/>
          </p:cNvCxnSpPr>
          <p:nvPr/>
        </p:nvCxnSpPr>
        <p:spPr>
          <a:xfrm>
            <a:off x="3091528" y="4384338"/>
            <a:ext cx="1066271" cy="1238503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4947383" y="322270"/>
            <a:ext cx="6181534" cy="451894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UTM Facebook K&amp;T" panose="02040603050506020204" pitchFamily="18" charset="0"/>
              </a:rPr>
              <a:t>COMMUNICATION AND CULTURE / CLIL</a:t>
            </a:r>
            <a:endParaRPr lang="en-US" sz="2400" dirty="0">
              <a:latin typeface="UTM Facebook K&amp;T" panose="02040603050506020204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837188" y="344239"/>
            <a:ext cx="1887408" cy="43937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26532"/>
                </a:solidFill>
                <a:latin typeface="Bookman Old Style" pitchFamily="18" charset="0"/>
              </a:rPr>
              <a:t>LESSON 7</a:t>
            </a:r>
            <a:endParaRPr lang="en-US" dirty="0">
              <a:solidFill>
                <a:srgbClr val="F26532"/>
              </a:solidFill>
              <a:latin typeface="Bookman Old Style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007693" y="5622841"/>
            <a:ext cx="5670957" cy="6849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dirty="0">
                <a:solidFill>
                  <a:schemeClr val="tx1"/>
                </a:solidFill>
              </a:rPr>
              <a:t>Wrap-up</a:t>
            </a:r>
          </a:p>
          <a:p>
            <a:pPr algn="just"/>
            <a:r>
              <a:rPr lang="en-US" sz="2000" dirty="0">
                <a:solidFill>
                  <a:schemeClr val="tx1"/>
                </a:solidFill>
              </a:rPr>
              <a:t>Homework</a:t>
            </a:r>
            <a:endParaRPr lang="en-GB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32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A18EA2E8-E489-2E4F-8F23-083696E3A8C4}"/>
              </a:ext>
            </a:extLst>
          </p:cNvPr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AC6245FF-0D86-694C-AD99-B7CB74D6262F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6" name="Google Shape;395;p38">
            <a:extLst>
              <a:ext uri="{FF2B5EF4-FFF2-40B4-BE49-F238E27FC236}">
                <a16:creationId xmlns:a16="http://schemas.microsoft.com/office/drawing/2014/main" xmlns="" id="{0B55FB45-2346-D746-8208-8C1EEA50B6BF}"/>
              </a:ext>
            </a:extLst>
          </p:cNvPr>
          <p:cNvSpPr txBox="1">
            <a:spLocks/>
          </p:cNvSpPr>
          <p:nvPr/>
        </p:nvSpPr>
        <p:spPr>
          <a:xfrm>
            <a:off x="1049788" y="1504145"/>
            <a:ext cx="10092423" cy="841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lvl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5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9pPr>
          </a:lstStyle>
          <a:p>
            <a:pPr>
              <a:spcAft>
                <a:spcPts val="1600"/>
              </a:spcAft>
            </a:pPr>
            <a:r>
              <a:rPr lang="en-US" b="1" dirty="0">
                <a:solidFill>
                  <a:srgbClr val="0070C0"/>
                </a:solidFill>
                <a:latin typeface="+mn-lt"/>
              </a:rPr>
              <a:t>Watch a video and answer the questions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B4DAD84-7A54-3B4A-9D7C-A653BE298F23}"/>
              </a:ext>
            </a:extLst>
          </p:cNvPr>
          <p:cNvSpPr txBox="1"/>
          <p:nvPr/>
        </p:nvSpPr>
        <p:spPr>
          <a:xfrm>
            <a:off x="723085" y="2520638"/>
            <a:ext cx="10745827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000" i="1" dirty="0">
                <a:effectLst/>
                <a:ea typeface="Times New Roman" panose="02020603050405020304" pitchFamily="18" charset="0"/>
              </a:rPr>
              <a:t>1. How many people are there in the conversation?</a:t>
            </a:r>
            <a:endParaRPr lang="x-none" sz="4000" dirty="0">
              <a:effectLst/>
              <a:ea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4000" i="1" dirty="0">
                <a:effectLst/>
                <a:ea typeface="Times New Roman" panose="02020603050405020304" pitchFamily="18" charset="0"/>
              </a:rPr>
              <a:t>2. What is the man doing</a:t>
            </a:r>
            <a:r>
              <a:rPr lang="en-US" sz="4000" i="1" dirty="0" smtClean="0">
                <a:effectLst/>
                <a:ea typeface="Times New Roman" panose="02020603050405020304" pitchFamily="18" charset="0"/>
              </a:rPr>
              <a:t>?</a:t>
            </a:r>
            <a:endParaRPr lang="x-none" sz="4000" dirty="0">
              <a:effectLst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A18EA2E8-E489-2E4F-8F23-083696E3A8C4}"/>
              </a:ext>
            </a:extLst>
          </p:cNvPr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AC6245FF-0D86-694C-AD99-B7CB74D6262F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6" name="Google Shape;395;p38">
            <a:extLst>
              <a:ext uri="{FF2B5EF4-FFF2-40B4-BE49-F238E27FC236}">
                <a16:creationId xmlns:a16="http://schemas.microsoft.com/office/drawing/2014/main" xmlns="" id="{0B55FB45-2346-D746-8208-8C1EEA50B6BF}"/>
              </a:ext>
            </a:extLst>
          </p:cNvPr>
          <p:cNvSpPr txBox="1">
            <a:spLocks/>
          </p:cNvSpPr>
          <p:nvPr/>
        </p:nvSpPr>
        <p:spPr>
          <a:xfrm>
            <a:off x="1105786" y="1017136"/>
            <a:ext cx="10134953" cy="841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lvl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5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9pPr>
          </a:lstStyle>
          <a:p>
            <a:pPr>
              <a:spcAft>
                <a:spcPts val="1600"/>
              </a:spcAft>
            </a:pPr>
            <a:r>
              <a:rPr lang="en-US" b="1" dirty="0">
                <a:solidFill>
                  <a:srgbClr val="0070C0"/>
                </a:solidFill>
                <a:latin typeface="+mn-lt"/>
              </a:rPr>
              <a:t>Watch a video and answer the questions</a:t>
            </a:r>
          </a:p>
        </p:txBody>
      </p:sp>
      <p:pic>
        <p:nvPicPr>
          <p:cNvPr id="4" name="English Conversation Lesson 45_  Making an Appointment" descr="English Conversation Lesson 45_  Making an Appointment">
            <a:hlinkClick r:id="" action="ppaction://media"/>
            <a:extLst>
              <a:ext uri="{FF2B5EF4-FFF2-40B4-BE49-F238E27FC236}">
                <a16:creationId xmlns:a16="http://schemas.microsoft.com/office/drawing/2014/main" xmlns="" id="{1A900FF1-3828-5442-93A6-1BBEC1193D1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92770" y="1667932"/>
            <a:ext cx="9006459" cy="5066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945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2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A18EA2E8-E489-2E4F-8F23-083696E3A8C4}"/>
              </a:ext>
            </a:extLst>
          </p:cNvPr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AC6245FF-0D86-694C-AD99-B7CB74D6262F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6" name="Google Shape;395;p38">
            <a:extLst>
              <a:ext uri="{FF2B5EF4-FFF2-40B4-BE49-F238E27FC236}">
                <a16:creationId xmlns:a16="http://schemas.microsoft.com/office/drawing/2014/main" xmlns="" id="{0B55FB45-2346-D746-8208-8C1EEA50B6BF}"/>
              </a:ext>
            </a:extLst>
          </p:cNvPr>
          <p:cNvSpPr txBox="1">
            <a:spLocks/>
          </p:cNvSpPr>
          <p:nvPr/>
        </p:nvSpPr>
        <p:spPr>
          <a:xfrm>
            <a:off x="861238" y="1017136"/>
            <a:ext cx="10294442" cy="841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lvl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5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9pPr>
          </a:lstStyle>
          <a:p>
            <a:pPr>
              <a:spcAft>
                <a:spcPts val="1600"/>
              </a:spcAft>
            </a:pPr>
            <a:r>
              <a:rPr lang="en-US" b="1" dirty="0">
                <a:solidFill>
                  <a:srgbClr val="0070C0"/>
                </a:solidFill>
                <a:latin typeface="+mn-lt"/>
              </a:rPr>
              <a:t>Watch a video and answer the questions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B4DAD84-7A54-3B4A-9D7C-A653BE298F23}"/>
              </a:ext>
            </a:extLst>
          </p:cNvPr>
          <p:cNvSpPr txBox="1"/>
          <p:nvPr/>
        </p:nvSpPr>
        <p:spPr>
          <a:xfrm>
            <a:off x="686570" y="2138147"/>
            <a:ext cx="10818859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>
                <a:effectLst/>
                <a:ea typeface="Times New Roman" panose="02020603050405020304" pitchFamily="18" charset="0"/>
              </a:rPr>
              <a:t>1. How many people are there in the conversation?</a:t>
            </a:r>
          </a:p>
          <a:p>
            <a:pPr>
              <a:lnSpc>
                <a:spcPct val="150000"/>
              </a:lnSpc>
            </a:pPr>
            <a:endParaRPr lang="x-none" sz="4000" dirty="0">
              <a:effectLst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4000" dirty="0">
                <a:effectLst/>
                <a:ea typeface="Times New Roman" panose="02020603050405020304" pitchFamily="18" charset="0"/>
              </a:rPr>
              <a:t>2. What is the man doing</a:t>
            </a:r>
            <a:r>
              <a:rPr lang="en-US" sz="4000" dirty="0" smtClean="0">
                <a:effectLst/>
                <a:ea typeface="Times New Roman" panose="02020603050405020304" pitchFamily="18" charset="0"/>
              </a:rPr>
              <a:t>?</a:t>
            </a:r>
            <a:endParaRPr lang="x-none" sz="40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C598DC4-8FA2-D54F-BE83-7B9738CD0FE1}"/>
              </a:ext>
            </a:extLst>
          </p:cNvPr>
          <p:cNvSpPr txBox="1"/>
          <p:nvPr/>
        </p:nvSpPr>
        <p:spPr>
          <a:xfrm>
            <a:off x="861237" y="5000469"/>
            <a:ext cx="106441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The </a:t>
            </a:r>
            <a:r>
              <a:rPr lang="en-US" sz="4000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man is calling to make an appointment </a:t>
            </a:r>
            <a:r>
              <a:rPr lang="en-US" sz="4000" dirty="0" smtClean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with </a:t>
            </a:r>
            <a:r>
              <a:rPr lang="en-US" sz="4000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the doctor.</a:t>
            </a:r>
            <a:r>
              <a:rPr lang="x-none" sz="4000" dirty="0">
                <a:solidFill>
                  <a:srgbClr val="FF0000"/>
                </a:solidFill>
                <a:effectLst/>
              </a:rPr>
              <a:t> </a:t>
            </a:r>
            <a:endParaRPr lang="x-none" sz="4000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EDDE964-AA74-A340-AA80-3E42FDA0576E}"/>
              </a:ext>
            </a:extLst>
          </p:cNvPr>
          <p:cNvSpPr txBox="1"/>
          <p:nvPr/>
        </p:nvSpPr>
        <p:spPr>
          <a:xfrm>
            <a:off x="861238" y="3215365"/>
            <a:ext cx="88715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There </a:t>
            </a:r>
            <a:r>
              <a:rPr lang="en-US" sz="4000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are two people in the conversation</a:t>
            </a:r>
            <a:r>
              <a:rPr lang="en-US" sz="4000" dirty="0" smtClean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.</a:t>
            </a:r>
            <a:endParaRPr lang="x-none" sz="4000" dirty="0">
              <a:solidFill>
                <a:srgbClr val="FF0000"/>
              </a:solidFill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461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1410819" y="942136"/>
            <a:ext cx="1026678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x-none" sz="3200" b="1" dirty="0">
                <a:effectLst/>
                <a:ea typeface="Calibri" panose="020F0502020204030204" pitchFamily="34" charset="0"/>
              </a:rPr>
              <a:t> </a:t>
            </a:r>
            <a:r>
              <a:rPr lang="en-US" sz="3200" b="1" dirty="0">
                <a:effectLst/>
                <a:ea typeface="Calibri" panose="020F0502020204030204" pitchFamily="34" charset="0"/>
              </a:rPr>
              <a:t>Listen and complete the conversation with the expressions in the box. Then </a:t>
            </a:r>
            <a:r>
              <a:rPr lang="en-US" sz="3200" b="1" dirty="0" err="1">
                <a:effectLst/>
                <a:ea typeface="Calibri" panose="020F0502020204030204" pitchFamily="34" charset="0"/>
              </a:rPr>
              <a:t>practise</a:t>
            </a:r>
            <a:r>
              <a:rPr lang="en-US" sz="3200" b="1" dirty="0">
                <a:effectLst/>
                <a:ea typeface="Calibri" panose="020F0502020204030204" pitchFamily="34" charset="0"/>
              </a:rPr>
              <a:t> it in pairs. </a:t>
            </a:r>
            <a:endParaRPr lang="en-US" sz="6600" b="1" dirty="0"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EVERYDAY ENGLISH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xmlns="" id="{416343BC-A589-264B-B3F7-D39D5B3B928C}"/>
              </a:ext>
            </a:extLst>
          </p:cNvPr>
          <p:cNvSpPr/>
          <p:nvPr/>
        </p:nvSpPr>
        <p:spPr>
          <a:xfrm>
            <a:off x="312065" y="2126719"/>
            <a:ext cx="11567870" cy="68981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EE4000"/>
                </a:solidFill>
                <a:effectLst/>
              </a:rPr>
              <a:t>A. </a:t>
            </a:r>
            <a:r>
              <a:rPr lang="en-US" sz="2400" dirty="0">
                <a:solidFill>
                  <a:schemeClr val="tx1"/>
                </a:solidFill>
                <a:effectLst/>
              </a:rPr>
              <a:t>s</a:t>
            </a:r>
            <a:r>
              <a:rPr lang="en-US" sz="2400" dirty="0">
                <a:solidFill>
                  <a:schemeClr val="tx1"/>
                </a:solidFill>
              </a:rPr>
              <a:t>uit you</a:t>
            </a:r>
            <a:r>
              <a:rPr lang="en-US" sz="2400" dirty="0">
                <a:solidFill>
                  <a:schemeClr val="tx1"/>
                </a:solidFill>
                <a:effectLst/>
              </a:rPr>
              <a:t>      </a:t>
            </a:r>
            <a:r>
              <a:rPr lang="en-US" sz="2400" dirty="0">
                <a:solidFill>
                  <a:srgbClr val="EE4000"/>
                </a:solidFill>
                <a:effectLst/>
              </a:rPr>
              <a:t>B. </a:t>
            </a:r>
            <a:r>
              <a:rPr lang="en-US" sz="2400" dirty="0">
                <a:effectLst/>
              </a:rPr>
              <a:t>shall I come        </a:t>
            </a:r>
            <a:r>
              <a:rPr lang="en-US" sz="2400" dirty="0">
                <a:solidFill>
                  <a:srgbClr val="EE4000"/>
                </a:solidFill>
                <a:effectLst/>
              </a:rPr>
              <a:t>C. </a:t>
            </a:r>
            <a:r>
              <a:rPr lang="en-US" sz="2400" dirty="0">
                <a:effectLst/>
              </a:rPr>
              <a:t>I have another appointment             </a:t>
            </a:r>
            <a:r>
              <a:rPr lang="en-US" sz="2400" dirty="0">
                <a:solidFill>
                  <a:srgbClr val="EE4000"/>
                </a:solidFill>
                <a:effectLst/>
              </a:rPr>
              <a:t>D. </a:t>
            </a:r>
            <a:r>
              <a:rPr lang="en-US" sz="2400" dirty="0">
                <a:effectLst/>
              </a:rPr>
              <a:t>could I meet you</a:t>
            </a:r>
            <a:endParaRPr lang="en-US" dirty="0">
              <a:effectLst/>
              <a:latin typeface="Helvetica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77A6342-5D56-5E4C-8333-C65A1F74CCC7}"/>
              </a:ext>
            </a:extLst>
          </p:cNvPr>
          <p:cNvSpPr txBox="1"/>
          <p:nvPr/>
        </p:nvSpPr>
        <p:spPr>
          <a:xfrm>
            <a:off x="581701" y="3460688"/>
            <a:ext cx="1102859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ffectLst/>
              </a:rPr>
              <a:t>Lan: </a:t>
            </a:r>
            <a:r>
              <a:rPr lang="en-US" sz="2800" dirty="0" err="1">
                <a:effectLst/>
              </a:rPr>
              <a:t>Ms</a:t>
            </a:r>
            <a:r>
              <a:rPr lang="en-US" sz="2800" dirty="0">
                <a:effectLst/>
              </a:rPr>
              <a:t> Ha, (1) </a:t>
            </a:r>
            <a:r>
              <a:rPr lang="en-US" sz="2800" dirty="0">
                <a:solidFill>
                  <a:srgbClr val="808080"/>
                </a:solidFill>
                <a:effectLst/>
              </a:rPr>
              <a:t>________ </a:t>
            </a:r>
            <a:r>
              <a:rPr lang="en-US" sz="2800" dirty="0">
                <a:effectLst/>
              </a:rPr>
              <a:t>on Thursday afternoon? I would like your advice on how to prepare for my university entrance exam next year.</a:t>
            </a:r>
          </a:p>
          <a:p>
            <a:r>
              <a:rPr lang="en-US" sz="2800" dirty="0" err="1">
                <a:effectLst/>
              </a:rPr>
              <a:t>Ms</a:t>
            </a:r>
            <a:r>
              <a:rPr lang="en-US" sz="2800" dirty="0">
                <a:effectLst/>
              </a:rPr>
              <a:t> Ha: Sorry, (2) </a:t>
            </a:r>
            <a:r>
              <a:rPr lang="en-US" sz="2800" dirty="0">
                <a:solidFill>
                  <a:srgbClr val="808080"/>
                </a:solidFill>
                <a:effectLst/>
              </a:rPr>
              <a:t>________ </a:t>
            </a:r>
            <a:r>
              <a:rPr lang="en-US" sz="2800" dirty="0">
                <a:effectLst/>
              </a:rPr>
              <a:t>at that time. But I’m free on Saturday morning.</a:t>
            </a:r>
          </a:p>
          <a:p>
            <a:r>
              <a:rPr lang="en-US" sz="2800" dirty="0">
                <a:effectLst/>
              </a:rPr>
              <a:t>Lan: That would be good for me. What time (3) </a:t>
            </a:r>
            <a:r>
              <a:rPr lang="en-US" sz="2800" dirty="0">
                <a:solidFill>
                  <a:srgbClr val="808080"/>
                </a:solidFill>
                <a:effectLst/>
              </a:rPr>
              <a:t>________ </a:t>
            </a:r>
            <a:r>
              <a:rPr lang="en-US" sz="2800" dirty="0">
                <a:effectLst/>
              </a:rPr>
              <a:t>to see you?</a:t>
            </a:r>
          </a:p>
          <a:p>
            <a:r>
              <a:rPr lang="en-US" sz="2800" dirty="0" err="1">
                <a:effectLst/>
              </a:rPr>
              <a:t>Ms</a:t>
            </a:r>
            <a:r>
              <a:rPr lang="en-US" sz="2800" dirty="0">
                <a:effectLst/>
              </a:rPr>
              <a:t> Ha: Would 9 o’clock (4) </a:t>
            </a:r>
            <a:r>
              <a:rPr lang="en-US" sz="2800" dirty="0">
                <a:solidFill>
                  <a:srgbClr val="808080"/>
                </a:solidFill>
                <a:effectLst/>
              </a:rPr>
              <a:t>________</a:t>
            </a:r>
            <a:r>
              <a:rPr lang="en-US" sz="2800" dirty="0">
                <a:effectLst/>
              </a:rPr>
              <a:t>?</a:t>
            </a:r>
          </a:p>
          <a:p>
            <a:r>
              <a:rPr lang="en-US" sz="2800" dirty="0">
                <a:effectLst/>
              </a:rPr>
              <a:t>Lan: Yes, sounds good. Thank you, </a:t>
            </a:r>
            <a:r>
              <a:rPr lang="en-US" sz="2800" dirty="0" err="1">
                <a:effectLst/>
              </a:rPr>
              <a:t>Ms</a:t>
            </a:r>
            <a:r>
              <a:rPr lang="en-US" sz="2800" dirty="0">
                <a:effectLst/>
              </a:rPr>
              <a:t> Ha.</a:t>
            </a:r>
          </a:p>
          <a:p>
            <a:r>
              <a:rPr lang="en-US" sz="2800" dirty="0" err="1">
                <a:effectLst/>
              </a:rPr>
              <a:t>Ms</a:t>
            </a:r>
            <a:r>
              <a:rPr lang="en-US" sz="2800" dirty="0">
                <a:effectLst/>
              </a:rPr>
              <a:t> Ha: OK, then. See you on Saturday in the staffroom</a:t>
            </a:r>
            <a:r>
              <a:rPr lang="en-US" sz="2800" dirty="0" smtClean="0">
                <a:effectLst/>
              </a:rPr>
              <a:t>.</a:t>
            </a:r>
            <a:endParaRPr lang="en-US" sz="2800" dirty="0">
              <a:effectLst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38CC34BB-F0F6-C14F-94B7-42EC976318AA}"/>
              </a:ext>
            </a:extLst>
          </p:cNvPr>
          <p:cNvSpPr txBox="1"/>
          <p:nvPr/>
        </p:nvSpPr>
        <p:spPr>
          <a:xfrm>
            <a:off x="3403526" y="3444932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32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D	</a:t>
            </a:r>
            <a:r>
              <a:rPr lang="x-none" sz="3200" b="1" dirty="0">
                <a:solidFill>
                  <a:srgbClr val="FF0000"/>
                </a:solidFill>
                <a:effectLst/>
              </a:rPr>
              <a:t> </a:t>
            </a:r>
            <a:endParaRPr lang="x-none" sz="3200" b="1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96DD2455-122B-D44A-A000-655EC8DB7C7E}"/>
              </a:ext>
            </a:extLst>
          </p:cNvPr>
          <p:cNvSpPr txBox="1"/>
          <p:nvPr/>
        </p:nvSpPr>
        <p:spPr>
          <a:xfrm>
            <a:off x="3651064" y="4286682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3200" b="1" dirty="0">
                <a:solidFill>
                  <a:srgbClr val="FF0000"/>
                </a:solidFill>
                <a:ea typeface="Times New Roman" panose="02020603050405020304" pitchFamily="18" charset="0"/>
              </a:rPr>
              <a:t>C</a:t>
            </a:r>
            <a:r>
              <a:rPr lang="en-SG" sz="32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	</a:t>
            </a:r>
            <a:r>
              <a:rPr lang="x-none" sz="3200" b="1" dirty="0">
                <a:solidFill>
                  <a:srgbClr val="FF0000"/>
                </a:solidFill>
                <a:effectLst/>
              </a:rPr>
              <a:t> </a:t>
            </a:r>
            <a:endParaRPr lang="x-none" sz="3200" b="1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1CC758E0-FFE8-3D44-8DB1-92F5F4990A0E}"/>
              </a:ext>
            </a:extLst>
          </p:cNvPr>
          <p:cNvSpPr txBox="1"/>
          <p:nvPr/>
        </p:nvSpPr>
        <p:spPr>
          <a:xfrm>
            <a:off x="8066789" y="4705318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3200" b="1" dirty="0">
                <a:solidFill>
                  <a:srgbClr val="FF0000"/>
                </a:solidFill>
                <a:ea typeface="Times New Roman" panose="02020603050405020304" pitchFamily="18" charset="0"/>
              </a:rPr>
              <a:t>B</a:t>
            </a:r>
            <a:r>
              <a:rPr lang="en-SG" sz="32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	</a:t>
            </a:r>
            <a:r>
              <a:rPr lang="x-none" sz="3200" b="1" dirty="0">
                <a:solidFill>
                  <a:srgbClr val="FF0000"/>
                </a:solidFill>
                <a:effectLst/>
              </a:rPr>
              <a:t> </a:t>
            </a:r>
            <a:endParaRPr lang="x-none" sz="3200" b="1" dirty="0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3867DD8A-7285-6A42-B6B2-1B51C0B2A174}"/>
              </a:ext>
            </a:extLst>
          </p:cNvPr>
          <p:cNvSpPr txBox="1"/>
          <p:nvPr/>
        </p:nvSpPr>
        <p:spPr>
          <a:xfrm>
            <a:off x="5066438" y="5136242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3200" b="1" dirty="0">
                <a:solidFill>
                  <a:srgbClr val="FF0000"/>
                </a:solidFill>
                <a:ea typeface="Times New Roman" panose="02020603050405020304" pitchFamily="18" charset="0"/>
              </a:rPr>
              <a:t>A</a:t>
            </a:r>
            <a:r>
              <a:rPr lang="en-SG" sz="32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	</a:t>
            </a:r>
            <a:r>
              <a:rPr lang="x-none" sz="3200" b="1" dirty="0">
                <a:solidFill>
                  <a:srgbClr val="FF0000"/>
                </a:solidFill>
                <a:effectLst/>
              </a:rPr>
              <a:t> </a:t>
            </a:r>
            <a:endParaRPr lang="x-none" sz="3200" b="1" dirty="0">
              <a:solidFill>
                <a:srgbClr val="FF0000"/>
              </a:solidFill>
            </a:endParaRPr>
          </a:p>
        </p:txBody>
      </p:sp>
      <p:pic>
        <p:nvPicPr>
          <p:cNvPr id="3" name="Track 56">
            <a:hlinkClick r:id="" action="ppaction://media"/>
            <a:extLst>
              <a:ext uri="{FF2B5EF4-FFF2-40B4-BE49-F238E27FC236}">
                <a16:creationId xmlns:a16="http://schemas.microsoft.com/office/drawing/2014/main" xmlns="" id="{0DF954F7-550B-1BB6-9CF3-7104D601D91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722187" y="189960"/>
            <a:ext cx="503343" cy="503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640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91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4" grpId="0"/>
      <p:bldP spid="15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656744" y="1137906"/>
            <a:ext cx="41615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Useful expressions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7" y="123935"/>
            <a:ext cx="540532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EVERYDAY ENGLISH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D2D26ED0-37E3-C844-B8E6-4E909A19C6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4399511"/>
              </p:ext>
            </p:extLst>
          </p:nvPr>
        </p:nvGraphicFramePr>
        <p:xfrm>
          <a:off x="494437" y="1770503"/>
          <a:ext cx="11374476" cy="4719564"/>
        </p:xfrm>
        <a:graphic>
          <a:graphicData uri="http://schemas.openxmlformats.org/drawingml/2006/table">
            <a:tbl>
              <a:tblPr firstRow="1" firstCol="1" bandRow="1">
                <a:tableStyleId>{ED083AE6-46FA-4A59-8FB0-9F97EB10719F}</a:tableStyleId>
              </a:tblPr>
              <a:tblGrid>
                <a:gridCol w="4802182">
                  <a:extLst>
                    <a:ext uri="{9D8B030D-6E8A-4147-A177-3AD203B41FA5}">
                      <a16:colId xmlns:a16="http://schemas.microsoft.com/office/drawing/2014/main" xmlns="" val="1302056415"/>
                    </a:ext>
                  </a:extLst>
                </a:gridCol>
                <a:gridCol w="6572294">
                  <a:extLst>
                    <a:ext uri="{9D8B030D-6E8A-4147-A177-3AD203B41FA5}">
                      <a16:colId xmlns:a16="http://schemas.microsoft.com/office/drawing/2014/main" xmlns="" val="642664989"/>
                    </a:ext>
                  </a:extLst>
                </a:gridCol>
              </a:tblGrid>
              <a:tr h="435268">
                <a:tc>
                  <a:txBody>
                    <a:bodyPr/>
                    <a:lstStyle/>
                    <a:p>
                      <a:r>
                        <a:rPr lang="en-US" sz="2800" dirty="0">
                          <a:effectLst/>
                        </a:rPr>
                        <a:t>Making an appointment</a:t>
                      </a:r>
                      <a:endParaRPr lang="x-none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effectLst/>
                        </a:rPr>
                        <a:t>Giving a positive response</a:t>
                      </a:r>
                      <a:endParaRPr lang="x-none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64333581"/>
                  </a:ext>
                </a:extLst>
              </a:tr>
              <a:tr h="870536">
                <a:tc rowSpan="3">
                  <a:txBody>
                    <a:bodyPr/>
                    <a:lstStyle/>
                    <a:p>
                      <a:r>
                        <a:rPr lang="en-US" sz="2800" b="0" dirty="0">
                          <a:effectLst/>
                        </a:rPr>
                        <a:t>• Will you be available on/at …?</a:t>
                      </a:r>
                      <a:endParaRPr lang="x-none" sz="2800" b="0" dirty="0">
                        <a:effectLst/>
                      </a:endParaRPr>
                    </a:p>
                    <a:p>
                      <a:r>
                        <a:rPr lang="en-US" sz="2800" b="0" dirty="0">
                          <a:effectLst/>
                        </a:rPr>
                        <a:t>• I’d like to make/arrange an</a:t>
                      </a:r>
                      <a:endParaRPr lang="x-none" sz="2800" b="0" dirty="0">
                        <a:effectLst/>
                      </a:endParaRPr>
                    </a:p>
                    <a:p>
                      <a:r>
                        <a:rPr lang="en-US" sz="2800" b="0" dirty="0">
                          <a:effectLst/>
                        </a:rPr>
                        <a:t>appointment with you on/at …</a:t>
                      </a:r>
                      <a:endParaRPr lang="x-none" sz="2800" b="0" dirty="0">
                        <a:effectLst/>
                      </a:endParaRPr>
                    </a:p>
                    <a:p>
                      <a:r>
                        <a:rPr lang="en-US" sz="2800" b="0" dirty="0">
                          <a:effectLst/>
                        </a:rPr>
                        <a:t>• Would … suit you/be OK for you?</a:t>
                      </a:r>
                      <a:endParaRPr lang="x-none" sz="2800" b="0" dirty="0">
                        <a:effectLst/>
                      </a:endParaRPr>
                    </a:p>
                    <a:p>
                      <a:r>
                        <a:rPr lang="en-US" sz="2800" b="0" dirty="0">
                          <a:effectLst/>
                        </a:rPr>
                        <a:t>• When’s convenient for you?</a:t>
                      </a:r>
                      <a:endParaRPr lang="x-none" sz="2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effectLst/>
                        </a:rPr>
                        <a:t>• All right, I’ll see you then.</a:t>
                      </a:r>
                      <a:endParaRPr lang="x-none" sz="2800">
                        <a:effectLst/>
                      </a:endParaRPr>
                    </a:p>
                    <a:p>
                      <a:r>
                        <a:rPr lang="en-US" sz="2800">
                          <a:effectLst/>
                        </a:rPr>
                        <a:t>• OK, I’ll see you (next week) (at around 3 p.m.).</a:t>
                      </a:r>
                      <a:endParaRPr lang="x-none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587662328"/>
                  </a:ext>
                </a:extLst>
              </a:tr>
              <a:tr h="870536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effectLst/>
                        </a:rPr>
                        <a:t>Giving a negative response and proposing</a:t>
                      </a:r>
                      <a:endParaRPr lang="x-none" sz="2800" b="1" dirty="0">
                        <a:effectLst/>
                      </a:endParaRPr>
                    </a:p>
                    <a:p>
                      <a:r>
                        <a:rPr lang="en-US" sz="2800" b="1" dirty="0">
                          <a:effectLst/>
                        </a:rPr>
                        <a:t>another time/date</a:t>
                      </a:r>
                      <a:endParaRPr lang="x-none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080542918"/>
                  </a:ext>
                </a:extLst>
              </a:tr>
              <a:tr h="1741071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effectLst/>
                        </a:rPr>
                        <a:t>• Sorry, I’ve got another appointment at that time.</a:t>
                      </a:r>
                      <a:endParaRPr lang="x-none" sz="2800" dirty="0">
                        <a:effectLst/>
                      </a:endParaRPr>
                    </a:p>
                    <a:p>
                      <a:r>
                        <a:rPr lang="en-US" sz="2800" dirty="0">
                          <a:effectLst/>
                        </a:rPr>
                        <a:t>How about …?</a:t>
                      </a:r>
                      <a:endParaRPr lang="x-none" sz="2800" dirty="0">
                        <a:effectLst/>
                      </a:endParaRPr>
                    </a:p>
                    <a:p>
                      <a:r>
                        <a:rPr lang="en-US" sz="2800" dirty="0">
                          <a:effectLst/>
                        </a:rPr>
                        <a:t>• I’m afraid I can’t make it at that time.</a:t>
                      </a:r>
                      <a:endParaRPr lang="x-none" sz="2800" dirty="0">
                        <a:effectLst/>
                      </a:endParaRPr>
                    </a:p>
                    <a:p>
                      <a:r>
                        <a:rPr lang="en-US" sz="2800" dirty="0">
                          <a:effectLst/>
                        </a:rPr>
                        <a:t>Are you free on/at …?</a:t>
                      </a:r>
                      <a:endParaRPr lang="x-none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1572210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821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1546743" y="1111574"/>
            <a:ext cx="1049052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Make </a:t>
            </a:r>
            <a:r>
              <a:rPr lang="en-US" sz="3200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similar conversations for these situations. </a:t>
            </a:r>
            <a:endParaRPr lang="en-US" sz="4000" b="1" dirty="0"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EVERYDAY ENGLISH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3" name="Rounded Rectangular Callout 2"/>
          <p:cNvSpPr/>
          <p:nvPr/>
        </p:nvSpPr>
        <p:spPr>
          <a:xfrm>
            <a:off x="494437" y="1942186"/>
            <a:ext cx="5802845" cy="3622108"/>
          </a:xfrm>
          <a:prstGeom prst="wedgeRoundRectCallout">
            <a:avLst>
              <a:gd name="adj1" fmla="val -41416"/>
              <a:gd name="adj2" fmla="val 75809"/>
              <a:gd name="adj3" fmla="val 16667"/>
            </a:avLst>
          </a:prstGeom>
          <a:solidFill>
            <a:srgbClr val="E0A4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>
                <a:effectLst/>
              </a:rPr>
              <a:t>Student A, a secondary school student, makes an appointment to see Student B, a university representative, to ask for advice on his/her education plans after leaving school. Student B can't make the suggested day/time and proposes another day/time.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6521570" y="2625707"/>
            <a:ext cx="5515702" cy="3412784"/>
          </a:xfrm>
          <a:prstGeom prst="wedgeRoundRectCallout">
            <a:avLst>
              <a:gd name="adj1" fmla="val -4599"/>
              <a:gd name="adj2" fmla="val 70665"/>
              <a:gd name="adj3" fmla="val 16667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>
                <a:effectLst/>
              </a:rPr>
              <a:t>Student B, a secondary school student, makes an appointment to see Student A, a career advisor, to ask for advice on vocational courses. Student A can't make the suggested day/ time and proposes another day/time.</a:t>
            </a:r>
          </a:p>
        </p:txBody>
      </p:sp>
    </p:spTree>
    <p:extLst>
      <p:ext uri="{BB962C8B-B14F-4D97-AF65-F5344CB8AC3E}">
        <p14:creationId xmlns:p14="http://schemas.microsoft.com/office/powerpoint/2010/main" val="2951645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8958</TotalTime>
  <Words>797</Words>
  <Application>Microsoft Office PowerPoint</Application>
  <PresentationFormat>Widescreen</PresentationFormat>
  <Paragraphs>119</Paragraphs>
  <Slides>15</Slides>
  <Notes>3</Notes>
  <HiddenSlides>0</HiddenSlides>
  <MMClips>2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Adobe Gothic Std B</vt:lpstr>
      <vt:lpstr>Arial</vt:lpstr>
      <vt:lpstr>Bookman Old Style</vt:lpstr>
      <vt:lpstr>Calibri</vt:lpstr>
      <vt:lpstr>Calibri Light</vt:lpstr>
      <vt:lpstr>Helvetica</vt:lpstr>
      <vt:lpstr>Montserrat Medium</vt:lpstr>
      <vt:lpstr>Myriad Pro</vt:lpstr>
      <vt:lpstr>Times New Roman</vt:lpstr>
      <vt:lpstr>UTM Facebook K&amp;T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Trinh</cp:lastModifiedBy>
  <cp:revision>172</cp:revision>
  <dcterms:created xsi:type="dcterms:W3CDTF">2020-12-09T02:04:09Z</dcterms:created>
  <dcterms:modified xsi:type="dcterms:W3CDTF">2023-06-27T08:24:00Z</dcterms:modified>
</cp:coreProperties>
</file>