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312" r:id="rId4"/>
    <p:sldId id="313" r:id="rId5"/>
    <p:sldId id="314" r:id="rId6"/>
    <p:sldId id="259" r:id="rId7"/>
    <p:sldId id="260" r:id="rId8"/>
    <p:sldId id="262" r:id="rId9"/>
    <p:sldId id="271" r:id="rId10"/>
    <p:sldId id="323" r:id="rId11"/>
    <p:sldId id="274" r:id="rId12"/>
    <p:sldId id="275" r:id="rId13"/>
    <p:sldId id="276" r:id="rId14"/>
    <p:sldId id="269" r:id="rId15"/>
    <p:sldId id="270"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76" d="100"/>
          <a:sy n="76" d="100"/>
        </p:scale>
        <p:origin x="3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9040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0417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0309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7</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1175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11</a:t>
            </a:fld>
            <a:endParaRPr lang="en-US"/>
          </a:p>
        </p:txBody>
      </p:sp>
    </p:spTree>
    <p:extLst>
      <p:ext uri="{BB962C8B-B14F-4D97-AF65-F5344CB8AC3E}">
        <p14:creationId xmlns:p14="http://schemas.microsoft.com/office/powerpoint/2010/main" val="34257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27.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31" Type="http://schemas.openxmlformats.org/officeDocument/2006/relationships/image" Target="../media/image59.png"/><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6.svg"/><Relationship Id="rId7" Type="http://schemas.openxmlformats.org/officeDocument/2006/relationships/image" Target="../media/image27.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svg"/><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2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482594" y="1923482"/>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1008528" y="6197650"/>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3934747" y="6035514"/>
            <a:ext cx="3388469" cy="2443934"/>
          </a:xfrm>
          <a:prstGeom prst="rect">
            <a:avLst/>
          </a:prstGeom>
        </p:spPr>
      </p:pic>
      <p:pic>
        <p:nvPicPr>
          <p:cNvPr id="11" name="Picture 18"/>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194" b="33815"/>
          <a:stretch>
            <a:fillRect/>
          </a:stretch>
        </p:blipFill>
        <p:spPr>
          <a:xfrm rot="10130791">
            <a:off x="16202207" y="313779"/>
            <a:ext cx="1755648" cy="665703"/>
          </a:xfrm>
          <a:prstGeom prst="rect">
            <a:avLst/>
          </a:prstGeom>
        </p:spPr>
      </p:pic>
      <p:pic>
        <p:nvPicPr>
          <p:cNvPr id="14" name="Picture 10"/>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879554">
            <a:off x="462848" y="816427"/>
            <a:ext cx="1639790" cy="760266"/>
          </a:xfrm>
          <a:prstGeom prst="rect">
            <a:avLst/>
          </a:prstGeom>
        </p:spPr>
      </p:pic>
      <p:sp>
        <p:nvSpPr>
          <p:cNvPr id="9" name="Rectangle 8"/>
          <p:cNvSpPr/>
          <p:nvPr/>
        </p:nvSpPr>
        <p:spPr>
          <a:xfrm>
            <a:off x="4055481" y="3543300"/>
            <a:ext cx="10270119" cy="1592744"/>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 – VẬN DỤNG</a:t>
            </a:r>
          </a:p>
        </p:txBody>
      </p:sp>
      <p:sp>
        <p:nvSpPr>
          <p:cNvPr id="3" name="TextBox 2">
            <a:extLst>
              <a:ext uri="{FF2B5EF4-FFF2-40B4-BE49-F238E27FC236}">
                <a16:creationId xmlns:a16="http://schemas.microsoft.com/office/drawing/2014/main" id="{66BD8922-9023-B8DA-FF4D-5E8EC7AF7BE8}"/>
              </a:ext>
            </a:extLst>
          </p:cNvPr>
          <p:cNvSpPr txBox="1"/>
          <p:nvPr/>
        </p:nvSpPr>
        <p:spPr>
          <a:xfrm>
            <a:off x="4055481" y="4924941"/>
            <a:ext cx="9144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33300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603315" y="45881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97400" y="3924301"/>
            <a:ext cx="1643529" cy="762000"/>
          </a:xfrm>
          <a:prstGeom prst="rect">
            <a:avLst/>
          </a:prstGeom>
        </p:spPr>
      </p:pic>
      <p:sp>
        <p:nvSpPr>
          <p:cNvPr id="2" name="Rectangle 1"/>
          <p:cNvSpPr/>
          <p:nvPr/>
        </p:nvSpPr>
        <p:spPr>
          <a:xfrm>
            <a:off x="685800" y="114300"/>
            <a:ext cx="16946690" cy="2118400"/>
          </a:xfrm>
          <a:prstGeom prst="rect">
            <a:avLst/>
          </a:prstGeom>
        </p:spPr>
        <p:txBody>
          <a:bodyPr wrap="none">
            <a:spAutoFit/>
          </a:bodyPr>
          <a:lstStyle/>
          <a:p>
            <a:pPr algn="ctr">
              <a:lnSpc>
                <a:spcPct val="150000"/>
              </a:lnSpc>
              <a:spcAft>
                <a:spcPts val="600"/>
              </a:spcAft>
            </a:pPr>
            <a:r>
              <a:rPr lang="en-US" sz="4500" b="1">
                <a:solidFill>
                  <a:srgbClr val="FF0000"/>
                </a:solidFill>
                <a:latin typeface="Arial" panose="020B0604020202020204" pitchFamily="34" charset="0"/>
                <a:ea typeface="Times New Roman" panose="02020603050405020304" pitchFamily="18" charset="0"/>
                <a:cs typeface="Arial" panose="020B0604020202020204" pitchFamily="34" charset="0"/>
              </a:rPr>
              <a:t>Hoạt động 1: </a:t>
            </a:r>
          </a:p>
          <a:p>
            <a:pPr algn="ctr">
              <a:lnSpc>
                <a:spcPct val="150000"/>
              </a:lnSpc>
              <a:spcAft>
                <a:spcPts val="600"/>
              </a:spcAft>
            </a:pPr>
            <a:r>
              <a:rPr lang="en-US" sz="4500" b="1">
                <a:solidFill>
                  <a:srgbClr val="FF0000"/>
                </a:solidFill>
                <a:latin typeface="Arial" panose="020B0604020202020204" pitchFamily="34" charset="0"/>
                <a:ea typeface="Times New Roman" panose="02020603050405020304" pitchFamily="18" charset="0"/>
                <a:cs typeface="Arial" panose="020B0604020202020204" pitchFamily="34" charset="0"/>
              </a:rPr>
              <a:t>Vẽ đường thẳng đi qua C và song song với đường thẳng AB.</a:t>
            </a:r>
            <a:endParaRPr lang="en-US" sz="45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685800" y="2400300"/>
            <a:ext cx="11620489" cy="901593"/>
          </a:xfrm>
          <a:prstGeom prst="rect">
            <a:avLst/>
          </a:prstGeom>
        </p:spPr>
        <p:txBody>
          <a:bodyPr wrap="none">
            <a:spAutoFit/>
          </a:bodyPr>
          <a:lstStyle/>
          <a:p>
            <a:pPr marL="571500" indent="-571500">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1: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Nhấp chuột vào thẻ Đường song song</a:t>
            </a:r>
          </a:p>
        </p:txBody>
      </p:sp>
      <p:pic>
        <p:nvPicPr>
          <p:cNvPr id="28" name="image25.png"/>
          <p:cNvPicPr/>
          <p:nvPr/>
        </p:nvPicPr>
        <p:blipFill>
          <a:blip r:embed="rId7"/>
          <a:srcRect/>
          <a:stretch>
            <a:fillRect/>
          </a:stretch>
        </p:blipFill>
        <p:spPr>
          <a:xfrm>
            <a:off x="5715000" y="3924301"/>
            <a:ext cx="7696200" cy="3505200"/>
          </a:xfrm>
          <a:prstGeom prst="rect">
            <a:avLst/>
          </a:prstGeom>
          <a:ln/>
        </p:spPr>
      </p:pic>
      <p:sp>
        <p:nvSpPr>
          <p:cNvPr id="5" name="Rectangle 4"/>
          <p:cNvSpPr/>
          <p:nvPr/>
        </p:nvSpPr>
        <p:spPr>
          <a:xfrm>
            <a:off x="685800" y="7978977"/>
            <a:ext cx="16460011" cy="1938992"/>
          </a:xfrm>
          <a:prstGeom prst="rect">
            <a:avLst/>
          </a:prstGeom>
        </p:spPr>
        <p:txBody>
          <a:bodyPr wrap="square">
            <a:spAutoFit/>
          </a:bodyPr>
          <a:lstStyle/>
          <a:p>
            <a:pPr marL="571500" indent="-571500">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2: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Nhấp chuột chọn điểm C, chọn đường thẳng AB đã vẽ sẵn trên vùng làm việc.</a:t>
            </a:r>
          </a:p>
        </p:txBody>
      </p:sp>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771">
            <a:off x="-449569" y="-35202"/>
            <a:ext cx="1639790" cy="760266"/>
          </a:xfrm>
          <a:prstGeom prst="rect">
            <a:avLst/>
          </a:prstGeom>
        </p:spPr>
      </p:pic>
      <p:sp>
        <p:nvSpPr>
          <p:cNvPr id="12" name="Oval 11"/>
          <p:cNvSpPr/>
          <p:nvPr/>
        </p:nvSpPr>
        <p:spPr>
          <a:xfrm>
            <a:off x="17221200" y="-9525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78063" y="1106927"/>
            <a:ext cx="16535400" cy="1938992"/>
          </a:xfrm>
          <a:prstGeom prst="rect">
            <a:avLst/>
          </a:prstGeom>
        </p:spPr>
        <p:txBody>
          <a:bodyPr wrap="square">
            <a:spAutoFit/>
          </a:bodyPr>
          <a:lstStyle/>
          <a:p>
            <a:pPr marL="571500" indent="-571500">
              <a:lnSpc>
                <a:spcPct val="150000"/>
              </a:lnSpc>
              <a:spcAft>
                <a:spcPts val="600"/>
              </a:spcAft>
              <a:buFontTx/>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3.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Geogebra sẽ vẽ đường thẳng đi qua C và song song với đường thẳng AB như hình bên.</a:t>
            </a:r>
          </a:p>
        </p:txBody>
      </p:sp>
      <p:pic>
        <p:nvPicPr>
          <p:cNvPr id="14" name="image26.png"/>
          <p:cNvPicPr/>
          <p:nvPr/>
        </p:nvPicPr>
        <p:blipFill>
          <a:blip r:embed="rId4"/>
          <a:srcRect/>
          <a:stretch>
            <a:fillRect/>
          </a:stretch>
        </p:blipFill>
        <p:spPr>
          <a:xfrm>
            <a:off x="4191000" y="3543300"/>
            <a:ext cx="9820275" cy="4038600"/>
          </a:xfrm>
          <a:prstGeom prst="rect">
            <a:avLst/>
          </a:prstGeom>
          <a:ln/>
        </p:spPr>
      </p:pic>
      <p:grpSp>
        <p:nvGrpSpPr>
          <p:cNvPr id="17" name="Group 4"/>
          <p:cNvGrpSpPr/>
          <p:nvPr/>
        </p:nvGrpSpPr>
        <p:grpSpPr>
          <a:xfrm>
            <a:off x="-2036637" y="9258300"/>
            <a:ext cx="23164800" cy="2748223"/>
            <a:chOff x="0" y="0"/>
            <a:chExt cx="2662746" cy="1511301"/>
          </a:xfrm>
        </p:grpSpPr>
        <p:sp>
          <p:nvSpPr>
            <p:cNvPr id="18"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pic>
        <p:nvPicPr>
          <p:cNvPr id="19" name="Picture 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16535400" y="8420100"/>
            <a:ext cx="1497496" cy="1168047"/>
          </a:xfrm>
          <a:prstGeom prst="rect">
            <a:avLst/>
          </a:prstGeom>
        </p:spPr>
      </p:pic>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24600" y="571500"/>
            <a:ext cx="6705600" cy="1225800"/>
            <a:chOff x="950490" y="174305"/>
            <a:chExt cx="5691862" cy="1082995"/>
          </a:xfrm>
        </p:grpSpPr>
        <p:sp>
          <p:nvSpPr>
            <p:cNvPr id="15" name="Rectangle 14"/>
            <p:cNvSpPr/>
            <p:nvPr/>
          </p:nvSpPr>
          <p:spPr>
            <a:xfrm>
              <a:off x="950490" y="190500"/>
              <a:ext cx="5156701"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230293" y="174305"/>
              <a:ext cx="5412059" cy="999309"/>
            </a:xfrm>
            <a:prstGeom prst="rect">
              <a:avLst/>
            </a:prstGeom>
          </p:spPr>
          <p:txBody>
            <a:bodyPr wrap="none">
              <a:spAutoFit/>
            </a:bodyPr>
            <a:lstStyle/>
            <a:p>
              <a:pPr algn="just">
                <a:lnSpc>
                  <a:spcPct val="150000"/>
                </a:lnSpc>
                <a:spcAft>
                  <a:spcPts val="800"/>
                </a:spcAft>
              </a:pPr>
              <a:r>
                <a:rPr lang="en-US" sz="4500" b="1">
                  <a:solidFill>
                    <a:prstClr val="white"/>
                  </a:solidFill>
                  <a:latin typeface="Arial" panose="020B0604020202020204" pitchFamily="34" charset="0"/>
                  <a:ea typeface="Times New Roman" panose="02020603050405020304" pitchFamily="18" charset="0"/>
                  <a:cs typeface="Arial" panose="020B0604020202020204" pitchFamily="34" charset="0"/>
                </a:rPr>
                <a:t>Tổ chức hoạt động</a:t>
              </a:r>
              <a:endParaRPr lang="en-US" sz="4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1905000" y="2095500"/>
                <a:ext cx="15849600" cy="7703134"/>
              </a:xfrm>
              <a:prstGeom prst="rect">
                <a:avLst/>
              </a:prstGeom>
            </p:spPr>
            <p:txBody>
              <a:bodyPr wrap="square">
                <a:spAutoFit/>
              </a:bodyPr>
              <a:lstStyle/>
              <a:p>
                <a:pPr marL="571500" indent="-571500">
                  <a:lnSpc>
                    <a:spcPct val="20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Vẽ 3 điểm A, B, C.</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đường thẳng a đi qua hai điểm A, B.</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đường thẳng b đi qua C và song song với đường thẳng a.</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điểm D trên đường thẳng b.</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đường thẳng x cắt a tại A và cắt b tại C.</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và so sánh hai góc so le trong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𝐷𝐶𝐴</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𝐵𝐴𝐶</m:t>
                        </m:r>
                      </m:e>
                    </m:acc>
                  </m:oMath>
                </a14:m>
                <a:r>
                  <a:rPr lang="en-US" sz="40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905000" y="2095500"/>
                <a:ext cx="15849600" cy="7703134"/>
              </a:xfrm>
              <a:prstGeom prst="rect">
                <a:avLst/>
              </a:prstGeom>
              <a:blipFill rotWithShape="0">
                <a:blip r:embed="rId31"/>
                <a:stretch>
                  <a:fillRect l="-1231" b="-2534"/>
                </a:stretch>
              </a:blipFill>
            </p:spPr>
            <p:txBody>
              <a:bodyPr/>
              <a:lstStyle/>
              <a:p>
                <a:r>
                  <a:rPr lang="en-US">
                    <a:noFill/>
                  </a:rPr>
                  <a:t> </a:t>
                </a:r>
              </a:p>
            </p:txBody>
          </p:sp>
        </mc:Fallback>
      </mc:AlternateContent>
      <p:pic>
        <p:nvPicPr>
          <p:cNvPr id="18"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65406" y="1398646"/>
            <a:ext cx="1639790" cy="760266"/>
          </a:xfrm>
          <a:prstGeom prst="rect">
            <a:avLst/>
          </a:prstGeom>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157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1111170" y="3771900"/>
            <a:ext cx="4267200" cy="286232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r>
              <a:rPr lang="vi-VN" sz="4000" kern="0">
                <a:solidFill>
                  <a:srgbClr val="FFFFFF"/>
                </a:solidFill>
                <a:latin typeface="Arial"/>
                <a:ea typeface="Calibri" panose="020F0502020204030204" pitchFamily="34" charset="0"/>
                <a:cs typeface="Times New Roman" panose="02020603050405020304" pitchFamily="18" charset="0"/>
                <a:sym typeface="Arial"/>
              </a:rPr>
              <a:t>các kiến thức đã học trong chương</a:t>
            </a:r>
            <a:r>
              <a:rPr lang="pt-BR" sz="4000" kern="0">
                <a:solidFill>
                  <a:srgbClr val="FFFFFF"/>
                </a:solidFill>
                <a:latin typeface="Arial"/>
                <a:ea typeface="Calibri" panose="020F0502020204030204" pitchFamily="34" charset="0"/>
                <a:cs typeface="Times New Roman" panose="02020603050405020304" pitchFamily="18" charset="0"/>
                <a:sym typeface="Arial"/>
              </a:rPr>
              <a:t>.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12344400" y="3360821"/>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12419217" y="3741821"/>
            <a:ext cx="5368597" cy="286232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a:t>
            </a:r>
            <a:r>
              <a:rPr lang="en-US" sz="4000" kern="0">
                <a:solidFill>
                  <a:srgbClr val="FFFFFF"/>
                </a:solidFill>
                <a:latin typeface="Arial"/>
                <a:ea typeface="Calibri" panose="020F0502020204030204" pitchFamily="34" charset="0"/>
                <a:cs typeface="Times New Roman" panose="02020603050405020304" pitchFamily="18" charset="0"/>
                <a:sym typeface="Arial"/>
              </a:rPr>
              <a:t>C</a:t>
            </a:r>
            <a:r>
              <a:rPr lang="vi-VN" sz="4000" kern="0">
                <a:solidFill>
                  <a:srgbClr val="FFFFFF"/>
                </a:solidFill>
                <a:latin typeface="Arial"/>
                <a:ea typeface="Calibri" panose="020F0502020204030204" pitchFamily="34" charset="0"/>
                <a:cs typeface="Times New Roman" panose="02020603050405020304" pitchFamily="18" charset="0"/>
                <a:sym typeface="Arial"/>
              </a:rPr>
              <a:t>huẩn bị sản phẩm sơ đồ tư duy tổng kết nội dung chương 4 </a:t>
            </a:r>
            <a:r>
              <a:rPr lang="pt-BR" sz="4000" kern="0">
                <a:solidFill>
                  <a:srgbClr val="FFFFFF"/>
                </a:solidFill>
                <a:latin typeface="Arial"/>
                <a:ea typeface="Calibri" panose="020F0502020204030204" pitchFamily="34" charset="0"/>
                <a:cs typeface="Times New Roman" panose="02020603050405020304" pitchFamily="18" charset="0"/>
                <a:sym typeface="Arial"/>
              </a:rPr>
              <a:t>. </a:t>
            </a:r>
          </a:p>
        </p:txBody>
      </p:sp>
      <p:grpSp>
        <p:nvGrpSpPr>
          <p:cNvPr id="22" name="Group 4"/>
          <p:cNvGrpSpPr/>
          <p:nvPr/>
        </p:nvGrpSpPr>
        <p:grpSpPr>
          <a:xfrm>
            <a:off x="6429128" y="3360821"/>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6810128" y="3741821"/>
            <a:ext cx="469658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a:t>
            </a:r>
            <a:r>
              <a:rPr lang="vi-VN" sz="4000" kern="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kern="0">
                <a:solidFill>
                  <a:srgbClr val="FFFFFF"/>
                </a:solidFill>
                <a:latin typeface="Arial"/>
                <a:ea typeface="Calibri" panose="020F0502020204030204" pitchFamily="34" charset="0"/>
                <a:cs typeface="Times New Roman" panose="02020603050405020304" pitchFamily="18" charset="0"/>
                <a:sym typeface="Arial"/>
              </a:rPr>
              <a:t>“Bài tập cuối chương 4”</a:t>
            </a:r>
            <a:endParaRPr lang="pt-BR" sz="4000" kern="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925800" y="8343900"/>
            <a:ext cx="1955383" cy="1613190"/>
          </a:xfrm>
          <a:prstGeom prst="rect">
            <a:avLst/>
          </a:prstGeom>
        </p:spPr>
      </p:pic>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543391" y="9150495"/>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sp>
        <p:nvSpPr>
          <p:cNvPr id="17" name="Oval Callout 16"/>
          <p:cNvSpPr/>
          <p:nvPr/>
        </p:nvSpPr>
        <p:spPr>
          <a:xfrm>
            <a:off x="8229600" y="2137374"/>
            <a:ext cx="9448800" cy="6075462"/>
          </a:xfrm>
          <a:prstGeom prst="wedgeEllipseCallout">
            <a:avLst>
              <a:gd name="adj1" fmla="val -49763"/>
              <a:gd name="adj2" fmla="val 35833"/>
            </a:avLst>
          </a:prstGeom>
          <a:noFill/>
          <a:ln w="38100">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a:solidFill>
                <a:schemeClr val="tx1"/>
              </a:solidFill>
              <a:latin typeface="Arial" panose="020B0604020202020204" pitchFamily="34" charset="0"/>
              <a:cs typeface="Arial" panose="020B0604020202020204" pitchFamily="34" charset="0"/>
            </a:endParaRPr>
          </a:p>
        </p:txBody>
      </p:sp>
      <p:sp>
        <p:nvSpPr>
          <p:cNvPr id="19" name="Cloud Callout 18"/>
          <p:cNvSpPr/>
          <p:nvPr/>
        </p:nvSpPr>
        <p:spPr>
          <a:xfrm>
            <a:off x="647700" y="3337917"/>
            <a:ext cx="6553200" cy="4263033"/>
          </a:xfrm>
          <a:prstGeom prst="cloudCallout">
            <a:avLst>
              <a:gd name="adj1" fmla="val 38029"/>
              <a:gd name="adj2" fmla="val 70443"/>
            </a:avLst>
          </a:prstGeom>
          <a:solidFill>
            <a:schemeClr val="bg1"/>
          </a:solidFill>
          <a:ln w="38100">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5"/>
          <p:cNvPicPr>
            <a:picLocks noChangeAspect="1"/>
          </p:cNvPicPr>
          <p:nvPr/>
        </p:nvPicPr>
        <p:blipFill rotWithShape="1">
          <a:blip r:embed="rId7"/>
          <a:srcRect l="31156" r="28102" b="22486"/>
          <a:stretch/>
        </p:blipFill>
        <p:spPr>
          <a:xfrm>
            <a:off x="5638800" y="5374332"/>
            <a:ext cx="4544572" cy="5177135"/>
          </a:xfrm>
          <a:prstGeom prst="rect">
            <a:avLst/>
          </a:prstGeom>
        </p:spPr>
      </p:pic>
      <p:sp>
        <p:nvSpPr>
          <p:cNvPr id="21" name="TextBox 20"/>
          <p:cNvSpPr txBox="1"/>
          <p:nvPr/>
        </p:nvSpPr>
        <p:spPr>
          <a:xfrm>
            <a:off x="1455965" y="4195108"/>
            <a:ext cx="4716235" cy="2862322"/>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Câu 1. </a:t>
            </a:r>
            <a:r>
              <a:rPr lang="en-US" sz="4000">
                <a:latin typeface="Arial" panose="020B0604020202020204" pitchFamily="34" charset="0"/>
                <a:cs typeface="Arial" panose="020B0604020202020204" pitchFamily="34" charset="0"/>
              </a:rPr>
              <a:t>Thế nào là tia phân giác của một góc.</a:t>
            </a:r>
          </a:p>
        </p:txBody>
      </p:sp>
      <p:sp>
        <p:nvSpPr>
          <p:cNvPr id="6" name="Rectangle 5"/>
          <p:cNvSpPr/>
          <p:nvPr/>
        </p:nvSpPr>
        <p:spPr>
          <a:xfrm>
            <a:off x="9540333" y="2872919"/>
            <a:ext cx="6995067" cy="4708981"/>
          </a:xfrm>
          <a:prstGeom prst="rect">
            <a:avLst/>
          </a:prstGeom>
        </p:spPr>
        <p:txBody>
          <a:bodyPr wrap="square">
            <a:spAutoFit/>
          </a:bodyPr>
          <a:lstStyle/>
          <a:p>
            <a:pPr lvl="0" algn="just">
              <a:lnSpc>
                <a:spcPct val="150000"/>
              </a:lnSpc>
            </a:pPr>
            <a:r>
              <a:rPr lang="vi-VN" sz="4000" b="1">
                <a:solidFill>
                  <a:prstClr val="black"/>
                </a:solidFill>
                <a:cs typeface="Arial" panose="020B0604020202020204" pitchFamily="34" charset="0"/>
              </a:rPr>
              <a:t>Câu 2. </a:t>
            </a:r>
            <a:r>
              <a:rPr lang="vi-VN" sz="4000">
                <a:solidFill>
                  <a:prstClr val="black"/>
                </a:solidFill>
                <a:cs typeface="Arial" panose="020B0604020202020204" pitchFamily="34" charset="0"/>
              </a:rPr>
              <a:t>Dấu hiệu nhận biết hai đường thẳng song song.</a:t>
            </a:r>
            <a:r>
              <a:rPr lang="en-US" sz="4000">
                <a:solidFill>
                  <a:prstClr val="black"/>
                </a:solidFill>
                <a:cs typeface="Arial" panose="020B0604020202020204" pitchFamily="34" charset="0"/>
              </a:rPr>
              <a:t> </a:t>
            </a:r>
          </a:p>
          <a:p>
            <a:pPr lvl="0" algn="just">
              <a:lnSpc>
                <a:spcPct val="150000"/>
              </a:lnSpc>
            </a:pPr>
            <a:r>
              <a:rPr lang="vi-VN" sz="4000">
                <a:solidFill>
                  <a:prstClr val="black"/>
                </a:solidFill>
                <a:cs typeface="Arial" panose="020B0604020202020204" pitchFamily="34" charset="0"/>
              </a:rPr>
              <a:t>Tiên đề Euclid về đường thẳng song và tính chất của hai đường thẳng song song. </a:t>
            </a:r>
            <a:endParaRPr lang="en-US" sz="400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7" grpId="0" animBg="1"/>
      <p:bldP spid="19" grpId="0" animBg="1"/>
      <p:bldP spid="2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925800" y="8343900"/>
            <a:ext cx="1955383" cy="1613190"/>
          </a:xfrm>
          <a:prstGeom prst="rect">
            <a:avLst/>
          </a:prstGeom>
        </p:spPr>
      </p:pic>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543391" y="9150495"/>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a:buClr>
                <a:srgbClr val="000000"/>
              </a:buClr>
              <a:buFont typeface="Arial"/>
              <a:buNone/>
              <a:defRPr/>
            </a:pPr>
            <a:endParaRPr lang="en-US" sz="1400" kern="0">
              <a:solidFill>
                <a:srgbClr val="FFFFFF"/>
              </a:solidFill>
              <a:latin typeface="Arial"/>
              <a:sym typeface="Arial"/>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sp>
        <p:nvSpPr>
          <p:cNvPr id="2" name="Rectangle 1"/>
          <p:cNvSpPr/>
          <p:nvPr/>
        </p:nvSpPr>
        <p:spPr>
          <a:xfrm>
            <a:off x="457200" y="2022664"/>
            <a:ext cx="17337793" cy="2862322"/>
          </a:xfrm>
          <a:prstGeom prst="rect">
            <a:avLst/>
          </a:prstGeom>
        </p:spPr>
        <p:txBody>
          <a:bodyPr wrap="square">
            <a:spAutoFit/>
          </a:bodyPr>
          <a:lstStyle/>
          <a:p>
            <a:pPr algn="just">
              <a:lnSpc>
                <a:spcPct val="150000"/>
              </a:lnSpc>
            </a:pPr>
            <a:r>
              <a:rPr lang="en-US" sz="4000" b="1">
                <a:latin typeface="Arial" panose="020B0604020202020204" pitchFamily="34" charset="0"/>
                <a:ea typeface="Times New Roman" panose="02020603050405020304" pitchFamily="18" charset="0"/>
                <a:cs typeface="Arial" panose="020B0604020202020204" pitchFamily="34" charset="0"/>
              </a:rPr>
              <a:t>Câu 1. </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b="1">
                <a:latin typeface="Arial" panose="020B0604020202020204" pitchFamily="34" charset="0"/>
                <a:ea typeface="Times New Roman" panose="02020603050405020304" pitchFamily="18" charset="0"/>
                <a:cs typeface="Arial" panose="020B0604020202020204" pitchFamily="34" charset="0"/>
              </a:rPr>
              <a:t>Tia phân giác</a:t>
            </a:r>
            <a:r>
              <a:rPr lang="en-US" sz="4000">
                <a:latin typeface="Arial" panose="020B0604020202020204" pitchFamily="34" charset="0"/>
                <a:ea typeface="Times New Roman" panose="02020603050405020304" pitchFamily="18" charset="0"/>
                <a:cs typeface="Arial" panose="020B0604020202020204" pitchFamily="34" charset="0"/>
              </a:rPr>
              <a:t> của một góc là tia xuất phát từ đỉnh của góc, đi qua một điểm trong của góc và tạo với hai cạnh của góc đó là hai góc bằng nhau.</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Isosceles Triangle 3"/>
          <p:cNvSpPr/>
          <p:nvPr/>
        </p:nvSpPr>
        <p:spPr>
          <a:xfrm>
            <a:off x="6476999" y="6099323"/>
            <a:ext cx="5715000" cy="3387846"/>
          </a:xfrm>
          <a:prstGeom prst="triangle">
            <a:avLst>
              <a:gd name="adj" fmla="val 66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9799062" y="6117596"/>
            <a:ext cx="446184" cy="33695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H="1" flipV="1">
            <a:off x="9881579" y="6100762"/>
            <a:ext cx="457200" cy="685802"/>
          </a:xfrm>
          <a:prstGeom prst="arc">
            <a:avLst>
              <a:gd name="adj1" fmla="val 15828791"/>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7523416" flipH="1" flipV="1">
            <a:off x="9935487" y="6159163"/>
            <a:ext cx="609857" cy="690452"/>
          </a:xfrm>
          <a:prstGeom prst="arc">
            <a:avLst>
              <a:gd name="adj1" fmla="val 16218652"/>
              <a:gd name="adj2" fmla="val 212552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05692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873079" y="8635710"/>
            <a:ext cx="1770656" cy="1460790"/>
          </a:xfrm>
          <a:prstGeom prst="rect">
            <a:avLst/>
          </a:prstGeom>
        </p:spPr>
      </p:pic>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304800" y="9277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a:buClr>
                <a:srgbClr val="000000"/>
              </a:buClr>
              <a:buFont typeface="Arial"/>
              <a:buNone/>
              <a:defRPr/>
            </a:pPr>
            <a:endParaRPr lang="en-US" sz="1400" kern="0">
              <a:solidFill>
                <a:srgbClr val="FFFFFF"/>
              </a:solidFill>
              <a:latin typeface="Arial"/>
              <a:sym typeface="Arial"/>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sp>
        <p:nvSpPr>
          <p:cNvPr id="6" name="Rectangle 5"/>
          <p:cNvSpPr/>
          <p:nvPr/>
        </p:nvSpPr>
        <p:spPr>
          <a:xfrm>
            <a:off x="914400" y="1550730"/>
            <a:ext cx="16509583" cy="7478970"/>
          </a:xfrm>
          <a:prstGeom prst="rect">
            <a:avLst/>
          </a:prstGeom>
        </p:spPr>
        <p:txBody>
          <a:bodyPr wrap="square">
            <a:spAutoFit/>
          </a:bodyPr>
          <a:lstStyle/>
          <a:p>
            <a:pPr algn="just">
              <a:lnSpc>
                <a:spcPct val="150000"/>
              </a:lnSpc>
            </a:pPr>
            <a:r>
              <a:rPr lang="en-US" sz="4000" b="1">
                <a:latin typeface="Arial" panose="020B0604020202020204" pitchFamily="34" charset="0"/>
                <a:ea typeface="Times New Roman" panose="02020603050405020304" pitchFamily="18" charset="0"/>
                <a:cs typeface="Arial" panose="020B0604020202020204" pitchFamily="34" charset="0"/>
              </a:rPr>
              <a:t>Câu 2. </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ea typeface="Times New Roman" panose="02020603050405020304" pitchFamily="18" charset="0"/>
                <a:cs typeface="Arial" panose="020B0604020202020204" pitchFamily="34" charset="0"/>
              </a:rPr>
              <a:t>Dấu hiệu nhận biết</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a:latin typeface="Arial" panose="020B0604020202020204" pitchFamily="34" charset="0"/>
                <a:ea typeface="Times New Roman" panose="02020603050405020304" pitchFamily="18" charset="0"/>
                <a:cs typeface="Arial" panose="020B0604020202020204" pitchFamily="34" charset="0"/>
              </a:rPr>
              <a:t>Nếu đường thẳng c cắt hai đường thẳng a, b và trong các góc tạo thành có một cặp góc so le trong bằng nhau (hoặc một cặp góc đồng vị      bằng nhau) thì a và b song song với nhau.</a:t>
            </a: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Tiên đề Euclid:</a:t>
            </a:r>
            <a:endParaRPr lang="en-US" sz="4000">
              <a:latin typeface="Arial" panose="020B0604020202020204" pitchFamily="34" charset="0"/>
              <a:cs typeface="Arial" panose="020B0604020202020204" pitchFamily="34" charset="0"/>
            </a:endParaRPr>
          </a:p>
          <a:p>
            <a:pPr algn="just">
              <a:lnSpc>
                <a:spcPct val="150000"/>
              </a:lnSpc>
            </a:pPr>
            <a:r>
              <a:rPr lang="en-US" sz="4000">
                <a:latin typeface="Arial" panose="020B0604020202020204" pitchFamily="34" charset="0"/>
                <a:cs typeface="Arial" panose="020B0604020202020204" pitchFamily="34" charset="0"/>
              </a:rPr>
              <a:t>Qua một điểm nằm ngoài một đường thẳng chỉ có một đường thẳng song song với đường thẳng đó.</a:t>
            </a:r>
          </a:p>
        </p:txBody>
      </p:sp>
    </p:spTree>
    <p:extLst>
      <p:ext uri="{BB962C8B-B14F-4D97-AF65-F5344CB8AC3E}">
        <p14:creationId xmlns:p14="http://schemas.microsoft.com/office/powerpoint/2010/main" val="38084794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0" dur="500"/>
                                        <p:tgtEl>
                                          <p:spTgt spid="6">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533400" y="8994654"/>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a:buClr>
                <a:srgbClr val="000000"/>
              </a:buClr>
              <a:buFont typeface="Arial"/>
              <a:buNone/>
              <a:defRPr/>
            </a:pPr>
            <a:endParaRPr lang="en-US" sz="1400" kern="0">
              <a:solidFill>
                <a:srgbClr val="FFFFFF"/>
              </a:solidFill>
              <a:latin typeface="Arial"/>
              <a:sym typeface="Arial"/>
            </a:endParaRPr>
          </a:p>
        </p:txBody>
      </p:sp>
      <p:pic>
        <p:nvPicPr>
          <p:cNvPr id="18"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9743" y="636627"/>
            <a:ext cx="1439486" cy="667398"/>
          </a:xfrm>
          <a:prstGeom prst="rect">
            <a:avLst/>
          </a:prstGeom>
        </p:spPr>
      </p:pic>
      <p:sp>
        <p:nvSpPr>
          <p:cNvPr id="6" name="Rectangle 5"/>
          <p:cNvSpPr/>
          <p:nvPr/>
        </p:nvSpPr>
        <p:spPr>
          <a:xfrm>
            <a:off x="1524000" y="2171700"/>
            <a:ext cx="16509583" cy="4708981"/>
          </a:xfrm>
          <a:prstGeom prst="rect">
            <a:avLst/>
          </a:prstGeom>
        </p:spPr>
        <p:txBody>
          <a:bodyPr wrap="square">
            <a:spAutoFit/>
          </a:bodyPr>
          <a:lstStyle/>
          <a:p>
            <a:pPr algn="just">
              <a:lnSpc>
                <a:spcPct val="150000"/>
              </a:lnSpc>
            </a:pPr>
            <a:r>
              <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rPr>
              <a:t>Câu 2. </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1">
                <a:solidFill>
                  <a:prstClr val="black"/>
                </a:solidFill>
                <a:ea typeface="Times New Roman" panose="02020603050405020304" pitchFamily="18" charset="0"/>
                <a:cs typeface="Arial" panose="020B0604020202020204" pitchFamily="34" charset="0"/>
              </a:rPr>
              <a:t>Tính chất:</a:t>
            </a:r>
          </a:p>
          <a:p>
            <a:pPr algn="just">
              <a:lnSpc>
                <a:spcPct val="150000"/>
              </a:lnSpc>
            </a:pPr>
            <a:r>
              <a:rPr lang="en-US" sz="4000">
                <a:solidFill>
                  <a:prstClr val="black"/>
                </a:solidFill>
                <a:ea typeface="Times New Roman" panose="02020603050405020304" pitchFamily="18" charset="0"/>
                <a:cs typeface="Arial" panose="020B0604020202020204" pitchFamily="34" charset="0"/>
              </a:rPr>
              <a:t>      </a:t>
            </a:r>
            <a:r>
              <a:rPr lang="vi-VN" sz="4000">
                <a:solidFill>
                  <a:prstClr val="black"/>
                </a:solidFill>
                <a:ea typeface="Times New Roman" panose="02020603050405020304" pitchFamily="18" charset="0"/>
                <a:cs typeface="Arial" panose="020B0604020202020204" pitchFamily="34" charset="0"/>
              </a:rPr>
              <a:t>Nếu một đường thẳng cắt hai đường thẳng song song thì:</a:t>
            </a:r>
          </a:p>
          <a:p>
            <a:pPr algn="just">
              <a:lnSpc>
                <a:spcPct val="150000"/>
              </a:lnSpc>
            </a:pPr>
            <a:r>
              <a:rPr lang="en-US" sz="4000">
                <a:solidFill>
                  <a:prstClr val="black"/>
                </a:solidFill>
                <a:ea typeface="Times New Roman" panose="02020603050405020304" pitchFamily="18" charset="0"/>
                <a:cs typeface="Arial" panose="020B0604020202020204" pitchFamily="34" charset="0"/>
              </a:rPr>
              <a:t>      </a:t>
            </a:r>
            <a:r>
              <a:rPr lang="vi-VN" sz="4000">
                <a:solidFill>
                  <a:prstClr val="black"/>
                </a:solidFill>
                <a:ea typeface="Times New Roman" panose="02020603050405020304" pitchFamily="18" charset="0"/>
                <a:cs typeface="Arial" panose="020B0604020202020204" pitchFamily="34" charset="0"/>
              </a:rPr>
              <a:t>a) Hai góc so le trong bằng nhau</a:t>
            </a:r>
          </a:p>
          <a:p>
            <a:pPr algn="just">
              <a:lnSpc>
                <a:spcPct val="150000"/>
              </a:lnSpc>
            </a:pPr>
            <a:r>
              <a:rPr lang="en-US" sz="4000">
                <a:solidFill>
                  <a:prstClr val="black"/>
                </a:solidFill>
                <a:ea typeface="Times New Roman" panose="02020603050405020304" pitchFamily="18" charset="0"/>
                <a:cs typeface="Arial" panose="020B0604020202020204" pitchFamily="34" charset="0"/>
              </a:rPr>
              <a:t>      </a:t>
            </a:r>
            <a:r>
              <a:rPr lang="vi-VN" sz="4000">
                <a:solidFill>
                  <a:prstClr val="black"/>
                </a:solidFill>
                <a:ea typeface="Times New Roman" panose="02020603050405020304" pitchFamily="18" charset="0"/>
                <a:cs typeface="Arial" panose="020B0604020202020204" pitchFamily="34" charset="0"/>
              </a:rPr>
              <a:t>b) Hai góc đồng vị bằng nhau.</a:t>
            </a:r>
          </a:p>
        </p:txBody>
      </p:sp>
      <p:pic>
        <p:nvPicPr>
          <p:cNvPr id="11" name="Picture 10"/>
          <p:cNvPicPr>
            <a:picLocks noChangeAspect="1"/>
          </p:cNvPicPr>
          <p:nvPr/>
        </p:nvPicPr>
        <p:blipFill>
          <a:blip r:embed="rId5"/>
          <a:stretch>
            <a:fillRect/>
          </a:stretch>
        </p:blipFill>
        <p:spPr>
          <a:xfrm>
            <a:off x="14630400" y="6362700"/>
            <a:ext cx="2133600" cy="3284333"/>
          </a:xfrm>
          <a:prstGeom prst="rect">
            <a:avLst/>
          </a:prstGeom>
        </p:spPr>
      </p:pic>
    </p:spTree>
    <p:extLst>
      <p:ext uri="{BB962C8B-B14F-4D97-AF65-F5344CB8AC3E}">
        <p14:creationId xmlns:p14="http://schemas.microsoft.com/office/powerpoint/2010/main" val="22680337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66800" y="1104900"/>
            <a:ext cx="16230600" cy="7950141"/>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84490">
            <a:off x="436631" y="662942"/>
            <a:ext cx="1643503" cy="118537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251402" flipH="1">
            <a:off x="15997229" y="548663"/>
            <a:ext cx="1968081" cy="172207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277251" y="8066416"/>
            <a:ext cx="1240820" cy="162920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365266">
            <a:off x="728086" y="8071874"/>
            <a:ext cx="1245818" cy="158450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0566" y="1521696"/>
            <a:ext cx="1162904" cy="80240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5766655" y="7957438"/>
            <a:ext cx="1162904" cy="802404"/>
          </a:xfrm>
          <a:prstGeom prst="rect">
            <a:avLst/>
          </a:prstGeom>
        </p:spPr>
      </p:pic>
      <p:sp>
        <p:nvSpPr>
          <p:cNvPr id="15" name="Rectangle 14"/>
          <p:cNvSpPr/>
          <p:nvPr/>
        </p:nvSpPr>
        <p:spPr>
          <a:xfrm>
            <a:off x="2760313" y="1884045"/>
            <a:ext cx="12784487" cy="2954655"/>
          </a:xfrm>
          <a:prstGeom prst="rect">
            <a:avLst/>
          </a:prstGeom>
        </p:spPr>
        <p:txBody>
          <a:bodyPr wrap="square">
            <a:spAutoFit/>
          </a:bodyPr>
          <a:lstStyle/>
          <a:p>
            <a:pPr lvl="0" algn="ctr">
              <a:lnSpc>
                <a:spcPct val="150000"/>
              </a:lnSpc>
              <a:defRPr/>
            </a:pPr>
            <a:r>
              <a:rPr lang="vi-VN" sz="6200" b="1" kern="0">
                <a:solidFill>
                  <a:schemeClr val="bg1"/>
                </a:solidFill>
                <a:ea typeface="Calibri" panose="020F0502020204030204" pitchFamily="34" charset="0"/>
                <a:cs typeface="Arial" panose="020B0604020202020204" pitchFamily="34" charset="0"/>
              </a:rPr>
              <a:t>BÀI </a:t>
            </a:r>
            <a:r>
              <a:rPr lang="en-US" sz="6200" b="1" kern="0">
                <a:solidFill>
                  <a:schemeClr val="bg1"/>
                </a:solidFill>
                <a:latin typeface="Arial" panose="020B0604020202020204" pitchFamily="34" charset="0"/>
                <a:ea typeface="Calibri" panose="020F0502020204030204" pitchFamily="34" charset="0"/>
                <a:cs typeface="Arial" panose="020B0604020202020204" pitchFamily="34" charset="0"/>
              </a:rPr>
              <a:t>5</a:t>
            </a:r>
            <a:r>
              <a:rPr lang="vi-VN" sz="6200" b="1" kern="0">
                <a:solidFill>
                  <a:schemeClr val="bg1"/>
                </a:solidFill>
                <a:ea typeface="Calibri" panose="020F0502020204030204" pitchFamily="34" charset="0"/>
                <a:cs typeface="Arial" panose="020B0604020202020204" pitchFamily="34" charset="0"/>
              </a:rPr>
              <a:t>: HOẠT ĐỘNG THỰC HÀNH VÀ TRẢI NGHIỆM</a:t>
            </a:r>
            <a:endParaRPr kumimoji="0" lang="en-US" sz="6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2111612" y="5335848"/>
            <a:ext cx="14347588" cy="2474652"/>
          </a:xfrm>
          <a:prstGeom prst="rect">
            <a:avLst/>
          </a:prstGeom>
        </p:spPr>
        <p:txBody>
          <a:bodyPr wrap="square">
            <a:spAutoFit/>
          </a:bodyPr>
          <a:lstStyle/>
          <a:p>
            <a:pPr algn="ctr">
              <a:lnSpc>
                <a:spcPct val="150000"/>
              </a:lnSpc>
            </a:pPr>
            <a:r>
              <a:rPr lang="en-US" sz="5500" b="1">
                <a:solidFill>
                  <a:srgbClr val="FFFF00"/>
                </a:solidFill>
                <a:latin typeface="Arial" panose="020B0604020202020204" pitchFamily="34" charset="0"/>
                <a:ea typeface="Times New Roman" panose="02020603050405020304" pitchFamily="18" charset="0"/>
                <a:cs typeface="Arial" panose="020B0604020202020204" pitchFamily="34" charset="0"/>
              </a:rPr>
              <a:t>VẼ HAI ĐƯỜNG THẲNG SONG SONG VÀ ĐO GÓC BẰNG PHẦN MỀM GEOGEBRA</a:t>
            </a:r>
            <a:endParaRPr lang="en-US" sz="550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482594" y="1923482"/>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79929" y="6578650"/>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3934747" y="6749906"/>
            <a:ext cx="3388469" cy="2443934"/>
          </a:xfrm>
          <a:prstGeom prst="rect">
            <a:avLst/>
          </a:prstGeom>
        </p:spPr>
      </p:pic>
      <p:sp>
        <p:nvSpPr>
          <p:cNvPr id="2" name="Rectangle 1"/>
          <p:cNvSpPr/>
          <p:nvPr/>
        </p:nvSpPr>
        <p:spPr>
          <a:xfrm>
            <a:off x="3200400" y="2628900"/>
            <a:ext cx="11963400" cy="3744230"/>
          </a:xfrm>
          <a:prstGeom prst="rect">
            <a:avLst/>
          </a:prstGeom>
        </p:spPr>
        <p:txBody>
          <a:bodyPr wrap="square">
            <a:spAutoFit/>
          </a:bodyPr>
          <a:lstStyle/>
          <a:p>
            <a:pPr algn="ctr">
              <a:lnSpc>
                <a:spcPct val="150000"/>
              </a:lnSpc>
              <a:spcAft>
                <a:spcPts val="600"/>
              </a:spcAft>
            </a:pPr>
            <a:r>
              <a:rPr lang="en-US" sz="5500" b="1">
                <a:solidFill>
                  <a:srgbClr val="FFFF00"/>
                </a:solidFill>
                <a:latin typeface="Arial" panose="020B0604020202020204" pitchFamily="34" charset="0"/>
                <a:ea typeface="Times New Roman" panose="02020603050405020304" pitchFamily="18" charset="0"/>
                <a:cs typeface="Arial" panose="020B0604020202020204" pitchFamily="34" charset="0"/>
              </a:rPr>
              <a:t>Giới thiệu qua về phần mềm và nêu lại một số chức năng chính của phần mềm Geogebra</a:t>
            </a:r>
            <a:endParaRPr lang="en-US" sz="550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8"/>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194" b="33815"/>
          <a:stretch>
            <a:fillRect/>
          </a:stretch>
        </p:blipFill>
        <p:spPr>
          <a:xfrm rot="10130791">
            <a:off x="16202207" y="313779"/>
            <a:ext cx="1755648" cy="665703"/>
          </a:xfrm>
          <a:prstGeom prst="rect">
            <a:avLst/>
          </a:prstGeom>
        </p:spPr>
      </p:pic>
      <p:pic>
        <p:nvPicPr>
          <p:cNvPr id="14" name="Picture 10"/>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879554">
            <a:off x="462848" y="816427"/>
            <a:ext cx="1639790" cy="7602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5618490" y="342900"/>
            <a:ext cx="2307269" cy="8989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3" name="Picture 2"/>
          <p:cNvPicPr>
            <a:picLocks noChangeAspect="1"/>
          </p:cNvPicPr>
          <p:nvPr/>
        </p:nvPicPr>
        <p:blipFill>
          <a:blip r:embed="rId2"/>
          <a:stretch>
            <a:fillRect/>
          </a:stretch>
        </p:blipFill>
        <p:spPr>
          <a:xfrm>
            <a:off x="7086600" y="114300"/>
            <a:ext cx="2438400" cy="2438400"/>
          </a:xfrm>
          <a:prstGeom prst="rect">
            <a:avLst/>
          </a:prstGeom>
        </p:spPr>
      </p:pic>
      <p:sp>
        <p:nvSpPr>
          <p:cNvPr id="4" name="Rectangle 3"/>
          <p:cNvSpPr/>
          <p:nvPr/>
        </p:nvSpPr>
        <p:spPr>
          <a:xfrm>
            <a:off x="685800" y="979557"/>
            <a:ext cx="5811206" cy="707886"/>
          </a:xfrm>
          <a:prstGeom prst="rect">
            <a:avLst/>
          </a:prstGeom>
        </p:spPr>
        <p:txBody>
          <a:bodyPr wrap="none">
            <a:spAutoFit/>
          </a:bodyPr>
          <a:lstStyle/>
          <a:p>
            <a:pPr marL="571500" indent="-571500">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Phần mềm Geogebra </a:t>
            </a:r>
            <a:endParaRPr lang="en-US" sz="4000">
              <a:latin typeface="Arial" panose="020B0604020202020204" pitchFamily="34" charset="0"/>
              <a:cs typeface="Arial" panose="020B0604020202020204" pitchFamily="34" charset="0"/>
            </a:endParaRPr>
          </a:p>
        </p:txBody>
      </p:sp>
      <p:sp>
        <p:nvSpPr>
          <p:cNvPr id="5" name="Rectangle 4"/>
          <p:cNvSpPr/>
          <p:nvPr/>
        </p:nvSpPr>
        <p:spPr>
          <a:xfrm>
            <a:off x="1295401" y="3617059"/>
            <a:ext cx="16154399" cy="6555641"/>
          </a:xfrm>
          <a:prstGeom prst="rect">
            <a:avLst/>
          </a:prstGeom>
        </p:spPr>
        <p:txBody>
          <a:bodyPr wrap="square">
            <a:spAutoFit/>
          </a:bodyPr>
          <a:lstStyle/>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Miễn phí; dễ sử dụng; </a:t>
            </a: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Có thể chuyển nhiều ngôn ngữ; </a:t>
            </a: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Phạm vi sử dụng rất rộng (Hình học phẳng, Hình học không gian, Đại số, Giải tích, Xác suất, Thống kê, Bảng tính điện tử); </a:t>
            </a: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Sử dụng được trên nhiều hệ đi hành khác nhau;</a:t>
            </a: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Có thể chạy trực tuyến (online) hoặc cài đặt vào máy tính, máy tính bảng, điện thoại thông minh.</a:t>
            </a:r>
          </a:p>
        </p:txBody>
      </p:sp>
      <p:sp>
        <p:nvSpPr>
          <p:cNvPr id="6" name="Rectangle 5"/>
          <p:cNvSpPr/>
          <p:nvPr/>
        </p:nvSpPr>
        <p:spPr>
          <a:xfrm>
            <a:off x="685800" y="2552700"/>
            <a:ext cx="8350363" cy="1015663"/>
          </a:xfrm>
          <a:prstGeom prst="rect">
            <a:avLst/>
          </a:prstGeom>
        </p:spPr>
        <p:txBody>
          <a:bodyPr wrap="none">
            <a:spAutoFit/>
          </a:bodyPr>
          <a:lstStyle/>
          <a:p>
            <a:pPr marL="571500" lvl="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Các tiện ích của phần mềm như: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0" y="1579325"/>
            <a:ext cx="3408994" cy="2725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5" name="Group 5"/>
          <p:cNvGrpSpPr/>
          <p:nvPr/>
        </p:nvGrpSpPr>
        <p:grpSpPr>
          <a:xfrm>
            <a:off x="1295400" y="1790700"/>
            <a:ext cx="15671305" cy="7599508"/>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1684421" y="627481"/>
            <a:ext cx="15781454" cy="784830"/>
          </a:xfrm>
          <a:prstGeom prst="rect">
            <a:avLst/>
          </a:prstGeom>
          <a:noFill/>
        </p:spPr>
        <p:txBody>
          <a:bodyPr wrap="square" rtlCol="0">
            <a:spAutoFit/>
          </a:bodyPr>
          <a:lstStyle/>
          <a:p>
            <a:r>
              <a:rPr lang="en-US" sz="4500" b="1">
                <a:solidFill>
                  <a:prstClr val="white"/>
                </a:solidFill>
                <a:latin typeface="Arial" panose="020B0604020202020204" pitchFamily="34" charset="0"/>
                <a:cs typeface="Arial" panose="020B0604020202020204" pitchFamily="34" charset="0"/>
              </a:rPr>
              <a:t>T</a:t>
            </a:r>
            <a:r>
              <a:rPr lang="vi-VN" sz="4500" b="1">
                <a:solidFill>
                  <a:prstClr val="white"/>
                </a:solidFill>
                <a:cs typeface="Arial" panose="020B0604020202020204" pitchFamily="34" charset="0"/>
              </a:rPr>
              <a:t>ính năng của các công cụ cơ bản trên thanh công cụ.</a:t>
            </a:r>
            <a:endParaRPr lang="en-US" sz="4500" b="1">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799" y="8620845"/>
            <a:ext cx="2255520" cy="1409701"/>
          </a:xfrm>
          <a:prstGeom prst="rect">
            <a:avLst/>
          </a:prstGeom>
        </p:spPr>
      </p:pic>
      <p:pic>
        <p:nvPicPr>
          <p:cNvPr id="16" name="image20.png"/>
          <p:cNvPicPr/>
          <p:nvPr/>
        </p:nvPicPr>
        <p:blipFill>
          <a:blip r:embed="rId5"/>
          <a:srcRect/>
          <a:stretch>
            <a:fillRect/>
          </a:stretch>
        </p:blipFill>
        <p:spPr>
          <a:xfrm>
            <a:off x="3032976" y="2627543"/>
            <a:ext cx="1333500" cy="1166813"/>
          </a:xfrm>
          <a:prstGeom prst="rect">
            <a:avLst/>
          </a:prstGeom>
          <a:ln/>
        </p:spPr>
      </p:pic>
      <p:sp>
        <p:nvSpPr>
          <p:cNvPr id="10" name="Rectangle 9"/>
          <p:cNvSpPr/>
          <p:nvPr/>
        </p:nvSpPr>
        <p:spPr>
          <a:xfrm>
            <a:off x="4525863" y="2860836"/>
            <a:ext cx="5974713"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di chuyển </a:t>
            </a:r>
            <a:endParaRPr lang="en-US" sz="4000">
              <a:latin typeface="Arial" panose="020B0604020202020204" pitchFamily="34" charset="0"/>
              <a:cs typeface="Arial" panose="020B0604020202020204" pitchFamily="34" charset="0"/>
            </a:endParaRPr>
          </a:p>
        </p:txBody>
      </p:sp>
      <p:pic>
        <p:nvPicPr>
          <p:cNvPr id="17" name="image3.png"/>
          <p:cNvPicPr/>
          <p:nvPr/>
        </p:nvPicPr>
        <p:blipFill>
          <a:blip r:embed="rId6"/>
          <a:srcRect/>
          <a:stretch>
            <a:fillRect/>
          </a:stretch>
        </p:blipFill>
        <p:spPr>
          <a:xfrm>
            <a:off x="3032976" y="4414172"/>
            <a:ext cx="1333500" cy="1166813"/>
          </a:xfrm>
          <a:prstGeom prst="rect">
            <a:avLst/>
          </a:prstGeom>
          <a:ln/>
        </p:spPr>
      </p:pic>
      <p:sp>
        <p:nvSpPr>
          <p:cNvPr id="11" name="Rectangle 10"/>
          <p:cNvSpPr/>
          <p:nvPr/>
        </p:nvSpPr>
        <p:spPr>
          <a:xfrm>
            <a:off x="4495800" y="4616809"/>
            <a:ext cx="4891083"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điểm </a:t>
            </a:r>
            <a:endParaRPr lang="en-US" sz="4000">
              <a:latin typeface="Arial" panose="020B0604020202020204" pitchFamily="34" charset="0"/>
              <a:cs typeface="Arial" panose="020B0604020202020204" pitchFamily="34" charset="0"/>
            </a:endParaRPr>
          </a:p>
        </p:txBody>
      </p:sp>
      <p:pic>
        <p:nvPicPr>
          <p:cNvPr id="19" name="image6.png"/>
          <p:cNvPicPr/>
          <p:nvPr/>
        </p:nvPicPr>
        <p:blipFill>
          <a:blip r:embed="rId7"/>
          <a:srcRect/>
          <a:stretch>
            <a:fillRect/>
          </a:stretch>
        </p:blipFill>
        <p:spPr>
          <a:xfrm>
            <a:off x="3924300" y="6253382"/>
            <a:ext cx="1028700" cy="862013"/>
          </a:xfrm>
          <a:prstGeom prst="rect">
            <a:avLst/>
          </a:prstGeom>
          <a:ln/>
        </p:spPr>
      </p:pic>
      <p:sp>
        <p:nvSpPr>
          <p:cNvPr id="18" name="Rectangle 17"/>
          <p:cNvSpPr/>
          <p:nvPr/>
        </p:nvSpPr>
        <p:spPr>
          <a:xfrm>
            <a:off x="5070944" y="6167378"/>
            <a:ext cx="10321456" cy="2862322"/>
          </a:xfrm>
          <a:prstGeom prst="rect">
            <a:avLst/>
          </a:prstGeom>
        </p:spPr>
        <p:txBody>
          <a:bodyPr wrap="square">
            <a:spAutoFit/>
          </a:bodyPr>
          <a:lstStyle/>
          <a:p>
            <a:pPr marR="0" lvl="0" algn="just">
              <a:lnSpc>
                <a:spcPct val="150000"/>
              </a:lnSpc>
              <a:spcBef>
                <a:spcPts val="0"/>
              </a:spcBef>
              <a:spcAft>
                <a:spcPts val="0"/>
              </a:spcAft>
            </a:pPr>
            <a:r>
              <a:rPr lang="en-US" sz="4000" b="1" i="1">
                <a:solidFill>
                  <a:srgbClr val="000000"/>
                </a:solidFill>
                <a:latin typeface="Arial" panose="020B0604020202020204" pitchFamily="34" charset="0"/>
                <a:ea typeface="Noto Sans Symbols"/>
                <a:cs typeface="Arial" panose="020B0604020202020204" pitchFamily="34" charset="0"/>
              </a:rPr>
              <a:t>Trung điểm hoặc tâm</a:t>
            </a:r>
            <a:r>
              <a:rPr lang="en-US" sz="4000" b="1">
                <a:solidFill>
                  <a:srgbClr val="000000"/>
                </a:solidFill>
                <a:latin typeface="Arial" panose="020B0604020202020204" pitchFamily="34" charset="0"/>
                <a:ea typeface="Noto Sans Symbols"/>
                <a:cs typeface="Arial" panose="020B0604020202020204" pitchFamily="34" charset="0"/>
              </a:rPr>
              <a:t>: </a:t>
            </a:r>
          </a:p>
          <a:p>
            <a:pPr marR="0" lvl="0" algn="just">
              <a:lnSpc>
                <a:spcPct val="150000"/>
              </a:lnSpc>
              <a:spcBef>
                <a:spcPts val="0"/>
              </a:spcBef>
              <a:spcAft>
                <a:spcPts val="0"/>
              </a:spcAft>
            </a:pPr>
            <a:r>
              <a:rPr lang="en-US" sz="4000">
                <a:solidFill>
                  <a:srgbClr val="000000"/>
                </a:solidFill>
                <a:latin typeface="Arial" panose="020B0604020202020204" pitchFamily="34" charset="0"/>
                <a:ea typeface="Noto Sans Symbols"/>
                <a:cs typeface="Arial" panose="020B0604020202020204" pitchFamily="34" charset="0"/>
              </a:rPr>
              <a:t>Nháy chuột vào hai điểm hoặc đoạn thẳng để xác định trung điểm.</a:t>
            </a:r>
            <a:endParaRPr lang="en-US" sz="4000">
              <a:effectLst/>
              <a:latin typeface="Arial" panose="020B0604020202020204" pitchFamily="34" charset="0"/>
              <a:ea typeface="Noto Sans Symbols"/>
              <a:cs typeface="Arial" panose="020B0604020202020204" pitchFamily="34" charset="0"/>
            </a:endParaRPr>
          </a:p>
        </p:txBody>
      </p:sp>
      <p:pic>
        <p:nvPicPr>
          <p:cNvPr id="23" name="Picture 3"/>
          <p:cNvPicPr>
            <a:picLocks noChangeAspect="1"/>
          </p:cNvPicPr>
          <p:nvPr/>
        </p:nvPicPr>
        <p:blipFill>
          <a:blip r:embed="rId8">
            <a:biLevel thresh="7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20594039" flipV="1">
            <a:off x="15408181" y="2048550"/>
            <a:ext cx="2455660" cy="1009890"/>
          </a:xfrm>
          <a:prstGeom prst="rect">
            <a:avLst/>
          </a:prstGeom>
        </p:spPr>
      </p:pic>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623</Words>
  <Application>Microsoft Office PowerPoint</Application>
  <PresentationFormat>Custom</PresentationFormat>
  <Paragraphs>65</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Cambria Math</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2023-12-08T09:25:26Z</dcterms:modified>
  <dc:identifier>DAFNsc4mcvs</dc:identifier>
</cp:coreProperties>
</file>