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0" r:id="rId2"/>
    <p:sldId id="288" r:id="rId3"/>
    <p:sldId id="259" r:id="rId4"/>
    <p:sldId id="289" r:id="rId5"/>
    <p:sldId id="403" r:id="rId6"/>
    <p:sldId id="404" r:id="rId7"/>
    <p:sldId id="333" r:id="rId8"/>
    <p:sldId id="290" r:id="rId9"/>
    <p:sldId id="293" r:id="rId10"/>
    <p:sldId id="409" r:id="rId11"/>
    <p:sldId id="410" r:id="rId12"/>
    <p:sldId id="411" r:id="rId13"/>
    <p:sldId id="401" r:id="rId14"/>
    <p:sldId id="402" r:id="rId15"/>
    <p:sldId id="294" r:id="rId16"/>
    <p:sldId id="407" r:id="rId17"/>
    <p:sldId id="408"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8/27/2023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0F058E-7159-8910-09CE-60C2CE5B0596}"/>
              </a:ext>
            </a:extLst>
          </p:cNvPr>
          <p:cNvSpPr/>
          <p:nvPr/>
        </p:nvSpPr>
        <p:spPr>
          <a:xfrm>
            <a:off x="1409017" y="2098299"/>
            <a:ext cx="8191144" cy="2123658"/>
          </a:xfrm>
          <a:prstGeom prst="rect">
            <a:avLst/>
          </a:prstGeom>
          <a:noFill/>
        </p:spPr>
        <p:txBody>
          <a:bodyPr>
            <a:spAutoFit/>
          </a:bodyPr>
          <a:lstStyle/>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thầy</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về</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dự</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giờ</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lớp</a:t>
            </a:r>
            <a:r>
              <a:rPr lang="en-US"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vi-VN"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38838" y="1883884"/>
            <a:ext cx="11314323" cy="1432194"/>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i="0">
                <a:solidFill>
                  <a:srgbClr val="0000CC"/>
                </a:solidFill>
                <a:effectLst/>
                <a:latin typeface="+mj-lt"/>
              </a:rPr>
              <a:t>Tóm tắt một biện pháp được liệt kê trong bài đọc bằng một câu ngắn (khoảng 5-10 tiếng)</a:t>
            </a:r>
          </a:p>
        </p:txBody>
      </p:sp>
    </p:spTree>
    <p:extLst>
      <p:ext uri="{BB962C8B-B14F-4D97-AF65-F5344CB8AC3E}">
        <p14:creationId xmlns:p14="http://schemas.microsoft.com/office/powerpoint/2010/main" val="191064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07624" y="892366"/>
            <a:ext cx="4836405" cy="1509312"/>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a:solidFill>
                  <a:srgbClr val="0000CC"/>
                </a:solidFill>
                <a:latin typeface="+mj-lt"/>
              </a:rPr>
              <a:t>Vì sao bài đọc được đặt tên là "Để học tập tốt"? </a:t>
            </a:r>
          </a:p>
        </p:txBody>
      </p:sp>
      <p:sp>
        <p:nvSpPr>
          <p:cNvPr id="5" name="Speech Bubble: Rectangle with Corners Rounded 4">
            <a:extLst>
              <a:ext uri="{FF2B5EF4-FFF2-40B4-BE49-F238E27FC236}">
                <a16:creationId xmlns:a16="http://schemas.microsoft.com/office/drawing/2014/main" id="{EE640EEC-09C0-5890-1D56-3467A2370AF8}"/>
              </a:ext>
            </a:extLst>
          </p:cNvPr>
          <p:cNvSpPr/>
          <p:nvPr/>
        </p:nvSpPr>
        <p:spPr>
          <a:xfrm>
            <a:off x="6268597" y="3079214"/>
            <a:ext cx="4836405" cy="2495321"/>
          </a:xfrm>
          <a:prstGeom prst="wedgeRoundRectCallout">
            <a:avLst>
              <a:gd name="adj1" fmla="val -120734"/>
              <a:gd name="adj2" fmla="val -77398"/>
              <a:gd name="adj3" fmla="val 16667"/>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a:solidFill>
                  <a:srgbClr val="000000"/>
                </a:solidFill>
                <a:latin typeface="+mj-lt"/>
              </a:rPr>
              <a:t>Vì các hoạt động nêu trong bài là các biện pháp giúp nâng cao sức khỏe để học tập tốt.</a:t>
            </a:r>
            <a:endParaRPr lang="vi-VN" sz="3200" b="0" i="0">
              <a:solidFill>
                <a:srgbClr val="000000"/>
              </a:solidFill>
              <a:effectLst/>
              <a:latin typeface="+mj-lt"/>
            </a:endParaRPr>
          </a:p>
        </p:txBody>
      </p:sp>
    </p:spTree>
    <p:extLst>
      <p:ext uri="{BB962C8B-B14F-4D97-AF65-F5344CB8AC3E}">
        <p14:creationId xmlns:p14="http://schemas.microsoft.com/office/powerpoint/2010/main" val="33756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38838" y="1883884"/>
            <a:ext cx="11314323" cy="1432194"/>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a:solidFill>
                  <a:srgbClr val="0000CC"/>
                </a:solidFill>
                <a:latin typeface="+mj-lt"/>
              </a:rPr>
              <a:t>Kể và viết lại những việc em đã làm để nâng cao sức khỏe.</a:t>
            </a:r>
            <a:endParaRPr lang="vi-VN" sz="3600" b="1" i="0">
              <a:solidFill>
                <a:srgbClr val="0000CC"/>
              </a:solidFill>
              <a:effectLst/>
              <a:latin typeface="+mj-lt"/>
            </a:endParaRPr>
          </a:p>
        </p:txBody>
      </p:sp>
    </p:spTree>
    <p:extLst>
      <p:ext uri="{BB962C8B-B14F-4D97-AF65-F5344CB8AC3E}">
        <p14:creationId xmlns:p14="http://schemas.microsoft.com/office/powerpoint/2010/main" val="333802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40844" y="-939087"/>
            <a:ext cx="11226021" cy="6336704"/>
          </a:xfrm>
          <a:prstGeom prst="rect">
            <a:avLst/>
          </a:prstGeom>
        </p:spPr>
      </p:pic>
      <p:sp>
        <p:nvSpPr>
          <p:cNvPr id="4" name="Rectangle 3"/>
          <p:cNvSpPr/>
          <p:nvPr/>
        </p:nvSpPr>
        <p:spPr>
          <a:xfrm>
            <a:off x="2817480" y="1819061"/>
            <a:ext cx="6912768" cy="523220"/>
          </a:xfrm>
          <a:prstGeom prst="rect">
            <a:avLst/>
          </a:prstGeom>
        </p:spPr>
        <p:txBody>
          <a:bodyPr wrap="square">
            <a:spAutoFit/>
          </a:bodyPr>
          <a:lstStyle/>
          <a:p>
            <a:pPr lvl="0" algn="just">
              <a:defRPr/>
            </a:pPr>
            <a:r>
              <a:rPr lang="vi-VN" sz="2800" b="1" i="1" u="sng">
                <a:solidFill>
                  <a:srgbClr val="FF0000"/>
                </a:solidFill>
              </a:rPr>
              <a:t>Nội dung: </a:t>
            </a:r>
            <a:endParaRPr lang="en-US" sz="2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
        <p:nvSpPr>
          <p:cNvPr id="8" name="TextBox 7">
            <a:extLst>
              <a:ext uri="{FF2B5EF4-FFF2-40B4-BE49-F238E27FC236}">
                <a16:creationId xmlns:a16="http://schemas.microsoft.com/office/drawing/2014/main" id="{AD107248-3E8B-AD42-EB44-134C19B614A3}"/>
              </a:ext>
            </a:extLst>
          </p:cNvPr>
          <p:cNvSpPr txBox="1"/>
          <p:nvPr/>
        </p:nvSpPr>
        <p:spPr>
          <a:xfrm>
            <a:off x="2817480" y="2410032"/>
            <a:ext cx="8690414" cy="1200329"/>
          </a:xfrm>
          <a:prstGeom prst="rect">
            <a:avLst/>
          </a:prstGeom>
          <a:noFill/>
        </p:spPr>
        <p:txBody>
          <a:bodyPr wrap="square">
            <a:spAutoFit/>
          </a:bodyPr>
          <a:lstStyle/>
          <a:p>
            <a:r>
              <a:rPr lang="vi-VN" sz="3600" i="1">
                <a:solidFill>
                  <a:srgbClr val="000000"/>
                </a:solidFill>
                <a:effectLst/>
                <a:latin typeface="OpenSans"/>
              </a:rPr>
              <a:t>Muốn khỏe mạnh thì cần chăm tập thể dục, thể thao; thư giãn và ăn uống hợp lí.</a:t>
            </a:r>
            <a:endParaRPr lang="en-US" sz="3600" i="1"/>
          </a:p>
        </p:txBody>
      </p:sp>
    </p:spTree>
    <p:extLst>
      <p:ext uri="{BB962C8B-B14F-4D97-AF65-F5344CB8AC3E}">
        <p14:creationId xmlns:p14="http://schemas.microsoft.com/office/powerpoint/2010/main" val="11557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67" b="1" cap="all">
                <a:ln w="0"/>
                <a:solidFill>
                  <a:prstClr val="black"/>
                </a:solidFill>
                <a:effectLst>
                  <a:reflection blurRad="12700" stA="50000" endPos="50000" dist="5000" dir="5400000" sy="-100000" rotWithShape="0"/>
                </a:effectLst>
                <a:latin typeface="+mj-lt"/>
                <a:cs typeface="Times New Roman" pitchFamily="18" charset="0"/>
              </a:rPr>
              <a:t>Luyện</a:t>
            </a:r>
            <a:r>
              <a:rPr lang="vi-VN" sz="5867" b="1" cap="all">
                <a:ln w="0"/>
                <a:solidFill>
                  <a:prstClr val="black"/>
                </a:solidFill>
                <a:effectLst>
                  <a:reflection blurRad="12700" stA="50000" endPos="50000" dist="5000" dir="5400000" sy="-100000" rotWithShape="0"/>
                </a:effectLst>
                <a:latin typeface="+mj-lt"/>
                <a:cs typeface="Times New Roman" pitchFamily="18" charset="0"/>
              </a:rPr>
              <a:t> </a:t>
            </a:r>
            <a:r>
              <a:rPr lang="en-US" sz="5867" b="1" cap="all">
                <a:ln w="0"/>
                <a:solidFill>
                  <a:prstClr val="black"/>
                </a:solidFill>
                <a:effectLst>
                  <a:reflection blurRad="12700" stA="50000" endPos="50000" dist="5000" dir="5400000" sy="-100000" rotWithShape="0"/>
                </a:effectLst>
                <a:latin typeface="+mj-lt"/>
                <a:cs typeface="Times New Roman" pitchFamily="18" charset="0"/>
              </a:rPr>
              <a:t>Đọc </a:t>
            </a:r>
            <a:r>
              <a:rPr lang="en-US" sz="5867" b="1" cap="all" dirty="0" err="1">
                <a:ln w="0"/>
                <a:solidFill>
                  <a:prstClr val="black"/>
                </a:solidFill>
                <a:effectLst>
                  <a:reflection blurRad="12700" stA="50000" endPos="50000" dist="5000" dir="5400000" sy="-100000" rotWithShape="0"/>
                </a:effectLst>
                <a:latin typeface="+mj-lt"/>
                <a:cs typeface="Times New Roman" pitchFamily="18" charset="0"/>
              </a:rPr>
              <a:t>lại</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39744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A7F05-C3EB-9306-4AE2-F14511CA81B1}"/>
              </a:ext>
            </a:extLst>
          </p:cNvPr>
          <p:cNvSpPr txBox="1"/>
          <p:nvPr/>
        </p:nvSpPr>
        <p:spPr>
          <a:xfrm>
            <a:off x="621525" y="1538754"/>
            <a:ext cx="1058263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Để học tập tốt, học sinh chúng mình phải thật khỏe mạnh. Vậy cần làm gì để có sức khỏe tốt?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 Bạn hãy bổ sung lịch tập thể dục, thể thao vào thời gian biểu. Mỗi ngày, bạn nên dành ít nhất 30 phút để ra ngoài trời tập thể dục hay chơi các môn thể thao như chạy, đá bóng, cầu lông,…</a:t>
            </a:r>
          </a:p>
        </p:txBody>
      </p:sp>
    </p:spTree>
    <p:extLst>
      <p:ext uri="{BB962C8B-B14F-4D97-AF65-F5344CB8AC3E}">
        <p14:creationId xmlns:p14="http://schemas.microsoft.com/office/powerpoint/2010/main" val="38899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29E90-2145-F2CC-AB5C-CA1A9684BD9C}"/>
              </a:ext>
            </a:extLst>
          </p:cNvPr>
          <p:cNvSpPr txBox="1"/>
          <p:nvPr/>
        </p:nvSpPr>
        <p:spPr>
          <a:xfrm>
            <a:off x="892368" y="1963536"/>
            <a:ext cx="10333820" cy="1938992"/>
          </a:xfrm>
          <a:prstGeom prst="rect">
            <a:avLst/>
          </a:prstGeom>
          <a:noFill/>
        </p:spPr>
        <p:txBody>
          <a:bodyPr wrap="square">
            <a:spAutoFit/>
          </a:bodyPr>
          <a:lstStyle/>
          <a:p>
            <a:pPr algn="just"/>
            <a:r>
              <a:rPr lang="vi-VN" sz="4000" b="1">
                <a:solidFill>
                  <a:srgbClr val="0000CC"/>
                </a:solidFill>
                <a:latin typeface="Times New Roman" panose="02020603050405020304" pitchFamily="18" charset="0"/>
                <a:ea typeface="Times New Roman" panose="02020603050405020304" pitchFamily="18" charset="0"/>
              </a:rPr>
              <a:t>X</a:t>
            </a:r>
            <a:r>
              <a:rPr lang="vi-VN" sz="4000" b="1">
                <a:solidFill>
                  <a:srgbClr val="0000CC"/>
                </a:solidFill>
                <a:effectLst/>
                <a:latin typeface="Times New Roman" panose="02020603050405020304" pitchFamily="18" charset="0"/>
                <a:ea typeface="Times New Roman" panose="02020603050405020304" pitchFamily="18" charset="0"/>
              </a:rPr>
              <a:t>ây dựng thời gian biểu cho việc học tập, tập thể dục, thư giãn khoa học và nghiêm túc thực hiện.</a:t>
            </a:r>
            <a:endParaRPr lang="en-US" sz="4000" b="1">
              <a:solidFill>
                <a:srgbClr val="0000CC"/>
              </a:solidFill>
            </a:endParaRPr>
          </a:p>
        </p:txBody>
      </p:sp>
    </p:spTree>
    <p:extLst>
      <p:ext uri="{BB962C8B-B14F-4D97-AF65-F5344CB8AC3E}">
        <p14:creationId xmlns:p14="http://schemas.microsoft.com/office/powerpoint/2010/main" val="96795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078279" y="-137121"/>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111614" y="3006462"/>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97773" y="2609451"/>
            <a:ext cx="7818555"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2543060" y="616946"/>
            <a:ext cx="7105880" cy="1323439"/>
          </a:xfrm>
          <a:prstGeom prst="rect">
            <a:avLst/>
          </a:prstGeom>
          <a:noFill/>
        </p:spPr>
        <p:txBody>
          <a:bodyPr wrap="square" rtlCol="0">
            <a:spAutoFit/>
          </a:bodyPr>
          <a:lstStyle/>
          <a:p>
            <a:pPr algn="ctr"/>
            <a:r>
              <a:rPr lang="vi-VN" sz="4000" b="1">
                <a:solidFill>
                  <a:srgbClr val="0000CC"/>
                </a:solidFill>
                <a:latin typeface="+mj-lt"/>
              </a:rPr>
              <a:t>Bài đọc 2: </a:t>
            </a:r>
          </a:p>
          <a:p>
            <a:pPr algn="ctr"/>
            <a:r>
              <a:rPr lang="vi-VN" sz="4000" b="1">
                <a:solidFill>
                  <a:srgbClr val="0000CC"/>
                </a:solidFill>
                <a:latin typeface="+mj-lt"/>
              </a:rPr>
              <a:t>ĐỂ HỌC TẬP TỐT </a:t>
            </a:r>
            <a:endParaRPr lang="en-US" sz="4000" b="1">
              <a:solidFill>
                <a:srgbClr val="0000CC"/>
              </a:solidFill>
              <a:latin typeface="+mj-lt"/>
            </a:endParaRPr>
          </a:p>
        </p:txBody>
      </p:sp>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1C768-90D0-40BC-B1EC-0FA0275FAD80}"/>
              </a:ext>
            </a:extLst>
          </p:cNvPr>
          <p:cNvSpPr txBox="1"/>
          <p:nvPr/>
        </p:nvSpPr>
        <p:spPr>
          <a:xfrm>
            <a:off x="532481" y="459761"/>
            <a:ext cx="11127038" cy="6124754"/>
          </a:xfrm>
          <a:prstGeom prst="rect">
            <a:avLst/>
          </a:prstGeom>
          <a:noFill/>
        </p:spPr>
        <p:txBody>
          <a:bodyPr wrap="square">
            <a:spAutoFit/>
          </a:bodyPr>
          <a:lstStyle/>
          <a:p>
            <a:pPr algn="ctr" rtl="0"/>
            <a:r>
              <a:rPr lang="vi-VN" sz="2800" b="1" i="0">
                <a:solidFill>
                  <a:srgbClr val="000000"/>
                </a:solidFill>
                <a:effectLst/>
                <a:latin typeface="+mj-lt"/>
              </a:rPr>
              <a:t>Để học tập tốt</a:t>
            </a:r>
            <a:endParaRPr lang="vi-VN" sz="2800" b="0" i="0">
              <a:solidFill>
                <a:srgbClr val="000000"/>
              </a:solidFill>
              <a:effectLst/>
              <a:latin typeface="+mj-lt"/>
            </a:endParaRPr>
          </a:p>
          <a:p>
            <a:pPr algn="just" rtl="0"/>
            <a:r>
              <a:rPr lang="vi-VN" sz="2800" b="0" i="0">
                <a:solidFill>
                  <a:srgbClr val="000000"/>
                </a:solidFill>
                <a:effectLst/>
                <a:latin typeface="+mj-lt"/>
              </a:rPr>
              <a:t>     Để học tập tốt, học sinh chúng mình phải thật khỏe mạnh. Vậy cần làm gì để có sức khỏe tốt?</a:t>
            </a:r>
          </a:p>
          <a:p>
            <a:pPr algn="just" rtl="0"/>
            <a:r>
              <a:rPr lang="vi-VN" sz="2800" b="0" i="0">
                <a:solidFill>
                  <a:srgbClr val="000000"/>
                </a:solidFill>
                <a:effectLst/>
                <a:latin typeface="+mj-lt"/>
              </a:rPr>
              <a:t>- Bạn hãy bổ sung lịch tập thể dục, thể thao vào thời gian biểu. Mỗi ngày, bạn nên dành ít nhất 30 phút để ra ngoài trời tập thể dục hay chơi các môn thể thao như chạy, đá bóng, cầu lông,…</a:t>
            </a:r>
          </a:p>
          <a:p>
            <a:pPr algn="just" rtl="0"/>
            <a:r>
              <a:rPr lang="vi-VN" sz="2800" b="0" i="0">
                <a:solidFill>
                  <a:srgbClr val="000000"/>
                </a:solidFill>
                <a:effectLst/>
                <a:latin typeface="+mj-lt"/>
              </a:rPr>
              <a:t>- Ngoài giờ học, bạn có thể nghe vài bản nhạc, xem một bộ phim,… để thư giãn. Nhưng bạn tránh sa vào các trò chơi giải trí mà quên luôn việc học nhé!</a:t>
            </a:r>
          </a:p>
          <a:p>
            <a:pPr algn="just" rtl="0"/>
            <a:r>
              <a:rPr lang="vi-VN" sz="2800" b="0" i="0">
                <a:solidFill>
                  <a:srgbClr val="000000"/>
                </a:solidFill>
                <a:effectLst/>
                <a:latin typeface="+mj-lt"/>
              </a:rPr>
              <a:t>- Bạn hãy chọn các thực phẩm giàu dinh dưỡng như trứng, đậu nành, bí đỏ, rau củ, trái cây,… để bồi bổ cho cả cơ thể lẫn trí não. </a:t>
            </a:r>
          </a:p>
          <a:p>
            <a:pPr algn="just" rtl="0"/>
            <a:r>
              <a:rPr lang="vi-VN" sz="2800" b="0" i="0">
                <a:solidFill>
                  <a:srgbClr val="000000"/>
                </a:solidFill>
                <a:effectLst/>
                <a:latin typeface="+mj-lt"/>
              </a:rPr>
              <a:t>- Ngồi học quá lâu khiến bạn kém tập trung, đau vai, đau lưng. Sau khoảng một tiếng ngồi học, bạn nhớ đứng dậy vươn vai, tập vài động tác thể dục để cơ thể thoải mái và tránh nhức mỏi. </a:t>
            </a:r>
          </a:p>
        </p:txBody>
      </p:sp>
    </p:spTree>
    <p:extLst>
      <p:ext uri="{BB962C8B-B14F-4D97-AF65-F5344CB8AC3E}">
        <p14:creationId xmlns:p14="http://schemas.microsoft.com/office/powerpoint/2010/main" val="276617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1770218" y="2036282"/>
            <a:ext cx="9862850" cy="3391698"/>
          </a:xfrm>
          <a:prstGeom prst="rect">
            <a:avLst/>
          </a:prstGeom>
          <a:noFill/>
        </p:spPr>
        <p:txBody>
          <a:bodyPr wrap="square">
            <a:spAutoFit/>
          </a:bodyPr>
          <a:lstStyle/>
          <a:p>
            <a:pPr marR="36195" indent="90170" algn="just">
              <a:lnSpc>
                <a:spcPct val="120000"/>
              </a:lnSpc>
              <a:spcBef>
                <a:spcPts val="600"/>
              </a:spcBef>
            </a:pPr>
            <a:r>
              <a:rPr lang="vi-VN" sz="3200" b="1">
                <a:latin typeface="Times New Roman" panose="02020603050405020304" pitchFamily="18" charset="0"/>
                <a:ea typeface="Times New Roman" panose="02020603050405020304" pitchFamily="18" charset="0"/>
              </a:rPr>
              <a:t>Bài đọc chia</a:t>
            </a:r>
            <a:r>
              <a:rPr lang="en-US" sz="3200" b="1">
                <a:effectLst/>
                <a:latin typeface="Times New Roman" panose="02020603050405020304" pitchFamily="18" charset="0"/>
                <a:ea typeface="Times New Roman" panose="02020603050405020304" pitchFamily="18" charset="0"/>
              </a:rPr>
              <a:t> 4 </a:t>
            </a:r>
            <a:r>
              <a:rPr lang="vi-VN" sz="3200" b="1">
                <a:effectLst/>
                <a:latin typeface="Times New Roman" panose="02020603050405020304" pitchFamily="18" charset="0"/>
                <a:ea typeface="Times New Roman" panose="02020603050405020304" pitchFamily="18" charset="0"/>
              </a:rPr>
              <a:t>đoạn:</a:t>
            </a:r>
            <a:endParaRPr lang="en-US" sz="3200" b="1">
              <a:effectLst/>
              <a:latin typeface="Times New Roman" panose="02020603050405020304" pitchFamily="18" charset="0"/>
              <a:ea typeface="Times New Roman" panose="02020603050405020304" pitchFamily="18" charset="0"/>
            </a:endParaRPr>
          </a:p>
          <a:p>
            <a:pPr indent="90170" algn="just">
              <a:lnSpc>
                <a:spcPct val="120000"/>
              </a:lnSpc>
              <a:spcBef>
                <a:spcPts val="600"/>
              </a:spcBef>
            </a:pPr>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Đoạn 1: Từ đầu đến </a:t>
            </a:r>
            <a:r>
              <a:rPr lang="en-US" sz="3200" i="1">
                <a:latin typeface="Times New Roman" panose="02020603050405020304" pitchFamily="18" charset="0"/>
                <a:ea typeface="Times New Roman" panose="02020603050405020304" pitchFamily="18" charset="0"/>
              </a:rPr>
              <a:t>bóng đá, cầu lông, …</a:t>
            </a:r>
            <a:endParaRPr lang="en-US" sz="2800">
              <a:latin typeface="Times New Roman" panose="02020603050405020304" pitchFamily="18" charset="0"/>
              <a:ea typeface="Times New Roman" panose="02020603050405020304" pitchFamily="18" charset="0"/>
            </a:endParaRPr>
          </a:p>
          <a:p>
            <a:pPr indent="90170" algn="just">
              <a:lnSpc>
                <a:spcPct val="120000"/>
              </a:lnSpc>
              <a:spcBef>
                <a:spcPts val="600"/>
              </a:spcBef>
            </a:pPr>
            <a:r>
              <a:rPr lang="en-US" sz="3200">
                <a:latin typeface="Times New Roman" panose="02020603050405020304" pitchFamily="18" charset="0"/>
                <a:ea typeface="Times New Roman" panose="02020603050405020304" pitchFamily="18" charset="0"/>
              </a:rPr>
              <a:t>+ Đoạn 2: Từ </a:t>
            </a:r>
            <a:r>
              <a:rPr lang="en-US" sz="3200" i="1">
                <a:latin typeface="Times New Roman" panose="02020603050405020304" pitchFamily="18" charset="0"/>
                <a:ea typeface="Times New Roman" panose="02020603050405020304" pitchFamily="18" charset="0"/>
              </a:rPr>
              <a:t>Ngoài giờ học </a:t>
            </a:r>
            <a:r>
              <a:rPr lang="en-US" sz="3200">
                <a:latin typeface="Times New Roman" panose="02020603050405020304" pitchFamily="18" charset="0"/>
                <a:ea typeface="Times New Roman" panose="02020603050405020304" pitchFamily="18" charset="0"/>
              </a:rPr>
              <a:t>đến </a:t>
            </a:r>
            <a:r>
              <a:rPr lang="en-US" sz="3200" i="1">
                <a:latin typeface="Times New Roman" panose="02020603050405020304" pitchFamily="18" charset="0"/>
                <a:ea typeface="Times New Roman" panose="02020603050405020304" pitchFamily="18" charset="0"/>
              </a:rPr>
              <a:t>quên luôn việc học nhé!</a:t>
            </a:r>
            <a:endParaRPr lang="en-US" sz="2800">
              <a:latin typeface="Times New Roman" panose="02020603050405020304" pitchFamily="18" charset="0"/>
              <a:ea typeface="Times New Roman" panose="02020603050405020304" pitchFamily="18" charset="0"/>
            </a:endParaRPr>
          </a:p>
          <a:p>
            <a:pPr indent="90170" algn="just">
              <a:lnSpc>
                <a:spcPct val="120000"/>
              </a:lnSpc>
              <a:spcBef>
                <a:spcPts val="600"/>
              </a:spcBef>
            </a:pPr>
            <a:r>
              <a:rPr lang="en-US" sz="3200">
                <a:latin typeface="Times New Roman" panose="02020603050405020304" pitchFamily="18" charset="0"/>
                <a:ea typeface="Times New Roman" panose="02020603050405020304" pitchFamily="18" charset="0"/>
              </a:rPr>
              <a:t>+ Đoạn 3: Từ </a:t>
            </a:r>
            <a:r>
              <a:rPr lang="en-US" sz="3200" i="1">
                <a:latin typeface="Times New Roman" panose="02020603050405020304" pitchFamily="18" charset="0"/>
                <a:ea typeface="Times New Roman" panose="02020603050405020304" pitchFamily="18" charset="0"/>
              </a:rPr>
              <a:t>Bạn hãy chọn </a:t>
            </a:r>
            <a:r>
              <a:rPr lang="en-US" sz="3200">
                <a:latin typeface="Times New Roman" panose="02020603050405020304" pitchFamily="18" charset="0"/>
                <a:ea typeface="Times New Roman" panose="02020603050405020304" pitchFamily="18" charset="0"/>
              </a:rPr>
              <a:t>đến </a:t>
            </a:r>
            <a:r>
              <a:rPr lang="en-US" sz="3200" i="1">
                <a:latin typeface="Times New Roman" panose="02020603050405020304" pitchFamily="18" charset="0"/>
                <a:ea typeface="Times New Roman" panose="02020603050405020304" pitchFamily="18" charset="0"/>
              </a:rPr>
              <a:t>lẫn trí não.</a:t>
            </a:r>
            <a:endParaRPr lang="en-US" sz="2800">
              <a:latin typeface="Times New Roman" panose="02020603050405020304" pitchFamily="18" charset="0"/>
              <a:ea typeface="Times New Roman" panose="02020603050405020304" pitchFamily="18" charset="0"/>
            </a:endParaRPr>
          </a:p>
          <a:p>
            <a:pPr>
              <a:lnSpc>
                <a:spcPct val="120000"/>
              </a:lnSpc>
              <a:spcBef>
                <a:spcPts val="600"/>
              </a:spcBef>
            </a:pPr>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Đoạn 4: Phần còn lại.</a:t>
            </a:r>
            <a:endParaRPr lang="en-US" sz="3200" b="1"/>
          </a:p>
        </p:txBody>
      </p:sp>
      <p:sp>
        <p:nvSpPr>
          <p:cNvPr id="4" name="TextBox 3">
            <a:extLst>
              <a:ext uri="{FF2B5EF4-FFF2-40B4-BE49-F238E27FC236}">
                <a16:creationId xmlns:a16="http://schemas.microsoft.com/office/drawing/2014/main" id="{B3456B7E-00CF-8DA0-7CC1-0EC65F549D7D}"/>
              </a:ext>
            </a:extLst>
          </p:cNvPr>
          <p:cNvSpPr txBox="1"/>
          <p:nvPr/>
        </p:nvSpPr>
        <p:spPr>
          <a:xfrm>
            <a:off x="2818091" y="783689"/>
            <a:ext cx="5808116" cy="646331"/>
          </a:xfrm>
          <a:prstGeom prst="rect">
            <a:avLst/>
          </a:prstGeom>
          <a:solidFill>
            <a:schemeClr val="accent4">
              <a:lumMod val="40000"/>
              <a:lumOff val="60000"/>
            </a:schemeClr>
          </a:solidFill>
          <a:ln>
            <a:solidFill>
              <a:srgbClr val="FF0000"/>
            </a:solidFill>
          </a:ln>
        </p:spPr>
        <p:txBody>
          <a:bodyPr wrap="square" rtlCol="0">
            <a:spAutoFit/>
          </a:bodyPr>
          <a:lstStyle/>
          <a:p>
            <a:r>
              <a:rPr lang="vi-VN" sz="3600" b="1">
                <a:solidFill>
                  <a:srgbClr val="0000CC"/>
                </a:solidFill>
                <a:latin typeface="+mj-lt"/>
              </a:rPr>
              <a:t>Bài đọc chia làm mấy đoạn?</a:t>
            </a:r>
            <a:endParaRPr lang="en-US" sz="3600" b="1">
              <a:solidFill>
                <a:srgbClr val="0000CC"/>
              </a:solidFill>
              <a:latin typeface="+mj-lt"/>
            </a:endParaRPr>
          </a:p>
        </p:txBody>
      </p:sp>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53" presetClass="exit" presetSubtype="32" fill="hold" grpId="1" nodeType="with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2607-BE52-1074-2BF0-AC3B25D8F8AE}"/>
              </a:ext>
            </a:extLst>
          </p:cNvPr>
          <p:cNvSpPr txBox="1"/>
          <p:nvPr/>
        </p:nvSpPr>
        <p:spPr>
          <a:xfrm>
            <a:off x="763836" y="1872249"/>
            <a:ext cx="10664328" cy="3465692"/>
          </a:xfrm>
          <a:prstGeom prst="rect">
            <a:avLst/>
          </a:prstGeom>
          <a:noFill/>
        </p:spPr>
        <p:txBody>
          <a:bodyPr wrap="square">
            <a:spAutoFit/>
          </a:bodyPr>
          <a:lstStyle/>
          <a:p>
            <a:pPr indent="90170" algn="just">
              <a:lnSpc>
                <a:spcPct val="120000"/>
              </a:lnSpc>
              <a:spcBef>
                <a:spcPts val="1200"/>
              </a:spcBef>
            </a:pPr>
            <a:r>
              <a:rPr lang="en-US" sz="2800" i="1">
                <a:effectLst/>
                <a:latin typeface="Times New Roman" panose="02020603050405020304" pitchFamily="18" charset="0"/>
                <a:ea typeface="Times New Roman" panose="02020603050405020304" pitchFamily="18" charset="0"/>
              </a:rPr>
              <a:t>- Mỗi ngày / bạn nên dành </a:t>
            </a:r>
            <a:r>
              <a:rPr lang="en-US" sz="2800" b="1" i="1">
                <a:effectLst/>
                <a:latin typeface="Times New Roman" panose="02020603050405020304" pitchFamily="18" charset="0"/>
                <a:ea typeface="Times New Roman" panose="02020603050405020304" pitchFamily="18" charset="0"/>
              </a:rPr>
              <a:t>ít nhất </a:t>
            </a:r>
            <a:r>
              <a:rPr lang="en-US" sz="2800" i="1">
                <a:effectLst/>
                <a:latin typeface="Times New Roman" panose="02020603050405020304" pitchFamily="18" charset="0"/>
                <a:ea typeface="Times New Roman" panose="02020603050405020304" pitchFamily="18" charset="0"/>
              </a:rPr>
              <a:t>30 phút / để </a:t>
            </a:r>
            <a:r>
              <a:rPr lang="en-US" sz="2800" b="1" i="1">
                <a:effectLst/>
                <a:latin typeface="Times New Roman" panose="02020603050405020304" pitchFamily="18" charset="0"/>
                <a:ea typeface="Times New Roman" panose="02020603050405020304" pitchFamily="18" charset="0"/>
              </a:rPr>
              <a:t>ra ngoài trời </a:t>
            </a:r>
            <a:r>
              <a:rPr lang="en-US" sz="2800" i="1">
                <a:effectLst/>
                <a:latin typeface="Times New Roman" panose="02020603050405020304" pitchFamily="18" charset="0"/>
                <a:ea typeface="Times New Roman" panose="02020603050405020304" pitchFamily="18" charset="0"/>
              </a:rPr>
              <a:t>tập thể dục / hay chơi các môn thể thao / như chạy, / đá bóng, / cầu lông, …</a:t>
            </a:r>
            <a:endParaRPr lang="en-US" sz="2400">
              <a:effectLst/>
              <a:latin typeface="Times New Roman" panose="02020603050405020304" pitchFamily="18" charset="0"/>
              <a:ea typeface="Times New Roman" panose="02020603050405020304" pitchFamily="18" charset="0"/>
            </a:endParaRPr>
          </a:p>
          <a:p>
            <a:pPr indent="90170" algn="just">
              <a:lnSpc>
                <a:spcPct val="120000"/>
              </a:lnSpc>
              <a:spcBef>
                <a:spcPts val="1200"/>
              </a:spcBef>
            </a:pPr>
            <a:r>
              <a:rPr lang="en-US" sz="2800" i="1">
                <a:effectLst/>
                <a:latin typeface="Times New Roman" panose="02020603050405020304" pitchFamily="18" charset="0"/>
                <a:ea typeface="Times New Roman" panose="02020603050405020304" pitchFamily="18" charset="0"/>
              </a:rPr>
              <a:t>-  Bạn hãy chọn / các thực phẩm </a:t>
            </a:r>
            <a:r>
              <a:rPr lang="en-US" sz="2800" b="1" i="1">
                <a:effectLst/>
                <a:latin typeface="Times New Roman" panose="02020603050405020304" pitchFamily="18" charset="0"/>
                <a:ea typeface="Times New Roman" panose="02020603050405020304" pitchFamily="18" charset="0"/>
              </a:rPr>
              <a:t>giàu dinh dưỡng </a:t>
            </a:r>
            <a:r>
              <a:rPr lang="en-US" sz="2800" i="1">
                <a:effectLst/>
                <a:latin typeface="Times New Roman" panose="02020603050405020304" pitchFamily="18" charset="0"/>
                <a:ea typeface="Times New Roman" panose="02020603050405020304" pitchFamily="18" charset="0"/>
              </a:rPr>
              <a:t>/ như trứng, / đậu nành, / bí đỏ, / rau củ, / trái cây,… / để </a:t>
            </a:r>
            <a:r>
              <a:rPr lang="en-US" sz="2800" b="1" i="1">
                <a:effectLst/>
                <a:latin typeface="Times New Roman" panose="02020603050405020304" pitchFamily="18" charset="0"/>
                <a:ea typeface="Times New Roman" panose="02020603050405020304" pitchFamily="18" charset="0"/>
              </a:rPr>
              <a:t>bồi bổ </a:t>
            </a:r>
            <a:r>
              <a:rPr lang="en-US" sz="2800" i="1">
                <a:effectLst/>
                <a:latin typeface="Times New Roman" panose="02020603050405020304" pitchFamily="18" charset="0"/>
                <a:ea typeface="Times New Roman" panose="02020603050405020304" pitchFamily="18" charset="0"/>
              </a:rPr>
              <a:t>/ cho cả cơ thể lẫn trí não. </a:t>
            </a:r>
            <a:endParaRPr lang="en-US" sz="2400">
              <a:effectLst/>
              <a:latin typeface="Times New Roman" panose="02020603050405020304" pitchFamily="18" charset="0"/>
              <a:ea typeface="Times New Roman" panose="02020603050405020304" pitchFamily="18" charset="0"/>
            </a:endParaRPr>
          </a:p>
          <a:p>
            <a:pPr>
              <a:lnSpc>
                <a:spcPct val="120000"/>
              </a:lnSpc>
              <a:spcBef>
                <a:spcPts val="1200"/>
              </a:spcBef>
            </a:pPr>
            <a:r>
              <a:rPr lang="en-US" sz="2800" i="1">
                <a:effectLst/>
                <a:latin typeface="Times New Roman" panose="02020603050405020304" pitchFamily="18" charset="0"/>
                <a:ea typeface="Times New Roman" panose="02020603050405020304" pitchFamily="18" charset="0"/>
              </a:rPr>
              <a:t>- Sau khoảng </a:t>
            </a:r>
            <a:r>
              <a:rPr lang="en-US" sz="2800" b="1" i="1">
                <a:effectLst/>
                <a:latin typeface="Times New Roman" panose="02020603050405020304" pitchFamily="18" charset="0"/>
                <a:ea typeface="Times New Roman" panose="02020603050405020304" pitchFamily="18" charset="0"/>
              </a:rPr>
              <a:t>một tiếng </a:t>
            </a:r>
            <a:r>
              <a:rPr lang="en-US" sz="2800" i="1">
                <a:effectLst/>
                <a:latin typeface="Times New Roman" panose="02020603050405020304" pitchFamily="18" charset="0"/>
                <a:ea typeface="Times New Roman" panose="02020603050405020304" pitchFamily="18" charset="0"/>
              </a:rPr>
              <a:t>ngồi học, / bạn nhớ đứng dậy / </a:t>
            </a:r>
            <a:r>
              <a:rPr lang="en-US" sz="2800" b="1" i="1">
                <a:effectLst/>
                <a:latin typeface="Times New Roman" panose="02020603050405020304" pitchFamily="18" charset="0"/>
                <a:ea typeface="Times New Roman" panose="02020603050405020304" pitchFamily="18" charset="0"/>
              </a:rPr>
              <a:t>vươn vai</a:t>
            </a:r>
            <a:r>
              <a:rPr lang="en-US" sz="2800" i="1">
                <a:effectLst/>
                <a:latin typeface="Times New Roman" panose="02020603050405020304" pitchFamily="18" charset="0"/>
                <a:ea typeface="Times New Roman" panose="02020603050405020304" pitchFamily="18" charset="0"/>
              </a:rPr>
              <a:t>, / tập vài động tác thể dục / để cơ thể </a:t>
            </a:r>
            <a:r>
              <a:rPr lang="en-US" sz="2800" b="1" i="1">
                <a:effectLst/>
                <a:latin typeface="Times New Roman" panose="02020603050405020304" pitchFamily="18" charset="0"/>
                <a:ea typeface="Times New Roman" panose="02020603050405020304" pitchFamily="18" charset="0"/>
              </a:rPr>
              <a:t>thoải mái</a:t>
            </a:r>
            <a:r>
              <a:rPr lang="en-US" sz="2800" i="1">
                <a:effectLst/>
                <a:latin typeface="Times New Roman" panose="02020603050405020304" pitchFamily="18" charset="0"/>
                <a:ea typeface="Times New Roman" panose="02020603050405020304" pitchFamily="18" charset="0"/>
              </a:rPr>
              <a:t> / và </a:t>
            </a:r>
            <a:r>
              <a:rPr lang="en-US" sz="2800" b="1" i="1">
                <a:effectLst/>
                <a:latin typeface="Times New Roman" panose="02020603050405020304" pitchFamily="18" charset="0"/>
                <a:ea typeface="Times New Roman" panose="02020603050405020304" pitchFamily="18" charset="0"/>
              </a:rPr>
              <a:t>tránh</a:t>
            </a:r>
            <a:r>
              <a:rPr lang="en-US" sz="2800" i="1">
                <a:effectLst/>
                <a:latin typeface="Times New Roman" panose="02020603050405020304" pitchFamily="18" charset="0"/>
                <a:ea typeface="Times New Roman" panose="02020603050405020304" pitchFamily="18" charset="0"/>
              </a:rPr>
              <a:t> nhức mỏi.</a:t>
            </a:r>
            <a:endParaRPr lang="en-US" sz="2800"/>
          </a:p>
        </p:txBody>
      </p:sp>
      <p:sp>
        <p:nvSpPr>
          <p:cNvPr id="4" name="TextBox 3">
            <a:extLst>
              <a:ext uri="{FF2B5EF4-FFF2-40B4-BE49-F238E27FC236}">
                <a16:creationId xmlns:a16="http://schemas.microsoft.com/office/drawing/2014/main" id="{9617C530-4601-51D9-6285-D76245D9B5A5}"/>
              </a:ext>
            </a:extLst>
          </p:cNvPr>
          <p:cNvSpPr txBox="1"/>
          <p:nvPr/>
        </p:nvSpPr>
        <p:spPr>
          <a:xfrm>
            <a:off x="1541123" y="1058238"/>
            <a:ext cx="3092521" cy="584775"/>
          </a:xfrm>
          <a:prstGeom prst="rect">
            <a:avLst/>
          </a:prstGeom>
          <a:noFill/>
        </p:spPr>
        <p:txBody>
          <a:bodyPr wrap="square" rtlCol="0">
            <a:spAutoFit/>
          </a:bodyPr>
          <a:lstStyle/>
          <a:p>
            <a:r>
              <a:rPr lang="vi-VN" sz="3200" b="1">
                <a:solidFill>
                  <a:srgbClr val="0000CC"/>
                </a:solidFill>
                <a:latin typeface="+mj-lt"/>
              </a:rPr>
              <a:t>Đọc câu:</a:t>
            </a:r>
            <a:endParaRPr lang="en-US" sz="3200" b="1">
              <a:solidFill>
                <a:srgbClr val="0000CC"/>
              </a:solidFill>
              <a:latin typeface="+mj-lt"/>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3" y="2948948"/>
            <a:ext cx="4230645" cy="1323439"/>
          </a:xfrm>
          <a:prstGeom prst="rect">
            <a:avLst/>
          </a:prstGeom>
        </p:spPr>
        <p:txBody>
          <a:bodyPr wrap="none">
            <a:spAutoFit/>
          </a:bodyPr>
          <a:lstStyle/>
          <a:p>
            <a:pPr defTabSz="1218510">
              <a:defRPr/>
            </a:pPr>
            <a:r>
              <a:rPr lang="en-US" sz="8000" b="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 HIỂU</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50537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5CB27-1C90-BC43-1F07-02128AAD686F}"/>
              </a:ext>
            </a:extLst>
          </p:cNvPr>
          <p:cNvPicPr>
            <a:picLocks noChangeAspect="1"/>
          </p:cNvPicPr>
          <p:nvPr/>
        </p:nvPicPr>
        <p:blipFill>
          <a:blip r:embed="rId2"/>
          <a:stretch>
            <a:fillRect/>
          </a:stretch>
        </p:blipFill>
        <p:spPr>
          <a:xfrm>
            <a:off x="446183" y="908831"/>
            <a:ext cx="11299634" cy="1459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81A6E21-1B75-CE2D-3480-43458D773547}"/>
              </a:ext>
            </a:extLst>
          </p:cNvPr>
          <p:cNvPicPr>
            <a:picLocks noChangeAspect="1"/>
          </p:cNvPicPr>
          <p:nvPr/>
        </p:nvPicPr>
        <p:blipFill>
          <a:blip r:embed="rId3"/>
          <a:stretch>
            <a:fillRect/>
          </a:stretch>
        </p:blipFill>
        <p:spPr>
          <a:xfrm>
            <a:off x="446183" y="2676024"/>
            <a:ext cx="11299634" cy="1124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8E9BE9D-7855-0846-223C-882DB24809F2}"/>
              </a:ext>
            </a:extLst>
          </p:cNvPr>
          <p:cNvPicPr>
            <a:picLocks noChangeAspect="1"/>
          </p:cNvPicPr>
          <p:nvPr/>
        </p:nvPicPr>
        <p:blipFill>
          <a:blip r:embed="rId4"/>
          <a:stretch>
            <a:fillRect/>
          </a:stretch>
        </p:blipFill>
        <p:spPr>
          <a:xfrm>
            <a:off x="419099" y="4125097"/>
            <a:ext cx="11326717" cy="6396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7FEBCF3F-8AAE-0335-7260-3F1437E3A52A}"/>
              </a:ext>
            </a:extLst>
          </p:cNvPr>
          <p:cNvPicPr>
            <a:picLocks noChangeAspect="1"/>
          </p:cNvPicPr>
          <p:nvPr/>
        </p:nvPicPr>
        <p:blipFill>
          <a:blip r:embed="rId5"/>
          <a:stretch>
            <a:fillRect/>
          </a:stretch>
        </p:blipFill>
        <p:spPr>
          <a:xfrm>
            <a:off x="419100" y="5155141"/>
            <a:ext cx="11326717" cy="7769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376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07624" y="892365"/>
            <a:ext cx="4836405" cy="2721167"/>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i="0">
                <a:solidFill>
                  <a:srgbClr val="0000CC"/>
                </a:solidFill>
                <a:effectLst/>
                <a:latin typeface="+mj-lt"/>
              </a:rPr>
              <a:t>Câu 1:</a:t>
            </a:r>
            <a:r>
              <a:rPr lang="vi-VN" sz="2800">
                <a:solidFill>
                  <a:srgbClr val="0000CC"/>
                </a:solidFill>
                <a:latin typeface="+mj-lt"/>
              </a:rPr>
              <a:t> </a:t>
            </a:r>
            <a:r>
              <a:rPr lang="vi-VN" sz="2800" b="1" i="0">
                <a:solidFill>
                  <a:srgbClr val="0000CC"/>
                </a:solidFill>
                <a:effectLst/>
                <a:latin typeface="+mj-lt"/>
              </a:rPr>
              <a:t>Xếp các biện pháp bảo vệ sức khỏe nêu trong bài đọc vào nhóm thích hợp:</a:t>
            </a:r>
            <a:endParaRPr lang="vi-VN" sz="2800" b="0" i="0">
              <a:solidFill>
                <a:srgbClr val="0000CC"/>
              </a:solidFill>
              <a:effectLst/>
              <a:latin typeface="+mj-lt"/>
            </a:endParaRPr>
          </a:p>
          <a:p>
            <a:pPr algn="just" rtl="0"/>
            <a:r>
              <a:rPr lang="vi-VN" sz="2800" b="0" i="0">
                <a:solidFill>
                  <a:srgbClr val="0000CC"/>
                </a:solidFill>
                <a:effectLst/>
                <a:latin typeface="+mj-lt"/>
              </a:rPr>
              <a:t>+ Tập luyện</a:t>
            </a:r>
          </a:p>
          <a:p>
            <a:pPr algn="just" rtl="0"/>
            <a:r>
              <a:rPr lang="vi-VN" sz="2800" b="0" i="0">
                <a:solidFill>
                  <a:srgbClr val="0000CC"/>
                </a:solidFill>
                <a:effectLst/>
                <a:latin typeface="+mj-lt"/>
              </a:rPr>
              <a:t>+ Thư giãn</a:t>
            </a:r>
          </a:p>
          <a:p>
            <a:pPr algn="just" rtl="0"/>
            <a:r>
              <a:rPr lang="vi-VN" sz="2800" b="0" i="0">
                <a:solidFill>
                  <a:srgbClr val="0000CC"/>
                </a:solidFill>
                <a:effectLst/>
                <a:latin typeface="+mj-lt"/>
              </a:rPr>
              <a:t>+ Ăn uống</a:t>
            </a:r>
          </a:p>
        </p:txBody>
      </p:sp>
      <p:sp>
        <p:nvSpPr>
          <p:cNvPr id="5" name="Speech Bubble: Rectangle with Corners Rounded 4">
            <a:extLst>
              <a:ext uri="{FF2B5EF4-FFF2-40B4-BE49-F238E27FC236}">
                <a16:creationId xmlns:a16="http://schemas.microsoft.com/office/drawing/2014/main" id="{EE640EEC-09C0-5890-1D56-3467A2370AF8}"/>
              </a:ext>
            </a:extLst>
          </p:cNvPr>
          <p:cNvSpPr/>
          <p:nvPr/>
        </p:nvSpPr>
        <p:spPr>
          <a:xfrm>
            <a:off x="6268597" y="3079214"/>
            <a:ext cx="5728771" cy="3558448"/>
          </a:xfrm>
          <a:prstGeom prst="wedgeRoundRectCallout">
            <a:avLst>
              <a:gd name="adj1" fmla="val -68114"/>
              <a:gd name="adj2" fmla="val -79605"/>
              <a:gd name="adj3" fmla="val 16667"/>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0"/>
            <a:r>
              <a:rPr lang="vi-VN" sz="2800" b="0" i="0">
                <a:solidFill>
                  <a:srgbClr val="000000"/>
                </a:solidFill>
                <a:effectLst/>
                <a:latin typeface="+mj-lt"/>
              </a:rPr>
              <a:t>+ Tập luyện: Bổ sung lịch tập thể dục, thể thao vào thời gian biểu, mỗi ngày dành ít nhất 30 phút để tập dục hoặc chơi các môn thể thao</a:t>
            </a:r>
          </a:p>
          <a:p>
            <a:pPr algn="just" rtl="0"/>
            <a:r>
              <a:rPr lang="vi-VN" sz="2800" b="0" i="0">
                <a:solidFill>
                  <a:srgbClr val="000000"/>
                </a:solidFill>
                <a:effectLst/>
                <a:latin typeface="+mj-lt"/>
              </a:rPr>
              <a:t>+ Thư giãn: nghe nhạc, xem phim tránh sa đà vào các trò chơi giải trí</a:t>
            </a:r>
          </a:p>
          <a:p>
            <a:pPr algn="just" rtl="0"/>
            <a:r>
              <a:rPr lang="vi-VN" sz="2800" b="0" i="0">
                <a:solidFill>
                  <a:srgbClr val="000000"/>
                </a:solidFill>
                <a:effectLst/>
                <a:latin typeface="+mj-lt"/>
              </a:rPr>
              <a:t>+ Ăn uống: Ăn các thực phẩm dinh dưỡng </a:t>
            </a:r>
          </a:p>
        </p:txBody>
      </p:sp>
    </p:spTree>
    <p:extLst>
      <p:ext uri="{BB962C8B-B14F-4D97-AF65-F5344CB8AC3E}">
        <p14:creationId xmlns:p14="http://schemas.microsoft.com/office/powerpoint/2010/main" val="6761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707</Words>
  <PresentationFormat>Widescreen</PresentationFormat>
  <Paragraphs>46</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Arial-Rounded</vt:lpstr>
      <vt:lpstr>Calibri</vt:lpstr>
      <vt:lpstr>Calibri Light</vt:lpstr>
      <vt:lpstr>OpenSans</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2023-08-25T00:38:40Z</dcterms:created>
  <dcterms:modified xsi:type="dcterms:W3CDTF">2023-08-27T14:40:01Z</dcterms:modified>
</cp:coreProperties>
</file>