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6"/>
  </p:notesMasterIdLst>
  <p:sldIdLst>
    <p:sldId id="679" r:id="rId3"/>
    <p:sldId id="256" r:id="rId4"/>
    <p:sldId id="704" r:id="rId5"/>
    <p:sldId id="658" r:id="rId6"/>
    <p:sldId id="703" r:id="rId7"/>
    <p:sldId id="718" r:id="rId8"/>
    <p:sldId id="705" r:id="rId9"/>
    <p:sldId id="690" r:id="rId10"/>
    <p:sldId id="711" r:id="rId11"/>
    <p:sldId id="714" r:id="rId12"/>
    <p:sldId id="715" r:id="rId13"/>
    <p:sldId id="716" r:id="rId14"/>
    <p:sldId id="717" r:id="rId15"/>
  </p:sldIdLst>
  <p:sldSz cx="24384000" cy="13716000"/>
  <p:notesSz cx="6858000" cy="9144000"/>
  <p:embeddedFontLst>
    <p:embeddedFont>
      <p:font typeface="Abril Fatface" panose="02000503000000020003" pitchFamily="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36FA"/>
    <a:srgbClr val="881EB2"/>
    <a:srgbClr val="E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 snapToGrid="0">
      <p:cViewPr varScale="1">
        <p:scale>
          <a:sx n="54" d="100"/>
          <a:sy n="54" d="100"/>
        </p:scale>
        <p:origin x="408" y="102"/>
      </p:cViewPr>
      <p:guideLst>
        <p:guide orient="horz" pos="427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01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49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72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35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52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66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88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74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33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23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5792420" y="6560607"/>
            <a:ext cx="12773145" cy="153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6662400" y="12712701"/>
            <a:ext cx="7391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 by Duong Hung word xinh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203" y="1065704"/>
            <a:ext cx="24239797" cy="12650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21.png"/><Relationship Id="rId3" Type="http://schemas.openxmlformats.org/officeDocument/2006/relationships/image" Target="../media/image117.png"/><Relationship Id="rId7" Type="http://schemas.openxmlformats.org/officeDocument/2006/relationships/image" Target="../media/image115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5" Type="http://schemas.openxmlformats.org/officeDocument/2006/relationships/image" Target="../media/image20.jpeg"/><Relationship Id="rId10" Type="http://schemas.openxmlformats.org/officeDocument/2006/relationships/image" Target="../media/image120.png"/><Relationship Id="rId4" Type="http://schemas.openxmlformats.org/officeDocument/2006/relationships/image" Target="../media/image19.png"/><Relationship Id="rId9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115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28.png"/><Relationship Id="rId5" Type="http://schemas.openxmlformats.org/officeDocument/2006/relationships/image" Target="../media/image20.jpeg"/><Relationship Id="rId10" Type="http://schemas.openxmlformats.org/officeDocument/2006/relationships/image" Target="../media/image127.png"/><Relationship Id="rId4" Type="http://schemas.openxmlformats.org/officeDocument/2006/relationships/image" Target="../media/image19.png"/><Relationship Id="rId9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25.png"/><Relationship Id="rId3" Type="http://schemas.openxmlformats.org/officeDocument/2006/relationships/image" Target="../media/image131.png"/><Relationship Id="rId7" Type="http://schemas.openxmlformats.org/officeDocument/2006/relationships/image" Target="../media/image115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5.png"/><Relationship Id="rId5" Type="http://schemas.openxmlformats.org/officeDocument/2006/relationships/image" Target="../media/image20.jpeg"/><Relationship Id="rId10" Type="http://schemas.openxmlformats.org/officeDocument/2006/relationships/image" Target="../media/image134.png"/><Relationship Id="rId4" Type="http://schemas.openxmlformats.org/officeDocument/2006/relationships/image" Target="../media/image19.png"/><Relationship Id="rId9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115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2.png"/><Relationship Id="rId5" Type="http://schemas.openxmlformats.org/officeDocument/2006/relationships/image" Target="../media/image20.jpeg"/><Relationship Id="rId10" Type="http://schemas.openxmlformats.org/officeDocument/2006/relationships/image" Target="../media/image141.png"/><Relationship Id="rId4" Type="http://schemas.openxmlformats.org/officeDocument/2006/relationships/image" Target="../media/image19.png"/><Relationship Id="rId9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70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50.png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png"/><Relationship Id="rId3" Type="http://schemas.openxmlformats.org/officeDocument/2006/relationships/image" Target="../media/image58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16.png"/><Relationship Id="rId5" Type="http://schemas.openxmlformats.org/officeDocument/2006/relationships/image" Target="../media/image13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13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5495C-7827-99F3-7F97-C97E814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097240"/>
            <a:ext cx="8769927" cy="124031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A58FA6-48A7-E250-99BC-376858C405D1}"/>
              </a:ext>
            </a:extLst>
          </p:cNvPr>
          <p:cNvGrpSpPr/>
          <p:nvPr/>
        </p:nvGrpSpPr>
        <p:grpSpPr>
          <a:xfrm>
            <a:off x="9815946" y="1267238"/>
            <a:ext cx="13944600" cy="12233184"/>
            <a:chOff x="9851187" y="2126503"/>
            <a:chExt cx="13944600" cy="120331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ED603B-0A7A-C285-9C4B-6FB1F9D51AD7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2033126"/>
              <a:chOff x="1339699" y="3448230"/>
              <a:chExt cx="13944600" cy="1203312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C398C295-F2B1-0BB9-608A-45ADF7674C9D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B33C8F-C7CC-EA21-6E4A-D941D2FF1008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2033126"/>
                <a:chOff x="1339699" y="3448230"/>
                <a:chExt cx="13944600" cy="12033126"/>
              </a:xfrm>
            </p:grpSpPr>
            <p:sp>
              <p:nvSpPr>
                <p:cNvPr id="13" name="Rounded Rectangle 11">
                  <a:extLst>
                    <a:ext uri="{FF2B5EF4-FFF2-40B4-BE49-F238E27FC236}">
                      <a16:creationId xmlns:a16="http://schemas.microsoft.com/office/drawing/2014/main" id="{CFE2C5F5-AA30-584D-FC6E-51D03737E313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1785284"/>
                </a:xfrm>
                <a:prstGeom prst="roundRect">
                  <a:avLst>
                    <a:gd name="adj" fmla="val 2374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999C8"/>
                  </a:solidFill>
                  <a:prstDash val="solid"/>
                  <a:miter lim="800000"/>
                </a:ln>
                <a:effectLst/>
              </p:spPr>
              <p:txBody>
                <a:bodyPr lIns="36000" tIns="18000" rIns="36000" bIns="18000"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96DF8B-F7B1-9A8B-D896-EEDFE4DC13F1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DB16050-EB06-A465-1747-9C60C9507C4D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 Same Side Corner Rectangle 15">
              <a:extLst>
                <a:ext uri="{FF2B5EF4-FFF2-40B4-BE49-F238E27FC236}">
                  <a16:creationId xmlns:a16="http://schemas.microsoft.com/office/drawing/2014/main" id="{CB82B906-9450-7471-2273-6A19CAE3C51D}"/>
                </a:ext>
              </a:extLst>
            </p:cNvPr>
            <p:cNvSpPr/>
            <p:nvPr/>
          </p:nvSpPr>
          <p:spPr>
            <a:xfrm flipV="1">
              <a:off x="11222787" y="2164810"/>
              <a:ext cx="11998623" cy="2193793"/>
            </a:xfrm>
            <a:prstGeom prst="round2Same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E385AD5-0B1A-4291-DA54-6A658D7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187" y="4568130"/>
              <a:ext cx="13645662" cy="72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§12.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§13. 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8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8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14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4800" b="1" kern="12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song.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IV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C83BF-50C3-E172-28A4-55EBC5C96C10}"/>
                </a:ext>
              </a:extLst>
            </p:cNvPr>
            <p:cNvSpPr txBox="1"/>
            <p:nvPr/>
          </p:nvSpPr>
          <p:spPr>
            <a:xfrm>
              <a:off x="11617058" y="2601341"/>
              <a:ext cx="11308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 HỆ SONG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TRONG KHÔNG GIAN.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2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53248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5865" y="2202073"/>
                <a:ext cx="195673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65" y="2202073"/>
                <a:ext cx="19567326" cy="1384995"/>
              </a:xfrm>
              <a:prstGeom prst="rect">
                <a:avLst/>
              </a:prstGeom>
              <a:blipFill>
                <a:blip r:embed="rId3"/>
                <a:stretch>
                  <a:fillRect l="-1184" t="-9251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81427"/>
            <a:ext cx="23862374" cy="7137007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544837"/>
              <a:ext cx="22682027" cy="702070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133732" y="7548083"/>
                <a:ext cx="10772805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32" y="7548083"/>
                <a:ext cx="10772805" cy="2031325"/>
              </a:xfrm>
              <a:prstGeom prst="rect">
                <a:avLst/>
              </a:prstGeom>
              <a:blipFill>
                <a:blip r:embed="rId6"/>
                <a:stretch>
                  <a:fillRect l="-2207" t="-6306" r="-1471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Giao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𝑴𝑵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11834209" y="382385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84DD3-1A3A-4913-ADB8-7354CF9F26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89370" y="7548083"/>
            <a:ext cx="7843154" cy="50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1850152"/>
            <a:ext cx="23309364" cy="200010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blipFill>
                <a:blip r:embed="rId3"/>
                <a:stretch>
                  <a:fillRect l="-1162" t="-6607" r="-1652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14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20994"/>
            <a:ext cx="23862374" cy="7197440"/>
            <a:chOff x="48567" y="4312200"/>
            <a:chExt cx="23018772" cy="82533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2200"/>
              <a:ext cx="22682027" cy="8253341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133732" y="7548083"/>
                <a:ext cx="13338406" cy="2155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𝑺𝑨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2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42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𝑺𝑰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32" y="7548083"/>
                <a:ext cx="13338406" cy="2155718"/>
              </a:xfrm>
              <a:prstGeom prst="rect">
                <a:avLst/>
              </a:prstGeom>
              <a:blipFill>
                <a:blip r:embed="rId6"/>
                <a:stretch>
                  <a:fillRect l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𝑺𝑶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𝑺𝑰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11834209" y="382385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9CDD8-4D8A-4198-BE4C-2F9010977F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65969" y="6214795"/>
            <a:ext cx="5237528" cy="69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1850152"/>
            <a:ext cx="23309364" cy="149059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1" y="1869067"/>
                <a:ext cx="1992411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𝑺𝑴𝑵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1" y="1869067"/>
                <a:ext cx="19924113" cy="1384995"/>
              </a:xfrm>
              <a:prstGeom prst="rect">
                <a:avLst/>
              </a:prstGeom>
              <a:blipFill>
                <a:blip r:embed="rId3"/>
                <a:stretch>
                  <a:fillRect l="-1162" t="-9692" r="-1132" b="-1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20994"/>
            <a:ext cx="23862374" cy="7197440"/>
            <a:chOff x="48567" y="4312200"/>
            <a:chExt cx="23018772" cy="82533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2200"/>
              <a:ext cx="22682027" cy="8253341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069236" y="7344818"/>
                <a:ext cx="14804180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𝑺𝑴𝑵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𝑨𝑴𝑪𝑵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𝑺𝑴𝑵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236" y="7344818"/>
                <a:ext cx="14804180" cy="5262979"/>
              </a:xfrm>
              <a:prstGeom prst="rect">
                <a:avLst/>
              </a:prstGeom>
              <a:blipFill>
                <a:blip r:embed="rId6"/>
                <a:stretch>
                  <a:fillRect l="-1564" t="-2549" r="-1400" b="-4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1218675" y="4775820"/>
                  <a:ext cx="1074614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𝑺𝑶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675" y="4775820"/>
                  <a:ext cx="10746140" cy="9094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649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𝑺𝑮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6491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649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𝑺𝑭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649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37337" y="382429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D7F08-B654-4188-B58D-5E35635876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69154" y="6384535"/>
            <a:ext cx="6428062" cy="65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1850152"/>
            <a:ext cx="23309364" cy="200010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1" y="1869067"/>
                <a:ext cx="19924113" cy="2031325"/>
              </a:xfrm>
              <a:prstGeom prst="rect">
                <a:avLst/>
              </a:prstGeom>
              <a:blipFill>
                <a:blip r:embed="rId3"/>
                <a:stretch>
                  <a:fillRect l="-1162" t="-6607" b="-1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6120994"/>
            <a:ext cx="23862374" cy="7197440"/>
            <a:chOff x="48567" y="4312200"/>
            <a:chExt cx="23018772" cy="82533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2200"/>
              <a:ext cx="22682027" cy="8253341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653456" y="7260662"/>
                <a:ext cx="15219960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6" y="7260662"/>
                <a:ext cx="15219960" cy="3323987"/>
              </a:xfrm>
              <a:prstGeom prst="rect">
                <a:avLst/>
              </a:prstGeom>
              <a:blipFill>
                <a:blip r:embed="rId6"/>
                <a:stretch>
                  <a:fillRect l="-1522" t="-3853" b="-7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937D48-F040-4EA2-83D0-E7862A8BF7F2}"/>
              </a:ext>
            </a:extLst>
          </p:cNvPr>
          <p:cNvGrpSpPr/>
          <p:nvPr/>
        </p:nvGrpSpPr>
        <p:grpSpPr>
          <a:xfrm>
            <a:off x="-20782" y="3816223"/>
            <a:ext cx="23841697" cy="2162048"/>
            <a:chOff x="65661" y="4576187"/>
            <a:chExt cx="23809146" cy="2662048"/>
          </a:xfrm>
          <a:solidFill>
            <a:srgbClr val="5F8D2E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761D22-0793-47A8-8996-2DCFDF7C9DD8}"/>
                </a:ext>
              </a:extLst>
            </p:cNvPr>
            <p:cNvGrpSpPr/>
            <p:nvPr/>
          </p:nvGrpSpPr>
          <p:grpSpPr>
            <a:xfrm>
              <a:off x="65661" y="4576187"/>
              <a:ext cx="23809146" cy="2662048"/>
              <a:chOff x="61236" y="2219637"/>
              <a:chExt cx="11904573" cy="1331024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32B140-A31E-4CD7-9907-4C831F94FAFB}"/>
                  </a:ext>
                </a:extLst>
              </p:cNvPr>
              <p:cNvSpPr/>
              <p:nvPr/>
            </p:nvSpPr>
            <p:spPr>
              <a:xfrm>
                <a:off x="6258009" y="2219637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B33019-D8C7-4C75-B488-710110D95A22}"/>
                  </a:ext>
                </a:extLst>
              </p:cNvPr>
              <p:cNvSpPr/>
              <p:nvPr/>
            </p:nvSpPr>
            <p:spPr>
              <a:xfrm>
                <a:off x="365572" y="2243981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24B5487-8046-425A-8C3D-1B125865463B}"/>
                  </a:ext>
                </a:extLst>
              </p:cNvPr>
              <p:cNvSpPr/>
              <p:nvPr/>
            </p:nvSpPr>
            <p:spPr>
              <a:xfrm>
                <a:off x="5967464" y="227889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99CBFC-B038-4D23-BDA3-D51B5264DE67}"/>
                  </a:ext>
                </a:extLst>
              </p:cNvPr>
              <p:cNvSpPr/>
              <p:nvPr/>
            </p:nvSpPr>
            <p:spPr>
              <a:xfrm>
                <a:off x="93440" y="230132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818A1D2-86A0-4AE9-9384-4BBDD6EE19D1}"/>
                  </a:ext>
                </a:extLst>
              </p:cNvPr>
              <p:cNvSpPr/>
              <p:nvPr/>
            </p:nvSpPr>
            <p:spPr>
              <a:xfrm>
                <a:off x="351781" y="2933393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D0CB486-8978-4368-BDEC-6261279FBFFC}"/>
                  </a:ext>
                </a:extLst>
              </p:cNvPr>
              <p:cNvSpPr/>
              <p:nvPr/>
            </p:nvSpPr>
            <p:spPr>
              <a:xfrm>
                <a:off x="61236" y="299264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E25BD55-9930-434A-92AF-D280EC9870A0}"/>
                  </a:ext>
                </a:extLst>
              </p:cNvPr>
              <p:cNvSpPr/>
              <p:nvPr/>
            </p:nvSpPr>
            <p:spPr>
              <a:xfrm>
                <a:off x="6244219" y="2909049"/>
                <a:ext cx="5707800" cy="617268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C3E28E2-9E66-4150-A1EA-74EA28539155}"/>
                  </a:ext>
                </a:extLst>
              </p:cNvPr>
              <p:cNvSpPr/>
              <p:nvPr/>
            </p:nvSpPr>
            <p:spPr>
              <a:xfrm>
                <a:off x="5953674" y="29683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/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𝑺𝑩</m:t>
                      </m:r>
                      <m:r>
                        <m:rPr>
                          <m:nor/>
                        </m:rPr>
                        <a:rPr lang="fr-FR" sz="42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2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2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𝑨𝑴</m:t>
                      </m:r>
                    </m:oMath>
                  </a14:m>
                  <a:r>
                    <a:rPr kumimoji="0" lang="en-US" sz="42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B556BAD-FB78-4433-BAF2-287BBAE3C3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176" y="4862675"/>
                  <a:ext cx="9076248" cy="909489"/>
                </a:xfrm>
                <a:prstGeom prst="rect">
                  <a:avLst/>
                </a:prstGeom>
                <a:blipFill>
                  <a:blip r:embed="rId9"/>
                  <a:stretch>
                    <a:fillRect t="-17355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/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𝑺𝑫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A83039-E8C0-41FF-B256-C784FDD74F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7472" y="4728564"/>
                  <a:ext cx="9335889" cy="90948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/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𝑺𝑶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C322DCB-4DA9-48A5-AD9B-1256CBF70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773" y="6049613"/>
                  <a:ext cx="8192237" cy="9094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/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4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a:rPr lang="en-US" sz="4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4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m:rPr>
                            <m:nor/>
                          </m:rPr>
                          <a:rPr lang="en-US" sz="4200" b="1" kern="1200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200" b="1" kern="12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5BEE0A-C10D-41DF-9BED-CADFCFB224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1769" y="6067635"/>
                  <a:ext cx="10896600" cy="90948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56975D0E-8C77-4545-B5D3-ABD8F8737B1E}"/>
              </a:ext>
            </a:extLst>
          </p:cNvPr>
          <p:cNvSpPr/>
          <p:nvPr/>
        </p:nvSpPr>
        <p:spPr>
          <a:xfrm>
            <a:off x="10693" y="5004117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D7344-B59F-4F60-94EF-F75CF1344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57977" y="6316472"/>
            <a:ext cx="6592291" cy="67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3168987" y="1108396"/>
            <a:ext cx="18046028" cy="1823652"/>
            <a:chOff x="1423992" y="457612"/>
            <a:chExt cx="11723559" cy="1134709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23992" y="457612"/>
              <a:ext cx="11723559" cy="1099091"/>
              <a:chOff x="-6642" y="148683"/>
              <a:chExt cx="8220980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6642" y="148683"/>
                <a:ext cx="8220980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486899" y="373740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800" b="1" dirty="0">
                    <a:solidFill>
                      <a:schemeClr val="lt1"/>
                    </a:solidFill>
                    <a:latin typeface="Abril Fatface"/>
                    <a:sym typeface="Abril Fatface"/>
                  </a:rPr>
                  <a:t>10</a:t>
                </a:r>
                <a:endParaRPr sz="5800" dirty="0"/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3630074" y="496704"/>
              <a:ext cx="7781893" cy="1095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THẲNG VÀ MẶT PHẲNG TRONG KHÔNG GIAN (3 </a:t>
              </a:r>
              <a:r>
                <a:rPr lang="en-US" sz="4800" b="1" dirty="0" err="1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800" b="1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290697" y="1830014"/>
            <a:ext cx="23784194" cy="11391678"/>
            <a:chOff x="1017732" y="2020907"/>
            <a:chExt cx="22617039" cy="11391678"/>
          </a:xfrm>
        </p:grpSpPr>
        <p:cxnSp>
          <p:nvCxnSpPr>
            <p:cNvPr id="171" name="Google Shape;171;p30"/>
            <p:cNvCxnSpPr>
              <a:cxnSpLocks/>
            </p:cNvCxnSpPr>
            <p:nvPr/>
          </p:nvCxnSpPr>
          <p:spPr>
            <a:xfrm>
              <a:off x="1023373" y="2020907"/>
              <a:ext cx="2731403" cy="3649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2" name="Google Shape;172;p30"/>
            <p:cNvCxnSpPr>
              <a:cxnSpLocks/>
            </p:cNvCxnSpPr>
            <p:nvPr/>
          </p:nvCxnSpPr>
          <p:spPr>
            <a:xfrm flipV="1">
              <a:off x="20105018" y="2020907"/>
              <a:ext cx="3516982" cy="4549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3" name="Google Shape;173;p30"/>
            <p:cNvCxnSpPr>
              <a:cxnSpLocks/>
            </p:cNvCxnSpPr>
            <p:nvPr/>
          </p:nvCxnSpPr>
          <p:spPr>
            <a:xfrm flipV="1">
              <a:off x="23622000" y="2057401"/>
              <a:ext cx="0" cy="1135518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4" name="Google Shape;174;p30"/>
            <p:cNvCxnSpPr>
              <a:cxnSpLocks/>
            </p:cNvCxnSpPr>
            <p:nvPr/>
          </p:nvCxnSpPr>
          <p:spPr>
            <a:xfrm flipV="1">
              <a:off x="1017732" y="2066406"/>
              <a:ext cx="5641" cy="1134617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5" name="Google Shape;175;p30"/>
            <p:cNvCxnSpPr/>
            <p:nvPr/>
          </p:nvCxnSpPr>
          <p:spPr>
            <a:xfrm>
              <a:off x="1036144" y="13412585"/>
              <a:ext cx="22598627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940941" y="6044307"/>
            <a:ext cx="5348233" cy="2526045"/>
            <a:chOff x="-191020" y="5755317"/>
            <a:chExt cx="806139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394289" y="5762807"/>
              <a:ext cx="6890773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191020" y="5778588"/>
              <a:ext cx="6890773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1494886" y="6805610"/>
            <a:ext cx="37190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6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0"/>
          <p:cNvGrpSpPr/>
          <p:nvPr/>
        </p:nvGrpSpPr>
        <p:grpSpPr>
          <a:xfrm>
            <a:off x="8539236" y="5116318"/>
            <a:ext cx="15331815" cy="1389379"/>
            <a:chOff x="10444842" y="2554465"/>
            <a:chExt cx="14104435" cy="1340874"/>
          </a:xfrm>
        </p:grpSpPr>
        <p:sp>
          <p:nvSpPr>
            <p:cNvPr id="182" name="Google Shape;182;p30"/>
            <p:cNvSpPr/>
            <p:nvPr/>
          </p:nvSpPr>
          <p:spPr>
            <a:xfrm flipH="1">
              <a:off x="11125200" y="2590800"/>
              <a:ext cx="13424077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 TÍNH CHẤT THỪA NHẬN</a:t>
              </a:r>
              <a:endParaRPr sz="43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0"/>
          <p:cNvGrpSpPr/>
          <p:nvPr/>
        </p:nvGrpSpPr>
        <p:grpSpPr>
          <a:xfrm>
            <a:off x="8627656" y="3195531"/>
            <a:ext cx="15193817" cy="1389379"/>
            <a:chOff x="10444842" y="2554465"/>
            <a:chExt cx="13977484" cy="1340874"/>
          </a:xfrm>
        </p:grpSpPr>
        <p:sp>
          <p:nvSpPr>
            <p:cNvPr id="185" name="Google Shape;185;p30"/>
            <p:cNvSpPr/>
            <p:nvPr/>
          </p:nvSpPr>
          <p:spPr>
            <a:xfrm flipH="1">
              <a:off x="11125200" y="2590800"/>
              <a:ext cx="13297126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KHÁI NIỆM MỞ ĐẦU</a:t>
              </a:r>
              <a:endParaRPr sz="43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❶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8539236" y="6985745"/>
            <a:ext cx="15550198" cy="1408973"/>
            <a:chOff x="10444842" y="2535555"/>
            <a:chExt cx="11599951" cy="1359784"/>
          </a:xfrm>
        </p:grpSpPr>
        <p:sp>
          <p:nvSpPr>
            <p:cNvPr id="188" name="Google Shape;188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CÁCH XÁC ĐỊNH MỘT MẶT PHẲNG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0444842" y="2535555"/>
              <a:ext cx="112765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❸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0"/>
          <p:cNvGrpSpPr/>
          <p:nvPr/>
        </p:nvGrpSpPr>
        <p:grpSpPr>
          <a:xfrm>
            <a:off x="8539236" y="8864452"/>
            <a:ext cx="15494252" cy="1389379"/>
            <a:chOff x="10444842" y="2554465"/>
            <a:chExt cx="11599951" cy="1340874"/>
          </a:xfrm>
        </p:grpSpPr>
        <p:sp>
          <p:nvSpPr>
            <p:cNvPr id="191" name="Google Shape;191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HÌNH CHÓP VÀ HÌNH TỨ DIỆN</a:t>
              </a:r>
              <a:endParaRPr sz="4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0444842" y="2554465"/>
              <a:ext cx="1131730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❹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0"/>
          <p:cNvGrpSpPr/>
          <p:nvPr/>
        </p:nvGrpSpPr>
        <p:grpSpPr>
          <a:xfrm>
            <a:off x="8539236" y="10696033"/>
            <a:ext cx="15522226" cy="1389379"/>
            <a:chOff x="10444842" y="2554465"/>
            <a:chExt cx="14279602" cy="1340874"/>
          </a:xfrm>
        </p:grpSpPr>
        <p:sp>
          <p:nvSpPr>
            <p:cNvPr id="194" name="Google Shape;194;p30"/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BÀI TẬP</a:t>
              </a:r>
              <a:endParaRPr sz="4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❺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6" name="Google Shape;196;p30"/>
          <p:cNvCxnSpPr>
            <a:cxnSpLocks/>
          </p:cNvCxnSpPr>
          <p:nvPr/>
        </p:nvCxnSpPr>
        <p:spPr>
          <a:xfrm flipV="1">
            <a:off x="6131022" y="4138657"/>
            <a:ext cx="2408214" cy="2768975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30"/>
          <p:cNvCxnSpPr/>
          <p:nvPr/>
        </p:nvCxnSpPr>
        <p:spPr>
          <a:xfrm rot="10800000" flipH="1">
            <a:off x="6283422" y="5979074"/>
            <a:ext cx="2227841" cy="108095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30"/>
          <p:cNvCxnSpPr>
            <a:cxnSpLocks/>
            <a:endCxn id="189" idx="2"/>
          </p:cNvCxnSpPr>
          <p:nvPr/>
        </p:nvCxnSpPr>
        <p:spPr>
          <a:xfrm>
            <a:off x="6375664" y="7228355"/>
            <a:ext cx="2163572" cy="433250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30"/>
          <p:cNvCxnSpPr>
            <a:cxnSpLocks/>
            <a:endCxn id="192" idx="2"/>
          </p:cNvCxnSpPr>
          <p:nvPr/>
        </p:nvCxnSpPr>
        <p:spPr>
          <a:xfrm>
            <a:off x="6235195" y="7465033"/>
            <a:ext cx="2304041" cy="207527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30"/>
          <p:cNvCxnSpPr>
            <a:cxnSpLocks/>
          </p:cNvCxnSpPr>
          <p:nvPr/>
        </p:nvCxnSpPr>
        <p:spPr>
          <a:xfrm>
            <a:off x="6130965" y="7646653"/>
            <a:ext cx="2395501" cy="350193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1" name="Google Shape;201;p30"/>
          <p:cNvGrpSpPr/>
          <p:nvPr/>
        </p:nvGrpSpPr>
        <p:grpSpPr>
          <a:xfrm>
            <a:off x="309109" y="4668197"/>
            <a:ext cx="984868" cy="5086102"/>
            <a:chOff x="-2222967" y="4431471"/>
            <a:chExt cx="1424079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222967" y="4431471"/>
              <a:ext cx="838199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5" y="955223"/>
            <a:ext cx="8512558" cy="1277448"/>
            <a:chOff x="10444842" y="2554465"/>
            <a:chExt cx="9409642" cy="1304530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571385" y="2590799"/>
              <a:ext cx="828309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HÌNH CHÓP VÀ TỨ DIỆN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3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4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10854A-8B35-456F-984F-89E4A416358B}"/>
              </a:ext>
            </a:extLst>
          </p:cNvPr>
          <p:cNvGrpSpPr/>
          <p:nvPr/>
        </p:nvGrpSpPr>
        <p:grpSpPr>
          <a:xfrm>
            <a:off x="332505" y="990803"/>
            <a:ext cx="23899096" cy="12455033"/>
            <a:chOff x="2848661" y="94646"/>
            <a:chExt cx="17929040" cy="11634133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848661" y="94646"/>
              <a:ext cx="17929040" cy="11634133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F9D6BFD-25AA-4860-8125-15EEB6A363D9}"/>
                </a:ext>
              </a:extLst>
            </p:cNvPr>
            <p:cNvSpPr/>
            <p:nvPr/>
          </p:nvSpPr>
          <p:spPr>
            <a:xfrm>
              <a:off x="6202295" y="1052258"/>
              <a:ext cx="390493" cy="1830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0C4BE8E-DCE1-4299-91F7-EB5F84B8B546}"/>
              </a:ext>
            </a:extLst>
          </p:cNvPr>
          <p:cNvSpPr/>
          <p:nvPr/>
        </p:nvSpPr>
        <p:spPr>
          <a:xfrm rot="10800000">
            <a:off x="332505" y="2262936"/>
            <a:ext cx="5131486" cy="78932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5452731-541D-4679-9293-A7861C0ABB5C}"/>
              </a:ext>
            </a:extLst>
          </p:cNvPr>
          <p:cNvSpPr/>
          <p:nvPr/>
        </p:nvSpPr>
        <p:spPr>
          <a:xfrm rot="10800000">
            <a:off x="569857" y="2238022"/>
            <a:ext cx="4727021" cy="737030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66C8B-22A4-4018-A836-7DE467F36995}"/>
              </a:ext>
            </a:extLst>
          </p:cNvPr>
          <p:cNvSpPr txBox="1"/>
          <p:nvPr/>
        </p:nvSpPr>
        <p:spPr>
          <a:xfrm>
            <a:off x="698389" y="2144055"/>
            <a:ext cx="472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B45A98-BECD-4188-ABD8-443728BB98D9}"/>
              </a:ext>
            </a:extLst>
          </p:cNvPr>
          <p:cNvSpPr txBox="1"/>
          <p:nvPr/>
        </p:nvSpPr>
        <p:spPr>
          <a:xfrm>
            <a:off x="569857" y="2372925"/>
            <a:ext cx="109895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E85C36-383E-42AE-8CDF-3A6DF55D1D3C}"/>
              </a:ext>
            </a:extLst>
          </p:cNvPr>
          <p:cNvSpPr txBox="1"/>
          <p:nvPr/>
        </p:nvSpPr>
        <p:spPr>
          <a:xfrm>
            <a:off x="611366" y="5151207"/>
            <a:ext cx="888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D7415-3B11-4321-A2E6-73EC8CC29557}"/>
              </a:ext>
            </a:extLst>
          </p:cNvPr>
          <p:cNvSpPr txBox="1"/>
          <p:nvPr/>
        </p:nvSpPr>
        <p:spPr>
          <a:xfrm>
            <a:off x="652871" y="4386219"/>
            <a:ext cx="255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A812E2-A718-4432-9ACD-7228E3DB39AE}"/>
                  </a:ext>
                </a:extLst>
              </p:cNvPr>
              <p:cNvSpPr/>
              <p:nvPr/>
            </p:nvSpPr>
            <p:spPr>
              <a:xfrm>
                <a:off x="569860" y="6008752"/>
                <a:ext cx="23481635" cy="2744417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A812E2-A718-4432-9ACD-7228E3DB3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0" y="6008752"/>
                <a:ext cx="23481635" cy="2744417"/>
              </a:xfrm>
              <a:prstGeom prst="rect">
                <a:avLst/>
              </a:prstGeom>
              <a:blipFill>
                <a:blip r:embed="rId4"/>
                <a:stretch>
                  <a:fillRect l="-960" t="-4646" r="-986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6CE2752-933F-4D35-BDA6-FA0465D05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899" y="1316085"/>
            <a:ext cx="12450596" cy="457378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335D877-8C32-470E-8E88-AD23A92C96EF}"/>
              </a:ext>
            </a:extLst>
          </p:cNvPr>
          <p:cNvSpPr/>
          <p:nvPr/>
        </p:nvSpPr>
        <p:spPr>
          <a:xfrm>
            <a:off x="569859" y="11700016"/>
            <a:ext cx="23481635" cy="144402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2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2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FB16FB-8D50-4E00-9531-95A6F5A9BCED}"/>
                  </a:ext>
                </a:extLst>
              </p:cNvPr>
              <p:cNvSpPr/>
              <p:nvPr/>
            </p:nvSpPr>
            <p:spPr>
              <a:xfrm>
                <a:off x="569859" y="8872050"/>
                <a:ext cx="23481635" cy="2566317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2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2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FB16FB-8D50-4E00-9531-95A6F5A9B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9" y="8872050"/>
                <a:ext cx="23481635" cy="2566317"/>
              </a:xfrm>
              <a:prstGeom prst="rect">
                <a:avLst/>
              </a:prstGeom>
              <a:blipFill>
                <a:blip r:embed="rId6"/>
                <a:stretch>
                  <a:fillRect l="-960" t="-4728" r="-986" b="-13948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2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/>
      <p:bldP spid="28" grpId="0"/>
      <p:bldP spid="30" grpId="0" animBg="1"/>
      <p:bldP spid="2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28242" y="779727"/>
            <a:ext cx="24051684" cy="12697734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B6198-37DD-C2A9-9238-063A00F3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3" y="1171858"/>
            <a:ext cx="23449345" cy="195411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62A132F-F734-D5A9-B6B6-4BA0AA3B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2" y="3236241"/>
            <a:ext cx="7591463" cy="724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FB0ED-1A34-647B-A3C7-F1FC98B40861}"/>
              </a:ext>
            </a:extLst>
          </p:cNvPr>
          <p:cNvSpPr txBox="1"/>
          <p:nvPr/>
        </p:nvSpPr>
        <p:spPr>
          <a:xfrm>
            <a:off x="11126491" y="3518102"/>
            <a:ext cx="2871272" cy="74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75D51-7EDC-AF6E-5D7F-9724CA512254}"/>
              </a:ext>
            </a:extLst>
          </p:cNvPr>
          <p:cNvSpPr txBox="1"/>
          <p:nvPr/>
        </p:nvSpPr>
        <p:spPr>
          <a:xfrm>
            <a:off x="8924385" y="4654513"/>
            <a:ext cx="822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Hình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chóp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S.ABCD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:</a:t>
            </a:r>
            <a:endParaRPr kumimoji="0" lang="vi-VN" sz="48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1B0F8-B219-6128-74C7-B4B75F81FCBD}"/>
              </a:ext>
            </a:extLst>
          </p:cNvPr>
          <p:cNvSpPr txBox="1"/>
          <p:nvPr/>
        </p:nvSpPr>
        <p:spPr>
          <a:xfrm>
            <a:off x="9351791" y="5833121"/>
            <a:ext cx="15601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+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bên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là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tam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SAB, SBC, SCD, SDA.</a:t>
            </a:r>
            <a:endParaRPr kumimoji="0" lang="vi-VN" sz="48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B14FC-D59A-F2D8-F28B-59A896FDD157}"/>
              </a:ext>
            </a:extLst>
          </p:cNvPr>
          <p:cNvSpPr txBox="1"/>
          <p:nvPr/>
        </p:nvSpPr>
        <p:spPr>
          <a:xfrm>
            <a:off x="9300984" y="7842859"/>
            <a:ext cx="1390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+ Một mặt đáy là tứ giác ABCD.</a:t>
            </a:r>
            <a:endParaRPr kumimoji="0" lang="vi-VN" sz="4800" b="1" i="1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31E3-ED3B-51B8-8BBA-D589C65973A6}"/>
              </a:ext>
            </a:extLst>
          </p:cNvPr>
          <p:cNvSpPr txBox="1"/>
          <p:nvPr/>
        </p:nvSpPr>
        <p:spPr>
          <a:xfrm>
            <a:off x="1246095" y="10348670"/>
            <a:ext cx="12568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16152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10;p31">
            <a:extLst>
              <a:ext uri="{FF2B5EF4-FFF2-40B4-BE49-F238E27FC236}">
                <a16:creationId xmlns:a16="http://schemas.microsoft.com/office/drawing/2014/main" id="{1DC36DEB-E104-F7C3-1858-07F996EB8A07}"/>
              </a:ext>
            </a:extLst>
          </p:cNvPr>
          <p:cNvSpPr/>
          <p:nvPr/>
        </p:nvSpPr>
        <p:spPr>
          <a:xfrm flipH="1">
            <a:off x="886560" y="894066"/>
            <a:ext cx="7343040" cy="1241868"/>
          </a:xfrm>
          <a:custGeom>
            <a:avLst/>
            <a:gdLst/>
            <a:ahLst/>
            <a:cxnLst/>
            <a:rect l="l" t="t" r="r" b="b"/>
            <a:pathLst>
              <a:path w="13262302" h="2507487" extrusionOk="0">
                <a:moveTo>
                  <a:pt x="12008559" y="0"/>
                </a:moveTo>
                <a:lnTo>
                  <a:pt x="798551" y="0"/>
                </a:lnTo>
                <a:lnTo>
                  <a:pt x="685605" y="79094"/>
                </a:lnTo>
                <a:cubicBezTo>
                  <a:pt x="-228535" y="817444"/>
                  <a:pt x="-228535" y="1690039"/>
                  <a:pt x="685605" y="2428389"/>
                </a:cubicBezTo>
                <a:lnTo>
                  <a:pt x="798557" y="2507487"/>
                </a:lnTo>
                <a:lnTo>
                  <a:pt x="12008559" y="2507487"/>
                </a:lnTo>
                <a:lnTo>
                  <a:pt x="13262302" y="1253744"/>
                </a:lnTo>
                <a:close/>
              </a:path>
            </a:pathLst>
          </a:cu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CÁC VÍ DỤ MINH HỌA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0C283-62AA-BDCB-68B6-E1F694316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924" y="2230732"/>
                <a:ext cx="23641292" cy="462726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                     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𝐀𝐁𝐂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 một điểm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𝐒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thuộc mặt </a:t>
                </a:r>
                <a:r>
                  <a:rPr kumimoji="0" lang="vi-V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</m:t>
                    </m:r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𝐀𝐁𝐂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)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 Gọi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𝐌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, 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𝐍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lần lượt là trung điểm của các đoạn 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𝐀𝐁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, 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𝐀𝐂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(H.4.8)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Chỉ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ra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một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chung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𝐒</m:t>
                        </m:r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𝐁</m:t>
                        </m:r>
                        <m:r>
                          <a:rPr kumimoji="0" lang="en-US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𝐍</m:t>
                        </m:r>
                      </m:e>
                    </m:d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,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𝐒</m:t>
                        </m:r>
                        <m:r>
                          <a:rPr kumimoji="0" lang="en-US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𝐂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𝑴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khác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𝐒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.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Từ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ra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giao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b) Giao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𝐒</m:t>
                        </m:r>
                        <m:r>
                          <a:rPr kumimoji="0" lang="en-US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𝐁</m:t>
                        </m:r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𝐍</m:t>
                        </m:r>
                      </m:e>
                    </m:d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,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𝐒𝐂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𝑴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qua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trọng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tâm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hay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không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?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0C283-62AA-BDCB-68B6-E1F694316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24" y="2230732"/>
                <a:ext cx="23641292" cy="4627267"/>
              </a:xfrm>
              <a:prstGeom prst="rect">
                <a:avLst/>
              </a:prstGeom>
              <a:blipFill>
                <a:blip r:embed="rId3"/>
                <a:stretch>
                  <a:fillRect l="-1134" t="-4599" b="-52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0FA395D-47B4-CEB0-D3F2-1E75EE19AC11}"/>
              </a:ext>
            </a:extLst>
          </p:cNvPr>
          <p:cNvGrpSpPr/>
          <p:nvPr/>
        </p:nvGrpSpPr>
        <p:grpSpPr>
          <a:xfrm>
            <a:off x="326784" y="2135933"/>
            <a:ext cx="3941724" cy="820787"/>
            <a:chOff x="-68736" y="-45652"/>
            <a:chExt cx="1440991" cy="2947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B4A971-5D3B-D61D-1380-C99B531D4C69}"/>
                </a:ext>
              </a:extLst>
            </p:cNvPr>
            <p:cNvGrpSpPr/>
            <p:nvPr/>
          </p:nvGrpSpPr>
          <p:grpSpPr>
            <a:xfrm>
              <a:off x="-68736" y="-26132"/>
              <a:ext cx="1440991" cy="257209"/>
              <a:chOff x="-96708" y="-45434"/>
              <a:chExt cx="2027493" cy="31830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4FB355B-97F3-C4DE-9943-0FDD8E861CD8}"/>
                  </a:ext>
                </a:extLst>
              </p:cNvPr>
              <p:cNvSpPr/>
              <p:nvPr/>
            </p:nvSpPr>
            <p:spPr>
              <a:xfrm>
                <a:off x="76317" y="-45434"/>
                <a:ext cx="1854468" cy="318308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CC7BCFDD-A2E1-68AC-2600-535CB5C593F9}"/>
                  </a:ext>
                </a:extLst>
              </p:cNvPr>
              <p:cNvSpPr/>
              <p:nvPr/>
            </p:nvSpPr>
            <p:spPr>
              <a:xfrm>
                <a:off x="-96708" y="-39604"/>
                <a:ext cx="162630" cy="296007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rPr>
                  <a:t> </a:t>
                </a: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29F0644D-1641-2904-D276-0994CC05E053}"/>
                  </a:ext>
                </a:extLst>
              </p:cNvPr>
              <p:cNvSpPr/>
              <p:nvPr/>
            </p:nvSpPr>
            <p:spPr>
              <a:xfrm>
                <a:off x="-11995" y="-39669"/>
                <a:ext cx="176766" cy="296007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69B3A489-8286-A430-D526-92A068FA62A0}"/>
                </a:ext>
              </a:extLst>
            </p:cNvPr>
            <p:cNvSpPr txBox="1"/>
            <p:nvPr/>
          </p:nvSpPr>
          <p:spPr>
            <a:xfrm>
              <a:off x="270444" y="-45652"/>
              <a:ext cx="1030425" cy="29471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1.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FC8D70B-0B89-4CED-F5A1-301732474E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84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FC8D70B-0B89-4CED-F5A1-301732474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 descr="Chart, radar chart&#10;&#10;Description automatically generated">
            <a:extLst>
              <a:ext uri="{FF2B5EF4-FFF2-40B4-BE49-F238E27FC236}">
                <a16:creationId xmlns:a16="http://schemas.microsoft.com/office/drawing/2014/main" id="{A52065E9-321A-46DD-63E1-EB9F91165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48" y="6911634"/>
            <a:ext cx="6863725" cy="670094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A039BD6-4BC6-2ADC-A64F-5F675860C88F}"/>
              </a:ext>
            </a:extLst>
          </p:cNvPr>
          <p:cNvSpPr txBox="1"/>
          <p:nvPr/>
        </p:nvSpPr>
        <p:spPr>
          <a:xfrm>
            <a:off x="9263233" y="6857999"/>
            <a:ext cx="2655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94BC3-FCEC-813B-F4C5-799E21CBDFE3}"/>
                  </a:ext>
                </a:extLst>
              </p:cNvPr>
              <p:cNvSpPr txBox="1"/>
              <p:nvPr/>
            </p:nvSpPr>
            <p:spPr>
              <a:xfrm>
                <a:off x="6914887" y="7585501"/>
                <a:ext cx="12349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𝐀𝐁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𝑪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Gọi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𝑮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𝑩𝑵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∩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𝑪𝑴</m:t>
                    </m:r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94BC3-FCEC-813B-F4C5-799E21CBD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887" y="7585501"/>
                <a:ext cx="12349857" cy="830997"/>
              </a:xfrm>
              <a:prstGeom prst="rect">
                <a:avLst/>
              </a:prstGeom>
              <a:blipFill>
                <a:blip r:embed="rId7"/>
                <a:stretch>
                  <a:fillRect l="-2221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C68138A-064C-F568-DE57-FADF6D816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84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C68138A-064C-F568-DE57-FADF6D816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77AEE3B9-58E1-4E61-A3E2-D291722FF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2219325"/>
          <a:ext cx="1651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26720" progId="Equation.DSMT4">
                  <p:embed/>
                </p:oleObj>
              </mc:Choice>
              <mc:Fallback>
                <p:oleObj name="Equation" r:id="rId9" imgW="164880" imgH="1267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77AEE3B9-58E1-4E61-A3E2-D291722FF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89450" y="2219325"/>
                        <a:ext cx="1651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BB6FDD-DDA6-276A-83A1-968E6DB00199}"/>
                  </a:ext>
                </a:extLst>
              </p:cNvPr>
              <p:cNvSpPr txBox="1"/>
              <p:nvPr/>
            </p:nvSpPr>
            <p:spPr>
              <a:xfrm>
                <a:off x="5896579" y="8586027"/>
                <a:ext cx="13014876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𝑮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𝑩𝑵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𝑺𝑩𝑵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⇒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𝑮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𝑺𝑩𝑵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ahoma" panose="020B0604030504040204" pitchFamily="34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𝑮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𝑪𝑴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𝑺𝑪𝑴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⇒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𝑮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𝑺𝑪𝑴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ahoma" panose="020B0604030504040204" pitchFamily="34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BB6FDD-DDA6-276A-83A1-968E6DB00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579" y="8586027"/>
                <a:ext cx="13014876" cy="1740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CE45E9B-BED3-7919-378E-2C3A54DF0354}"/>
                  </a:ext>
                </a:extLst>
              </p:cNvPr>
              <p:cNvSpPr txBox="1"/>
              <p:nvPr/>
            </p:nvSpPr>
            <p:spPr>
              <a:xfrm>
                <a:off x="6847084" y="10237216"/>
                <a:ext cx="175369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Vậy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𝑮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là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điểm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chung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của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hai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mặt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𝐒𝐁𝐍</m:t>
                        </m:r>
                      </m:e>
                    </m:d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𝐒𝐂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𝑴</m:t>
                        </m:r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CE45E9B-BED3-7919-378E-2C3A54DF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084" y="10237216"/>
                <a:ext cx="17536916" cy="830997"/>
              </a:xfrm>
              <a:prstGeom prst="rect">
                <a:avLst/>
              </a:prstGeom>
              <a:blipFill>
                <a:blip r:embed="rId12"/>
                <a:stretch>
                  <a:fillRect l="-1564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C87720-2B62-24A3-0997-1B764FFFB732}"/>
                  </a:ext>
                </a:extLst>
              </p:cNvPr>
              <p:cNvSpPr txBox="1"/>
              <p:nvPr/>
            </p:nvSpPr>
            <p:spPr>
              <a:xfrm>
                <a:off x="6751304" y="11292486"/>
                <a:ext cx="175369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Do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đó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𝐒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𝑮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là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giao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tuyến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của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hai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mặt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𝐒𝐁𝐍</m:t>
                        </m:r>
                      </m:e>
                    </m:d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𝐒𝐂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𝑴</m:t>
                        </m:r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C87720-2B62-24A3-0997-1B764FFF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04" y="11292486"/>
                <a:ext cx="17536916" cy="830997"/>
              </a:xfrm>
              <a:prstGeom prst="rect">
                <a:avLst/>
              </a:prstGeom>
              <a:blipFill>
                <a:blip r:embed="rId13"/>
                <a:stretch>
                  <a:fillRect l="-1564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95;p30">
            <a:extLst>
              <a:ext uri="{FF2B5EF4-FFF2-40B4-BE49-F238E27FC236}">
                <a16:creationId xmlns:a16="http://schemas.microsoft.com/office/drawing/2014/main" id="{7333D7B3-9674-A747-D65B-E838531BC0B6}"/>
              </a:ext>
            </a:extLst>
          </p:cNvPr>
          <p:cNvSpPr/>
          <p:nvPr/>
        </p:nvSpPr>
        <p:spPr>
          <a:xfrm>
            <a:off x="131072" y="799908"/>
            <a:ext cx="1408126" cy="13517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❺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2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/>
      <p:bldP spid="59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10;p31">
            <a:extLst>
              <a:ext uri="{FF2B5EF4-FFF2-40B4-BE49-F238E27FC236}">
                <a16:creationId xmlns:a16="http://schemas.microsoft.com/office/drawing/2014/main" id="{1DC36DEB-E104-F7C3-1858-07F996EB8A07}"/>
              </a:ext>
            </a:extLst>
          </p:cNvPr>
          <p:cNvSpPr/>
          <p:nvPr/>
        </p:nvSpPr>
        <p:spPr>
          <a:xfrm flipH="1">
            <a:off x="886560" y="894066"/>
            <a:ext cx="7343040" cy="1241868"/>
          </a:xfrm>
          <a:custGeom>
            <a:avLst/>
            <a:gdLst/>
            <a:ahLst/>
            <a:cxnLst/>
            <a:rect l="l" t="t" r="r" b="b"/>
            <a:pathLst>
              <a:path w="13262302" h="2507487" extrusionOk="0">
                <a:moveTo>
                  <a:pt x="12008559" y="0"/>
                </a:moveTo>
                <a:lnTo>
                  <a:pt x="798551" y="0"/>
                </a:lnTo>
                <a:lnTo>
                  <a:pt x="685605" y="79094"/>
                </a:lnTo>
                <a:cubicBezTo>
                  <a:pt x="-228535" y="817444"/>
                  <a:pt x="-228535" y="1690039"/>
                  <a:pt x="685605" y="2428389"/>
                </a:cubicBezTo>
                <a:lnTo>
                  <a:pt x="798557" y="2507487"/>
                </a:lnTo>
                <a:lnTo>
                  <a:pt x="12008559" y="2507487"/>
                </a:lnTo>
                <a:lnTo>
                  <a:pt x="13262302" y="1253744"/>
                </a:lnTo>
                <a:close/>
              </a:path>
            </a:pathLst>
          </a:cu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CÁC VÍ DỤ MINH HỌA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0C283-62AA-BDCB-68B6-E1F694316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924" y="2230732"/>
                <a:ext cx="23641292" cy="462726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diện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𝐁𝐂𝐃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𝐄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một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nằm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𝐁𝐂𝐃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Gọi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𝐅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một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nằm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𝐄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(H.4.12). </a:t>
                </a:r>
              </a:p>
              <a:p>
                <a:pPr marL="914400" marR="0" lvl="0" indent="-9144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Xác định giao điểm của đường thẳng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𝐁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𝐅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và mặt </a:t>
                </a:r>
                <a:r>
                  <a:rPr kumimoji="0" lang="vi-V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𝐀𝐂𝐃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)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914400" marR="0" lvl="0" indent="-9144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Xác định giao điểm của đường thẳng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𝑫𝑭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và mặt </a:t>
                </a:r>
                <a:r>
                  <a:rPr kumimoji="0" lang="vi-V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</m:t>
                    </m:r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𝐀𝐁𝐂</m:t>
                    </m:r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)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0C283-62AA-BDCB-68B6-E1F694316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24" y="2230732"/>
                <a:ext cx="23641292" cy="4627267"/>
              </a:xfrm>
              <a:prstGeom prst="rect">
                <a:avLst/>
              </a:prstGeom>
              <a:blipFill>
                <a:blip r:embed="rId3"/>
                <a:stretch>
                  <a:fillRect l="-11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0FA395D-47B4-CEB0-D3F2-1E75EE19AC11}"/>
              </a:ext>
            </a:extLst>
          </p:cNvPr>
          <p:cNvGrpSpPr/>
          <p:nvPr/>
        </p:nvGrpSpPr>
        <p:grpSpPr>
          <a:xfrm>
            <a:off x="326784" y="2135933"/>
            <a:ext cx="3941724" cy="820787"/>
            <a:chOff x="-68736" y="-45652"/>
            <a:chExt cx="1440991" cy="2947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B4A971-5D3B-D61D-1380-C99B531D4C69}"/>
                </a:ext>
              </a:extLst>
            </p:cNvPr>
            <p:cNvGrpSpPr/>
            <p:nvPr/>
          </p:nvGrpSpPr>
          <p:grpSpPr>
            <a:xfrm>
              <a:off x="-68736" y="-26132"/>
              <a:ext cx="1440991" cy="257209"/>
              <a:chOff x="-96708" y="-45434"/>
              <a:chExt cx="2027493" cy="31830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4FB355B-97F3-C4DE-9943-0FDD8E861CD8}"/>
                  </a:ext>
                </a:extLst>
              </p:cNvPr>
              <p:cNvSpPr/>
              <p:nvPr/>
            </p:nvSpPr>
            <p:spPr>
              <a:xfrm>
                <a:off x="76317" y="-45434"/>
                <a:ext cx="1854468" cy="318308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CC7BCFDD-A2E1-68AC-2600-535CB5C593F9}"/>
                  </a:ext>
                </a:extLst>
              </p:cNvPr>
              <p:cNvSpPr/>
              <p:nvPr/>
            </p:nvSpPr>
            <p:spPr>
              <a:xfrm>
                <a:off x="-96708" y="-39604"/>
                <a:ext cx="162630" cy="296007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rPr>
                  <a:t> </a:t>
                </a: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29F0644D-1641-2904-D276-0994CC05E053}"/>
                  </a:ext>
                </a:extLst>
              </p:cNvPr>
              <p:cNvSpPr/>
              <p:nvPr/>
            </p:nvSpPr>
            <p:spPr>
              <a:xfrm>
                <a:off x="-11995" y="-39669"/>
                <a:ext cx="176766" cy="296007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69B3A489-8286-A430-D526-92A068FA62A0}"/>
                </a:ext>
              </a:extLst>
            </p:cNvPr>
            <p:cNvSpPr txBox="1"/>
            <p:nvPr/>
          </p:nvSpPr>
          <p:spPr>
            <a:xfrm>
              <a:off x="270444" y="-45652"/>
              <a:ext cx="1030425" cy="29471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FC8D70B-0B89-4CED-F5A1-301732474E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84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FC8D70B-0B89-4CED-F5A1-301732474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CA039BD6-4BC6-2ADC-A64F-5F675860C88F}"/>
              </a:ext>
            </a:extLst>
          </p:cNvPr>
          <p:cNvSpPr txBox="1"/>
          <p:nvPr/>
        </p:nvSpPr>
        <p:spPr>
          <a:xfrm>
            <a:off x="9263233" y="6857999"/>
            <a:ext cx="2655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94BC3-FCEC-813B-F4C5-799E21CBDFE3}"/>
                  </a:ext>
                </a:extLst>
              </p:cNvPr>
              <p:cNvSpPr txBox="1"/>
              <p:nvPr/>
            </p:nvSpPr>
            <p:spPr>
              <a:xfrm>
                <a:off x="6914887" y="7585501"/>
                <a:ext cx="12349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𝑩𝑪𝑫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Gọi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𝑴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𝑩𝑬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∩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𝑪𝑫</m:t>
                    </m:r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94BC3-FCEC-813B-F4C5-799E21CBD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887" y="7585501"/>
                <a:ext cx="12349857" cy="830997"/>
              </a:xfrm>
              <a:prstGeom prst="rect">
                <a:avLst/>
              </a:prstGeom>
              <a:blipFill>
                <a:blip r:embed="rId6"/>
                <a:stretch>
                  <a:fillRect l="-2221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C68138A-064C-F568-DE57-FADF6D816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84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C68138A-064C-F568-DE57-FADF6D816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77AEE3B9-58E1-4E61-A3E2-D291722FF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2219325"/>
          <a:ext cx="1651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26720" progId="Equation.DSMT4">
                  <p:embed/>
                </p:oleObj>
              </mc:Choice>
              <mc:Fallback>
                <p:oleObj name="Equation" r:id="rId8" imgW="164880" imgH="1267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77AEE3B9-58E1-4E61-A3E2-D291722FF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89450" y="2219325"/>
                        <a:ext cx="1651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BB6FDD-DDA6-276A-83A1-968E6DB00199}"/>
                  </a:ext>
                </a:extLst>
              </p:cNvPr>
              <p:cNvSpPr txBox="1"/>
              <p:nvPr/>
            </p:nvSpPr>
            <p:spPr>
              <a:xfrm>
                <a:off x="7793295" y="8416498"/>
                <a:ext cx="13014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Ta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có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: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𝑨𝑩𝑬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∩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𝑨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𝑪𝑫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𝑨𝑴</m:t>
                    </m:r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BB6FDD-DDA6-276A-83A1-968E6DB00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95" y="8416498"/>
                <a:ext cx="13014876" cy="830997"/>
              </a:xfrm>
              <a:prstGeom prst="rect">
                <a:avLst/>
              </a:prstGeom>
              <a:blipFill>
                <a:blip r:embed="rId10"/>
                <a:stretch>
                  <a:fillRect l="-210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3B41535-6835-47D1-0BE7-04A8F124DB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924" y="6761226"/>
            <a:ext cx="5627043" cy="6954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00856A-E081-5DD0-8571-70569C537558}"/>
                  </a:ext>
                </a:extLst>
              </p:cNvPr>
              <p:cNvSpPr txBox="1"/>
              <p:nvPr/>
            </p:nvSpPr>
            <p:spPr>
              <a:xfrm>
                <a:off x="7538064" y="9221646"/>
                <a:ext cx="12349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𝑨𝑩𝑬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Gọi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𝑵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𝑨𝑴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∩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𝑩𝑭</m:t>
                    </m:r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00856A-E081-5DD0-8571-70569C53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064" y="9221646"/>
                <a:ext cx="12349857" cy="830997"/>
              </a:xfrm>
              <a:prstGeom prst="rect">
                <a:avLst/>
              </a:prstGeom>
              <a:blipFill>
                <a:blip r:embed="rId12"/>
                <a:stretch>
                  <a:fillRect l="-84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33D69-4B9D-403C-19DD-B0334A8F630C}"/>
                  </a:ext>
                </a:extLst>
              </p:cNvPr>
              <p:cNvSpPr txBox="1"/>
              <p:nvPr/>
            </p:nvSpPr>
            <p:spPr>
              <a:xfrm>
                <a:off x="6387818" y="10127798"/>
                <a:ext cx="13014876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  <a:sym typeface="Arial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𝑵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𝑩</m:t>
                              </m:r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ahoma" panose="020B0604030504040204" pitchFamily="34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𝑵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𝑨𝑴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𝑨𝑪𝑫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⇒</m:t>
                              </m:r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𝑵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𝑨</m:t>
                                  </m:r>
                                  <m: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𝑪</m:t>
                                  </m:r>
                                  <m:r>
                                    <a:rPr kumimoji="0" lang="en-US" sz="4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ahoma" panose="020B0604030504040204" pitchFamily="34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33D69-4B9D-403C-19DD-B0334A8F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818" y="10127798"/>
                <a:ext cx="13014876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9EDEF9-EEEE-F3A1-910B-3EE29F730D72}"/>
                  </a:ext>
                </a:extLst>
              </p:cNvPr>
              <p:cNvSpPr txBox="1"/>
              <p:nvPr/>
            </p:nvSpPr>
            <p:spPr>
              <a:xfrm>
                <a:off x="7803654" y="11794727"/>
                <a:ext cx="62951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𝑵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𝑩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𝑭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∩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𝑨𝑪𝑫</m:t>
                        </m:r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9EDEF9-EEEE-F3A1-910B-3EE29F73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654" y="11794727"/>
                <a:ext cx="6295118" cy="830997"/>
              </a:xfrm>
              <a:prstGeom prst="rect">
                <a:avLst/>
              </a:prstGeom>
              <a:blipFill>
                <a:blip r:embed="rId14"/>
                <a:stretch>
                  <a:fillRect l="-435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95;p30">
            <a:extLst>
              <a:ext uri="{FF2B5EF4-FFF2-40B4-BE49-F238E27FC236}">
                <a16:creationId xmlns:a16="http://schemas.microsoft.com/office/drawing/2014/main" id="{DCF078CE-5BF8-6B9B-A3A5-7B660FE300A8}"/>
              </a:ext>
            </a:extLst>
          </p:cNvPr>
          <p:cNvSpPr/>
          <p:nvPr/>
        </p:nvSpPr>
        <p:spPr>
          <a:xfrm>
            <a:off x="131072" y="801363"/>
            <a:ext cx="1408126" cy="13517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❺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62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/>
      <p:bldP spid="59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10;p31">
            <a:extLst>
              <a:ext uri="{FF2B5EF4-FFF2-40B4-BE49-F238E27FC236}">
                <a16:creationId xmlns:a16="http://schemas.microsoft.com/office/drawing/2014/main" id="{1DC36DEB-E104-F7C3-1858-07F996EB8A07}"/>
              </a:ext>
            </a:extLst>
          </p:cNvPr>
          <p:cNvSpPr/>
          <p:nvPr/>
        </p:nvSpPr>
        <p:spPr>
          <a:xfrm flipH="1">
            <a:off x="886560" y="894066"/>
            <a:ext cx="7343040" cy="1241868"/>
          </a:xfrm>
          <a:custGeom>
            <a:avLst/>
            <a:gdLst/>
            <a:ahLst/>
            <a:cxnLst/>
            <a:rect l="l" t="t" r="r" b="b"/>
            <a:pathLst>
              <a:path w="13262302" h="2507487" extrusionOk="0">
                <a:moveTo>
                  <a:pt x="12008559" y="0"/>
                </a:moveTo>
                <a:lnTo>
                  <a:pt x="798551" y="0"/>
                </a:lnTo>
                <a:lnTo>
                  <a:pt x="685605" y="79094"/>
                </a:lnTo>
                <a:cubicBezTo>
                  <a:pt x="-228535" y="817444"/>
                  <a:pt x="-228535" y="1690039"/>
                  <a:pt x="685605" y="2428389"/>
                </a:cubicBezTo>
                <a:lnTo>
                  <a:pt x="798557" y="2507487"/>
                </a:lnTo>
                <a:lnTo>
                  <a:pt x="12008559" y="2507487"/>
                </a:lnTo>
                <a:lnTo>
                  <a:pt x="13262302" y="1253744"/>
                </a:lnTo>
                <a:close/>
              </a:path>
            </a:pathLst>
          </a:cu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CÁC VÍ DỤ MINH HỌA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0C283-62AA-BDCB-68B6-E1F694316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924" y="2230732"/>
                <a:ext cx="23641292" cy="462726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diện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𝐁𝐂𝐃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𝐄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một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nằm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𝐁𝐂𝐃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Gọi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𝐅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một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nằm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𝐄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(H.4.12). </a:t>
                </a:r>
              </a:p>
              <a:p>
                <a:pPr marL="914400" marR="0" lvl="0" indent="-9144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Xác định giao điểm của đường thẳng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𝐁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𝐅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và mặt </a:t>
                </a:r>
                <a:r>
                  <a:rPr kumimoji="0" lang="vi-V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𝐀𝐂𝐃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)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914400" marR="0" lvl="0" indent="-91440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Xác định giao điểm của đường thẳng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𝑫𝑭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và mặt </a:t>
                </a:r>
                <a:r>
                  <a:rPr kumimoji="0" lang="vi-V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phẳng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</m:t>
                    </m:r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𝐀𝐁𝐂</m:t>
                    </m:r>
                    <m:r>
                      <a:rPr kumimoji="0" lang="en-US" sz="4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)</m:t>
                    </m:r>
                  </m:oMath>
                </a14:m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0C283-62AA-BDCB-68B6-E1F694316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24" y="2230732"/>
                <a:ext cx="23641292" cy="4627267"/>
              </a:xfrm>
              <a:prstGeom prst="rect">
                <a:avLst/>
              </a:prstGeom>
              <a:blipFill>
                <a:blip r:embed="rId3"/>
                <a:stretch>
                  <a:fillRect l="-11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0FA395D-47B4-CEB0-D3F2-1E75EE19AC11}"/>
              </a:ext>
            </a:extLst>
          </p:cNvPr>
          <p:cNvGrpSpPr/>
          <p:nvPr/>
        </p:nvGrpSpPr>
        <p:grpSpPr>
          <a:xfrm>
            <a:off x="326784" y="2135933"/>
            <a:ext cx="3941724" cy="820787"/>
            <a:chOff x="-68736" y="-45652"/>
            <a:chExt cx="1440991" cy="2947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B4A971-5D3B-D61D-1380-C99B531D4C69}"/>
                </a:ext>
              </a:extLst>
            </p:cNvPr>
            <p:cNvGrpSpPr/>
            <p:nvPr/>
          </p:nvGrpSpPr>
          <p:grpSpPr>
            <a:xfrm>
              <a:off x="-68736" y="-26132"/>
              <a:ext cx="1440991" cy="257209"/>
              <a:chOff x="-96708" y="-45434"/>
              <a:chExt cx="2027493" cy="31830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4FB355B-97F3-C4DE-9943-0FDD8E861CD8}"/>
                  </a:ext>
                </a:extLst>
              </p:cNvPr>
              <p:cNvSpPr/>
              <p:nvPr/>
            </p:nvSpPr>
            <p:spPr>
              <a:xfrm>
                <a:off x="76317" y="-45434"/>
                <a:ext cx="1854468" cy="318308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CC7BCFDD-A2E1-68AC-2600-535CB5C593F9}"/>
                  </a:ext>
                </a:extLst>
              </p:cNvPr>
              <p:cNvSpPr/>
              <p:nvPr/>
            </p:nvSpPr>
            <p:spPr>
              <a:xfrm>
                <a:off x="-96708" y="-39604"/>
                <a:ext cx="162630" cy="296007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rPr>
                  <a:t> </a:t>
                </a: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29F0644D-1641-2904-D276-0994CC05E053}"/>
                  </a:ext>
                </a:extLst>
              </p:cNvPr>
              <p:cNvSpPr/>
              <p:nvPr/>
            </p:nvSpPr>
            <p:spPr>
              <a:xfrm>
                <a:off x="-11995" y="-39669"/>
                <a:ext cx="176766" cy="296007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  <a:sym typeface="Arial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69B3A489-8286-A430-D526-92A068FA62A0}"/>
                </a:ext>
              </a:extLst>
            </p:cNvPr>
            <p:cNvSpPr txBox="1"/>
            <p:nvPr/>
          </p:nvSpPr>
          <p:spPr>
            <a:xfrm>
              <a:off x="270444" y="-45652"/>
              <a:ext cx="1030425" cy="29471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FC8D70B-0B89-4CED-F5A1-301732474E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84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FC8D70B-0B89-4CED-F5A1-301732474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CA039BD6-4BC6-2ADC-A64F-5F675860C88F}"/>
              </a:ext>
            </a:extLst>
          </p:cNvPr>
          <p:cNvSpPr txBox="1"/>
          <p:nvPr/>
        </p:nvSpPr>
        <p:spPr>
          <a:xfrm>
            <a:off x="9263233" y="6857999"/>
            <a:ext cx="2655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94BC3-FCEC-813B-F4C5-799E21CBDFE3}"/>
                  </a:ext>
                </a:extLst>
              </p:cNvPr>
              <p:cNvSpPr txBox="1"/>
              <p:nvPr/>
            </p:nvSpPr>
            <p:spPr>
              <a:xfrm>
                <a:off x="6914887" y="7585501"/>
                <a:ext cx="12349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b)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𝑩𝑪𝑫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Gọi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𝑲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𝑫𝑬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∩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𝑩𝑪</m:t>
                    </m:r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294BC3-FCEC-813B-F4C5-799E21CBD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887" y="7585501"/>
                <a:ext cx="12349857" cy="830997"/>
              </a:xfrm>
              <a:prstGeom prst="rect">
                <a:avLst/>
              </a:prstGeom>
              <a:blipFill>
                <a:blip r:embed="rId6"/>
                <a:stretch>
                  <a:fillRect l="-2221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C68138A-064C-F568-DE57-FADF6D816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184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C68138A-064C-F568-DE57-FADF6D816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77AEE3B9-58E1-4E61-A3E2-D291722FF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2219325"/>
          <a:ext cx="1651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26720" progId="Equation.DSMT4">
                  <p:embed/>
                </p:oleObj>
              </mc:Choice>
              <mc:Fallback>
                <p:oleObj name="Equation" r:id="rId8" imgW="164880" imgH="1267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77AEE3B9-58E1-4E61-A3E2-D291722FF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89450" y="2219325"/>
                        <a:ext cx="1651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BB6FDD-DDA6-276A-83A1-968E6DB00199}"/>
                  </a:ext>
                </a:extLst>
              </p:cNvPr>
              <p:cNvSpPr txBox="1"/>
              <p:nvPr/>
            </p:nvSpPr>
            <p:spPr>
              <a:xfrm>
                <a:off x="7793295" y="8416498"/>
                <a:ext cx="13014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Ta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có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: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𝑨𝑫𝑲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∩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𝑨𝑩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𝑪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𝑨𝑲</m:t>
                    </m:r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0BB6FDD-DDA6-276A-83A1-968E6DB00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95" y="8416498"/>
                <a:ext cx="13014876" cy="830997"/>
              </a:xfrm>
              <a:prstGeom prst="rect">
                <a:avLst/>
              </a:prstGeom>
              <a:blipFill>
                <a:blip r:embed="rId10"/>
                <a:stretch>
                  <a:fillRect l="-210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00856A-E081-5DD0-8571-70569C537558}"/>
                  </a:ext>
                </a:extLst>
              </p:cNvPr>
              <p:cNvSpPr txBox="1"/>
              <p:nvPr/>
            </p:nvSpPr>
            <p:spPr>
              <a:xfrm>
                <a:off x="7538064" y="9221646"/>
                <a:ext cx="12349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Trong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𝑨𝑫𝑲</m:t>
                        </m:r>
                      </m:e>
                    </m:d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Gọi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𝑮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𝑨𝑲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∩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𝑫𝑭</m:t>
                    </m:r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00856A-E081-5DD0-8571-70569C53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064" y="9221646"/>
                <a:ext cx="12349857" cy="830997"/>
              </a:xfrm>
              <a:prstGeom prst="rect">
                <a:avLst/>
              </a:prstGeom>
              <a:blipFill>
                <a:blip r:embed="rId11"/>
                <a:stretch>
                  <a:fillRect l="-84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33D69-4B9D-403C-19DD-B0334A8F630C}"/>
                  </a:ext>
                </a:extLst>
              </p:cNvPr>
              <p:cNvSpPr txBox="1"/>
              <p:nvPr/>
            </p:nvSpPr>
            <p:spPr>
              <a:xfrm>
                <a:off x="6387818" y="10127798"/>
                <a:ext cx="13014876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  <a:sym typeface="Arial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eqArrPr>
                            <m:e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𝑮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𝑫𝑭</m:t>
                              </m:r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ahoma" panose="020B0604030504040204" pitchFamily="34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𝑮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𝑨𝑲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𝑨𝑫𝑲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⇒</m:t>
                              </m:r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𝑮</m:t>
                              </m:r>
                              <m: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kumimoji="0" lang="en-US" sz="4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  <a:sym typeface="Arial"/>
                                    </a:rPr>
                                    <m:t>𝑨𝑫𝑲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en-US" sz="48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Tahoma" panose="020B0604030504040204" pitchFamily="34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33D69-4B9D-403C-19DD-B0334A8F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818" y="10127798"/>
                <a:ext cx="13014876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9EDEF9-EEEE-F3A1-910B-3EE29F730D72}"/>
                  </a:ext>
                </a:extLst>
              </p:cNvPr>
              <p:cNvSpPr txBox="1"/>
              <p:nvPr/>
            </p:nvSpPr>
            <p:spPr>
              <a:xfrm>
                <a:off x="7803654" y="11794727"/>
                <a:ext cx="62951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mbria Math" panose="02040503050406030204" pitchFamily="18" charset="0"/>
                    <a:cs typeface="Tahoma" panose="020B0604030504040204" pitchFamily="34" charset="0"/>
                    <a:sym typeface="Arial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𝑮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𝑫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𝑭</m:t>
                    </m:r>
                    <m:r>
                      <a:rPr kumimoji="0" lang="en-US" sz="4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∩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𝑨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𝑩</m:t>
                        </m:r>
                        <m:r>
                          <a:rPr kumimoji="0" lang="en-US" sz="4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𝑪</m:t>
                        </m:r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9EDEF9-EEEE-F3A1-910B-3EE29F73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654" y="11794727"/>
                <a:ext cx="6295118" cy="830997"/>
              </a:xfrm>
              <a:prstGeom prst="rect">
                <a:avLst/>
              </a:prstGeom>
              <a:blipFill>
                <a:blip r:embed="rId13"/>
                <a:stretch>
                  <a:fillRect l="-435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1007A295-478A-7EF2-F600-3B466859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1" y="6830798"/>
            <a:ext cx="6128164" cy="64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95;p30">
            <a:extLst>
              <a:ext uri="{FF2B5EF4-FFF2-40B4-BE49-F238E27FC236}">
                <a16:creationId xmlns:a16="http://schemas.microsoft.com/office/drawing/2014/main" id="{1DC19313-603B-DEF0-1590-018082550124}"/>
              </a:ext>
            </a:extLst>
          </p:cNvPr>
          <p:cNvSpPr/>
          <p:nvPr/>
        </p:nvSpPr>
        <p:spPr>
          <a:xfrm>
            <a:off x="131072" y="801363"/>
            <a:ext cx="1408126" cy="13517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❺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96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/>
      <p:bldP spid="59" grpId="0"/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CBC237F0-0C99-09F2-4C50-0CBF322C2AC9}"/>
              </a:ext>
            </a:extLst>
          </p:cNvPr>
          <p:cNvGrpSpPr/>
          <p:nvPr/>
        </p:nvGrpSpPr>
        <p:grpSpPr>
          <a:xfrm>
            <a:off x="2103418" y="4802471"/>
            <a:ext cx="20177164" cy="219422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CD800D72-EAE5-F151-1A9B-3D8EE6A359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B96B8263-A4F2-D991-0BDE-6A1353935DA8}"/>
                </a:ext>
              </a:extLst>
            </p:cNvPr>
            <p:cNvGrpSpPr/>
            <p:nvPr/>
          </p:nvGrpSpPr>
          <p:grpSpPr>
            <a:xfrm>
              <a:off x="739068" y="1515168"/>
              <a:ext cx="8676408" cy="960327"/>
              <a:chOff x="739068" y="1515168"/>
              <a:chExt cx="8676408" cy="960327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1A14F0CC-395B-E5F9-1C2D-DE4D071F9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EC4499E6-A933-E078-3E93-EDB83526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1735674C-2F9E-A374-37EF-43F70C87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619404BB-1F7B-8DC4-75B7-158976D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3A244CA9-CDC8-B093-0540-90842CE3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49095C98-C027-A1DA-FE3D-BD19F33C8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7C8BC06B-B9BC-DD7A-3357-9A2509F0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616EE777-BF61-1504-6D1C-6E9BB5AB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249F4790-19C0-583E-8CA4-6A9E3FC7E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AC9DAA57-6868-93C8-3448-A276BA43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BC912C02-1C1E-8E86-E914-DDFB912C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2638A755-78F0-5A6D-9A0E-F27B54C1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C0C6EBD7-68A0-A0C3-D339-406C56B8D88D}"/>
                  </a:ext>
                </a:extLst>
              </p:cNvPr>
              <p:cNvSpPr txBox="1"/>
              <p:nvPr/>
            </p:nvSpPr>
            <p:spPr>
              <a:xfrm>
                <a:off x="2035904" y="1706054"/>
                <a:ext cx="7379572" cy="706370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8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56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202852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123565" y="4212503"/>
            <a:ext cx="19288558" cy="1449208"/>
            <a:chOff x="-4330729" y="4220835"/>
            <a:chExt cx="19288558" cy="144920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220835"/>
              <a:ext cx="19288558" cy="1449208"/>
              <a:chOff x="-2136959" y="2041961"/>
              <a:chExt cx="9644279" cy="7246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67569"/>
                <a:ext cx="1980000" cy="6924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63573"/>
                <a:ext cx="1980000" cy="702992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41961"/>
                <a:ext cx="1980000" cy="71661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6739013" y="438789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858657" y="2377680"/>
            <a:ext cx="19567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bao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3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732584"/>
            <a:ext cx="23862374" cy="7585849"/>
            <a:chOff x="48567" y="4381499"/>
            <a:chExt cx="23018772" cy="8184041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691950"/>
              <a:ext cx="22682027" cy="687359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E7E3880-2153-65E7-152D-F4A417449147}"/>
              </a:ext>
            </a:extLst>
          </p:cNvPr>
          <p:cNvSpPr txBox="1"/>
          <p:nvPr/>
        </p:nvSpPr>
        <p:spPr>
          <a:xfrm>
            <a:off x="2305052" y="7380240"/>
            <a:ext cx="161475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fr-FR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fr-FR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374" y="4460386"/>
                <a:ext cx="382152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386" y="4429464"/>
                <a:ext cx="382152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17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1369</Words>
  <Application>Microsoft Office PowerPoint</Application>
  <PresentationFormat>Custom</PresentationFormat>
  <Paragraphs>175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Cambria Math</vt:lpstr>
      <vt:lpstr>Times New Roman</vt:lpstr>
      <vt:lpstr>Arial</vt:lpstr>
      <vt:lpstr>Tahoma</vt:lpstr>
      <vt:lpstr>Abril Fatface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modified xsi:type="dcterms:W3CDTF">2023-12-13T17:08:23Z</dcterms:modified>
</cp:coreProperties>
</file>