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28"/>
  </p:notesMasterIdLst>
  <p:sldIdLst>
    <p:sldId id="367" r:id="rId4"/>
    <p:sldId id="368" r:id="rId5"/>
    <p:sldId id="363" r:id="rId6"/>
    <p:sldId id="257" r:id="rId7"/>
    <p:sldId id="258" r:id="rId8"/>
    <p:sldId id="352" r:id="rId9"/>
    <p:sldId id="259" r:id="rId10"/>
    <p:sldId id="266" r:id="rId11"/>
    <p:sldId id="353" r:id="rId12"/>
    <p:sldId id="354" r:id="rId13"/>
    <p:sldId id="267" r:id="rId14"/>
    <p:sldId id="364" r:id="rId15"/>
    <p:sldId id="370" r:id="rId16"/>
    <p:sldId id="355" r:id="rId17"/>
    <p:sldId id="298" r:id="rId18"/>
    <p:sldId id="261" r:id="rId19"/>
    <p:sldId id="262" r:id="rId20"/>
    <p:sldId id="263" r:id="rId21"/>
    <p:sldId id="356" r:id="rId22"/>
    <p:sldId id="264" r:id="rId23"/>
    <p:sldId id="372" r:id="rId24"/>
    <p:sldId id="346" r:id="rId25"/>
    <p:sldId id="371" r:id="rId26"/>
    <p:sldId id="369"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4660"/>
  </p:normalViewPr>
  <p:slideViewPr>
    <p:cSldViewPr>
      <p:cViewPr varScale="1">
        <p:scale>
          <a:sx n="66" d="100"/>
          <a:sy n="66" d="100"/>
        </p:scale>
        <p:origin x="1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t>16/06/2022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t>‹#›</a:t>
            </a:fld>
            <a:endParaRPr lang="en-GB"/>
          </a:p>
        </p:txBody>
      </p:sp>
    </p:spTree>
    <p:extLst>
      <p:ext uri="{BB962C8B-B14F-4D97-AF65-F5344CB8AC3E}">
        <p14:creationId xmlns:p14="http://schemas.microsoft.com/office/powerpoint/2010/main" val="268240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21</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354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22</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35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23</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022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9030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541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96133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noProof="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8499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98425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noProof="0"/>
              <a:t>Email</a:t>
            </a:r>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noProof="0"/>
              <a:t>Website</a:t>
            </a:r>
          </a:p>
        </p:txBody>
      </p:sp>
    </p:spTree>
    <p:extLst>
      <p:ext uri="{BB962C8B-B14F-4D97-AF65-F5344CB8AC3E}">
        <p14:creationId xmlns:p14="http://schemas.microsoft.com/office/powerpoint/2010/main" val="162185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0098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976FE-4A4B-4797-9053-00AF518588B2}"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8089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976FE-4A4B-4797-9053-00AF518588B2}"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656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976FE-4A4B-4797-9053-00AF518588B2}" type="datetimeFigureOut">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065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976FE-4A4B-4797-9053-00AF518588B2}" type="datetimeFigureOut">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826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19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4870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2591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t>6/16/2022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t>‹#›</a:t>
            </a:fld>
            <a:endParaRPr lang="en-US"/>
          </a:p>
        </p:txBody>
      </p:sp>
    </p:spTree>
    <p:extLst>
      <p:ext uri="{BB962C8B-B14F-4D97-AF65-F5344CB8AC3E}">
        <p14:creationId xmlns:p14="http://schemas.microsoft.com/office/powerpoint/2010/main" val="175434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84433069"/>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600" b="1" i="0" u="none" strike="noStrike" kern="1200" cap="none" spc="0" normalizeH="0" baseline="0" noProof="0" smtClean="0">
                <a:ln>
                  <a:noFill/>
                </a:ln>
                <a:solidFill>
                  <a:prstClr val="black">
                    <a:lumMod val="50000"/>
                    <a:lumOff val="50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prstClr val="black">
                  <a:lumMod val="50000"/>
                  <a:lumOff val="50000"/>
                </a:prstClr>
              </a:solidFill>
              <a:effectLst/>
              <a:uLnTx/>
              <a:uFillTx/>
              <a:latin typeface="Cambria" panose="02040503050406030204"/>
              <a:ea typeface="+mn-ea"/>
              <a:cs typeface="+mn-cs"/>
            </a:endParaRPr>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12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12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4" name="Rectangle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7706830"/>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77.svg"/><Relationship Id="rId5" Type="http://schemas.openxmlformats.org/officeDocument/2006/relationships/image" Target="../media/image18.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Placeholder 18" descr="Long wooden tunnel">
            <a:extLst>
              <a:ext uri="{FF2B5EF4-FFF2-40B4-BE49-F238E27FC236}">
                <a16:creationId xmlns:a16="http://schemas.microsoft.com/office/drawing/2014/main" id="{26BCC204-42D7-4F58-B6DF-AB0501ACD7D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grpSp>
        <p:nvGrpSpPr>
          <p:cNvPr id="112" name="Group 111">
            <a:extLst>
              <a:ext uri="{FF2B5EF4-FFF2-40B4-BE49-F238E27FC236}">
                <a16:creationId xmlns:a16="http://schemas.microsoft.com/office/drawing/2014/main" id="{D624720B-51E1-474D-90C6-CD74ED1DA39F}"/>
              </a:ext>
              <a:ext uri="{C183D7F6-B498-43B3-948B-1728B52AA6E4}">
                <adec:decorative xmlns:adec="http://schemas.microsoft.com/office/drawing/2017/decorative" xmlns="" val="1"/>
              </a:ext>
            </a:extLst>
          </p:cNvPr>
          <p:cNvGrpSpPr/>
          <p:nvPr/>
        </p:nvGrpSpPr>
        <p:grpSpPr>
          <a:xfrm>
            <a:off x="144000" y="144000"/>
            <a:ext cx="4860000" cy="6498000"/>
            <a:chOff x="408650" y="404285"/>
            <a:chExt cx="4330700" cy="3164637"/>
          </a:xfrm>
        </p:grpSpPr>
        <p:sp>
          <p:nvSpPr>
            <p:cNvPr id="110" name="Rectangle 6">
              <a:extLst>
                <a:ext uri="{FF2B5EF4-FFF2-40B4-BE49-F238E27FC236}">
                  <a16:creationId xmlns:a16="http://schemas.microsoft.com/office/drawing/2014/main" id="{E4561AC7-2339-461B-BFF9-BEBEF60974E1}"/>
                </a:ext>
                <a:ext uri="{C183D7F6-B498-43B3-948B-1728B52AA6E4}">
                  <adec:decorative xmlns:adec="http://schemas.microsoft.com/office/drawing/2017/decorative" xmlns=""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6">
              <a:extLst>
                <a:ext uri="{FF2B5EF4-FFF2-40B4-BE49-F238E27FC236}">
                  <a16:creationId xmlns:a16="http://schemas.microsoft.com/office/drawing/2014/main" id="{6FFCCB15-66C7-4E86-BF09-14C5B1569970}"/>
                </a:ext>
                <a:ext uri="{C183D7F6-B498-43B3-948B-1728B52AA6E4}">
                  <adec:decorative xmlns:adec="http://schemas.microsoft.com/office/drawing/2017/decorative" xmlns=""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BA160141-042F-4099-856C-C1D62E0FF551}"/>
              </a:ext>
            </a:extLst>
          </p:cNvPr>
          <p:cNvSpPr>
            <a:spLocks noGrp="1"/>
          </p:cNvSpPr>
          <p:nvPr>
            <p:ph type="ctrTitle"/>
          </p:nvPr>
        </p:nvSpPr>
        <p:spPr>
          <a:xfrm>
            <a:off x="141576" y="901135"/>
            <a:ext cx="4860000" cy="4981788"/>
          </a:xfrm>
        </p:spPr>
        <p:txBody>
          <a:bodyPr>
            <a:normAutofit/>
          </a:bodyPr>
          <a:lstStyle/>
          <a:p>
            <a:pPr algn="ctr"/>
            <a:r>
              <a:rPr lang="en-US" sz="4400" b="1">
                <a:solidFill>
                  <a:schemeClr val="tx1"/>
                </a:solidFill>
                <a:latin typeface="Times New Roman" panose="02020603050405020304" pitchFamily="18" charset="0"/>
                <a:cs typeface="Times New Roman" panose="02020603050405020304" pitchFamily="18" charset="0"/>
              </a:rPr>
              <a:t>BÀI 7</a:t>
            </a:r>
            <a:r>
              <a:rPr lang="en-US" sz="4400">
                <a:solidFill>
                  <a:schemeClr val="tx1"/>
                </a:solidFill>
                <a:latin typeface="Times New Roman" panose="02020603050405020304" pitchFamily="18" charset="0"/>
                <a:cs typeface="Times New Roman" panose="02020603050405020304" pitchFamily="18" charset="0"/>
              </a:rPr>
              <a:t> </a:t>
            </a:r>
            <a:r>
              <a:rPr lang="en-US" sz="4400">
                <a:solidFill>
                  <a:srgbClr val="00B050"/>
                </a:solidFill>
                <a:latin typeface="Times New Roman" panose="02020603050405020304" pitchFamily="18" charset="0"/>
                <a:cs typeface="Times New Roman" panose="02020603050405020304" pitchFamily="18" charset="0"/>
              </a:rPr>
              <a:t/>
            </a:r>
            <a:br>
              <a:rPr lang="en-US" sz="4400">
                <a:solidFill>
                  <a:srgbClr val="00B050"/>
                </a:solidFill>
                <a:latin typeface="Times New Roman" panose="02020603050405020304" pitchFamily="18" charset="0"/>
                <a:cs typeface="Times New Roman" panose="02020603050405020304" pitchFamily="18" charset="0"/>
              </a:rPr>
            </a:br>
            <a:r>
              <a:rPr lang="nl-NL" sz="4400" b="1">
                <a:solidFill>
                  <a:srgbClr val="C00000"/>
                </a:solidFill>
                <a:latin typeface="Times New Roman" panose="02020603050405020304" pitchFamily="18" charset="0"/>
                <a:cs typeface="Times New Roman" panose="02020603050405020304" pitchFamily="18" charset="0"/>
              </a:rPr>
              <a:t>THỰC HÀNH SỬ DỤNG THIẾT BỊ SỐ THÔNG DỤNG</a:t>
            </a:r>
            <a:endParaRPr lang="en-US" sz="4800" dirty="0">
              <a:solidFill>
                <a:srgbClr val="C00000"/>
              </a:solidFill>
            </a:endParaRPr>
          </a:p>
        </p:txBody>
      </p:sp>
    </p:spTree>
    <p:extLst>
      <p:ext uri="{BB962C8B-B14F-4D97-AF65-F5344CB8AC3E}">
        <p14:creationId xmlns:p14="http://schemas.microsoft.com/office/powerpoint/2010/main" val="72365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23392" y="1772816"/>
            <a:ext cx="10945216" cy="2431435"/>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Nút khóa: Dùng để bật máy hoặc tắt màn hình</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Arial" panose="020B0604020202020204" pitchFamily="34" charset="0"/>
              </a:rPr>
              <a:t>Nút tăng/giảm âm lượng. Một số máy có nút bật tắt âm thanh.</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Calibri" panose="020F0502020204030204" pitchFamily="34" charset="0"/>
                <a:cs typeface="Arial" panose="020B0604020202020204" pitchFamily="34" charset="0"/>
              </a:rPr>
              <a:t>Bước 2</a:t>
            </a:r>
            <a:r>
              <a:rPr lang="en-US" sz="2800">
                <a:solidFill>
                  <a:srgbClr val="0070C0"/>
                </a:solidFill>
                <a:latin typeface="Times New Roman" panose="02020603050405020304" pitchFamily="18" charset="0"/>
                <a:ea typeface="Calibri" panose="020F0502020204030204" pitchFamily="34" charset="0"/>
                <a:cs typeface="Arial" panose="020B0604020202020204" pitchFamily="34" charset="0"/>
              </a:rPr>
              <a:t>. </a:t>
            </a:r>
            <a:r>
              <a:rPr lang="en-US" sz="2800">
                <a:latin typeface="Times New Roman" panose="02020603050405020304" pitchFamily="18" charset="0"/>
                <a:ea typeface="Calibri" panose="020F0502020204030204" pitchFamily="34" charset="0"/>
                <a:cs typeface="Arial" panose="020B0604020202020204" pitchFamily="34" charset="0"/>
              </a:rPr>
              <a:t>Bấm nút khóa để khởi động điện thoại di động. Quan sát và nhận biết hệ điều hành trên điện thoại đang dùng. </a:t>
            </a:r>
            <a:endParaRPr lang="en-US" sz="2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26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51384" y="692696"/>
            <a:ext cx="5400600" cy="4585871"/>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Làm quen với màn hình làm việc và các chức năng trên màn hình của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màn hình làm việc của điện thoại thông minh. Màn hình chính có một số thông tin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76316" t="27094" r="4452" b="36508"/>
          <a:stretch/>
        </p:blipFill>
        <p:spPr bwMode="auto">
          <a:xfrm>
            <a:off x="6600056" y="476672"/>
            <a:ext cx="4891752" cy="5760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07368" y="1052736"/>
            <a:ext cx="11305256" cy="4616648"/>
          </a:xfrm>
          <a:prstGeom prst="rect">
            <a:avLst/>
          </a:prstGeom>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trạng thái: hiển thị tỉnh trạng kết nối, thời gian hiện tại, tỉ lệ % pin 16:10 còn lại....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 biểu tượng ứng dụng (application – gọi tắt app) cài trên máy. Các ứng dụng được nhà sản xuất cài đặt sẵn hoặc do người dùng cài đều được liệt kê ở đây. Với kích thước hữu hạn của màn hình chính, sau một thời gian, màn hình sẽ hết chỗ, khi đó sẽ có thêm các trang để chứa các biểu tượng của các ứng dụng mới </a:t>
            </a:r>
            <a:endParaRPr lang="en-US" sz="280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378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368" y="1196752"/>
            <a:ext cx="11233248" cy="3416320"/>
          </a:xfrm>
          <a:prstGeom prst="rect">
            <a:avLst/>
          </a:prstGeom>
        </p:spPr>
        <p:txBody>
          <a:bodyPr wrap="square">
            <a:spAutoFit/>
          </a:bodyPr>
          <a:lstStyle/>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Calibri" panose="020F0502020204030204" pitchFamily="34" charset="0"/>
                <a:cs typeface="Times New Roman" panose="02020603050405020304" pitchFamily="18" charset="0"/>
              </a:rPr>
              <a:t>Thanh </a:t>
            </a:r>
            <a:r>
              <a:rPr lang="en-US" sz="2800">
                <a:latin typeface="Times New Roman" panose="02020603050405020304" pitchFamily="18" charset="0"/>
                <a:ea typeface="Calibri" panose="020F0502020204030204" pitchFamily="34" charset="0"/>
                <a:cs typeface="Times New Roman" panose="02020603050405020304" pitchFamily="18" charset="0"/>
              </a:rPr>
              <a:t>truy cập nhanh chứa các ứng dụng hay dùng, sẽ được lập lại ở cuối tất cả các trang của màn hình chính.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Thanh điều hướng (navigation bar). Hầu hết các thiết bị sử dụng hệ điều hành Android không trang bị nút Home vật lí, thay vào đó là thanh điều hướng với các nút ảo ở dưới màn hình cảm ứng, trong đó có hai nút cảm ứng rất quan trọng là nút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(Back) và nút hiển thị danh sách tất cả các ứng dụng đang chạy là nút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(Overview).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55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11424" y="1700808"/>
            <a:ext cx="10657184"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Thực hiện các thao tác sau và nhận xét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Bấm nút Home.</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Vuốt màn hình cảm ứng theo các chiều trái, phải, lên.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Bám vào phím </a:t>
            </a:r>
            <a:r>
              <a:rPr lang="en-US" sz="2800" b="1">
                <a:latin typeface="Times New Roman" panose="02020603050405020304" pitchFamily="18" charset="0"/>
                <a:ea typeface="Calibri" panose="020F0502020204030204" pitchFamily="34" charset="0"/>
                <a:cs typeface="Times New Roman" panose="02020603050405020304" pitchFamily="18" charset="0"/>
              </a:rPr>
              <a:t>Quay lại</a:t>
            </a:r>
            <a:r>
              <a:rPr lang="en-US" sz="2800">
                <a:latin typeface="Times New Roman" panose="02020603050405020304" pitchFamily="18" charset="0"/>
                <a:ea typeface="Calibri" panose="020F0502020204030204" pitchFamily="34" charset="0"/>
                <a:cs typeface="Times New Roman" panose="02020603050405020304" pitchFamily="18" charset="0"/>
              </a:rPr>
              <a:t> và phím </a:t>
            </a:r>
            <a:r>
              <a:rPr lang="en-US" sz="2800" b="1">
                <a:latin typeface="Times New Roman" panose="02020603050405020304" pitchFamily="18" charset="0"/>
                <a:ea typeface="Calibri" panose="020F0502020204030204" pitchFamily="34" charset="0"/>
                <a:cs typeface="Times New Roman" panose="02020603050405020304" pitchFamily="18" charset="0"/>
              </a:rPr>
              <a:t>Tổng quan</a:t>
            </a:r>
            <a:r>
              <a:rPr lang="en-US" sz="2800">
                <a:latin typeface="Times New Roman" panose="02020603050405020304" pitchFamily="18" charset="0"/>
                <a:ea typeface="Calibri" panose="020F0502020204030204" pitchFamily="34" charset="0"/>
                <a:cs typeface="Times New Roman" panose="02020603050405020304" pitchFamily="18" charset="0"/>
              </a:rPr>
              <a:t> (nếu dùng điện thoại có hệ điều hành Android)</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031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9376" y="567116"/>
            <a:ext cx="6096000" cy="5543056"/>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điện thoại thông minh. Tìm hiểu thêm về các chức năng và các ứng dụng trên điện thoại thông minh.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Hướng dẫn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biểu tượng Hình 7.6 và cho biết những ứng dụng mà em biết Các chức năng và các ứng dụng có sẵn hoặc được cài đặt sau này đều được thể hiện bởi các biểu tượng trên màn hình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83702" t="28462" r="5528" b="32676"/>
          <a:stretch/>
        </p:blipFill>
        <p:spPr bwMode="auto">
          <a:xfrm>
            <a:off x="7464152" y="537010"/>
            <a:ext cx="3878932" cy="61323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4244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945216" cy="5543056"/>
          </a:xfrm>
          <a:prstGeom prst="rect">
            <a:avLst/>
          </a:prstGeom>
        </p:spPr>
        <p:txBody>
          <a:bodyPr wrap="square">
            <a:spAutoFit/>
          </a:bodyPr>
          <a:lstStyle/>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chức năng thiết yếu của điện thoạt là: Gọi điện, Nhắn tin, Quản lý danh bạ.</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ứng dụng thường dùng có sẵn trên điện thoại là: Chụp ảnh và quản lý kho ảnh, Trình duyệt, Email, Máy tính, Lịch, Hẹn giờ, Báo thức, Chợ phần mềm,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8034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sử dụng có thể cài đặt thêm các ứng dụng khác lấy từ chợ phần mềm trên mạng xuống như các chương trình hỗ trợ học tập trực tuyến Zoom, MS Teams, Google Meets,… các dịch vụ lưu trữ đám mây như OneDrive, Google Drive,…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55440" y="1412776"/>
            <a:ext cx="10369152" cy="3323987"/>
          </a:xfrm>
          <a:prstGeom prst="rect">
            <a:avLst/>
          </a:prstGeom>
        </p:spPr>
        <p:txBody>
          <a:bodyPr wrap="square">
            <a:spAutoFit/>
          </a:bodyPr>
          <a:lstStyle/>
          <a:p>
            <a:pPr algn="just">
              <a:lnSpc>
                <a:spcPct val="150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một ứng dụng hỗ trợ học tập trực tuyến như Zoom, Google meets tham gia buổi học trực tuyến do thầy/ cô giáo thiết lập</a:t>
            </a:r>
            <a:endParaRPr lang="en-US" sz="2800">
              <a:latin typeface="Times New Roman" panose="02020603050405020304" pitchFamily="18"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2800">
                <a:latin typeface="Times New Roman" panose="02020603050405020304" pitchFamily="18" charset="0"/>
                <a:ea typeface="Arial" panose="020B0604020202020204" pitchFamily="34" charset="0"/>
                <a:cs typeface="Times New Roman" panose="02020603050405020304" pitchFamily="18" charset="0"/>
              </a:rPr>
              <a:t>Mở và đăng ký dịch vụ lưu trữ đám mây như OneDrive, Google Drive.</a:t>
            </a:r>
            <a:endParaRPr lang="en-US" sz="2800">
              <a:effectLst/>
              <a:latin typeface="Times New Roman" panose="020206030504050203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95400" y="1052736"/>
            <a:ext cx="10945216" cy="3600986"/>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4.</a:t>
            </a:r>
            <a:r>
              <a:rPr lang="en-US" sz="2800">
                <a:latin typeface="Times New Roman" panose="02020603050405020304" pitchFamily="18" charset="0"/>
                <a:ea typeface="Times New Roman" panose="02020603050405020304" pitchFamily="18" charset="0"/>
                <a:cs typeface="Times New Roman" panose="02020603050405020304" pitchFamily="18" charset="0"/>
              </a:rPr>
              <a:t> Hãy tìm xem trên điện thoại của bạn một ứng dụng quản lý tệp: Mở một tệp ảnh bất kì để xem thông tin, xóa tệp trên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79646"/>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Mở ứng dụng quản lí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Thao tác mở, chọn, xem, sao chép, di chuyển các tệp tin trên điện thoại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60006" t="58566" r="5375" b="22530"/>
          <a:stretch/>
        </p:blipFill>
        <p:spPr bwMode="auto">
          <a:xfrm>
            <a:off x="2207567" y="1268761"/>
            <a:ext cx="8424936" cy="468051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520844" y="5949280"/>
            <a:ext cx="5798383" cy="548099"/>
          </a:xfrm>
          <a:prstGeom prst="rect">
            <a:avLst/>
          </a:prstGeom>
        </p:spPr>
        <p:txBody>
          <a:bodyPr wrap="none">
            <a:spAutoFit/>
          </a:bodyPr>
          <a:lstStyle/>
          <a:p>
            <a:pPr algn="ctr">
              <a:lnSpc>
                <a:spcPct val="115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Hình 7.7.</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Times New Roman" panose="02020603050405020304" pitchFamily="18" charset="0"/>
                <a:cs typeface="Times New Roman" panose="02020603050405020304" pitchFamily="18" charset="0"/>
              </a:rPr>
              <a:t>Mở để xem các tệp ảnh chụp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472844" y="539331"/>
            <a:ext cx="11095764" cy="587853"/>
          </a:xfrm>
          <a:prstGeom prst="rect">
            <a:avLst/>
          </a:prstGeom>
        </p:spPr>
        <p:txBody>
          <a:bodyPr wrap="square">
            <a:spAutoFit/>
          </a:bodyPr>
          <a:lstStyle/>
          <a:p>
            <a:pPr algn="just">
              <a:lnSpc>
                <a:spcPct val="115000"/>
              </a:lnSpc>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truy cập vào thư mục ảnh chụp ở bộ nhớ để xem các tệp ảnh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617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893272C-140D-47E3-9600-A33005D96D58}"/>
              </a:ext>
            </a:extLst>
          </p:cNvPr>
          <p:cNvSpPr txBox="1"/>
          <p:nvPr/>
        </p:nvSpPr>
        <p:spPr>
          <a:xfrm>
            <a:off x="2927648" y="26064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a:t>
            </a:r>
            <a:r>
              <a:rPr lang="nl-NL" sz="2800" smtClean="0">
                <a:effectLst/>
                <a:latin typeface="Times New Roman" panose="02020603050405020304" pitchFamily="18" charset="0"/>
                <a:ea typeface="Calibri" panose="020F0502020204030204" pitchFamily="34" charset="0"/>
                <a:cs typeface="Arial" panose="020B0604020202020204" pitchFamily="34" charset="0"/>
              </a:rPr>
              <a:t>có biết các thiết bị có trong hình dưới đây có tên gọi là gì không</a:t>
            </a:r>
            <a:endParaRPr lang="en-US" sz="2800"/>
          </a:p>
        </p:txBody>
      </p:sp>
      <p:pic>
        <p:nvPicPr>
          <p:cNvPr id="16" name="Picture 2" descr="Máy tính bảng iPad có bao nhiêu kích cỡ màn hình? | websosa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10" y="3647774"/>
            <a:ext cx="3117902" cy="26125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òng iPhone 14 Pro có thể trang bị camera 48 MP, RAM 8 GB"/>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95" r="26829"/>
          <a:stretch/>
        </p:blipFill>
        <p:spPr bwMode="auto">
          <a:xfrm>
            <a:off x="7292609" y="3647774"/>
            <a:ext cx="2232248" cy="2552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9 Tính Năng Nổi Bật Khi Dùng Đồng Hồ Thông Minh Apple"/>
          <p:cNvPicPr>
            <a:picLocks noChangeAspect="1" noChangeArrowheads="1"/>
          </p:cNvPicPr>
          <p:nvPr/>
        </p:nvPicPr>
        <p:blipFill rotWithShape="1">
          <a:blip r:embed="rId4">
            <a:extLst>
              <a:ext uri="{28A0092B-C50C-407E-A947-70E740481C1C}">
                <a14:useLocalDpi xmlns:a14="http://schemas.microsoft.com/office/drawing/2010/main" val="0"/>
              </a:ext>
            </a:extLst>
          </a:blip>
          <a:srcRect l="51165" r="21177" b="2153"/>
          <a:stretch/>
        </p:blipFill>
        <p:spPr bwMode="auto">
          <a:xfrm>
            <a:off x="9864343" y="3647774"/>
            <a:ext cx="2160240" cy="2628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Digimemo, appunti digita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003" y="3647774"/>
            <a:ext cx="2644285" cy="255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51384" y="260648"/>
            <a:ext cx="10945216" cy="1578894"/>
          </a:xfrm>
          <a:prstGeom prst="rect">
            <a:avLst/>
          </a:prstGeom>
        </p:spPr>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chọn thư mục hay tệp bằng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chạm và giữ lâu một chút, sẽ xuất hiện các nút điều khiển để ta có thể di chuyển, sao chép, chia sẻ hoặc xoá thư mục hay tệp.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p:nvPr/>
        </p:nvPicPr>
        <p:blipFill rotWithShape="1">
          <a:blip r:embed="rId2"/>
          <a:srcRect l="60160" t="36946" r="5683" b="25014"/>
          <a:stretch/>
        </p:blipFill>
        <p:spPr bwMode="auto">
          <a:xfrm>
            <a:off x="2927648" y="1983558"/>
            <a:ext cx="6586661" cy="4858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55440" y="1124744"/>
            <a:ext cx="10441160" cy="4770537"/>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Điện thoại thông minh khác với điện thoại thường ở điểm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thực hiện một số tính toán phức tạp.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có khả năng cài đặt một số phần mềm ứng dụng nên có thể truy cập Internet và hiển thị dữ liệu đa phương tiện.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Điện </a:t>
            </a:r>
            <a:r>
              <a:rPr lang="nl-NL" sz="2800">
                <a:latin typeface="Times New Roman" panose="02020603050405020304" pitchFamily="18" charset="0"/>
                <a:ea typeface="Times New Roman" panose="02020603050405020304" pitchFamily="18" charset="0"/>
                <a:cs typeface="Times New Roman" panose="02020603050405020304" pitchFamily="18" charset="0"/>
              </a:rPr>
              <a:t>thoại thông minh với hệ điều hành có các tính năng “thông minh” hơn so với điện thoại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Tất </a:t>
            </a:r>
            <a:r>
              <a:rPr lang="nl-NL" sz="2800">
                <a:latin typeface="Times New Roman" panose="02020603050405020304" pitchFamily="18" charset="0"/>
                <a:ea typeface="Times New Roman" panose="02020603050405020304" pitchFamily="18" charset="0"/>
                <a:cs typeface="Times New Roman" panose="02020603050405020304" pitchFamily="18" charset="0"/>
              </a:rPr>
              <a:t>cả các đáp án trên</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LUYỆN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TẬP</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6094" b="73281" l="23594" r="76406"/>
                    </a14:imgEffect>
                  </a14:imgLayer>
                </a14:imgProps>
              </a:ext>
            </a:extLst>
          </a:blip>
          <a:stretch>
            <a:fillRect/>
          </a:stretch>
        </p:blipFill>
        <p:spPr>
          <a:xfrm>
            <a:off x="74984" y="4797152"/>
            <a:ext cx="1271464" cy="1271464"/>
          </a:xfrm>
          <a:prstGeom prst="rect">
            <a:avLst/>
          </a:prstGeom>
        </p:spPr>
      </p:pic>
    </p:spTree>
    <p:extLst>
      <p:ext uri="{BB962C8B-B14F-4D97-AF65-F5344CB8AC3E}">
        <p14:creationId xmlns:p14="http://schemas.microsoft.com/office/powerpoint/2010/main" val="71426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10716" y="1988840"/>
            <a:ext cx="10785884" cy="1384995"/>
          </a:xfrm>
          <a:prstGeom prst="rect">
            <a:avLst/>
          </a:prstGeom>
        </p:spPr>
        <p:txBody>
          <a:bodyPr wrap="square">
            <a:spAutoFit/>
          </a:bodyPr>
          <a:lstStyle/>
          <a:p>
            <a:pPr algn="just">
              <a:spcBef>
                <a:spcPts val="1200"/>
              </a:spcBef>
              <a:spcAft>
                <a:spcPts val="1200"/>
              </a:spcAft>
            </a:pPr>
            <a:r>
              <a:rPr lang="nl-NL"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chụp một tấm ảnh bằng điện thoại thông minh. Sau đó vào hệ thống quản lí tệp để tìm đến thư mục chứa ảnh đã chụp. Em hãy mở xem ảnh đó, sau đó xoá đi.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LUYỆN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TẬP</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910596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0716" y="260648"/>
            <a:ext cx="10972800" cy="515144"/>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Times New Roman" pitchFamily="18" charset="0"/>
                <a:ea typeface="+mj-ea"/>
                <a:cs typeface="Times New Roman" pitchFamily="18" charset="0"/>
              </a:rPr>
              <a:t>VẬN</a:t>
            </a:r>
            <a:r>
              <a:rPr kumimoji="0" lang="en-US" sz="3600" b="1" i="0" u="none" strike="noStrike" kern="1200" cap="none" spc="0" normalizeH="0" noProof="0" smtClean="0">
                <a:ln>
                  <a:noFill/>
                </a:ln>
                <a:solidFill>
                  <a:srgbClr val="C00000"/>
                </a:solidFill>
                <a:effectLst/>
                <a:uLnTx/>
                <a:uFillTx/>
                <a:latin typeface="Times New Roman" pitchFamily="18" charset="0"/>
                <a:ea typeface="+mj-ea"/>
                <a:cs typeface="Times New Roman" pitchFamily="18" charset="0"/>
              </a:rPr>
              <a:t> DỤNG</a:t>
            </a:r>
            <a:endParaRPr kumimoji="0" lang="en-US" sz="3600" b="1" i="0" u="none" strike="noStrike" kern="1200" cap="none" spc="0" normalizeH="0" baseline="0" noProof="0">
              <a:ln>
                <a:noFill/>
              </a:ln>
              <a:solidFill>
                <a:srgbClr val="C00000"/>
              </a:solidFill>
              <a:effectLst/>
              <a:uLnTx/>
              <a:uFillTx/>
              <a:latin typeface="Times New Roman" pitchFamily="18" charset="0"/>
              <a:ea typeface="+mj-ea"/>
              <a:cs typeface="Times New Roman" pitchFamily="18" charset="0"/>
            </a:endParaRPr>
          </a:p>
        </p:txBody>
      </p:sp>
      <p:sp>
        <p:nvSpPr>
          <p:cNvPr id="3" name="Rectangle 2"/>
          <p:cNvSpPr/>
          <p:nvPr/>
        </p:nvSpPr>
        <p:spPr>
          <a:xfrm>
            <a:off x="710716" y="2132856"/>
            <a:ext cx="10972800" cy="2862322"/>
          </a:xfrm>
          <a:prstGeom prst="rect">
            <a:avLst/>
          </a:prstGeom>
        </p:spPr>
        <p:txBody>
          <a:bodyPr wrap="square">
            <a:spAutoFit/>
          </a:bodyPr>
          <a:lstStyle/>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kết nối điện thoại thông minh với máy tính để sao chép ảnh chụp vào thư mục trên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lưu trữ các ảnh đó trên dịch vụ lưu trữ đám mây.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thực hành gửi các ảnh này qua phần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mềm </a:t>
            </a:r>
            <a:r>
              <a:rPr lang="nl-NL" sz="2800">
                <a:latin typeface="Times New Roman" panose="02020603050405020304" pitchFamily="18" charset="0"/>
                <a:ea typeface="Times New Roman" panose="02020603050405020304" pitchFamily="18" charset="0"/>
                <a:cs typeface="Times New Roman" panose="02020603050405020304" pitchFamily="18" charset="0"/>
              </a:rPr>
              <a:t>hỗ trợ học trực tuyến như Zoom.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6913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Placeholder 17" descr="Up close image of architect books on a bookshelf">
            <a:extLst>
              <a:ext uri="{FF2B5EF4-FFF2-40B4-BE49-F238E27FC236}">
                <a16:creationId xmlns:a16="http://schemas.microsoft.com/office/drawing/2014/main" id="{C96DDC1B-725A-4E23-998D-39DB95C7FF90}"/>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a:xfrm>
            <a:off x="0" y="687"/>
            <a:ext cx="12192000" cy="6777425"/>
          </a:xfrm>
        </p:spPr>
      </p:pic>
      <p:sp>
        <p:nvSpPr>
          <p:cNvPr id="3" name="Title 2">
            <a:extLst>
              <a:ext uri="{FF2B5EF4-FFF2-40B4-BE49-F238E27FC236}">
                <a16:creationId xmlns:a16="http://schemas.microsoft.com/office/drawing/2014/main" id="{3ACC8C05-26AA-41E5-B8C0-527F289A1900}"/>
              </a:ext>
            </a:extLst>
          </p:cNvPr>
          <p:cNvSpPr>
            <a:spLocks noGrp="1"/>
          </p:cNvSpPr>
          <p:nvPr>
            <p:ph type="ctrTitle"/>
          </p:nvPr>
        </p:nvSpPr>
        <p:spPr/>
        <p:txBody>
          <a:bodyPr/>
          <a:lstStyle/>
          <a:p>
            <a:r>
              <a:rPr lang="en-US" dirty="0"/>
              <a:t>Thank You</a:t>
            </a:r>
          </a:p>
        </p:txBody>
      </p:sp>
      <p:grpSp>
        <p:nvGrpSpPr>
          <p:cNvPr id="14" name="Group 13" descr="Logo Placeholder">
            <a:extLst>
              <a:ext uri="{FF2B5EF4-FFF2-40B4-BE49-F238E27FC236}">
                <a16:creationId xmlns:a16="http://schemas.microsoft.com/office/drawing/2014/main" id="{880A2ECE-2779-4E77-A6CD-19245DDA0E83}"/>
              </a:ext>
            </a:extLst>
          </p:cNvPr>
          <p:cNvGrpSpPr/>
          <p:nvPr/>
        </p:nvGrpSpPr>
        <p:grpSpPr>
          <a:xfrm>
            <a:off x="595313" y="2154119"/>
            <a:ext cx="2173095" cy="523220"/>
            <a:chOff x="1985170" y="1950690"/>
            <a:chExt cx="2173095" cy="523220"/>
          </a:xfrm>
        </p:grpSpPr>
        <p:sp>
          <p:nvSpPr>
            <p:cNvPr id="15" name="Rectangle 14">
              <a:extLst>
                <a:ext uri="{FF2B5EF4-FFF2-40B4-BE49-F238E27FC236}">
                  <a16:creationId xmlns:a16="http://schemas.microsoft.com/office/drawing/2014/main" id="{F46922D7-EB08-469E-8F83-B30E96A2A1F1}"/>
                </a:ext>
              </a:extLst>
            </p:cNvPr>
            <p:cNvSpPr/>
            <p:nvPr/>
          </p:nvSpPr>
          <p:spPr>
            <a:xfrm>
              <a:off x="1985170" y="1950690"/>
              <a:ext cx="2173095" cy="523220"/>
            </a:xfrm>
            <a:prstGeom prst="rect">
              <a:avLst/>
            </a:prstGeom>
            <a:solidFill>
              <a:schemeClr val="tx1"/>
            </a:solidFill>
          </p:spPr>
          <p:txBody>
            <a:bodyPr wrap="non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mbria" panose="02040503050406030204"/>
                  <a:ea typeface="+mn-ea"/>
                  <a:cs typeface="+mn-cs"/>
                </a:rPr>
                <a:t>Contoso</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 </a:t>
              </a:r>
              <a:r>
                <a:rPr kumimoji="0" lang="en-US" sz="2000" b="0" i="1" u="none" strike="noStrike" kern="1200" cap="none" spc="0" normalizeH="0" baseline="0" noProof="0" dirty="0">
                  <a:ln>
                    <a:noFill/>
                  </a:ln>
                  <a:solidFill>
                    <a:srgbClr val="FFFFFF"/>
                  </a:solidFill>
                  <a:effectLst/>
                  <a:uLnTx/>
                  <a:uFillTx/>
                  <a:latin typeface="Cambria" panose="02040503050406030204"/>
                  <a:ea typeface="+mn-ea"/>
                  <a:cs typeface="+mn-cs"/>
                </a:rPr>
                <a:t>Ltd</a:t>
              </a:r>
              <a:r>
                <a:rPr kumimoji="0" lang="en-US" sz="2000" b="0" i="0" u="none" strike="noStrike" kern="1200" cap="none" spc="0" normalizeH="0" baseline="0" noProof="0" dirty="0">
                  <a:ln>
                    <a:noFill/>
                  </a:ln>
                  <a:solidFill>
                    <a:srgbClr val="FFFFFF"/>
                  </a:solidFill>
                  <a:effectLst/>
                  <a:uLnTx/>
                  <a:uFillTx/>
                  <a:latin typeface="Cambria" panose="02040503050406030204"/>
                  <a:ea typeface="+mn-ea"/>
                  <a:cs typeface="+mn-cs"/>
                </a:rPr>
                <a:t>.</a:t>
              </a:r>
            </a:p>
          </p:txBody>
        </p:sp>
        <p:sp>
          <p:nvSpPr>
            <p:cNvPr id="16" name="Rectangle 6">
              <a:extLst>
                <a:ext uri="{FF2B5EF4-FFF2-40B4-BE49-F238E27FC236}">
                  <a16:creationId xmlns:a16="http://schemas.microsoft.com/office/drawing/2014/main" id="{76A980EB-D1F4-465E-AB3A-2BB5C023D32D}"/>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8" name="Rectangle 6">
            <a:extLst>
              <a:ext uri="{FF2B5EF4-FFF2-40B4-BE49-F238E27FC236}">
                <a16:creationId xmlns:a16="http://schemas.microsoft.com/office/drawing/2014/main" id="{069B61ED-348D-4C69-8AEB-6F6DB7533D96}"/>
              </a:ext>
              <a:ext uri="{C183D7F6-B498-43B3-948B-1728B52AA6E4}">
                <adec:decorative xmlns:adec="http://schemas.microsoft.com/office/drawing/2017/decorative" xmlns=""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Graphic 8" descr="User" title="Icon - Presenter Name">
            <a:extLst>
              <a:ext uri="{FF2B5EF4-FFF2-40B4-BE49-F238E27FC236}">
                <a16:creationId xmlns:a16="http://schemas.microsoft.com/office/drawing/2014/main" id="{0D936581-1C4F-499A-B80F-85EB3B0ADBC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37874" y="4486486"/>
            <a:ext cx="218900" cy="218900"/>
          </a:xfrm>
          <a:prstGeom prst="rect">
            <a:avLst/>
          </a:prstGeom>
        </p:spPr>
      </p:pic>
      <p:sp>
        <p:nvSpPr>
          <p:cNvPr id="4" name="Subtitle 3">
            <a:extLst>
              <a:ext uri="{FF2B5EF4-FFF2-40B4-BE49-F238E27FC236}">
                <a16:creationId xmlns:a16="http://schemas.microsoft.com/office/drawing/2014/main" id="{779E2AB0-6808-4B87-9120-E7ED0C12846A}"/>
              </a:ext>
            </a:extLst>
          </p:cNvPr>
          <p:cNvSpPr>
            <a:spLocks noGrp="1"/>
          </p:cNvSpPr>
          <p:nvPr>
            <p:ph type="subTitle" idx="1"/>
          </p:nvPr>
        </p:nvSpPr>
        <p:spPr/>
        <p:txBody>
          <a:bodyPr/>
          <a:lstStyle/>
          <a:p>
            <a:r>
              <a:rPr lang="en-US" noProof="1"/>
              <a:t>Allan Mattsson</a:t>
            </a:r>
          </a:p>
        </p:txBody>
      </p:sp>
      <p:pic>
        <p:nvPicPr>
          <p:cNvPr id="11" name="Graphic 10" descr="Smart Phone" title="Icon - Presenter Phone Number">
            <a:extLst>
              <a:ext uri="{FF2B5EF4-FFF2-40B4-BE49-F238E27FC236}">
                <a16:creationId xmlns:a16="http://schemas.microsoft.com/office/drawing/2014/main" id="{B45A175C-64D2-48F2-AAC2-400B1983050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37874" y="4895246"/>
            <a:ext cx="218900" cy="218900"/>
          </a:xfrm>
          <a:prstGeom prst="rect">
            <a:avLst/>
          </a:prstGeom>
        </p:spPr>
      </p:pic>
      <p:sp>
        <p:nvSpPr>
          <p:cNvPr id="5" name="Text Placeholder 4">
            <a:extLst>
              <a:ext uri="{FF2B5EF4-FFF2-40B4-BE49-F238E27FC236}">
                <a16:creationId xmlns:a16="http://schemas.microsoft.com/office/drawing/2014/main" id="{7403D6EB-3EF0-49B9-B771-0FFC78728737}"/>
              </a:ext>
            </a:extLst>
          </p:cNvPr>
          <p:cNvSpPr>
            <a:spLocks noGrp="1"/>
          </p:cNvSpPr>
          <p:nvPr>
            <p:ph type="body" sz="quarter" idx="15"/>
          </p:nvPr>
        </p:nvSpPr>
        <p:spPr/>
        <p:txBody>
          <a:bodyPr/>
          <a:lstStyle/>
          <a:p>
            <a:r>
              <a:rPr lang="en-US" noProof="1"/>
              <a:t>+1 555-0100</a:t>
            </a:r>
          </a:p>
        </p:txBody>
      </p:sp>
      <p:pic>
        <p:nvPicPr>
          <p:cNvPr id="10" name="Graphic 9" descr="Envelope" title="Icon Presenter Email">
            <a:extLst>
              <a:ext uri="{FF2B5EF4-FFF2-40B4-BE49-F238E27FC236}">
                <a16:creationId xmlns:a16="http://schemas.microsoft.com/office/drawing/2014/main" id="{0A5A2E66-8294-497F-B1D3-36D2F03C6D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37874" y="5322819"/>
            <a:ext cx="218900" cy="218900"/>
          </a:xfrm>
          <a:prstGeom prst="rect">
            <a:avLst/>
          </a:prstGeom>
        </p:spPr>
      </p:pic>
      <p:sp>
        <p:nvSpPr>
          <p:cNvPr id="6" name="Text Placeholder 5">
            <a:extLst>
              <a:ext uri="{FF2B5EF4-FFF2-40B4-BE49-F238E27FC236}">
                <a16:creationId xmlns:a16="http://schemas.microsoft.com/office/drawing/2014/main" id="{74637AB8-D66B-47E2-8CEB-E8B5D42CE7EC}"/>
              </a:ext>
            </a:extLst>
          </p:cNvPr>
          <p:cNvSpPr>
            <a:spLocks noGrp="1"/>
          </p:cNvSpPr>
          <p:nvPr>
            <p:ph type="body" sz="quarter" idx="16"/>
          </p:nvPr>
        </p:nvSpPr>
        <p:spPr/>
        <p:txBody>
          <a:bodyPr/>
          <a:lstStyle/>
          <a:p>
            <a:r>
              <a:rPr lang="en-US" noProof="1"/>
              <a:t>allan@contoso.com</a:t>
            </a:r>
          </a:p>
          <a:p>
            <a:endParaRPr lang="en-US" noProof="1"/>
          </a:p>
        </p:txBody>
      </p:sp>
      <p:pic>
        <p:nvPicPr>
          <p:cNvPr id="17" name="Graphic 16" descr="Link">
            <a:extLst>
              <a:ext uri="{FF2B5EF4-FFF2-40B4-BE49-F238E27FC236}">
                <a16:creationId xmlns:a16="http://schemas.microsoft.com/office/drawing/2014/main" id="{8B0D17A9-1A1F-4E6C-89F3-F8C144A5A88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21015" y="5700480"/>
            <a:ext cx="244786" cy="244786"/>
          </a:xfrm>
          <a:prstGeom prst="rect">
            <a:avLst/>
          </a:prstGeom>
        </p:spPr>
      </p:pic>
      <p:sp>
        <p:nvSpPr>
          <p:cNvPr id="7" name="Text Placeholder 6">
            <a:extLst>
              <a:ext uri="{FF2B5EF4-FFF2-40B4-BE49-F238E27FC236}">
                <a16:creationId xmlns:a16="http://schemas.microsoft.com/office/drawing/2014/main" id="{6E734FFE-24D3-4BB4-93BD-AD5CADA3FE64}"/>
              </a:ext>
            </a:extLst>
          </p:cNvPr>
          <p:cNvSpPr>
            <a:spLocks noGrp="1"/>
          </p:cNvSpPr>
          <p:nvPr>
            <p:ph type="body" sz="quarter" idx="17"/>
          </p:nvPr>
        </p:nvSpPr>
        <p:spPr/>
        <p:txBody>
          <a:bodyPr/>
          <a:lstStyle/>
          <a:p>
            <a:r>
              <a:rPr lang="en-US" noProof="1"/>
              <a:t>www.contoso.com</a:t>
            </a:r>
          </a:p>
        </p:txBody>
      </p:sp>
    </p:spTree>
    <p:extLst>
      <p:ext uri="{BB962C8B-B14F-4D97-AF65-F5344CB8AC3E}">
        <p14:creationId xmlns:p14="http://schemas.microsoft.com/office/powerpoint/2010/main" val="23737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val Callout 9"/>
          <p:cNvSpPr/>
          <p:nvPr/>
        </p:nvSpPr>
        <p:spPr>
          <a:xfrm>
            <a:off x="479376" y="332656"/>
            <a:ext cx="10801200" cy="446449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a:latin typeface="+mj-lt"/>
              </a:rPr>
              <a:t>Sự phát triển của Công nghệ thông tin và ví điện </a:t>
            </a:r>
            <a:r>
              <a:rPr lang="vi-VN" sz="2800" smtClean="0">
                <a:latin typeface="+mj-lt"/>
              </a:rPr>
              <a:t>t</a:t>
            </a:r>
            <a:r>
              <a:rPr lang="en-US" sz="2800">
                <a:latin typeface="+mj-lt"/>
              </a:rPr>
              <a:t>ử</a:t>
            </a:r>
            <a:r>
              <a:rPr lang="vi-VN" sz="2800" smtClean="0">
                <a:latin typeface="+mj-lt"/>
              </a:rPr>
              <a:t> </a:t>
            </a:r>
            <a:r>
              <a:rPr lang="vi-VN" sz="2800">
                <a:latin typeface="+mj-lt"/>
              </a:rPr>
              <a:t>đã dẫn tới sự ra đời của hàng loạt các thiết bị số hỗ trợ cá nhân, còn gọi là trợ thủ số cá nhân. Các em hãy liệt </a:t>
            </a:r>
            <a:r>
              <a:rPr lang="vi-VN" sz="2800" smtClean="0">
                <a:latin typeface="+mj-lt"/>
              </a:rPr>
              <a:t>k</a:t>
            </a:r>
            <a:r>
              <a:rPr lang="en-US" sz="2800">
                <a:latin typeface="+mj-lt"/>
              </a:rPr>
              <a:t>ê</a:t>
            </a:r>
            <a:r>
              <a:rPr lang="vi-VN" sz="2800" smtClean="0">
                <a:latin typeface="+mj-lt"/>
              </a:rPr>
              <a:t> </a:t>
            </a:r>
            <a:r>
              <a:rPr lang="vi-VN" sz="2800">
                <a:latin typeface="+mj-lt"/>
              </a:rPr>
              <a:t>một số thiết bị có thể là trợ thủ số cá nhân và các ứng dụng tiêu biểu đi kèm</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40576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79376" y="548680"/>
            <a:ext cx="11017224" cy="2246769"/>
          </a:xfrm>
          <a:prstGeom prst="rect">
            <a:avLst/>
          </a:prstGeom>
        </p:spPr>
        <p:txBody>
          <a:bodyPr wrap="square">
            <a:spAutoFit/>
          </a:bodyPr>
          <a:lstStyle/>
          <a:p>
            <a:pPr algn="just">
              <a:spcBef>
                <a:spcPts val="1200"/>
              </a:spcBef>
              <a:spcAft>
                <a:spcPts val="1200"/>
              </a:spcAft>
            </a:pPr>
            <a:r>
              <a:rPr lang="en-US" sz="3600" b="1">
                <a:solidFill>
                  <a:srgbClr val="C00000"/>
                </a:solidFill>
                <a:latin typeface="Times New Roman" panose="02020603050405020304" pitchFamily="18" charset="0"/>
                <a:ea typeface="Times New Roman" panose="02020603050405020304" pitchFamily="18" charset="0"/>
              </a:rPr>
              <a:t>1. TRỢ THỦ SỐ CÁ NHÂN</a:t>
            </a:r>
            <a:endParaRPr lang="en-US" sz="3600">
              <a:solidFill>
                <a:srgbClr val="C00000"/>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Trợ thủ số cá nhân (Personal Digital Assistant - PDA) là các thiết bị số trong đó tích hợp một số chức năng hữu ích cho người dùng trong đời sống hàng ngày. </a:t>
            </a:r>
            <a:endParaRPr lang="en-US" sz="2800">
              <a:latin typeface="Times New Roman" panose="02020603050405020304" pitchFamily="18" charset="0"/>
              <a:ea typeface="Times New Roman" panose="02020603050405020304" pitchFamily="18" charset="0"/>
            </a:endParaRPr>
          </a:p>
        </p:txBody>
      </p:sp>
      <p:pic>
        <p:nvPicPr>
          <p:cNvPr id="8" name="Picture 7"/>
          <p:cNvPicPr/>
          <p:nvPr/>
        </p:nvPicPr>
        <p:blipFill rotWithShape="1">
          <a:blip r:embed="rId2"/>
          <a:srcRect l="76470" t="24357" r="5067" b="52928"/>
          <a:stretch/>
        </p:blipFill>
        <p:spPr bwMode="auto">
          <a:xfrm>
            <a:off x="4151784" y="2996952"/>
            <a:ext cx="4516511" cy="2788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hát triển chính phủ điện tử ở Việt Nam trong bối cảnh cách mạng công  nghiệp 4.0">
            <a:extLst>
              <a:ext uri="{FF2B5EF4-FFF2-40B4-BE49-F238E27FC236}">
                <a16:creationId xmlns:a16="http://schemas.microsoft.com/office/drawing/2014/main" id="{A380AB57-695B-40F1-856E-6723997E6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a:extLst>
              <a:ext uri="{FF2B5EF4-FFF2-40B4-BE49-F238E27FC236}">
                <a16:creationId xmlns:a16="http://schemas.microsoft.com/office/drawing/2014/main" id="{58D545C1-244F-45EE-8A43-2401D4956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9376" y="1556792"/>
            <a:ext cx="6096000" cy="3847207"/>
          </a:xfrm>
          <a:prstGeom prst="rect">
            <a:avLst/>
          </a:prstGeom>
        </p:spPr>
        <p:txBody>
          <a:bodyPr>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a:latin typeface="Times New Roman" panose="02020603050405020304" pitchFamily="18" charset="0"/>
                <a:ea typeface="Times New Roman" panose="02020603050405020304" pitchFamily="18" charset="0"/>
                <a:cs typeface="Times New Roman" panose="02020603050405020304" pitchFamily="18" charset="0"/>
              </a:rPr>
              <a:t>PDA phổ biến là điện thoại thông minh, máy tính bảng, đồng hồ thông minh, máy đọc sách...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a:latin typeface="Times New Roman" panose="02020603050405020304" pitchFamily="18" charset="0"/>
                <a:ea typeface="Times New Roman" panose="02020603050405020304" pitchFamily="18" charset="0"/>
                <a:cs typeface="Times New Roman" panose="02020603050405020304" pitchFamily="18" charset="0"/>
              </a:rPr>
              <a:t>lớn các PDA dạng di động và máy tính bảng hiện nay (Hình 7.2) đều chạy trên 2 hệ điều hành phổ biến là IOS của hãng Apple và Android của hãng Google.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ạng Xã Hội Là Gì? Top 7 Mạng Xã Hội Lớn Nhất Hiện Nay">
            <a:extLst>
              <a:ext uri="{FF2B5EF4-FFF2-40B4-BE49-F238E27FC236}">
                <a16:creationId xmlns:a16="http://schemas.microsoft.com/office/drawing/2014/main" id="{BFC42E0F-58FD-4372-A77E-E82B651F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392" y="476672"/>
            <a:ext cx="11089232" cy="2123658"/>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Trợ thủ số các nhân hay PDA là thiết bị số tích hợp nhiều chức năng và phần mềm ứng dụng hữu ích cho người dùng với đặc điểm quan trọng là nhỏ gọn, có khả năng kết nối mạng.</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95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695400" y="332656"/>
            <a:ext cx="10441160" cy="5950089"/>
          </a:xfrm>
          <a:prstGeom prst="cloudCallout">
            <a:avLst>
              <a:gd name="adj1" fmla="val -48357"/>
              <a:gd name="adj2" fmla="val 5152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Kết </a:t>
            </a:r>
            <a:r>
              <a:rPr lang="vi-VN" sz="2800">
                <a:latin typeface="Times New Roman" panose="02020603050405020304" pitchFamily="18" charset="0"/>
                <a:ea typeface="Times New Roman" panose="02020603050405020304" pitchFamily="18" charset="0"/>
                <a:cs typeface="Times New Roman" panose="02020603050405020304" pitchFamily="18" charset="0"/>
              </a:rPr>
              <a:t>nối nào không phải là kết nối phổ biến trên các PDA hiện nay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Wifi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Bluetooth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Hồng ngoại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mj-lt"/>
              <a:buAutoNum type="alphaUcPeriod"/>
            </a:pPr>
            <a:r>
              <a:rPr lang="en-US" sz="2800">
                <a:latin typeface="Times New Roman" panose="02020603050405020304" pitchFamily="18" charset="0"/>
                <a:ea typeface="Times New Roman" panose="02020603050405020304" pitchFamily="18" charset="0"/>
              </a:rPr>
              <a:t>USB</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6094" b="73281" l="23594" r="76406"/>
                    </a14:imgEffect>
                  </a14:imgLayer>
                </a14:imgProps>
              </a:ext>
            </a:extLst>
          </a:blip>
          <a:stretch>
            <a:fillRect/>
          </a:stretch>
        </p:blipFill>
        <p:spPr>
          <a:xfrm>
            <a:off x="1271464" y="4077072"/>
            <a:ext cx="1271464" cy="1271464"/>
          </a:xfrm>
          <a:prstGeom prst="rect">
            <a:avLst/>
          </a:prstGeom>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23392" y="476672"/>
            <a:ext cx="10873208" cy="4893647"/>
          </a:xfrm>
          <a:prstGeom prst="rect">
            <a:avLst/>
          </a:prstGeom>
        </p:spPr>
        <p:txBody>
          <a:bodyPr wrap="square">
            <a:spAutoFit/>
          </a:bodyPr>
          <a:lstStyle/>
          <a:p>
            <a:pPr algn="just">
              <a:spcBef>
                <a:spcPts val="1200"/>
              </a:spcBef>
              <a:spcAft>
                <a:spcPts val="1200"/>
              </a:spcAft>
            </a:pPr>
            <a:r>
              <a:rPr lang="en-US" sz="36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2. THỰC HÀNH SỬ DỤNG THIẾT BỊ SỐ CÁ NHÂN</a:t>
            </a:r>
            <a:endParaRPr lang="en-US" sz="36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Tìm hiểu về cách thức sử dụng điện thoại thông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để nhận biết các nút bấm của điện thoại thông minh. Khởi động điện thoại thông minh, tìm hiểu hệ điều hành đang sử dụng và các chế độ của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điện thoại thông minh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a:latin typeface="Times New Roman" panose="02020603050405020304" pitchFamily="18" charset="0"/>
                <a:ea typeface="Times New Roman" panose="02020603050405020304" pitchFamily="18" charset="0"/>
                <a:cs typeface="Times New Roman" panose="02020603050405020304" pitchFamily="18" charset="0"/>
              </a:rPr>
              <a:t>7.4). Phía hai bên thân máy thường có một số nút bấm như:</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rotWithShape="1">
          <a:blip r:embed="rId2"/>
          <a:srcRect l="77445" t="38314" r="4606" b="32403"/>
          <a:stretch/>
        </p:blipFill>
        <p:spPr bwMode="auto">
          <a:xfrm>
            <a:off x="3359696" y="332656"/>
            <a:ext cx="6264696" cy="6237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095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3.xml><?xml version="1.0" encoding="utf-8"?>
<a:theme xmlns:a="http://schemas.openxmlformats.org/drawingml/2006/main" name="2_Office Theme">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8 (4).potx" id="{390B9148-2E44-4729-BA38-DDB5AE565DC7}" vid="{41D5A012-D669-49FF-A992-EBB02BCA5C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1252</Words>
  <Application>Microsoft Office PowerPoint</Application>
  <PresentationFormat>Widescreen</PresentationFormat>
  <Paragraphs>72</Paragraphs>
  <Slides>24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Cambria</vt:lpstr>
      <vt:lpstr>Times New Roman</vt:lpstr>
      <vt:lpstr>Wingdings</vt:lpstr>
      <vt:lpstr>Office Theme</vt:lpstr>
      <vt:lpstr>1_Office Theme</vt:lpstr>
      <vt:lpstr>2_Office Theme</vt:lpstr>
      <vt:lpstr>BÀI 7  THỰC HÀNH SỬ DỤNG THIẾT BỊ SỐ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admin</cp:lastModifiedBy>
  <cp:revision>99</cp:revision>
  <dcterms:created xsi:type="dcterms:W3CDTF">2014-05-30T04:59:00Z</dcterms:created>
  <dcterms:modified xsi:type="dcterms:W3CDTF">2022-06-16T09:46:06Z</dcterms:modified>
</cp:coreProperties>
</file>