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14"/>
  </p:notesMasterIdLst>
  <p:sldIdLst>
    <p:sldId id="301" r:id="rId3"/>
    <p:sldId id="315" r:id="rId4"/>
    <p:sldId id="317" r:id="rId5"/>
    <p:sldId id="318" r:id="rId6"/>
    <p:sldId id="319" r:id="rId7"/>
    <p:sldId id="324" r:id="rId8"/>
    <p:sldId id="325" r:id="rId9"/>
    <p:sldId id="326" r:id="rId10"/>
    <p:sldId id="328" r:id="rId11"/>
    <p:sldId id="329" r:id="rId12"/>
    <p:sldId id="330" r:id="rId13"/>
  </p:sldIdLst>
  <p:sldSz cx="24384000" cy="13716000"/>
  <p:notesSz cx="6858000" cy="9144000"/>
  <p:custDataLst>
    <p:tags r:id="rId15"/>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7FF"/>
    <a:srgbClr val="D6F7FE"/>
    <a:srgbClr val="EEF7E9"/>
    <a:srgbClr val="0000FF"/>
    <a:srgbClr val="135F82"/>
    <a:srgbClr val="FFFFFF"/>
    <a:srgbClr val="008000"/>
    <a:srgbClr val="242452"/>
    <a:srgbClr val="270F6B"/>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98" autoAdjust="0"/>
    <p:restoredTop sz="94139" autoAdjust="0"/>
  </p:normalViewPr>
  <p:slideViewPr>
    <p:cSldViewPr>
      <p:cViewPr varScale="1">
        <p:scale>
          <a:sx n="36" d="100"/>
          <a:sy n="36" d="100"/>
        </p:scale>
        <p:origin x="139" y="240"/>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6/18/2022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2080435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926468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3080966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596843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294993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2411218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2056988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3032106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727528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6/18/2022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6/18/2022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6/18/2022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6/18/2022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6/18/2022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6/18/2022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6/18/2022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6/18/2022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6/18/2022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6/18/2022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6/18/2022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6/18/2022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6/18/2022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6/18/2022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6/18/2022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6/18/2022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6/18/2022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6/18/2022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6/18/2022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6/18/2022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6/18/2022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6/18/2022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6/18/2022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6/18/2022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6/18/2022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851973" y="1699326"/>
            <a:ext cx="22680054" cy="11529786"/>
            <a:chOff x="1232973" y="1632479"/>
            <a:chExt cx="22680054" cy="11529786"/>
          </a:xfrm>
        </p:grpSpPr>
        <p:grpSp>
          <p:nvGrpSpPr>
            <p:cNvPr id="2" name="Group 1">
              <a:extLst>
                <a:ext uri="{FF2B5EF4-FFF2-40B4-BE49-F238E27FC236}">
                  <a16:creationId xmlns:a16="http://schemas.microsoft.com/office/drawing/2014/main" id="{E17C9077-2F0E-4830-9CBB-2CF87E745444}"/>
                </a:ext>
              </a:extLst>
            </p:cNvPr>
            <p:cNvGrpSpPr/>
            <p:nvPr/>
          </p:nvGrpSpPr>
          <p:grpSpPr>
            <a:xfrm>
              <a:off x="1232973" y="1632479"/>
              <a:ext cx="22680054" cy="11529786"/>
              <a:chOff x="1232973" y="1632479"/>
              <a:chExt cx="22680054" cy="11529786"/>
            </a:xfrm>
          </p:grpSpPr>
          <p:grpSp>
            <p:nvGrpSpPr>
              <p:cNvPr id="69" name="Group 68"/>
              <p:cNvGrpSpPr/>
              <p:nvPr/>
            </p:nvGrpSpPr>
            <p:grpSpPr>
              <a:xfrm>
                <a:off x="1232973" y="1632479"/>
                <a:ext cx="22680054" cy="11529786"/>
                <a:chOff x="-3881855" y="3283582"/>
                <a:chExt cx="22680054" cy="11529786"/>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881855" y="3283582"/>
                  <a:ext cx="22680054" cy="11529786"/>
                  <a:chOff x="-3881855" y="3283582"/>
                  <a:chExt cx="22680054" cy="11529786"/>
                </a:xfrm>
              </p:grpSpPr>
              <p:sp>
                <p:nvSpPr>
                  <p:cNvPr id="72" name="Rounded Rectangle 71"/>
                  <p:cNvSpPr/>
                  <p:nvPr/>
                </p:nvSpPr>
                <p:spPr>
                  <a:xfrm>
                    <a:off x="-3881855" y="3283582"/>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3124199"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3317576" y="1795947"/>
                <a:ext cx="18018423"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3419336" y="1881221"/>
                <a:ext cx="18069345" cy="830997"/>
              </a:xfrm>
              <a:prstGeom prst="rect">
                <a:avLst/>
              </a:prstGeom>
              <a:noFill/>
            </p:spPr>
            <p:txBody>
              <a:bodyPr wrap="square" rtlCol="0">
                <a:spAutoFit/>
              </a:bodyPr>
              <a:lstStyle/>
              <a:p>
                <a:r>
                  <a:rPr lang="vi-VN" sz="4800" b="1" dirty="0">
                    <a:solidFill>
                      <a:srgbClr val="C00000"/>
                    </a:solidFill>
                    <a:latin typeface="+mj-lt"/>
                  </a:rPr>
                  <a:t>CHƯƠNG I</a:t>
                </a:r>
                <a:r>
                  <a:rPr lang="en-US" sz="48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X</a:t>
                </a:r>
                <a:r>
                  <a:rPr lang="vi-VN" sz="4800" b="1" dirty="0">
                    <a:solidFill>
                      <a:srgbClr val="C00000"/>
                    </a:solidFill>
                    <a:latin typeface="Times New Roman" panose="02020603050405020304" pitchFamily="18" charset="0"/>
                    <a:cs typeface="Times New Roman" panose="02020603050405020304" pitchFamily="18" charset="0"/>
                  </a:rPr>
                  <a:t>. </a:t>
                </a:r>
                <a:r>
                  <a:rPr lang="en-US" sz="4800" b="1" dirty="0">
                    <a:solidFill>
                      <a:srgbClr val="C00000"/>
                    </a:solidFill>
                    <a:latin typeface="Times New Roman" panose="02020603050405020304" pitchFamily="18" charset="0"/>
                    <a:cs typeface="Times New Roman" panose="02020603050405020304" pitchFamily="18" charset="0"/>
                  </a:rPr>
                  <a:t>TÍNH XÁC SUẤT THEO ĐỊNH NGHĨA CỔ ĐIỂN</a:t>
                </a:r>
                <a:endParaRPr lang="vi-VN" sz="4800" b="1" dirty="0">
                  <a:solidFill>
                    <a:srgbClr val="C00000"/>
                  </a:solidFill>
                  <a:latin typeface="Times New Roman" panose="02020603050405020304" pitchFamily="18" charset="0"/>
                  <a:cs typeface="Times New Roman" panose="02020603050405020304" pitchFamily="18"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530581" y="8287626"/>
                <a:ext cx="9174160" cy="815610"/>
                <a:chOff x="7542460" y="10109899"/>
                <a:chExt cx="9175224" cy="815702"/>
              </a:xfrm>
            </p:grpSpPr>
            <p:sp>
              <p:nvSpPr>
                <p:cNvPr id="57" name="Rectangle 56"/>
                <p:cNvSpPr/>
                <p:nvPr/>
              </p:nvSpPr>
              <p:spPr>
                <a:xfrm>
                  <a:off x="8861738" y="10109899"/>
                  <a:ext cx="7855946" cy="815702"/>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NGUYÊN LÝ XÁC SUẤT BÉ</a:t>
                  </a:r>
                </a:p>
              </p:txBody>
            </p:sp>
            <p:grpSp>
              <p:nvGrpSpPr>
                <p:cNvPr id="60" name="Group 28"/>
                <p:cNvGrpSpPr/>
                <p:nvPr/>
              </p:nvGrpSpPr>
              <p:grpSpPr>
                <a:xfrm>
                  <a:off x="7542460" y="10150382"/>
                  <a:ext cx="1383017" cy="731520"/>
                  <a:chOff x="7541780" y="10607582"/>
                  <a:chExt cx="1371600" cy="731520"/>
                </a:xfrm>
              </p:grpSpPr>
              <p:sp>
                <p:nvSpPr>
                  <p:cNvPr id="61" name="Round Same Side Corner Rectangle 60"/>
                  <p:cNvSpPr/>
                  <p:nvPr/>
                </p:nvSpPr>
                <p:spPr>
                  <a:xfrm rot="5400000">
                    <a:off x="7861820" y="10287542"/>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8066434" y="10619358"/>
                    <a:ext cx="507514"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grpSp>
          <p:sp>
            <p:nvSpPr>
              <p:cNvPr id="75" name="Rectangle 74"/>
              <p:cNvSpPr/>
              <p:nvPr/>
            </p:nvSpPr>
            <p:spPr>
              <a:xfrm>
                <a:off x="2837872" y="10109935"/>
                <a:ext cx="2520242" cy="815608"/>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BÀI TẬP</a:t>
                </a:r>
              </a:p>
            </p:txBody>
          </p:sp>
          <p:sp>
            <p:nvSpPr>
              <p:cNvPr id="87" name="TextBox 86"/>
              <p:cNvSpPr txBox="1"/>
              <p:nvPr/>
            </p:nvSpPr>
            <p:spPr>
              <a:xfrm>
                <a:off x="1951038" y="11270137"/>
                <a:ext cx="511679" cy="707886"/>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83541" y="3923773"/>
              <a:ext cx="1316269" cy="1323399"/>
              <a:chOff x="4944517" y="294580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44517" y="294580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dirty="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a16="http://schemas.microsoft.com/office/drawing/2014/main" id="{1F6311BF-A4CF-4E55-85D0-0A86514BB33B}"/>
              </a:ext>
            </a:extLst>
          </p:cNvPr>
          <p:cNvGrpSpPr/>
          <p:nvPr/>
        </p:nvGrpSpPr>
        <p:grpSpPr>
          <a:xfrm>
            <a:off x="7012596" y="3260763"/>
            <a:ext cx="16519431" cy="1664992"/>
            <a:chOff x="71819" y="108752"/>
            <a:chExt cx="6464597"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71819" y="148683"/>
              <a:ext cx="6464597"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309832" y="23436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3800" b="1" kern="1200" dirty="0">
                  <a:solidFill>
                    <a:srgbClr val="FCFFEF"/>
                  </a:solidFill>
                  <a:effectLst/>
                  <a:latin typeface="Tahoma" panose="020B0604030504040204" pitchFamily="34" charset="0"/>
                  <a:ea typeface="Tahoma" panose="020B0604030504040204" pitchFamily="34" charset="0"/>
                  <a:cs typeface="Tahoma" panose="020B0604030504040204" pitchFamily="34" charset="0"/>
                </a:rPr>
                <a:t>BIẾN CỐ VÀ ĐỊNH NGHĨA CỔ ĐIỂN </a:t>
              </a:r>
            </a:p>
            <a:p>
              <a:pPr marL="0" marR="0" algn="ctr">
                <a:lnSpc>
                  <a:spcPct val="106000"/>
                </a:lnSpc>
                <a:spcBef>
                  <a:spcPts val="0"/>
                </a:spcBef>
                <a:spcAft>
                  <a:spcPts val="800"/>
                </a:spcAft>
              </a:pPr>
              <a:r>
                <a:rPr lang="en-US" sz="3800" b="1" kern="1200" dirty="0">
                  <a:solidFill>
                    <a:srgbClr val="FCFFEF"/>
                  </a:solidFill>
                  <a:effectLst/>
                  <a:latin typeface="Tahoma" panose="020B0604030504040204" pitchFamily="34" charset="0"/>
                  <a:ea typeface="Tahoma" panose="020B0604030504040204" pitchFamily="34" charset="0"/>
                  <a:cs typeface="Tahoma" panose="020B0604030504040204" pitchFamily="34" charset="0"/>
                </a:rPr>
                <a:t>CỦA XÁC SUẤT</a:t>
              </a:r>
              <a:endParaRPr lang="en-US" sz="38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dirty="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26</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381000" y="1752600"/>
            <a:ext cx="23622000" cy="48006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Câu 9.5.    </a:t>
            </a:r>
            <a:r>
              <a:rPr lang="vi-VN" b="1" dirty="0"/>
              <a:t>Hai bạn An và Bình mỗi người gieo một con xúc xắc cân đối. Tính xác suất để:</a:t>
            </a:r>
            <a:endParaRPr lang="en-US" b="1" dirty="0"/>
          </a:p>
          <a:p>
            <a:r>
              <a:rPr lang="vi-VN" b="1" dirty="0"/>
              <a:t>a) Số chấm xuất hiện trên hai con xúc sắc bé hơn 3;</a:t>
            </a:r>
          </a:p>
          <a:p>
            <a:r>
              <a:rPr lang="vi-VN" b="1" dirty="0"/>
              <a:t>b) Số chấm xuất hiện trên con xúc xắc mà An gieo lớn hơn hoặc bằng 5;</a:t>
            </a:r>
          </a:p>
          <a:p>
            <a:r>
              <a:rPr lang="vi-VN" b="1" dirty="0"/>
              <a:t>c) Tích số chấm xuất hiện trên hai con xúc xắc bé hơn 6;</a:t>
            </a:r>
          </a:p>
          <a:p>
            <a:r>
              <a:rPr lang="vi-VN" b="1" dirty="0"/>
              <a:t>d) Tổng hai số chấm xuất hiện trên hai con xúc xắc là một số nguyên tố. </a:t>
            </a:r>
          </a:p>
          <a:p>
            <a:endParaRPr lang="vi-VN" b="1" dirty="0"/>
          </a:p>
        </p:txBody>
      </p:sp>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81000" y="6553200"/>
                <a:ext cx="23622000" cy="69500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b="1" dirty="0">
                    <a:solidFill>
                      <a:srgbClr val="FF0000"/>
                    </a:solidFill>
                  </a:rPr>
                  <a:t>Lời giải</a:t>
                </a:r>
                <a:r>
                  <a:rPr lang="en-US" b="1" dirty="0">
                    <a:solidFill>
                      <a:srgbClr val="FF0000"/>
                    </a:solidFill>
                  </a:rPr>
                  <a:t>: </a:t>
                </a:r>
                <a:r>
                  <a:rPr lang="vi-VN" b="1" dirty="0"/>
                  <a:t>Hai bạn An và Bình mỗi người gieo một con xúc xắc cân đối, có không gian mẫu là:</a:t>
                </a:r>
              </a:p>
              <a:p>
                <a:pPr marL="0" indent="0">
                  <a:buNone/>
                </a:pPr>
                <a:r>
                  <a:rPr lang="el-GR" b="1" dirty="0"/>
                  <a:t>Ω={(</a:t>
                </a:r>
                <a:r>
                  <a:rPr lang="vi-VN" b="1" dirty="0"/>
                  <a:t>i;j)</a:t>
                </a:r>
                <a:r>
                  <a:rPr lang="en-US" b="1" dirty="0"/>
                  <a:t>|</a:t>
                </a:r>
                <a:r>
                  <a:rPr lang="vi-VN" b="1" dirty="0"/>
                  <a:t>i,j∈N;1≤i,j≤6} với i là số chấm xuất hiện trên con xúc xắc của bạn An, j là số chấm xuất hiện trên con xúc xắc của bạn Bình. Suy ra n(</a:t>
                </a:r>
                <a:r>
                  <a:rPr lang="el-GR" b="1" dirty="0"/>
                  <a:t>Ω)=36.</a:t>
                </a:r>
              </a:p>
              <a:p>
                <a:r>
                  <a:rPr lang="vi-VN" b="1" dirty="0"/>
                  <a:t>a) Gọi C là biến cố: “Số chấm xuất hiện trên hai con xúc sắc bé hơn 3”, ta có </a:t>
                </a:r>
              </a:p>
              <a:p>
                <a:r>
                  <a:rPr lang="vi-VN" b="1" dirty="0"/>
                  <a:t>C={(i;j)</a:t>
                </a:r>
                <a:r>
                  <a:rPr lang="en-US" b="1" dirty="0"/>
                  <a:t>|</a:t>
                </a:r>
                <a:r>
                  <a:rPr lang="vi-VN" b="1" dirty="0"/>
                  <a:t>i,j∈N;1≤i,j&lt;3}={(1;1);(1;2);(2;1);(2;2)}.</a:t>
                </a:r>
              </a:p>
              <a:p>
                <a:pPr marL="0" indent="0">
                  <a:buNone/>
                </a:pPr>
                <a:r>
                  <a:rPr lang="vi-VN" b="1" dirty="0"/>
                  <a:t>⇒n(C)=4.</a:t>
                </a:r>
              </a:p>
              <a:p>
                <a:r>
                  <a:rPr lang="vi-VN" b="1" dirty="0"/>
                  <a:t>Xác suất </a:t>
                </a:r>
                <a14:m>
                  <m:oMath xmlns:m="http://schemas.openxmlformats.org/officeDocument/2006/math">
                    <m:r>
                      <a:rPr lang="nl-NL" b="1" i="1"/>
                      <m:t>𝑷</m:t>
                    </m:r>
                    <m:d>
                      <m:dPr>
                        <m:ctrlPr>
                          <a:rPr lang="en-US" b="1" i="1"/>
                        </m:ctrlPr>
                      </m:dPr>
                      <m:e>
                        <m:r>
                          <a:rPr lang="nl-NL" b="1" i="1"/>
                          <m:t>𝑪</m:t>
                        </m:r>
                      </m:e>
                    </m:d>
                    <m:r>
                      <a:rPr lang="nl-NL" b="1" i="1"/>
                      <m:t>=</m:t>
                    </m:r>
                    <m:f>
                      <m:fPr>
                        <m:ctrlPr>
                          <a:rPr lang="en-US" b="1" i="1"/>
                        </m:ctrlPr>
                      </m:fPr>
                      <m:num>
                        <m:r>
                          <a:rPr lang="nl-NL" b="1" i="1"/>
                          <m:t>𝒏</m:t>
                        </m:r>
                        <m:d>
                          <m:dPr>
                            <m:ctrlPr>
                              <a:rPr lang="en-US" b="1" i="1"/>
                            </m:ctrlPr>
                          </m:dPr>
                          <m:e>
                            <m:r>
                              <a:rPr lang="nl-NL" b="1" i="1"/>
                              <m:t>𝑪</m:t>
                            </m:r>
                          </m:e>
                        </m:d>
                      </m:num>
                      <m:den>
                        <m:r>
                          <a:rPr lang="nl-NL" b="1" i="1"/>
                          <m:t>𝒏</m:t>
                        </m:r>
                        <m:d>
                          <m:dPr>
                            <m:ctrlPr>
                              <a:rPr lang="en-US" b="1" i="1"/>
                            </m:ctrlPr>
                          </m:dPr>
                          <m:e>
                            <m:r>
                              <a:rPr lang="nl-NL" b="1" i="1"/>
                              <m:t>𝜴</m:t>
                            </m:r>
                          </m:e>
                        </m:d>
                      </m:den>
                    </m:f>
                    <m:r>
                      <a:rPr lang="nl-NL" b="1" i="1"/>
                      <m:t>=</m:t>
                    </m:r>
                    <m:f>
                      <m:fPr>
                        <m:ctrlPr>
                          <a:rPr lang="en-US" b="1" i="1"/>
                        </m:ctrlPr>
                      </m:fPr>
                      <m:num>
                        <m:r>
                          <a:rPr lang="nl-NL" b="1" i="1"/>
                          <m:t>𝟒</m:t>
                        </m:r>
                      </m:num>
                      <m:den>
                        <m:r>
                          <a:rPr lang="nl-NL" b="1" i="1"/>
                          <m:t>𝟑𝟔</m:t>
                        </m:r>
                      </m:den>
                    </m:f>
                    <m:r>
                      <a:rPr lang="nl-NL" b="1" i="1"/>
                      <m:t>=</m:t>
                    </m:r>
                    <m:f>
                      <m:fPr>
                        <m:ctrlPr>
                          <a:rPr lang="en-US" b="1" i="1"/>
                        </m:ctrlPr>
                      </m:fPr>
                      <m:num>
                        <m:r>
                          <a:rPr lang="nl-NL" b="1" i="1"/>
                          <m:t>𝟏</m:t>
                        </m:r>
                      </m:num>
                      <m:den>
                        <m:r>
                          <a:rPr lang="nl-NL" b="1" i="1"/>
                          <m:t>𝟗</m:t>
                        </m:r>
                      </m:den>
                    </m:f>
                  </m:oMath>
                </a14:m>
                <a:r>
                  <a:rPr lang="nl-NL" b="1" dirty="0"/>
                  <a:t>. </a:t>
                </a:r>
                <a:endParaRPr lang="el-GR" b="1" dirty="0"/>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81000" y="6553200"/>
                <a:ext cx="23622000" cy="6950076"/>
              </a:xfrm>
              <a:prstGeom prst="rect">
                <a:avLst/>
              </a:prstGeom>
              <a:blipFill>
                <a:blip r:embed="rId3"/>
                <a:stretch>
                  <a:fillRect l="-1161" t="-2890" r="-619"/>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830747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3" end="3"/>
                                            </p:txEl>
                                          </p:spTgt>
                                        </p:tgtEl>
                                        <p:attrNameLst>
                                          <p:attrName>style.visibility</p:attrName>
                                        </p:attrNameLst>
                                      </p:cBhvr>
                                      <p:to>
                                        <p:strVal val="visible"/>
                                      </p:to>
                                    </p:set>
                                    <p:animEffect transition="in" filter="wipe(up)">
                                      <p:cBhvr>
                                        <p:cTn id="32" dur="500"/>
                                        <p:tgtEl>
                                          <p:spTgt spid="9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4" end="4"/>
                                            </p:txEl>
                                          </p:spTgt>
                                        </p:tgtEl>
                                        <p:attrNameLst>
                                          <p:attrName>style.visibility</p:attrName>
                                        </p:attrNameLst>
                                      </p:cBhvr>
                                      <p:to>
                                        <p:strVal val="visible"/>
                                      </p:to>
                                    </p:set>
                                    <p:animEffect transition="in" filter="wipe(up)">
                                      <p:cBhvr>
                                        <p:cTn id="37" dur="500"/>
                                        <p:tgtEl>
                                          <p:spTgt spid="9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5" end="5"/>
                                            </p:txEl>
                                          </p:spTgt>
                                        </p:tgtEl>
                                        <p:attrNameLst>
                                          <p:attrName>style.visibility</p:attrName>
                                        </p:attrNameLst>
                                      </p:cBhvr>
                                      <p:to>
                                        <p:strVal val="visible"/>
                                      </p:to>
                                    </p:set>
                                    <p:animEffect transition="in" filter="wipe(up)">
                                      <p:cBhvr>
                                        <p:cTn id="42" dur="500"/>
                                        <p:tgtEl>
                                          <p:spTgt spid="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152400" y="1752600"/>
            <a:ext cx="24079200" cy="3657600"/>
          </a:xfrm>
          <a:prstGeom prst="rect">
            <a:avLst/>
          </a:prstGeom>
          <a:solidFill>
            <a:schemeClr val="accent1">
              <a:lumMod val="20000"/>
              <a:lumOff val="80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t>b) Gọi D là biến cố: “Số chấm xuất hiện trên con xúc xắc mà An gieo lớn hơn hoặc bằng 5”, ta có: D={(i;j)|i,j∈N;5≤i;1≤j≤6}</a:t>
            </a:r>
          </a:p>
          <a:p>
            <a:r>
              <a:rPr lang="vi-VN" b="1" dirty="0"/>
              <a:t>={(5;1);(5;2);(5;3);(5;4);(5;5);(5;6);(6;1);(6;2);(6;3);(6;4);(6;5);(6;6)}.</a:t>
            </a:r>
          </a:p>
          <a:p>
            <a:r>
              <a:rPr lang="vi-VN" b="1" dirty="0"/>
              <a:t>⇒n(D)=12.</a:t>
            </a:r>
          </a:p>
        </p:txBody>
      </p:sp>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152400" y="5410200"/>
                <a:ext cx="24079200" cy="8093076"/>
              </a:xfrm>
              <a:prstGeom prst="rect">
                <a:avLst/>
              </a:prstGeom>
              <a:solidFill>
                <a:schemeClr val="accent1">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b="1" dirty="0"/>
                  <a:t>c) Gọi E là biến cố: “Tích số chấm xuất hiện trên hai con xúc xắc bé hơn 6”, ta có </a:t>
                </a:r>
              </a:p>
              <a:p>
                <a:r>
                  <a:rPr lang="vi-VN" b="1" dirty="0"/>
                  <a:t>E={(i;j)</a:t>
                </a:r>
                <a:r>
                  <a:rPr lang="en-US" b="1" dirty="0"/>
                  <a:t>|</a:t>
                </a:r>
                <a:r>
                  <a:rPr lang="vi-VN" b="1" dirty="0"/>
                  <a:t>i,j∈N;i.j&lt;6}={(1;1);(1;2);(1;3);(1;4);(1;5);(2;1);(2;2);(3;1);(4;1);(5;1)}.</a:t>
                </a:r>
              </a:p>
              <a:p>
                <a:pPr marL="0" indent="0">
                  <a:buNone/>
                </a:pPr>
                <a:r>
                  <a:rPr lang="vi-VN" b="1" dirty="0"/>
                  <a:t>⇒n(E)=10.</a:t>
                </a:r>
              </a:p>
              <a:p>
                <a:r>
                  <a:rPr lang="vi-VN" b="1" dirty="0"/>
                  <a:t>Xác suất </a:t>
                </a:r>
                <a:r>
                  <a:rPr lang="en-US" b="1" dirty="0" err="1"/>
                  <a:t>của</a:t>
                </a:r>
                <a:r>
                  <a:rPr lang="en-US" b="1" dirty="0"/>
                  <a:t> </a:t>
                </a:r>
                <a:r>
                  <a:rPr lang="en-US" b="1" dirty="0" err="1"/>
                  <a:t>biến</a:t>
                </a:r>
                <a:r>
                  <a:rPr lang="en-US" b="1" dirty="0"/>
                  <a:t> </a:t>
                </a:r>
                <a:r>
                  <a:rPr lang="en-US" b="1" dirty="0" err="1"/>
                  <a:t>cố</a:t>
                </a:r>
                <a:r>
                  <a:rPr lang="en-US" b="1" dirty="0"/>
                  <a:t> E </a:t>
                </a:r>
                <a:r>
                  <a:rPr lang="en-US" b="1" dirty="0" err="1"/>
                  <a:t>là</a:t>
                </a:r>
                <a:r>
                  <a:rPr lang="en-US" b="1" dirty="0"/>
                  <a:t>: </a:t>
                </a:r>
                <a14:m>
                  <m:oMath xmlns:m="http://schemas.openxmlformats.org/officeDocument/2006/math">
                    <m:r>
                      <a:rPr lang="nl-NL" b="1" i="1"/>
                      <m:t>𝑷</m:t>
                    </m:r>
                    <m:d>
                      <m:dPr>
                        <m:ctrlPr>
                          <a:rPr lang="en-US" b="1" i="1"/>
                        </m:ctrlPr>
                      </m:dPr>
                      <m:e>
                        <m:r>
                          <a:rPr lang="nl-NL" b="1" i="1"/>
                          <m:t>𝑬</m:t>
                        </m:r>
                      </m:e>
                    </m:d>
                    <m:r>
                      <a:rPr lang="nl-NL" b="1" i="1"/>
                      <m:t>=</m:t>
                    </m:r>
                    <m:f>
                      <m:fPr>
                        <m:ctrlPr>
                          <a:rPr lang="en-US" b="1" i="1"/>
                        </m:ctrlPr>
                      </m:fPr>
                      <m:num>
                        <m:r>
                          <a:rPr lang="nl-NL" b="1" i="1"/>
                          <m:t>𝒏</m:t>
                        </m:r>
                        <m:d>
                          <m:dPr>
                            <m:ctrlPr>
                              <a:rPr lang="en-US" b="1" i="1"/>
                            </m:ctrlPr>
                          </m:dPr>
                          <m:e>
                            <m:r>
                              <a:rPr lang="nl-NL" b="1" i="1"/>
                              <m:t>𝑬</m:t>
                            </m:r>
                          </m:e>
                        </m:d>
                      </m:num>
                      <m:den>
                        <m:r>
                          <a:rPr lang="nl-NL" b="1" i="1"/>
                          <m:t>𝒏</m:t>
                        </m:r>
                        <m:d>
                          <m:dPr>
                            <m:ctrlPr>
                              <a:rPr lang="en-US" b="1" i="1"/>
                            </m:ctrlPr>
                          </m:dPr>
                          <m:e>
                            <m:r>
                              <a:rPr lang="nl-NL" b="1" i="1"/>
                              <m:t>𝜴</m:t>
                            </m:r>
                          </m:e>
                        </m:d>
                      </m:den>
                    </m:f>
                    <m:r>
                      <a:rPr lang="nl-NL" b="1" i="1"/>
                      <m:t>=</m:t>
                    </m:r>
                    <m:f>
                      <m:fPr>
                        <m:ctrlPr>
                          <a:rPr lang="en-US" b="1" i="1"/>
                        </m:ctrlPr>
                      </m:fPr>
                      <m:num>
                        <m:r>
                          <a:rPr lang="nl-NL" b="1" i="1"/>
                          <m:t>𝟏𝟎</m:t>
                        </m:r>
                      </m:num>
                      <m:den>
                        <m:r>
                          <a:rPr lang="nl-NL" b="1" i="1"/>
                          <m:t>𝟑𝟔</m:t>
                        </m:r>
                      </m:den>
                    </m:f>
                    <m:r>
                      <a:rPr lang="nl-NL" b="1" i="1"/>
                      <m:t>=</m:t>
                    </m:r>
                    <m:f>
                      <m:fPr>
                        <m:ctrlPr>
                          <a:rPr lang="en-US" b="1" i="1"/>
                        </m:ctrlPr>
                      </m:fPr>
                      <m:num>
                        <m:r>
                          <a:rPr lang="nl-NL" b="1" i="1"/>
                          <m:t>𝟓</m:t>
                        </m:r>
                      </m:num>
                      <m:den>
                        <m:r>
                          <a:rPr lang="nl-NL" b="1" i="1"/>
                          <m:t>𝟏𝟖</m:t>
                        </m:r>
                      </m:den>
                    </m:f>
                  </m:oMath>
                </a14:m>
                <a:r>
                  <a:rPr lang="nl-NL" b="1" dirty="0"/>
                  <a:t>.</a:t>
                </a:r>
              </a:p>
              <a:p>
                <a:pPr marL="0" indent="0">
                  <a:buNone/>
                </a:pPr>
                <a:r>
                  <a:rPr lang="nl-NL" b="1" dirty="0"/>
                  <a:t>d) Gọi </a:t>
                </a:r>
                <a:r>
                  <a:rPr lang="nl-NL" b="1" i="1" dirty="0"/>
                  <a:t>F</a:t>
                </a:r>
                <a:r>
                  <a:rPr lang="nl-NL" b="1" dirty="0"/>
                  <a:t> là biến cố: “Tổng hai số chấm xuất hiện trên hai con xúc xắc là một số nguyên tố”, ta có </a:t>
                </a:r>
                <a:endParaRPr lang="vi-VN" b="1" dirty="0"/>
              </a:p>
              <a:p>
                <a:pPr marL="0" indent="0">
                  <a:buNone/>
                </a:pPr>
                <a14:m>
                  <m:oMath xmlns:m="http://schemas.openxmlformats.org/officeDocument/2006/math">
                    <m:r>
                      <a:rPr lang="nl-NL" sz="4100" b="1" i="1" smtClean="0">
                        <a:latin typeface="Cambria Math" panose="02040503050406030204" pitchFamily="18" charset="0"/>
                      </a:rPr>
                      <m:t>𝑭</m:t>
                    </m:r>
                    <m:r>
                      <a:rPr lang="nl-NL" sz="4100" b="1" i="1">
                        <a:latin typeface="Cambria Math" panose="02040503050406030204" pitchFamily="18" charset="0"/>
                      </a:rPr>
                      <m:t>=</m:t>
                    </m:r>
                    <m:d>
                      <m:dPr>
                        <m:begChr m:val="{"/>
                        <m:endChr m:val="}"/>
                        <m:ctrlPr>
                          <a:rPr lang="vi-VN" sz="4100" b="1" i="1">
                            <a:latin typeface="Cambria Math" panose="02040503050406030204" pitchFamily="18" charset="0"/>
                          </a:rPr>
                        </m:ctrlPr>
                      </m:dPr>
                      <m:e>
                        <m:d>
                          <m:dPr>
                            <m:ctrlPr>
                              <a:rPr lang="vi-VN" sz="4100" b="1" i="1">
                                <a:latin typeface="Cambria Math" panose="02040503050406030204" pitchFamily="18" charset="0"/>
                              </a:rPr>
                            </m:ctrlPr>
                          </m:dPr>
                          <m:e>
                            <m:r>
                              <a:rPr lang="nl-NL" sz="4100" b="1" i="1">
                                <a:latin typeface="Cambria Math" panose="02040503050406030204" pitchFamily="18" charset="0"/>
                              </a:rPr>
                              <m:t>𝟏</m:t>
                            </m:r>
                            <m:r>
                              <a:rPr lang="nl-NL" sz="4100" b="1" i="1">
                                <a:latin typeface="Cambria Math" panose="02040503050406030204" pitchFamily="18" charset="0"/>
                              </a:rPr>
                              <m:t>;</m:t>
                            </m:r>
                            <m:r>
                              <a:rPr lang="nl-NL" sz="4100" b="1" i="1">
                                <a:latin typeface="Cambria Math" panose="02040503050406030204" pitchFamily="18" charset="0"/>
                              </a:rPr>
                              <m:t>𝟏</m:t>
                            </m:r>
                          </m:e>
                        </m:d>
                        <m:r>
                          <a:rPr lang="nl-NL" sz="4100" b="1" i="1">
                            <a:latin typeface="Cambria Math" panose="02040503050406030204" pitchFamily="18" charset="0"/>
                          </a:rPr>
                          <m:t>;</m:t>
                        </m:r>
                        <m:d>
                          <m:dPr>
                            <m:ctrlPr>
                              <a:rPr lang="vi-VN" sz="4100" b="1" i="1">
                                <a:latin typeface="Cambria Math" panose="02040503050406030204" pitchFamily="18" charset="0"/>
                              </a:rPr>
                            </m:ctrlPr>
                          </m:dPr>
                          <m:e>
                            <m:r>
                              <a:rPr lang="nl-NL" sz="4100" b="1" i="1">
                                <a:latin typeface="Cambria Math" panose="02040503050406030204" pitchFamily="18" charset="0"/>
                              </a:rPr>
                              <m:t>𝟏</m:t>
                            </m:r>
                            <m:r>
                              <a:rPr lang="nl-NL" sz="4100" b="1" i="1">
                                <a:latin typeface="Cambria Math" panose="02040503050406030204" pitchFamily="18" charset="0"/>
                              </a:rPr>
                              <m:t>;</m:t>
                            </m:r>
                            <m:r>
                              <a:rPr lang="nl-NL" sz="4100" b="1" i="1">
                                <a:latin typeface="Cambria Math" panose="02040503050406030204" pitchFamily="18" charset="0"/>
                              </a:rPr>
                              <m:t>𝟐</m:t>
                            </m:r>
                          </m:e>
                        </m:d>
                        <m:r>
                          <a:rPr lang="nl-NL" sz="4100" b="1" i="1">
                            <a:latin typeface="Cambria Math" panose="02040503050406030204" pitchFamily="18" charset="0"/>
                          </a:rPr>
                          <m:t>;</m:t>
                        </m:r>
                        <m:d>
                          <m:dPr>
                            <m:ctrlPr>
                              <a:rPr lang="vi-VN" sz="4100" b="1" i="1">
                                <a:latin typeface="Cambria Math" panose="02040503050406030204" pitchFamily="18" charset="0"/>
                              </a:rPr>
                            </m:ctrlPr>
                          </m:dPr>
                          <m:e>
                            <m:r>
                              <a:rPr lang="nl-NL" sz="4100" b="1" i="1">
                                <a:latin typeface="Cambria Math" panose="02040503050406030204" pitchFamily="18" charset="0"/>
                              </a:rPr>
                              <m:t>𝟏</m:t>
                            </m:r>
                            <m:r>
                              <a:rPr lang="nl-NL" sz="4100" b="1" i="1">
                                <a:latin typeface="Cambria Math" panose="02040503050406030204" pitchFamily="18" charset="0"/>
                              </a:rPr>
                              <m:t>;</m:t>
                            </m:r>
                            <m:r>
                              <a:rPr lang="nl-NL" sz="4100" b="1" i="1">
                                <a:latin typeface="Cambria Math" panose="02040503050406030204" pitchFamily="18" charset="0"/>
                              </a:rPr>
                              <m:t>𝟒</m:t>
                            </m:r>
                          </m:e>
                        </m:d>
                        <m:r>
                          <a:rPr lang="nl-NL" sz="4100" b="1" i="1">
                            <a:latin typeface="Cambria Math" panose="02040503050406030204" pitchFamily="18" charset="0"/>
                          </a:rPr>
                          <m:t>;</m:t>
                        </m:r>
                        <m:d>
                          <m:dPr>
                            <m:ctrlPr>
                              <a:rPr lang="vi-VN" sz="4100" b="1" i="1">
                                <a:latin typeface="Cambria Math" panose="02040503050406030204" pitchFamily="18" charset="0"/>
                              </a:rPr>
                            </m:ctrlPr>
                          </m:dPr>
                          <m:e>
                            <m:r>
                              <a:rPr lang="nl-NL" sz="4100" b="1" i="1">
                                <a:latin typeface="Cambria Math" panose="02040503050406030204" pitchFamily="18" charset="0"/>
                              </a:rPr>
                              <m:t>𝟏</m:t>
                            </m:r>
                            <m:r>
                              <a:rPr lang="nl-NL" sz="4100" b="1" i="1">
                                <a:latin typeface="Cambria Math" panose="02040503050406030204" pitchFamily="18" charset="0"/>
                              </a:rPr>
                              <m:t>;</m:t>
                            </m:r>
                            <m:r>
                              <a:rPr lang="nl-NL" sz="4100" b="1" i="1">
                                <a:latin typeface="Cambria Math" panose="02040503050406030204" pitchFamily="18" charset="0"/>
                              </a:rPr>
                              <m:t>𝟔</m:t>
                            </m:r>
                          </m:e>
                        </m:d>
                        <m:r>
                          <a:rPr lang="nl-NL" sz="4100" b="1" i="1">
                            <a:latin typeface="Cambria Math" panose="02040503050406030204" pitchFamily="18" charset="0"/>
                          </a:rPr>
                          <m:t>;</m:t>
                        </m:r>
                        <m:d>
                          <m:dPr>
                            <m:ctrlPr>
                              <a:rPr lang="vi-VN" sz="4100" b="1" i="1">
                                <a:latin typeface="Cambria Math" panose="02040503050406030204" pitchFamily="18" charset="0"/>
                              </a:rPr>
                            </m:ctrlPr>
                          </m:dPr>
                          <m:e>
                            <m:r>
                              <a:rPr lang="nl-NL" sz="4100" b="1" i="1">
                                <a:latin typeface="Cambria Math" panose="02040503050406030204" pitchFamily="18" charset="0"/>
                              </a:rPr>
                              <m:t>𝟐</m:t>
                            </m:r>
                            <m:r>
                              <a:rPr lang="nl-NL" sz="4100" b="1" i="1">
                                <a:latin typeface="Cambria Math" panose="02040503050406030204" pitchFamily="18" charset="0"/>
                              </a:rPr>
                              <m:t>;</m:t>
                            </m:r>
                            <m:r>
                              <a:rPr lang="nl-NL" sz="4100" b="1" i="1">
                                <a:latin typeface="Cambria Math" panose="02040503050406030204" pitchFamily="18" charset="0"/>
                              </a:rPr>
                              <m:t>𝟏</m:t>
                            </m:r>
                          </m:e>
                        </m:d>
                        <m:r>
                          <a:rPr lang="nl-NL" sz="4100" b="1" i="1">
                            <a:latin typeface="Cambria Math" panose="02040503050406030204" pitchFamily="18" charset="0"/>
                          </a:rPr>
                          <m:t>;</m:t>
                        </m:r>
                        <m:d>
                          <m:dPr>
                            <m:ctrlPr>
                              <a:rPr lang="vi-VN" sz="4100" b="1" i="1">
                                <a:latin typeface="Cambria Math" panose="02040503050406030204" pitchFamily="18" charset="0"/>
                              </a:rPr>
                            </m:ctrlPr>
                          </m:dPr>
                          <m:e>
                            <m:r>
                              <a:rPr lang="nl-NL" sz="4100" b="1" i="1">
                                <a:latin typeface="Cambria Math" panose="02040503050406030204" pitchFamily="18" charset="0"/>
                              </a:rPr>
                              <m:t>𝟐</m:t>
                            </m:r>
                            <m:r>
                              <a:rPr lang="nl-NL" sz="4100" b="1" i="1">
                                <a:latin typeface="Cambria Math" panose="02040503050406030204" pitchFamily="18" charset="0"/>
                              </a:rPr>
                              <m:t>;</m:t>
                            </m:r>
                            <m:r>
                              <a:rPr lang="nl-NL" sz="4100" b="1" i="1">
                                <a:latin typeface="Cambria Math" panose="02040503050406030204" pitchFamily="18" charset="0"/>
                              </a:rPr>
                              <m:t>𝟑</m:t>
                            </m:r>
                          </m:e>
                        </m:d>
                        <m:r>
                          <a:rPr lang="nl-NL" sz="4100" b="1" i="1">
                            <a:latin typeface="Cambria Math" panose="02040503050406030204" pitchFamily="18" charset="0"/>
                          </a:rPr>
                          <m:t>;</m:t>
                        </m:r>
                        <m:d>
                          <m:dPr>
                            <m:ctrlPr>
                              <a:rPr lang="vi-VN" sz="4100" b="1" i="1">
                                <a:latin typeface="Cambria Math" panose="02040503050406030204" pitchFamily="18" charset="0"/>
                              </a:rPr>
                            </m:ctrlPr>
                          </m:dPr>
                          <m:e>
                            <m:r>
                              <a:rPr lang="nl-NL" sz="4100" b="1" i="1">
                                <a:latin typeface="Cambria Math" panose="02040503050406030204" pitchFamily="18" charset="0"/>
                              </a:rPr>
                              <m:t>𝟐</m:t>
                            </m:r>
                            <m:r>
                              <a:rPr lang="nl-NL" sz="4100" b="1" i="1">
                                <a:latin typeface="Cambria Math" panose="02040503050406030204" pitchFamily="18" charset="0"/>
                              </a:rPr>
                              <m:t>;</m:t>
                            </m:r>
                            <m:r>
                              <a:rPr lang="nl-NL" sz="4100" b="1" i="1">
                                <a:latin typeface="Cambria Math" panose="02040503050406030204" pitchFamily="18" charset="0"/>
                              </a:rPr>
                              <m:t>𝟓</m:t>
                            </m:r>
                          </m:e>
                        </m:d>
                        <m:r>
                          <a:rPr lang="nl-NL" sz="4100" b="1" i="1">
                            <a:latin typeface="Cambria Math" panose="02040503050406030204" pitchFamily="18" charset="0"/>
                          </a:rPr>
                          <m:t>;</m:t>
                        </m:r>
                        <m:d>
                          <m:dPr>
                            <m:ctrlPr>
                              <a:rPr lang="vi-VN" sz="4100" b="1" i="1">
                                <a:latin typeface="Cambria Math" panose="02040503050406030204" pitchFamily="18" charset="0"/>
                              </a:rPr>
                            </m:ctrlPr>
                          </m:dPr>
                          <m:e>
                            <m:r>
                              <a:rPr lang="nl-NL" sz="4100" b="1" i="1">
                                <a:latin typeface="Cambria Math" panose="02040503050406030204" pitchFamily="18" charset="0"/>
                              </a:rPr>
                              <m:t>𝟑</m:t>
                            </m:r>
                            <m:r>
                              <a:rPr lang="nl-NL" sz="4100" b="1" i="1">
                                <a:latin typeface="Cambria Math" panose="02040503050406030204" pitchFamily="18" charset="0"/>
                              </a:rPr>
                              <m:t>;</m:t>
                            </m:r>
                            <m:r>
                              <a:rPr lang="nl-NL" sz="4100" b="1" i="1">
                                <a:latin typeface="Cambria Math" panose="02040503050406030204" pitchFamily="18" charset="0"/>
                              </a:rPr>
                              <m:t>𝟐</m:t>
                            </m:r>
                          </m:e>
                        </m:d>
                        <m:r>
                          <a:rPr lang="nl-NL" sz="4100" b="1" i="1">
                            <a:latin typeface="Cambria Math" panose="02040503050406030204" pitchFamily="18" charset="0"/>
                          </a:rPr>
                          <m:t>;</m:t>
                        </m:r>
                        <m:d>
                          <m:dPr>
                            <m:ctrlPr>
                              <a:rPr lang="vi-VN" sz="4100" b="1" i="1">
                                <a:latin typeface="Cambria Math" panose="02040503050406030204" pitchFamily="18" charset="0"/>
                              </a:rPr>
                            </m:ctrlPr>
                          </m:dPr>
                          <m:e>
                            <m:r>
                              <a:rPr lang="nl-NL" sz="4100" b="1" i="1">
                                <a:latin typeface="Cambria Math" panose="02040503050406030204" pitchFamily="18" charset="0"/>
                              </a:rPr>
                              <m:t>𝟑</m:t>
                            </m:r>
                            <m:r>
                              <a:rPr lang="nl-NL" sz="4100" b="1" i="1">
                                <a:latin typeface="Cambria Math" panose="02040503050406030204" pitchFamily="18" charset="0"/>
                              </a:rPr>
                              <m:t>;</m:t>
                            </m:r>
                            <m:r>
                              <a:rPr lang="nl-NL" sz="4100" b="1" i="1">
                                <a:latin typeface="Cambria Math" panose="02040503050406030204" pitchFamily="18" charset="0"/>
                              </a:rPr>
                              <m:t>𝟒</m:t>
                            </m:r>
                          </m:e>
                        </m:d>
                        <m:r>
                          <a:rPr lang="nl-NL" sz="4100" b="1" i="1">
                            <a:latin typeface="Cambria Math" panose="02040503050406030204" pitchFamily="18" charset="0"/>
                          </a:rPr>
                          <m:t>;</m:t>
                        </m:r>
                        <m:d>
                          <m:dPr>
                            <m:ctrlPr>
                              <a:rPr lang="vi-VN" sz="4100" b="1" i="1">
                                <a:latin typeface="Cambria Math" panose="02040503050406030204" pitchFamily="18" charset="0"/>
                              </a:rPr>
                            </m:ctrlPr>
                          </m:dPr>
                          <m:e>
                            <m:r>
                              <a:rPr lang="nl-NL" sz="4100" b="1" i="1">
                                <a:latin typeface="Cambria Math" panose="02040503050406030204" pitchFamily="18" charset="0"/>
                              </a:rPr>
                              <m:t>𝟒</m:t>
                            </m:r>
                            <m:r>
                              <a:rPr lang="nl-NL" sz="4100" b="1" i="1">
                                <a:latin typeface="Cambria Math" panose="02040503050406030204" pitchFamily="18" charset="0"/>
                              </a:rPr>
                              <m:t>;</m:t>
                            </m:r>
                            <m:r>
                              <a:rPr lang="nl-NL" sz="4100" b="1" i="1">
                                <a:latin typeface="Cambria Math" panose="02040503050406030204" pitchFamily="18" charset="0"/>
                              </a:rPr>
                              <m:t>𝟏</m:t>
                            </m:r>
                          </m:e>
                        </m:d>
                        <m:r>
                          <a:rPr lang="nl-NL" sz="4100" b="1" i="1">
                            <a:latin typeface="Cambria Math" panose="02040503050406030204" pitchFamily="18" charset="0"/>
                          </a:rPr>
                          <m:t>;</m:t>
                        </m:r>
                        <m:d>
                          <m:dPr>
                            <m:ctrlPr>
                              <a:rPr lang="vi-VN" sz="4100" b="1" i="1">
                                <a:latin typeface="Cambria Math" panose="02040503050406030204" pitchFamily="18" charset="0"/>
                              </a:rPr>
                            </m:ctrlPr>
                          </m:dPr>
                          <m:e>
                            <m:r>
                              <a:rPr lang="nl-NL" sz="4100" b="1" i="1">
                                <a:latin typeface="Cambria Math" panose="02040503050406030204" pitchFamily="18" charset="0"/>
                              </a:rPr>
                              <m:t>𝟒</m:t>
                            </m:r>
                            <m:r>
                              <a:rPr lang="nl-NL" sz="4100" b="1" i="1">
                                <a:latin typeface="Cambria Math" panose="02040503050406030204" pitchFamily="18" charset="0"/>
                              </a:rPr>
                              <m:t>;</m:t>
                            </m:r>
                            <m:r>
                              <a:rPr lang="nl-NL" sz="4100" b="1" i="1">
                                <a:latin typeface="Cambria Math" panose="02040503050406030204" pitchFamily="18" charset="0"/>
                              </a:rPr>
                              <m:t>𝟑</m:t>
                            </m:r>
                          </m:e>
                        </m:d>
                        <m:r>
                          <a:rPr lang="nl-NL" sz="4100" b="1" i="1">
                            <a:latin typeface="Cambria Math" panose="02040503050406030204" pitchFamily="18" charset="0"/>
                          </a:rPr>
                          <m:t>;</m:t>
                        </m:r>
                        <m:d>
                          <m:dPr>
                            <m:ctrlPr>
                              <a:rPr lang="vi-VN" sz="4100" b="1" i="1">
                                <a:latin typeface="Cambria Math" panose="02040503050406030204" pitchFamily="18" charset="0"/>
                              </a:rPr>
                            </m:ctrlPr>
                          </m:dPr>
                          <m:e>
                            <m:r>
                              <a:rPr lang="nl-NL" sz="4100" b="1" i="1">
                                <a:latin typeface="Cambria Math" panose="02040503050406030204" pitchFamily="18" charset="0"/>
                              </a:rPr>
                              <m:t>𝟓</m:t>
                            </m:r>
                            <m:r>
                              <a:rPr lang="nl-NL" sz="4100" b="1" i="1">
                                <a:latin typeface="Cambria Math" panose="02040503050406030204" pitchFamily="18" charset="0"/>
                              </a:rPr>
                              <m:t>;</m:t>
                            </m:r>
                            <m:r>
                              <a:rPr lang="nl-NL" sz="4100" b="1" i="1">
                                <a:latin typeface="Cambria Math" panose="02040503050406030204" pitchFamily="18" charset="0"/>
                              </a:rPr>
                              <m:t>𝟐</m:t>
                            </m:r>
                          </m:e>
                        </m:d>
                        <m:r>
                          <a:rPr lang="nl-NL" sz="4100" b="1" i="1">
                            <a:latin typeface="Cambria Math" panose="02040503050406030204" pitchFamily="18" charset="0"/>
                          </a:rPr>
                          <m:t>;</m:t>
                        </m:r>
                        <m:d>
                          <m:dPr>
                            <m:ctrlPr>
                              <a:rPr lang="vi-VN" sz="4100" b="1" i="1">
                                <a:latin typeface="Cambria Math" panose="02040503050406030204" pitchFamily="18" charset="0"/>
                              </a:rPr>
                            </m:ctrlPr>
                          </m:dPr>
                          <m:e>
                            <m:r>
                              <a:rPr lang="nl-NL" sz="4100" b="1" i="1">
                                <a:latin typeface="Cambria Math" panose="02040503050406030204" pitchFamily="18" charset="0"/>
                              </a:rPr>
                              <m:t>𝟓</m:t>
                            </m:r>
                            <m:r>
                              <a:rPr lang="nl-NL" sz="4100" b="1" i="1">
                                <a:latin typeface="Cambria Math" panose="02040503050406030204" pitchFamily="18" charset="0"/>
                              </a:rPr>
                              <m:t>;</m:t>
                            </m:r>
                            <m:r>
                              <a:rPr lang="nl-NL" sz="4100" b="1" i="1">
                                <a:latin typeface="Cambria Math" panose="02040503050406030204" pitchFamily="18" charset="0"/>
                              </a:rPr>
                              <m:t>𝟔</m:t>
                            </m:r>
                          </m:e>
                        </m:d>
                        <m:r>
                          <a:rPr lang="nl-NL" sz="4100" b="1" i="1">
                            <a:latin typeface="Cambria Math" panose="02040503050406030204" pitchFamily="18" charset="0"/>
                          </a:rPr>
                          <m:t>;</m:t>
                        </m:r>
                        <m:d>
                          <m:dPr>
                            <m:ctrlPr>
                              <a:rPr lang="vi-VN" sz="4100" b="1" i="1">
                                <a:latin typeface="Cambria Math" panose="02040503050406030204" pitchFamily="18" charset="0"/>
                              </a:rPr>
                            </m:ctrlPr>
                          </m:dPr>
                          <m:e>
                            <m:r>
                              <a:rPr lang="nl-NL" sz="4100" b="1" i="1">
                                <a:latin typeface="Cambria Math" panose="02040503050406030204" pitchFamily="18" charset="0"/>
                              </a:rPr>
                              <m:t>𝟔</m:t>
                            </m:r>
                            <m:r>
                              <a:rPr lang="nl-NL" sz="4100" b="1" i="1">
                                <a:latin typeface="Cambria Math" panose="02040503050406030204" pitchFamily="18" charset="0"/>
                              </a:rPr>
                              <m:t>;</m:t>
                            </m:r>
                            <m:r>
                              <a:rPr lang="nl-NL" sz="4100" b="1" i="1">
                                <a:latin typeface="Cambria Math" panose="02040503050406030204" pitchFamily="18" charset="0"/>
                              </a:rPr>
                              <m:t>𝟏</m:t>
                            </m:r>
                          </m:e>
                        </m:d>
                        <m:r>
                          <a:rPr lang="nl-NL" sz="4100" b="1" i="1">
                            <a:latin typeface="Cambria Math" panose="02040503050406030204" pitchFamily="18" charset="0"/>
                          </a:rPr>
                          <m:t>;</m:t>
                        </m:r>
                        <m:d>
                          <m:dPr>
                            <m:ctrlPr>
                              <a:rPr lang="vi-VN" sz="4100" b="1" i="1">
                                <a:latin typeface="Cambria Math" panose="02040503050406030204" pitchFamily="18" charset="0"/>
                              </a:rPr>
                            </m:ctrlPr>
                          </m:dPr>
                          <m:e>
                            <m:r>
                              <a:rPr lang="nl-NL" sz="4100" b="1" i="1">
                                <a:latin typeface="Cambria Math" panose="02040503050406030204" pitchFamily="18" charset="0"/>
                              </a:rPr>
                              <m:t>𝟔</m:t>
                            </m:r>
                            <m:r>
                              <a:rPr lang="nl-NL" sz="4100" b="1" i="1">
                                <a:latin typeface="Cambria Math" panose="02040503050406030204" pitchFamily="18" charset="0"/>
                              </a:rPr>
                              <m:t>;</m:t>
                            </m:r>
                            <m:r>
                              <a:rPr lang="nl-NL" sz="4100" b="1" i="1">
                                <a:latin typeface="Cambria Math" panose="02040503050406030204" pitchFamily="18" charset="0"/>
                              </a:rPr>
                              <m:t>𝟓</m:t>
                            </m:r>
                          </m:e>
                        </m:d>
                      </m:e>
                    </m:d>
                  </m:oMath>
                </a14:m>
                <a:r>
                  <a:rPr lang="en-US" sz="4100" b="1" dirty="0">
                    <a:latin typeface="Tahoma" panose="020B0604030504040204" pitchFamily="34" charset="0"/>
                    <a:ea typeface="Tahoma" panose="020B0604030504040204" pitchFamily="34" charset="0"/>
                    <a:cs typeface="Tahoma" panose="020B0604030504040204" pitchFamily="34" charset="0"/>
                  </a:rPr>
                  <a:t>.</a:t>
                </a:r>
                <a:endParaRPr lang="vi-VN" sz="4100" b="1" dirty="0">
                  <a:latin typeface="Tahoma" panose="020B0604030504040204" pitchFamily="34" charset="0"/>
                  <a:ea typeface="Tahoma" panose="020B0604030504040204" pitchFamily="34" charset="0"/>
                  <a:cs typeface="Tahoma" panose="020B0604030504040204" pitchFamily="34" charset="0"/>
                </a:endParaRPr>
              </a:p>
              <a:p>
                <a:pPr marL="0" indent="0">
                  <a:buNone/>
                </a:pPr>
                <a14:m>
                  <m:oMath xmlns:m="http://schemas.openxmlformats.org/officeDocument/2006/math">
                    <m:r>
                      <a:rPr lang="nl-NL" b="1" i="1">
                        <a:latin typeface="Cambria Math" panose="02040503050406030204" pitchFamily="18" charset="0"/>
                      </a:rPr>
                      <m:t>⇒</m:t>
                    </m:r>
                    <m:r>
                      <a:rPr lang="nl-NL" b="1" i="1">
                        <a:latin typeface="Cambria Math" panose="02040503050406030204" pitchFamily="18" charset="0"/>
                      </a:rPr>
                      <m:t>𝒏</m:t>
                    </m:r>
                    <m:d>
                      <m:dPr>
                        <m:ctrlPr>
                          <a:rPr lang="vi-VN" b="1" i="1">
                            <a:latin typeface="Cambria Math" panose="02040503050406030204" pitchFamily="18" charset="0"/>
                          </a:rPr>
                        </m:ctrlPr>
                      </m:dPr>
                      <m:e>
                        <m:r>
                          <a:rPr lang="nl-NL" b="1" i="1">
                            <a:latin typeface="Cambria Math" panose="02040503050406030204" pitchFamily="18" charset="0"/>
                          </a:rPr>
                          <m:t>𝑭</m:t>
                        </m:r>
                      </m:e>
                    </m:d>
                    <m:r>
                      <a:rPr lang="nl-NL" b="1" i="1">
                        <a:latin typeface="Cambria Math" panose="02040503050406030204" pitchFamily="18" charset="0"/>
                      </a:rPr>
                      <m:t>=</m:t>
                    </m:r>
                    <m:r>
                      <a:rPr lang="nl-NL" b="1" i="1">
                        <a:latin typeface="Cambria Math" panose="02040503050406030204" pitchFamily="18" charset="0"/>
                      </a:rPr>
                      <m:t>𝟏𝟓</m:t>
                    </m:r>
                  </m:oMath>
                </a14:m>
                <a:r>
                  <a:rPr lang="nl-NL" b="1" dirty="0"/>
                  <a:t>.</a:t>
                </a:r>
                <a:endParaRPr lang="vi-VN" b="1" dirty="0"/>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152400" y="5410200"/>
                <a:ext cx="24079200" cy="8093076"/>
              </a:xfrm>
              <a:prstGeom prst="rect">
                <a:avLst/>
              </a:prstGeom>
              <a:blipFill>
                <a:blip r:embed="rId3"/>
                <a:stretch>
                  <a:fillRect l="-1113" t="-2483" r="-784"/>
                </a:stretch>
              </a:blipFill>
              <a:ln>
                <a:solidFill>
                  <a:srgbClr val="00B0F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5B40E3AD-A2AB-B992-D881-294BE13693BB}"/>
                  </a:ext>
                </a:extLst>
              </p:cNvPr>
              <p:cNvSpPr txBox="1"/>
              <p:nvPr/>
            </p:nvSpPr>
            <p:spPr>
              <a:xfrm>
                <a:off x="4953000" y="4038600"/>
                <a:ext cx="16687800" cy="1195392"/>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Xác suất </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của</a:t>
                </a:r>
                <a:r>
                  <a:rPr kumimoji="0" lang="en-US" sz="4500" b="1" i="0" u="none" strike="noStrike" kern="1200" cap="none" spc="0" normalizeH="0" noProof="0" dirty="0">
                    <a:ln>
                      <a:noFill/>
                    </a:ln>
                    <a:solidFill>
                      <a:prstClr val="black"/>
                    </a:solidFill>
                    <a:effectLst/>
                    <a:uLnTx/>
                    <a:uFillTx/>
                    <a:latin typeface="Arial" panose="020B0604020202020204" pitchFamily="34" charset="0"/>
                    <a:ea typeface="+mn-ea"/>
                    <a:cs typeface="+mn-cs"/>
                  </a:rPr>
                  <a:t> biến cố D là: </a:t>
                </a:r>
                <a14:m>
                  <m:oMath xmlns:m="http://schemas.openxmlformats.org/officeDocument/2006/math">
                    <m:r>
                      <a:rPr kumimoji="0" lang="nl-NL" sz="45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𝑷</m:t>
                    </m:r>
                    <m:d>
                      <m:dPr>
                        <m:ctrlPr>
                          <a:rPr kumimoji="0" lang="en-US" sz="45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nl-NL" sz="45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𝑫</m:t>
                        </m:r>
                      </m:e>
                    </m:d>
                    <m:r>
                      <a:rPr kumimoji="0" lang="nl-NL" sz="45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45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nl-NL" sz="45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𝒏</m:t>
                        </m:r>
                        <m:d>
                          <m:dPr>
                            <m:ctrlPr>
                              <a:rPr kumimoji="0" lang="en-US" sz="45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nl-NL" sz="45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𝑫</m:t>
                            </m:r>
                          </m:e>
                        </m:d>
                      </m:num>
                      <m:den>
                        <m:r>
                          <a:rPr kumimoji="0" lang="nl-NL" sz="45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𝒏</m:t>
                        </m:r>
                        <m:d>
                          <m:dPr>
                            <m:ctrlPr>
                              <a:rPr kumimoji="0" lang="en-US" sz="45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nl-NL" sz="45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𝜴</m:t>
                            </m:r>
                          </m:e>
                        </m:d>
                      </m:den>
                    </m:f>
                    <m:r>
                      <a:rPr kumimoji="0" lang="nl-NL" sz="45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45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nl-NL" sz="45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𝟏𝟐</m:t>
                        </m:r>
                      </m:num>
                      <m:den>
                        <m:r>
                          <a:rPr kumimoji="0" lang="nl-NL" sz="45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𝟑𝟔</m:t>
                        </m:r>
                      </m:den>
                    </m:f>
                    <m:r>
                      <a:rPr kumimoji="0" lang="nl-NL" sz="45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45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nl-NL" sz="45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num>
                      <m:den>
                        <m:r>
                          <a:rPr kumimoji="0" lang="nl-NL" sz="45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den>
                    </m:f>
                  </m:oMath>
                </a14:m>
                <a:r>
                  <a:rPr kumimoji="0" lang="en-US" sz="4500" b="1" i="0" u="none" strike="noStrike" kern="1200" cap="none" spc="0" normalizeH="0" baseline="0" noProof="0" dirty="0">
                    <a:ln>
                      <a:noFill/>
                    </a:ln>
                    <a:solidFill>
                      <a:prstClr val="black"/>
                    </a:solidFill>
                    <a:effectLst/>
                    <a:uLnTx/>
                    <a:uFillTx/>
                    <a:latin typeface="Calibri"/>
                    <a:ea typeface="+mn-ea"/>
                    <a:cs typeface="+mn-cs"/>
                  </a:rPr>
                  <a:t>.</a:t>
                </a:r>
                <a:endParaRPr kumimoji="0" lang="el-GR" sz="4500" b="1" i="0" u="none" strike="noStrike" kern="1200" cap="none" spc="0" normalizeH="0" baseline="0" noProof="0" dirty="0">
                  <a:ln>
                    <a:noFill/>
                  </a:ln>
                  <a:solidFill>
                    <a:prstClr val="black"/>
                  </a:solidFill>
                  <a:effectLst/>
                  <a:uLnTx/>
                  <a:uFillTx/>
                  <a:latin typeface="Calibri"/>
                  <a:ea typeface="+mn-ea"/>
                  <a:cs typeface="+mn-cs"/>
                </a:endParaRPr>
              </a:p>
            </p:txBody>
          </p:sp>
        </mc:Choice>
        <mc:Fallback>
          <p:sp>
            <p:nvSpPr>
              <p:cNvPr id="6" name="TextBox 5">
                <a:extLst>
                  <a:ext uri="{FF2B5EF4-FFF2-40B4-BE49-F238E27FC236}">
                    <a16:creationId xmlns:a16="http://schemas.microsoft.com/office/drawing/2014/main" id="{5B40E3AD-A2AB-B992-D881-294BE13693BB}"/>
                  </a:ext>
                </a:extLst>
              </p:cNvPr>
              <p:cNvSpPr txBox="1">
                <a:spLocks noRot="1" noChangeAspect="1" noMove="1" noResize="1" noEditPoints="1" noAdjustHandles="1" noChangeArrowheads="1" noChangeShapeType="1" noTextEdit="1"/>
              </p:cNvSpPr>
              <p:nvPr/>
            </p:nvSpPr>
            <p:spPr>
              <a:xfrm>
                <a:off x="4953000" y="4038600"/>
                <a:ext cx="16687800" cy="1195392"/>
              </a:xfrm>
              <a:prstGeom prst="rect">
                <a:avLst/>
              </a:prstGeom>
              <a:blipFill>
                <a:blip r:embed="rId4"/>
                <a:stretch>
                  <a:fillRect l="-1535" b="-66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43660882-B089-04D8-8AF7-52C3CA547615}"/>
                  </a:ext>
                </a:extLst>
              </p:cNvPr>
              <p:cNvSpPr txBox="1"/>
              <p:nvPr/>
            </p:nvSpPr>
            <p:spPr>
              <a:xfrm>
                <a:off x="5638800" y="11963400"/>
                <a:ext cx="12727172" cy="1244508"/>
              </a:xfrm>
              <a:prstGeom prst="rect">
                <a:avLst/>
              </a:prstGeom>
              <a:noFill/>
            </p:spPr>
            <p:txBody>
              <a:bodyPr wrap="square">
                <a:spAutoFit/>
              </a:bodyPr>
              <a:lstStyle/>
              <a:p>
                <a:pPr lvl="0">
                  <a:defRPr/>
                </a:pPr>
                <a:r>
                  <a:rPr kumimoji="0" lang="nl-NL" sz="4700" b="1" i="0" u="none" strike="noStrike" kern="1200" cap="none" spc="0" normalizeH="0" baseline="0" noProof="0" dirty="0">
                    <a:ln>
                      <a:noFill/>
                    </a:ln>
                    <a:solidFill>
                      <a:prstClr val="black"/>
                    </a:solidFill>
                    <a:effectLst/>
                    <a:uLnTx/>
                    <a:uFillTx/>
                    <a:latin typeface="Calibri"/>
                    <a:ea typeface="+mn-ea"/>
                    <a:cs typeface="+mn-cs"/>
                  </a:rPr>
                  <a:t>Xác suất của</a:t>
                </a:r>
                <a:r>
                  <a:rPr kumimoji="0" lang="nl-NL" sz="4700" b="1" i="0" u="none" strike="noStrike" kern="1200" cap="none" spc="0" normalizeH="0" noProof="0" dirty="0">
                    <a:ln>
                      <a:noFill/>
                    </a:ln>
                    <a:solidFill>
                      <a:prstClr val="black"/>
                    </a:solidFill>
                    <a:effectLst/>
                    <a:uLnTx/>
                    <a:uFillTx/>
                    <a:latin typeface="Calibri"/>
                    <a:ea typeface="+mn-ea"/>
                    <a:cs typeface="+mn-cs"/>
                  </a:rPr>
                  <a:t> biến cố </a:t>
                </a:r>
                <a14:m>
                  <m:oMath xmlns:m="http://schemas.openxmlformats.org/officeDocument/2006/math">
                    <m:r>
                      <a:rPr lang="nl-NL" sz="4800" b="1" i="1">
                        <a:latin typeface="Cambria Math" panose="02040503050406030204" pitchFamily="18" charset="0"/>
                      </a:rPr>
                      <m:t>𝑭</m:t>
                    </m:r>
                  </m:oMath>
                </a14:m>
                <a:r>
                  <a:rPr kumimoji="0" lang="nl-NL" sz="4700" b="1" i="0" u="none" strike="noStrike" kern="1200" cap="none" spc="0" normalizeH="0" noProof="0" dirty="0">
                    <a:ln>
                      <a:noFill/>
                    </a:ln>
                    <a:solidFill>
                      <a:prstClr val="black"/>
                    </a:solidFill>
                    <a:effectLst/>
                    <a:uLnTx/>
                    <a:uFillTx/>
                    <a:latin typeface="Calibri"/>
                    <a:ea typeface="+mn-ea"/>
                    <a:cs typeface="+mn-cs"/>
                  </a:rPr>
                  <a:t>: </a:t>
                </a:r>
                <a:r>
                  <a:rPr kumimoji="0" lang="nl-NL" sz="4700" b="1" i="0" u="none" strike="noStrike" kern="1200" cap="none" spc="0" normalizeH="0" baseline="0" noProof="0" dirty="0">
                    <a:ln>
                      <a:noFill/>
                    </a:ln>
                    <a:solidFill>
                      <a:prstClr val="black"/>
                    </a:solidFill>
                    <a:effectLst/>
                    <a:uLnTx/>
                    <a:uFillTx/>
                    <a:latin typeface="Calibri"/>
                    <a:ea typeface="+mn-ea"/>
                    <a:cs typeface="+mn-cs"/>
                  </a:rPr>
                  <a:t> </a:t>
                </a:r>
                <a14:m>
                  <m:oMath xmlns:m="http://schemas.openxmlformats.org/officeDocument/2006/math">
                    <m:r>
                      <a:rPr kumimoji="0" lang="nl-NL" sz="47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𝑷</m:t>
                    </m:r>
                    <m:d>
                      <m:dPr>
                        <m:ctrlPr>
                          <a:rPr kumimoji="0" lang="vi-VN" sz="47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nl-NL" sz="47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𝑭</m:t>
                        </m:r>
                      </m:e>
                    </m:d>
                    <m:r>
                      <a:rPr kumimoji="0" lang="nl-NL" sz="47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7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nl-NL" sz="47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𝒏</m:t>
                        </m:r>
                        <m:d>
                          <m:dPr>
                            <m:ctrlPr>
                              <a:rPr kumimoji="0" lang="vi-VN" sz="47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nl-NL" sz="47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𝑭</m:t>
                            </m:r>
                          </m:e>
                        </m:d>
                      </m:num>
                      <m:den>
                        <m:r>
                          <a:rPr kumimoji="0" lang="nl-NL" sz="47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𝒏</m:t>
                        </m:r>
                        <m:d>
                          <m:dPr>
                            <m:ctrlPr>
                              <a:rPr kumimoji="0" lang="vi-VN" sz="47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nl-NL" sz="47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𝜴</m:t>
                            </m:r>
                          </m:e>
                        </m:d>
                      </m:den>
                    </m:f>
                    <m:r>
                      <a:rPr kumimoji="0" lang="nl-NL" sz="47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7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nl-NL" sz="47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𝟏𝟓</m:t>
                        </m:r>
                      </m:num>
                      <m:den>
                        <m:r>
                          <a:rPr kumimoji="0" lang="nl-NL" sz="47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𝟑𝟔</m:t>
                        </m:r>
                      </m:den>
                    </m:f>
                    <m:r>
                      <a:rPr kumimoji="0" lang="nl-NL" sz="47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7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nl-NL" sz="47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𝟓</m:t>
                        </m:r>
                      </m:num>
                      <m:den>
                        <m:r>
                          <a:rPr kumimoji="0" lang="nl-NL" sz="47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𝟏𝟐</m:t>
                        </m:r>
                      </m:den>
                    </m:f>
                  </m:oMath>
                </a14:m>
                <a:r>
                  <a:rPr kumimoji="0" lang="nl-NL" sz="4700" b="1" i="0" u="none" strike="noStrike" kern="1200" cap="none" spc="0" normalizeH="0" baseline="0" noProof="0" dirty="0">
                    <a:ln>
                      <a:noFill/>
                    </a:ln>
                    <a:solidFill>
                      <a:prstClr val="black"/>
                    </a:solidFill>
                    <a:effectLst/>
                    <a:uLnTx/>
                    <a:uFillTx/>
                    <a:latin typeface="Calibri"/>
                    <a:ea typeface="+mn-ea"/>
                    <a:cs typeface="+mn-cs"/>
                  </a:rPr>
                  <a:t>.</a:t>
                </a:r>
                <a:endParaRPr kumimoji="0" lang="vi-VN" sz="47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mc:Choice>
        <mc:Fallback>
          <p:sp>
            <p:nvSpPr>
              <p:cNvPr id="9" name="TextBox 8">
                <a:extLst>
                  <a:ext uri="{FF2B5EF4-FFF2-40B4-BE49-F238E27FC236}">
                    <a16:creationId xmlns:a16="http://schemas.microsoft.com/office/drawing/2014/main" id="{43660882-B089-04D8-8AF7-52C3CA547615}"/>
                  </a:ext>
                </a:extLst>
              </p:cNvPr>
              <p:cNvSpPr txBox="1">
                <a:spLocks noRot="1" noChangeAspect="1" noMove="1" noResize="1" noEditPoints="1" noAdjustHandles="1" noChangeArrowheads="1" noChangeShapeType="1" noTextEdit="1"/>
              </p:cNvSpPr>
              <p:nvPr/>
            </p:nvSpPr>
            <p:spPr>
              <a:xfrm>
                <a:off x="5638800" y="11963400"/>
                <a:ext cx="12727172" cy="1244508"/>
              </a:xfrm>
              <a:prstGeom prst="rect">
                <a:avLst/>
              </a:prstGeom>
              <a:blipFill>
                <a:blip r:embed="rId5"/>
                <a:stretch>
                  <a:fillRect l="-2107" b="-6373"/>
                </a:stretch>
              </a:blipFill>
            </p:spPr>
            <p:txBody>
              <a:bodyPr/>
              <a:lstStyle/>
              <a:p>
                <a:r>
                  <a:rPr lang="en-US">
                    <a:noFill/>
                  </a:rPr>
                  <a:t> </a:t>
                </a:r>
              </a:p>
            </p:txBody>
          </p:sp>
        </mc:Fallback>
      </mc:AlternateContent>
    </p:spTree>
    <p:extLst>
      <p:ext uri="{BB962C8B-B14F-4D97-AF65-F5344CB8AC3E}">
        <p14:creationId xmlns:p14="http://schemas.microsoft.com/office/powerpoint/2010/main" val="4135840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5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0" end="0"/>
                                            </p:txEl>
                                          </p:spTgt>
                                        </p:tgtEl>
                                        <p:attrNameLst>
                                          <p:attrName>style.visibility</p:attrName>
                                        </p:attrNameLst>
                                      </p:cBhvr>
                                      <p:to>
                                        <p:strVal val="visible"/>
                                      </p:to>
                                    </p:set>
                                    <p:animEffect transition="in" filter="wipe(up)">
                                      <p:cBhvr>
                                        <p:cTn id="22" dur="500"/>
                                        <p:tgtEl>
                                          <p:spTgt spid="9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1" end="1"/>
                                            </p:txEl>
                                          </p:spTgt>
                                        </p:tgtEl>
                                        <p:attrNameLst>
                                          <p:attrName>style.visibility</p:attrName>
                                        </p:attrNameLst>
                                      </p:cBhvr>
                                      <p:to>
                                        <p:strVal val="visible"/>
                                      </p:to>
                                    </p:set>
                                    <p:animEffect transition="in" filter="wipe(up)">
                                      <p:cBhvr>
                                        <p:cTn id="27" dur="500"/>
                                        <p:tgtEl>
                                          <p:spTgt spid="9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2" end="2"/>
                                            </p:txEl>
                                          </p:spTgt>
                                        </p:tgtEl>
                                        <p:attrNameLst>
                                          <p:attrName>style.visibility</p:attrName>
                                        </p:attrNameLst>
                                      </p:cBhvr>
                                      <p:to>
                                        <p:strVal val="visible"/>
                                      </p:to>
                                    </p:set>
                                    <p:animEffect transition="in" filter="wipe(up)">
                                      <p:cBhvr>
                                        <p:cTn id="32" dur="500"/>
                                        <p:tgtEl>
                                          <p:spTgt spid="9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3" end="3"/>
                                            </p:txEl>
                                          </p:spTgt>
                                        </p:tgtEl>
                                        <p:attrNameLst>
                                          <p:attrName>style.visibility</p:attrName>
                                        </p:attrNameLst>
                                      </p:cBhvr>
                                      <p:to>
                                        <p:strVal val="visible"/>
                                      </p:to>
                                    </p:set>
                                    <p:animEffect transition="in" filter="wipe(up)">
                                      <p:cBhvr>
                                        <p:cTn id="37" dur="500"/>
                                        <p:tgtEl>
                                          <p:spTgt spid="9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4" end="4"/>
                                            </p:txEl>
                                          </p:spTgt>
                                        </p:tgtEl>
                                        <p:attrNameLst>
                                          <p:attrName>style.visibility</p:attrName>
                                        </p:attrNameLst>
                                      </p:cBhvr>
                                      <p:to>
                                        <p:strVal val="visible"/>
                                      </p:to>
                                    </p:set>
                                    <p:animEffect transition="in" filter="wipe(up)">
                                      <p:cBhvr>
                                        <p:cTn id="42" dur="500"/>
                                        <p:tgtEl>
                                          <p:spTgt spid="99">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9">
                                            <p:txEl>
                                              <p:pRg st="5" end="5"/>
                                            </p:txEl>
                                          </p:spTgt>
                                        </p:tgtEl>
                                        <p:attrNameLst>
                                          <p:attrName>style.visibility</p:attrName>
                                        </p:attrNameLst>
                                      </p:cBhvr>
                                      <p:to>
                                        <p:strVal val="visible"/>
                                      </p:to>
                                    </p:set>
                                    <p:animEffect transition="in" filter="wipe(up)">
                                      <p:cBhvr>
                                        <p:cTn id="47" dur="500"/>
                                        <p:tgtEl>
                                          <p:spTgt spid="99">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99">
                                            <p:txEl>
                                              <p:pRg st="6" end="6"/>
                                            </p:txEl>
                                          </p:spTgt>
                                        </p:tgtEl>
                                        <p:attrNameLst>
                                          <p:attrName>style.visibility</p:attrName>
                                        </p:attrNameLst>
                                      </p:cBhvr>
                                      <p:to>
                                        <p:strVal val="visible"/>
                                      </p:to>
                                    </p:set>
                                    <p:animEffect transition="in" filter="wipe(up)">
                                      <p:cBhvr>
                                        <p:cTn id="52" dur="500"/>
                                        <p:tgtEl>
                                          <p:spTgt spid="99">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6"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228600" y="1879600"/>
            <a:ext cx="23774400" cy="3225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                        Hai </a:t>
            </a:r>
            <a:r>
              <a:rPr lang="en-US" b="1" dirty="0" err="1"/>
              <a:t>túi</a:t>
            </a:r>
            <a:r>
              <a:rPr lang="en-US" b="1" dirty="0"/>
              <a:t> I </a:t>
            </a:r>
            <a:r>
              <a:rPr lang="en-US" b="1" dirty="0" err="1"/>
              <a:t>và</a:t>
            </a:r>
            <a:r>
              <a:rPr lang="en-US" b="1" dirty="0"/>
              <a:t> II </a:t>
            </a:r>
            <a:r>
              <a:rPr lang="en-US" b="1" dirty="0" err="1"/>
              <a:t>chứa</a:t>
            </a:r>
            <a:r>
              <a:rPr lang="en-US" b="1" dirty="0"/>
              <a:t> </a:t>
            </a:r>
            <a:r>
              <a:rPr lang="en-US" b="1" dirty="0" err="1"/>
              <a:t>các</a:t>
            </a:r>
            <a:r>
              <a:rPr lang="en-US" b="1" dirty="0"/>
              <a:t> </a:t>
            </a:r>
            <a:r>
              <a:rPr lang="en-US" b="1" dirty="0" err="1"/>
              <a:t>tấm</a:t>
            </a:r>
            <a:r>
              <a:rPr lang="en-US" b="1" dirty="0"/>
              <a:t> </a:t>
            </a:r>
            <a:r>
              <a:rPr lang="en-US" b="1" dirty="0" err="1"/>
              <a:t>thẻ</a:t>
            </a:r>
            <a:r>
              <a:rPr lang="en-US" b="1" dirty="0"/>
              <a:t> </a:t>
            </a:r>
            <a:r>
              <a:rPr lang="en-US" b="1" dirty="0" err="1"/>
              <a:t>được</a:t>
            </a:r>
            <a:r>
              <a:rPr lang="en-US" b="1" dirty="0"/>
              <a:t> </a:t>
            </a:r>
            <a:r>
              <a:rPr lang="en-US" b="1" dirty="0" err="1"/>
              <a:t>đánh</a:t>
            </a:r>
            <a:r>
              <a:rPr lang="en-US" b="1" dirty="0"/>
              <a:t> </a:t>
            </a:r>
            <a:r>
              <a:rPr lang="en-US" b="1" dirty="0" err="1"/>
              <a:t>số</a:t>
            </a:r>
            <a:r>
              <a:rPr lang="en-US" b="1" dirty="0"/>
              <a:t>. </a:t>
            </a:r>
          </a:p>
          <a:p>
            <a:r>
              <a:rPr lang="en-US" b="1" dirty="0" err="1"/>
              <a:t>Túi</a:t>
            </a:r>
            <a:r>
              <a:rPr lang="en-US" b="1" dirty="0"/>
              <a:t> I: {1; 2; 3; 4; 5}, </a:t>
            </a:r>
            <a:r>
              <a:rPr lang="en-US" b="1" dirty="0" err="1"/>
              <a:t>túi</a:t>
            </a:r>
            <a:r>
              <a:rPr lang="en-US" b="1" dirty="0"/>
              <a:t> II: {1; 2; 3; 4}. </a:t>
            </a:r>
            <a:r>
              <a:rPr lang="en-US" b="1" dirty="0" err="1"/>
              <a:t>Rút</a:t>
            </a:r>
            <a:r>
              <a:rPr lang="en-US" b="1" dirty="0"/>
              <a:t> </a:t>
            </a:r>
            <a:r>
              <a:rPr lang="en-US" b="1" dirty="0" err="1"/>
              <a:t>ngẫu</a:t>
            </a:r>
            <a:r>
              <a:rPr lang="en-US" b="1" dirty="0"/>
              <a:t> </a:t>
            </a:r>
            <a:r>
              <a:rPr lang="en-US" b="1" dirty="0" err="1"/>
              <a:t>nhiên</a:t>
            </a:r>
            <a:r>
              <a:rPr lang="en-US" b="1" dirty="0"/>
              <a:t> </a:t>
            </a:r>
          </a:p>
          <a:p>
            <a:r>
              <a:rPr lang="en-US" b="1" dirty="0" err="1"/>
              <a:t>một</a:t>
            </a:r>
            <a:r>
              <a:rPr lang="en-US" b="1" dirty="0"/>
              <a:t> </a:t>
            </a:r>
            <a:r>
              <a:rPr lang="en-US" b="1" dirty="0" err="1"/>
              <a:t>tấm</a:t>
            </a:r>
            <a:r>
              <a:rPr lang="en-US" b="1" dirty="0"/>
              <a:t> </a:t>
            </a:r>
            <a:r>
              <a:rPr lang="en-US" b="1" dirty="0" err="1"/>
              <a:t>thẻ</a:t>
            </a:r>
            <a:r>
              <a:rPr lang="en-US" b="1" dirty="0"/>
              <a:t> </a:t>
            </a:r>
            <a:r>
              <a:rPr lang="en-US" b="1" dirty="0" err="1"/>
              <a:t>từ</a:t>
            </a:r>
            <a:r>
              <a:rPr lang="en-US" b="1" dirty="0"/>
              <a:t> </a:t>
            </a:r>
            <a:r>
              <a:rPr lang="en-US" b="1" dirty="0" err="1"/>
              <a:t>mỗi</a:t>
            </a:r>
            <a:r>
              <a:rPr lang="en-US" b="1" dirty="0"/>
              <a:t> </a:t>
            </a:r>
            <a:r>
              <a:rPr lang="en-US" b="1" dirty="0" err="1"/>
              <a:t>túi</a:t>
            </a:r>
            <a:r>
              <a:rPr lang="en-US" b="1" dirty="0"/>
              <a:t> I </a:t>
            </a:r>
            <a:r>
              <a:rPr lang="en-US" b="1" dirty="0" err="1"/>
              <a:t>và</a:t>
            </a:r>
            <a:r>
              <a:rPr lang="en-US" b="1" dirty="0"/>
              <a:t> II. </a:t>
            </a:r>
            <a:r>
              <a:rPr lang="en-US" b="1" dirty="0" err="1"/>
              <a:t>Tính</a:t>
            </a:r>
            <a:r>
              <a:rPr lang="en-US" b="1" dirty="0"/>
              <a:t> </a:t>
            </a:r>
            <a:r>
              <a:rPr lang="en-US" b="1" dirty="0" err="1"/>
              <a:t>xác</a:t>
            </a:r>
            <a:r>
              <a:rPr lang="en-US" b="1" dirty="0"/>
              <a:t> </a:t>
            </a:r>
            <a:r>
              <a:rPr lang="en-US" b="1" dirty="0" err="1"/>
              <a:t>suất</a:t>
            </a:r>
            <a:r>
              <a:rPr lang="en-US" b="1" dirty="0"/>
              <a:t> </a:t>
            </a:r>
            <a:r>
              <a:rPr lang="en-US" b="1" dirty="0" err="1"/>
              <a:t>để</a:t>
            </a:r>
            <a:r>
              <a:rPr lang="en-US" b="1" dirty="0"/>
              <a:t> </a:t>
            </a:r>
            <a:r>
              <a:rPr lang="en-US" b="1" dirty="0" err="1"/>
              <a:t>tổng</a:t>
            </a:r>
            <a:r>
              <a:rPr lang="en-US" b="1" dirty="0"/>
              <a:t> </a:t>
            </a:r>
          </a:p>
          <a:p>
            <a:r>
              <a:rPr lang="en-US" b="1" dirty="0" err="1"/>
              <a:t>hai</a:t>
            </a:r>
            <a:r>
              <a:rPr lang="en-US" b="1" dirty="0"/>
              <a:t> </a:t>
            </a:r>
            <a:r>
              <a:rPr lang="en-US" b="1" dirty="0" err="1"/>
              <a:t>số</a:t>
            </a:r>
            <a:r>
              <a:rPr lang="en-US" b="1" dirty="0"/>
              <a:t> </a:t>
            </a:r>
            <a:r>
              <a:rPr lang="en-US" b="1" dirty="0" err="1"/>
              <a:t>trên</a:t>
            </a:r>
            <a:r>
              <a:rPr lang="en-US" b="1" dirty="0"/>
              <a:t> </a:t>
            </a:r>
            <a:r>
              <a:rPr lang="en-US" b="1" dirty="0" err="1"/>
              <a:t>hai</a:t>
            </a:r>
            <a:r>
              <a:rPr lang="en-US" b="1" dirty="0"/>
              <a:t> </a:t>
            </a:r>
            <a:r>
              <a:rPr lang="en-US" b="1" dirty="0" err="1"/>
              <a:t>tấm</a:t>
            </a:r>
            <a:r>
              <a:rPr lang="en-US" b="1" dirty="0"/>
              <a:t> </a:t>
            </a:r>
            <a:r>
              <a:rPr lang="en-US" b="1" dirty="0" err="1"/>
              <a:t>thẻ</a:t>
            </a:r>
            <a:r>
              <a:rPr lang="en-US" b="1" dirty="0"/>
              <a:t> </a:t>
            </a:r>
            <a:r>
              <a:rPr lang="en-US" b="1" dirty="0" err="1"/>
              <a:t>lớn</a:t>
            </a:r>
            <a:r>
              <a:rPr lang="en-US" b="1" dirty="0"/>
              <a:t> </a:t>
            </a:r>
            <a:r>
              <a:rPr lang="en-US" b="1" dirty="0" err="1"/>
              <a:t>hơn</a:t>
            </a:r>
            <a:r>
              <a:rPr lang="en-US" b="1" dirty="0"/>
              <a:t> 6.</a:t>
            </a:r>
          </a:p>
          <a:p>
            <a:endParaRPr lang="en-US" b="1" dirty="0"/>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28600" y="5257800"/>
                <a:ext cx="11630891" cy="82454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err="1">
                    <a:solidFill>
                      <a:srgbClr val="FF0000"/>
                    </a:solidFill>
                  </a:rPr>
                  <a:t>Lời</a:t>
                </a:r>
                <a:r>
                  <a:rPr lang="en-US" b="1" dirty="0">
                    <a:solidFill>
                      <a:srgbClr val="FF0000"/>
                    </a:solidFill>
                  </a:rPr>
                  <a:t> </a:t>
                </a:r>
                <a:r>
                  <a:rPr lang="en-US" b="1" dirty="0" err="1">
                    <a:solidFill>
                      <a:srgbClr val="FF0000"/>
                    </a:solidFill>
                  </a:rPr>
                  <a:t>giải</a:t>
                </a:r>
                <a:endParaRPr lang="en-US" dirty="0">
                  <a:solidFill>
                    <a:srgbClr val="FF0000"/>
                  </a:solidFill>
                </a:endParaRPr>
              </a:p>
              <a:p>
                <a:r>
                  <a:rPr lang="en-US" sz="4400" b="1" dirty="0" err="1"/>
                  <a:t>Mô</a:t>
                </a:r>
                <a:r>
                  <a:rPr lang="en-US" sz="4400" b="1" dirty="0"/>
                  <a:t> </a:t>
                </a:r>
                <a:r>
                  <a:rPr lang="en-US" sz="4400" b="1" dirty="0" err="1"/>
                  <a:t>tả</a:t>
                </a:r>
                <a:r>
                  <a:rPr lang="en-US" sz="4400" b="1" dirty="0"/>
                  <a:t> </a:t>
                </a:r>
                <a:r>
                  <a:rPr lang="en-US" sz="4400" b="1" dirty="0" err="1"/>
                  <a:t>không</a:t>
                </a:r>
                <a:r>
                  <a:rPr lang="en-US" sz="4400" b="1" dirty="0"/>
                  <a:t> </a:t>
                </a:r>
                <a:r>
                  <a:rPr lang="en-US" sz="4400" b="1" dirty="0" err="1"/>
                  <a:t>gian</a:t>
                </a:r>
                <a:r>
                  <a:rPr lang="en-US" sz="4400" b="1" dirty="0"/>
                  <a:t> </a:t>
                </a:r>
                <a:r>
                  <a:rPr lang="en-US" sz="4400" b="1" dirty="0" err="1"/>
                  <a:t>mẫu</a:t>
                </a:r>
                <a:r>
                  <a:rPr lang="en-US" sz="4400" b="1" dirty="0"/>
                  <a:t> </a:t>
                </a:r>
                <a14:m>
                  <m:oMath xmlns:m="http://schemas.openxmlformats.org/officeDocument/2006/math">
                    <m:r>
                      <a:rPr lang="en-US" sz="4400" b="1" i="1">
                        <a:latin typeface="Cambria Math" panose="02040503050406030204" pitchFamily="18" charset="0"/>
                      </a:rPr>
                      <m:t>𝜴</m:t>
                    </m:r>
                  </m:oMath>
                </a14:m>
                <a:r>
                  <a:rPr lang="en-US" sz="4400" b="1" dirty="0"/>
                  <a:t> </a:t>
                </a:r>
                <a:r>
                  <a:rPr lang="en-US" sz="4400" b="1" dirty="0" err="1"/>
                  <a:t>bằng</a:t>
                </a:r>
                <a:r>
                  <a:rPr lang="en-US" sz="4400" b="1" dirty="0"/>
                  <a:t> </a:t>
                </a:r>
                <a:r>
                  <a:rPr lang="en-US" sz="4400" b="1" dirty="0" err="1"/>
                  <a:t>cách</a:t>
                </a:r>
                <a:r>
                  <a:rPr lang="en-US" sz="4400" b="1" dirty="0"/>
                  <a:t> </a:t>
                </a:r>
                <a:r>
                  <a:rPr lang="en-US" sz="4400" b="1" dirty="0" err="1"/>
                  <a:t>lập</a:t>
                </a:r>
                <a:r>
                  <a:rPr lang="en-US" sz="4400" b="1" dirty="0"/>
                  <a:t> </a:t>
                </a:r>
                <a:r>
                  <a:rPr lang="en-US" sz="4400" b="1" dirty="0" err="1"/>
                  <a:t>bảng</a:t>
                </a:r>
                <a:r>
                  <a:rPr lang="en-US" sz="4400" b="1" dirty="0"/>
                  <a:t> </a:t>
                </a:r>
                <a:r>
                  <a:rPr lang="en-US" sz="4400" b="1" dirty="0" err="1"/>
                  <a:t>như</a:t>
                </a:r>
                <a:r>
                  <a:rPr lang="en-US" sz="4400" b="1" dirty="0"/>
                  <a:t> </a:t>
                </a:r>
                <a:r>
                  <a:rPr lang="en-US" sz="4400" b="1" dirty="0" err="1"/>
                  <a:t>sau</a:t>
                </a:r>
                <a:r>
                  <a:rPr lang="en-US" sz="4400" b="1" dirty="0"/>
                  <a:t>.</a:t>
                </a:r>
              </a:p>
              <a:p>
                <a:pPr lvl="4"/>
                <a:endParaRPr lang="en-US"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228600" y="5257800"/>
                <a:ext cx="11630891" cy="8245476"/>
              </a:xfrm>
              <a:prstGeom prst="rect">
                <a:avLst/>
              </a:prstGeom>
              <a:blipFill>
                <a:blip r:embed="rId3"/>
                <a:stretch>
                  <a:fillRect l="-2357" t="-2437"/>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011892" y="5257800"/>
                <a:ext cx="11963400" cy="81613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spcAft>
                    <a:spcPts val="800"/>
                  </a:spcAft>
                  <a:buNone/>
                </a:pPr>
                <a:r>
                  <a:rPr lang="en-US" b="1" dirty="0">
                    <a:solidFill>
                      <a:srgbClr val="000000"/>
                    </a:solidFill>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r>
                      <a:rPr lang="en-US" b="1"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𝒏</m:t>
                    </m:r>
                    <m:d>
                      <m:dPr>
                        <m:ctrlPr>
                          <a:rPr lang="en-US" b="1" i="1">
                            <a:solidFill>
                              <a:srgbClr val="000000"/>
                            </a:solidFill>
                            <a:latin typeface="Cambria Math" panose="02040503050406030204" pitchFamily="18" charset="0"/>
                            <a:ea typeface="SimSun" panose="02010600030101010101" pitchFamily="2" charset="-122"/>
                            <a:cs typeface="Times New Roman" panose="02020603050405020304" pitchFamily="18" charset="0"/>
                          </a:rPr>
                        </m:ctrlPr>
                      </m:dPr>
                      <m:e>
                        <m:r>
                          <a:rPr lang="en-US" b="1"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𝜴</m:t>
                        </m:r>
                      </m:e>
                    </m:d>
                    <m:r>
                      <a:rPr lang="en-US" b="1" i="1">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r>
                      <a:rPr lang="en-US" b="1"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𝟐𝟎</m:t>
                    </m:r>
                  </m:oMath>
                </a14:m>
                <a:r>
                  <a:rPr lang="en-US"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a:p>
                <a:pPr>
                  <a:lnSpc>
                    <a:spcPct val="100000"/>
                  </a:lnSpc>
                  <a:spcAft>
                    <a:spcPts val="800"/>
                  </a:spcAft>
                </a:pPr>
                <a:r>
                  <a:rPr lang="en-US" sz="4200" b="1" dirty="0" err="1">
                    <a:solidFill>
                      <a:srgbClr val="000000"/>
                    </a:solidFill>
                    <a:latin typeface="Tahoma" panose="020B0604030504040204" pitchFamily="34" charset="0"/>
                    <a:ea typeface="Tahoma" panose="020B0604030504040204" pitchFamily="34" charset="0"/>
                    <a:cs typeface="Tahoma" panose="020B0604030504040204" pitchFamily="34" charset="0"/>
                  </a:rPr>
                  <a:t>Biến</a:t>
                </a:r>
                <a:r>
                  <a:rPr lang="en-US" sz="42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200" b="1" dirty="0" err="1">
                    <a:solidFill>
                      <a:srgbClr val="000000"/>
                    </a:solidFill>
                    <a:latin typeface="Tahoma" panose="020B0604030504040204" pitchFamily="34" charset="0"/>
                    <a:ea typeface="Tahoma" panose="020B0604030504040204" pitchFamily="34" charset="0"/>
                    <a:cs typeface="Tahoma" panose="020B0604030504040204" pitchFamily="34" charset="0"/>
                  </a:rPr>
                  <a:t>cố</a:t>
                </a:r>
                <a:r>
                  <a:rPr lang="en-US" sz="42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200" b="1" i="1" dirty="0">
                    <a:solidFill>
                      <a:srgbClr val="000000"/>
                    </a:solidFill>
                    <a:latin typeface="Tahoma" panose="020B0604030504040204" pitchFamily="34" charset="0"/>
                    <a:ea typeface="Tahoma" panose="020B0604030504040204" pitchFamily="34" charset="0"/>
                    <a:cs typeface="Tahoma" panose="020B0604030504040204" pitchFamily="34" charset="0"/>
                  </a:rPr>
                  <a:t>E:</a:t>
                </a:r>
                <a:r>
                  <a:rPr lang="en-US" sz="42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200" b="1" dirty="0" err="1">
                    <a:solidFill>
                      <a:srgbClr val="000000"/>
                    </a:solidFill>
                    <a:latin typeface="Tahoma" panose="020B0604030504040204" pitchFamily="34" charset="0"/>
                    <a:ea typeface="Tahoma" panose="020B0604030504040204" pitchFamily="34" charset="0"/>
                    <a:cs typeface="Tahoma" panose="020B0604030504040204" pitchFamily="34" charset="0"/>
                  </a:rPr>
                  <a:t>Tổng</a:t>
                </a:r>
                <a:r>
                  <a:rPr lang="en-US" sz="42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200" b="1" dirty="0" err="1">
                    <a:solidFill>
                      <a:srgbClr val="000000"/>
                    </a:solidFill>
                    <a:latin typeface="Tahoma" panose="020B0604030504040204" pitchFamily="34" charset="0"/>
                    <a:ea typeface="Tahoma" panose="020B0604030504040204" pitchFamily="34" charset="0"/>
                    <a:cs typeface="Tahoma" panose="020B0604030504040204" pitchFamily="34" charset="0"/>
                  </a:rPr>
                  <a:t>hai</a:t>
                </a:r>
                <a:r>
                  <a:rPr lang="en-US" sz="42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200" b="1" dirty="0" err="1">
                    <a:solidFill>
                      <a:srgbClr val="000000"/>
                    </a:solidFill>
                    <a:latin typeface="Tahoma" panose="020B0604030504040204" pitchFamily="34" charset="0"/>
                    <a:ea typeface="Tahoma" panose="020B0604030504040204" pitchFamily="34" charset="0"/>
                    <a:cs typeface="Tahoma" panose="020B0604030504040204" pitchFamily="34" charset="0"/>
                  </a:rPr>
                  <a:t>số</a:t>
                </a:r>
                <a:r>
                  <a:rPr lang="en-US" sz="42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200" b="1" dirty="0" err="1">
                    <a:solidFill>
                      <a:srgbClr val="000000"/>
                    </a:solidFill>
                    <a:latin typeface="Tahoma" panose="020B0604030504040204" pitchFamily="34" charset="0"/>
                    <a:ea typeface="Tahoma" panose="020B0604030504040204" pitchFamily="34" charset="0"/>
                    <a:cs typeface="Tahoma" panose="020B0604030504040204" pitchFamily="34" charset="0"/>
                  </a:rPr>
                  <a:t>trên</a:t>
                </a:r>
                <a:r>
                  <a:rPr lang="en-US" sz="42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200" b="1" dirty="0" err="1">
                    <a:solidFill>
                      <a:srgbClr val="000000"/>
                    </a:solidFill>
                    <a:latin typeface="Tahoma" panose="020B0604030504040204" pitchFamily="34" charset="0"/>
                    <a:ea typeface="Tahoma" panose="020B0604030504040204" pitchFamily="34" charset="0"/>
                    <a:cs typeface="Tahoma" panose="020B0604030504040204" pitchFamily="34" charset="0"/>
                  </a:rPr>
                  <a:t>hai</a:t>
                </a:r>
                <a:r>
                  <a:rPr lang="en-US" sz="42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200" b="1" dirty="0" err="1">
                    <a:solidFill>
                      <a:srgbClr val="000000"/>
                    </a:solidFill>
                    <a:latin typeface="Tahoma" panose="020B0604030504040204" pitchFamily="34" charset="0"/>
                    <a:ea typeface="Tahoma" panose="020B0604030504040204" pitchFamily="34" charset="0"/>
                    <a:cs typeface="Tahoma" panose="020B0604030504040204" pitchFamily="34" charset="0"/>
                  </a:rPr>
                  <a:t>tấm</a:t>
                </a:r>
                <a:r>
                  <a:rPr lang="en-US" sz="42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200" b="1" dirty="0" err="1">
                    <a:solidFill>
                      <a:srgbClr val="000000"/>
                    </a:solidFill>
                    <a:latin typeface="Tahoma" panose="020B0604030504040204" pitchFamily="34" charset="0"/>
                    <a:ea typeface="Tahoma" panose="020B0604030504040204" pitchFamily="34" charset="0"/>
                    <a:cs typeface="Tahoma" panose="020B0604030504040204" pitchFamily="34" charset="0"/>
                  </a:rPr>
                  <a:t>thẻ</a:t>
                </a:r>
                <a:r>
                  <a:rPr lang="en-US" sz="42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200" b="1" dirty="0" err="1">
                    <a:solidFill>
                      <a:srgbClr val="000000"/>
                    </a:solidFill>
                    <a:latin typeface="Tahoma" panose="020B0604030504040204" pitchFamily="34" charset="0"/>
                    <a:ea typeface="Tahoma" panose="020B0604030504040204" pitchFamily="34" charset="0"/>
                    <a:cs typeface="Tahoma" panose="020B0604030504040204" pitchFamily="34" charset="0"/>
                  </a:rPr>
                  <a:t>lớn</a:t>
                </a:r>
                <a:r>
                  <a:rPr lang="en-US" sz="42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200" b="1" dirty="0" err="1">
                    <a:solidFill>
                      <a:srgbClr val="000000"/>
                    </a:solidFill>
                    <a:latin typeface="Tahoma" panose="020B0604030504040204" pitchFamily="34" charset="0"/>
                    <a:ea typeface="Tahoma" panose="020B0604030504040204" pitchFamily="34" charset="0"/>
                    <a:cs typeface="Tahoma" panose="020B0604030504040204" pitchFamily="34" charset="0"/>
                  </a:rPr>
                  <a:t>hơn</a:t>
                </a:r>
                <a:r>
                  <a:rPr lang="en-US" sz="4200" b="1" dirty="0">
                    <a:solidFill>
                      <a:srgbClr val="000000"/>
                    </a:solidFill>
                    <a:latin typeface="Tahoma" panose="020B0604030504040204" pitchFamily="34" charset="0"/>
                    <a:ea typeface="Tahoma" panose="020B0604030504040204" pitchFamily="34" charset="0"/>
                    <a:cs typeface="Tahoma" panose="020B0604030504040204" pitchFamily="34" charset="0"/>
                  </a:rPr>
                  <a:t> 6” </a:t>
                </a:r>
                <a:r>
                  <a:rPr lang="en-US" sz="4200" b="1" dirty="0" err="1">
                    <a:solidFill>
                      <a:srgbClr val="383738"/>
                    </a:solidFill>
                    <a:latin typeface="Tahoma" panose="020B0604030504040204" pitchFamily="34" charset="0"/>
                    <a:ea typeface="Tahoma" panose="020B0604030504040204" pitchFamily="34" charset="0"/>
                    <a:cs typeface="Tahoma" panose="020B0604030504040204" pitchFamily="34" charset="0"/>
                  </a:rPr>
                  <a:t>xảy</a:t>
                </a:r>
                <a:r>
                  <a:rPr lang="en-US" sz="4200" b="1" dirty="0">
                    <a:solidFill>
                      <a:srgbClr val="383738"/>
                    </a:solidFill>
                    <a:latin typeface="Tahoma" panose="020B0604030504040204" pitchFamily="34" charset="0"/>
                    <a:ea typeface="Tahoma" panose="020B0604030504040204" pitchFamily="34" charset="0"/>
                    <a:cs typeface="Tahoma" panose="020B0604030504040204" pitchFamily="34" charset="0"/>
                  </a:rPr>
                  <a:t> </a:t>
                </a:r>
                <a:r>
                  <a:rPr lang="en-US" sz="4200" b="1" dirty="0" err="1">
                    <a:solidFill>
                      <a:srgbClr val="383738"/>
                    </a:solidFill>
                    <a:latin typeface="Tahoma" panose="020B0604030504040204" pitchFamily="34" charset="0"/>
                    <a:ea typeface="Tahoma" panose="020B0604030504040204" pitchFamily="34" charset="0"/>
                    <a:cs typeface="Tahoma" panose="020B0604030504040204" pitchFamily="34" charset="0"/>
                  </a:rPr>
                  <a:t>ra</a:t>
                </a:r>
                <a:r>
                  <a:rPr lang="en-US" sz="4200" b="1" dirty="0">
                    <a:solidFill>
                      <a:srgbClr val="383738"/>
                    </a:solidFill>
                    <a:latin typeface="Tahoma" panose="020B0604030504040204" pitchFamily="34" charset="0"/>
                    <a:ea typeface="Tahoma" panose="020B0604030504040204" pitchFamily="34" charset="0"/>
                    <a:cs typeface="Tahoma" panose="020B0604030504040204" pitchFamily="34" charset="0"/>
                  </a:rPr>
                  <a:t> </a:t>
                </a:r>
                <a:r>
                  <a:rPr lang="en-US" sz="4200" b="1" dirty="0" err="1">
                    <a:solidFill>
                      <a:srgbClr val="000000"/>
                    </a:solidFill>
                    <a:latin typeface="Tahoma" panose="020B0604030504040204" pitchFamily="34" charset="0"/>
                    <a:ea typeface="Tahoma" panose="020B0604030504040204" pitchFamily="34" charset="0"/>
                    <a:cs typeface="Tahoma" panose="020B0604030504040204" pitchFamily="34" charset="0"/>
                  </a:rPr>
                  <a:t>khi</a:t>
                </a:r>
                <a:r>
                  <a:rPr lang="en-US" sz="42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200" b="1" dirty="0" err="1">
                    <a:solidFill>
                      <a:srgbClr val="000000"/>
                    </a:solidFill>
                    <a:latin typeface="Tahoma" panose="020B0604030504040204" pitchFamily="34" charset="0"/>
                    <a:ea typeface="Tahoma" panose="020B0604030504040204" pitchFamily="34" charset="0"/>
                    <a:cs typeface="Tahoma" panose="020B0604030504040204" pitchFamily="34" charset="0"/>
                  </a:rPr>
                  <a:t>tổng</a:t>
                </a:r>
                <a:r>
                  <a:rPr lang="en-US" sz="42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200" b="1" dirty="0" err="1">
                    <a:solidFill>
                      <a:srgbClr val="000000"/>
                    </a:solidFill>
                    <a:latin typeface="Tahoma" panose="020B0604030504040204" pitchFamily="34" charset="0"/>
                    <a:ea typeface="Tahoma" panose="020B0604030504040204" pitchFamily="34" charset="0"/>
                    <a:cs typeface="Tahoma" panose="020B0604030504040204" pitchFamily="34" charset="0"/>
                  </a:rPr>
                  <a:t>là</a:t>
                </a:r>
                <a:r>
                  <a:rPr lang="en-US" sz="42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200" b="1" dirty="0" err="1">
                    <a:solidFill>
                      <a:srgbClr val="000000"/>
                    </a:solidFill>
                    <a:latin typeface="Tahoma" panose="020B0604030504040204" pitchFamily="34" charset="0"/>
                    <a:ea typeface="Tahoma" panose="020B0604030504040204" pitchFamily="34" charset="0"/>
                    <a:cs typeface="Tahoma" panose="020B0604030504040204" pitchFamily="34" charset="0"/>
                  </a:rPr>
                  <a:t>một</a:t>
                </a:r>
                <a:r>
                  <a:rPr lang="en-US" sz="42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200" b="1" dirty="0" err="1">
                    <a:solidFill>
                      <a:srgbClr val="000000"/>
                    </a:solidFill>
                    <a:latin typeface="Tahoma" panose="020B0604030504040204" pitchFamily="34" charset="0"/>
                    <a:ea typeface="Tahoma" panose="020B0604030504040204" pitchFamily="34" charset="0"/>
                    <a:cs typeface="Tahoma" panose="020B0604030504040204" pitchFamily="34" charset="0"/>
                  </a:rPr>
                  <a:t>trong</a:t>
                </a:r>
                <a:r>
                  <a:rPr lang="en-US" sz="42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200" b="1" dirty="0" err="1">
                    <a:solidFill>
                      <a:srgbClr val="000000"/>
                    </a:solidFill>
                    <a:latin typeface="Tahoma" panose="020B0604030504040204" pitchFamily="34" charset="0"/>
                    <a:ea typeface="Tahoma" panose="020B0604030504040204" pitchFamily="34" charset="0"/>
                    <a:cs typeface="Tahoma" panose="020B0604030504040204" pitchFamily="34" charset="0"/>
                  </a:rPr>
                  <a:t>ba</a:t>
                </a:r>
                <a:r>
                  <a:rPr lang="en-US" sz="42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200" b="1" dirty="0" err="1">
                    <a:solidFill>
                      <a:srgbClr val="000000"/>
                    </a:solidFill>
                    <a:latin typeface="Tahoma" panose="020B0604030504040204" pitchFamily="34" charset="0"/>
                    <a:ea typeface="Tahoma" panose="020B0604030504040204" pitchFamily="34" charset="0"/>
                    <a:cs typeface="Tahoma" panose="020B0604030504040204" pitchFamily="34" charset="0"/>
                  </a:rPr>
                  <a:t>trường</a:t>
                </a:r>
                <a:r>
                  <a:rPr lang="en-US" sz="42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200" b="1" dirty="0" err="1">
                    <a:solidFill>
                      <a:srgbClr val="000000"/>
                    </a:solidFill>
                    <a:latin typeface="Tahoma" panose="020B0604030504040204" pitchFamily="34" charset="0"/>
                    <a:ea typeface="Tahoma" panose="020B0604030504040204" pitchFamily="34" charset="0"/>
                    <a:cs typeface="Tahoma" panose="020B0604030504040204" pitchFamily="34" charset="0"/>
                  </a:rPr>
                  <a:t>hợp</a:t>
                </a:r>
                <a:r>
                  <a:rPr lang="en-US" sz="4200"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4200" b="1" dirty="0">
                  <a:latin typeface="Tahoma" panose="020B0604030504040204" pitchFamily="34" charset="0"/>
                  <a:ea typeface="Tahoma" panose="020B0604030504040204" pitchFamily="34" charset="0"/>
                  <a:cs typeface="Tahoma" panose="020B0604030504040204" pitchFamily="34" charset="0"/>
                </a:endParaRPr>
              </a:p>
              <a:p>
                <a:pPr lvl="4"/>
                <a:endParaRPr lang="en-US" dirty="0"/>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011892" y="5257800"/>
                <a:ext cx="11963400" cy="8161340"/>
              </a:xfrm>
              <a:prstGeom prst="rect">
                <a:avLst/>
              </a:prstGeom>
              <a:blipFill>
                <a:blip r:embed="rId4"/>
                <a:stretch>
                  <a:fillRect l="-2239" t="-1716" r="-1069"/>
                </a:stretch>
              </a:blipFill>
              <a:ln>
                <a:solidFill>
                  <a:srgbClr val="00B0F0"/>
                </a:solidFill>
              </a:ln>
            </p:spPr>
            <p:txBody>
              <a:bodyPr/>
              <a:lstStyle/>
              <a:p>
                <a:r>
                  <a:rPr lang="en-US">
                    <a:noFill/>
                  </a:rPr>
                  <a:t> </a:t>
                </a:r>
              </a:p>
            </p:txBody>
          </p:sp>
        </mc:Fallback>
      </mc:AlternateContent>
      <p:grpSp>
        <p:nvGrpSpPr>
          <p:cNvPr id="8" name="Group 7">
            <a:extLst>
              <a:ext uri="{FF2B5EF4-FFF2-40B4-BE49-F238E27FC236}">
                <a16:creationId xmlns:a16="http://schemas.microsoft.com/office/drawing/2014/main" id="{01C5D90F-174C-437C-FCEB-754D81BA33B3}"/>
              </a:ext>
            </a:extLst>
          </p:cNvPr>
          <p:cNvGrpSpPr/>
          <p:nvPr/>
        </p:nvGrpSpPr>
        <p:grpSpPr>
          <a:xfrm>
            <a:off x="838200" y="1862493"/>
            <a:ext cx="3200400" cy="689429"/>
            <a:chOff x="22440" y="1030"/>
            <a:chExt cx="951488" cy="280196"/>
          </a:xfrm>
        </p:grpSpPr>
        <p:grpSp>
          <p:nvGrpSpPr>
            <p:cNvPr id="9" name="Group 8">
              <a:extLst>
                <a:ext uri="{FF2B5EF4-FFF2-40B4-BE49-F238E27FC236}">
                  <a16:creationId xmlns:a16="http://schemas.microsoft.com/office/drawing/2014/main" id="{3F7B4DDF-60AC-E1E3-01C2-8450092F3F08}"/>
                </a:ext>
              </a:extLst>
            </p:cNvPr>
            <p:cNvGrpSpPr/>
            <p:nvPr/>
          </p:nvGrpSpPr>
          <p:grpSpPr>
            <a:xfrm>
              <a:off x="22440" y="59287"/>
              <a:ext cx="850471" cy="159855"/>
              <a:chOff x="31572" y="60276"/>
              <a:chExt cx="1196628" cy="197828"/>
            </a:xfrm>
          </p:grpSpPr>
          <p:sp>
            <p:nvSpPr>
              <p:cNvPr id="11" name="Arrow: Pentagon 10">
                <a:extLst>
                  <a:ext uri="{FF2B5EF4-FFF2-40B4-BE49-F238E27FC236}">
                    <a16:creationId xmlns:a16="http://schemas.microsoft.com/office/drawing/2014/main" id="{D14EE5F1-4460-4A92-12BF-FE10177783F2}"/>
                  </a:ext>
                </a:extLst>
              </p:cNvPr>
              <p:cNvSpPr/>
              <p:nvPr/>
            </p:nvSpPr>
            <p:spPr>
              <a:xfrm>
                <a:off x="204585" y="62042"/>
                <a:ext cx="1023615"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defTabSz="914400" eaLnBrk="1" fontAlgn="auto" latinLnBrk="0" hangingPunct="1">
                  <a:lnSpc>
                    <a:spcPct val="106000"/>
                  </a:lnSpc>
                  <a:spcBef>
                    <a:spcPts val="0"/>
                  </a:spcBef>
                  <a:spcAft>
                    <a:spcPts val="800"/>
                  </a:spcAft>
                  <a:buClrTx/>
                  <a:buSzTx/>
                  <a:buFontTx/>
                  <a:buNone/>
                  <a:tabLst/>
                  <a:defRPr/>
                </a:pPr>
                <a:r>
                  <a:rPr kumimoji="0" lang="en-US" sz="1000" b="1" i="0" u="none" strike="noStrike" kern="1200" cap="none" spc="0" normalizeH="0" baseline="0" noProof="0">
                    <a:ln>
                      <a:noFill/>
                    </a:ln>
                    <a:solidFill>
                      <a:srgbClr val="0000CC"/>
                    </a:solidFill>
                    <a:effectLst/>
                    <a:uLnTx/>
                    <a:uFillTx/>
                    <a:latin typeface="Calibri"/>
                    <a:ea typeface="Calibri" panose="020F0502020204030204" pitchFamily="34" charset="0"/>
                    <a:cs typeface="Times New Roman" panose="02020603050405020304" pitchFamily="18" charset="0"/>
                  </a:rPr>
                  <a:t> </a:t>
                </a:r>
                <a:endParaRPr kumimoji="0" lang="en-US" sz="1200" b="0" i="0" u="none" strike="noStrike" kern="0" cap="none" spc="0" normalizeH="0" baseline="0" noProof="0">
                  <a:ln>
                    <a:noFill/>
                  </a:ln>
                  <a:solidFill>
                    <a:sysClr val="window" lastClr="FFFFFF"/>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Arrow: Chevron 11">
                <a:extLst>
                  <a:ext uri="{FF2B5EF4-FFF2-40B4-BE49-F238E27FC236}">
                    <a16:creationId xmlns:a16="http://schemas.microsoft.com/office/drawing/2014/main" id="{D100518E-ACC4-623A-EDA5-BD6F1D608D56}"/>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 name="Arrow: Chevron 12">
                <a:extLst>
                  <a:ext uri="{FF2B5EF4-FFF2-40B4-BE49-F238E27FC236}">
                    <a16:creationId xmlns:a16="http://schemas.microsoft.com/office/drawing/2014/main" id="{5AF4A35C-DB6E-CE87-069E-E076E74444AF}"/>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10" name="TextBox 56">
              <a:extLst>
                <a:ext uri="{FF2B5EF4-FFF2-40B4-BE49-F238E27FC236}">
                  <a16:creationId xmlns:a16="http://schemas.microsoft.com/office/drawing/2014/main" id="{1EA2A959-AAF0-B7A3-8AC7-BD412B2E44CE}"/>
                </a:ext>
              </a:extLst>
            </p:cNvPr>
            <p:cNvSpPr txBox="1"/>
            <p:nvPr/>
          </p:nvSpPr>
          <p:spPr>
            <a:xfrm>
              <a:off x="243027" y="1030"/>
              <a:ext cx="730901" cy="280196"/>
            </a:xfrm>
            <a:prstGeom prst="rect">
              <a:avLst/>
            </a:prstGeom>
            <a:noFill/>
          </p:spPr>
          <p:txBody>
            <a:bodyPr wrap="square">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41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Ví</a:t>
              </a:r>
              <a:r>
                <a:rPr kumimoji="0" lang="en-US" sz="41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1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dụ</a:t>
              </a:r>
              <a:r>
                <a:rPr kumimoji="0" lang="en-US" sz="41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5.</a:t>
              </a:r>
              <a:r>
                <a:rPr kumimoji="0" lang="en-US" sz="41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1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41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1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pic>
        <p:nvPicPr>
          <p:cNvPr id="14" name="Picture 13">
            <a:extLst>
              <a:ext uri="{FF2B5EF4-FFF2-40B4-BE49-F238E27FC236}">
                <a16:creationId xmlns:a16="http://schemas.microsoft.com/office/drawing/2014/main" id="{FFEAA54A-EE0E-5D67-97BF-C26EC2410097}"/>
              </a:ext>
            </a:extLst>
          </p:cNvPr>
          <p:cNvPicPr>
            <a:picLocks noChangeAspect="1"/>
          </p:cNvPicPr>
          <p:nvPr/>
        </p:nvPicPr>
        <p:blipFill>
          <a:blip r:embed="rId5"/>
          <a:stretch>
            <a:fillRect/>
          </a:stretch>
        </p:blipFill>
        <p:spPr>
          <a:xfrm>
            <a:off x="17068800" y="2005835"/>
            <a:ext cx="6705600" cy="3013841"/>
          </a:xfrm>
          <a:prstGeom prst="rect">
            <a:avLst/>
          </a:prstGeom>
        </p:spPr>
      </p:pic>
      <p:pic>
        <p:nvPicPr>
          <p:cNvPr id="6" name="Picture 5">
            <a:extLst>
              <a:ext uri="{FF2B5EF4-FFF2-40B4-BE49-F238E27FC236}">
                <a16:creationId xmlns:a16="http://schemas.microsoft.com/office/drawing/2014/main" id="{C8D373BF-FDFB-8912-1096-6DBAE25542F1}"/>
              </a:ext>
            </a:extLst>
          </p:cNvPr>
          <p:cNvPicPr>
            <a:picLocks noChangeAspect="1"/>
          </p:cNvPicPr>
          <p:nvPr/>
        </p:nvPicPr>
        <p:blipFill>
          <a:blip r:embed="rId6"/>
          <a:stretch>
            <a:fillRect/>
          </a:stretch>
        </p:blipFill>
        <p:spPr>
          <a:xfrm>
            <a:off x="792251" y="7358628"/>
            <a:ext cx="10836098" cy="4968419"/>
          </a:xfrm>
          <a:prstGeom prst="rect">
            <a:avLst/>
          </a:prstGeom>
        </p:spPr>
      </p:pic>
      <p:sp>
        <p:nvSpPr>
          <p:cNvPr id="18" name="TextBox 17">
            <a:extLst>
              <a:ext uri="{FF2B5EF4-FFF2-40B4-BE49-F238E27FC236}">
                <a16:creationId xmlns:a16="http://schemas.microsoft.com/office/drawing/2014/main" id="{ED1BDA4C-0F44-70A2-78D8-0831C2C095B2}"/>
              </a:ext>
            </a:extLst>
          </p:cNvPr>
          <p:cNvSpPr txBox="1"/>
          <p:nvPr/>
        </p:nvSpPr>
        <p:spPr>
          <a:xfrm>
            <a:off x="408709" y="12327047"/>
            <a:ext cx="12241762" cy="969946"/>
          </a:xfrm>
          <a:prstGeom prst="rect">
            <a:avLst/>
          </a:prstGeom>
          <a:noFill/>
        </p:spPr>
        <p:txBody>
          <a:bodyPr wrap="square">
            <a:spAutoFit/>
          </a:bodyPr>
          <a:lstStyle/>
          <a:p>
            <a:pPr>
              <a:lnSpc>
                <a:spcPct val="150000"/>
              </a:lnSpc>
              <a:spcAft>
                <a:spcPts val="800"/>
              </a:spcAft>
            </a:pP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Mỗi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ô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là</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một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kết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quả</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thể</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Có 20 ô,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9CB66B5-2915-8BB7-6838-F024E508F0CD}"/>
                  </a:ext>
                </a:extLst>
              </p:cNvPr>
              <p:cNvSpPr txBox="1"/>
              <p:nvPr/>
            </p:nvSpPr>
            <p:spPr>
              <a:xfrm>
                <a:off x="12039600" y="8458200"/>
                <a:ext cx="12241762" cy="4582088"/>
              </a:xfrm>
              <a:prstGeom prst="rect">
                <a:avLst/>
              </a:prstGeom>
              <a:noFill/>
            </p:spPr>
            <p:txBody>
              <a:bodyPr wrap="square">
                <a:spAutoFit/>
              </a:bodyPr>
              <a:lstStyle/>
              <a:p>
                <a:pPr>
                  <a:spcAft>
                    <a:spcPts val="800"/>
                  </a:spcAft>
                </a:pPr>
                <a:r>
                  <a:rPr lang="en-US" sz="37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Tổng</a:t>
                </a:r>
                <a:r>
                  <a:rPr lang="en-US" sz="37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37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bằng</a:t>
                </a:r>
                <a:r>
                  <a:rPr lang="en-US" sz="37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7 </a:t>
                </a:r>
                <a:r>
                  <a:rPr lang="en-US" sz="37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gồm</a:t>
                </a:r>
                <a:r>
                  <a:rPr lang="en-US" sz="37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37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các</a:t>
                </a:r>
                <a:r>
                  <a:rPr lang="en-US" sz="37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3700" b="1" dirty="0" err="1">
                    <a:solidFill>
                      <a:srgbClr val="383738"/>
                    </a:solidFill>
                    <a:effectLst/>
                    <a:latin typeface="Tahoma" panose="020B0604030504040204" pitchFamily="34" charset="0"/>
                    <a:ea typeface="Tahoma" panose="020B0604030504040204" pitchFamily="34" charset="0"/>
                    <a:cs typeface="Tahoma" panose="020B0604030504040204" pitchFamily="34" charset="0"/>
                  </a:rPr>
                  <a:t>kết</a:t>
                </a:r>
                <a:r>
                  <a:rPr lang="en-US" sz="3700" b="1" dirty="0">
                    <a:solidFill>
                      <a:srgbClr val="383738"/>
                    </a:solidFill>
                    <a:effectLst/>
                    <a:latin typeface="Tahoma" panose="020B0604030504040204" pitchFamily="34" charset="0"/>
                    <a:ea typeface="Tahoma" panose="020B0604030504040204" pitchFamily="34" charset="0"/>
                    <a:cs typeface="Tahoma" panose="020B0604030504040204" pitchFamily="34" charset="0"/>
                  </a:rPr>
                  <a:t> </a:t>
                </a:r>
                <a:r>
                  <a:rPr lang="en-US" sz="3700" b="1" dirty="0" err="1">
                    <a:solidFill>
                      <a:srgbClr val="383738"/>
                    </a:solidFill>
                    <a:effectLst/>
                    <a:latin typeface="Tahoma" panose="020B0604030504040204" pitchFamily="34" charset="0"/>
                    <a:ea typeface="Tahoma" panose="020B0604030504040204" pitchFamily="34" charset="0"/>
                    <a:cs typeface="Tahoma" panose="020B0604030504040204" pitchFamily="34" charset="0"/>
                  </a:rPr>
                  <a:t>quả</a:t>
                </a:r>
                <a:r>
                  <a:rPr lang="en-US" sz="3700" b="1" dirty="0">
                    <a:solidFill>
                      <a:srgbClr val="383738"/>
                    </a:solidFill>
                    <a:effectLst/>
                    <a:latin typeface="Tahoma" panose="020B0604030504040204" pitchFamily="34" charset="0"/>
                    <a:ea typeface="Tahoma" panose="020B0604030504040204" pitchFamily="34" charset="0"/>
                    <a:cs typeface="Tahoma" panose="020B0604030504040204" pitchFamily="34" charset="0"/>
                  </a:rPr>
                  <a:t>: (3, 4): (4, 3);</a:t>
                </a:r>
                <a:r>
                  <a:rPr lang="en-US" sz="37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(5, </a:t>
                </a:r>
                <a:r>
                  <a:rPr lang="en-US" sz="3700" b="1" dirty="0">
                    <a:solidFill>
                      <a:srgbClr val="383738"/>
                    </a:solidFill>
                    <a:effectLst/>
                    <a:latin typeface="Tahoma" panose="020B0604030504040204" pitchFamily="34" charset="0"/>
                    <a:ea typeface="Tahoma" panose="020B0604030504040204" pitchFamily="34" charset="0"/>
                    <a:cs typeface="Tahoma" panose="020B0604030504040204" pitchFamily="34" charset="0"/>
                  </a:rPr>
                  <a:t>2).</a:t>
                </a:r>
                <a:endParaRPr lang="en-US" sz="3700" b="1" dirty="0">
                  <a:effectLst/>
                  <a:latin typeface="Tahoma" panose="020B0604030504040204" pitchFamily="34" charset="0"/>
                  <a:ea typeface="Tahoma" panose="020B0604030504040204" pitchFamily="34" charset="0"/>
                  <a:cs typeface="Tahoma" panose="020B0604030504040204" pitchFamily="34" charset="0"/>
                </a:endParaRPr>
              </a:p>
              <a:p>
                <a:pPr>
                  <a:spcAft>
                    <a:spcPts val="800"/>
                  </a:spcAft>
                </a:pPr>
                <a:r>
                  <a:rPr lang="en-US" sz="40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Tổng</a:t>
                </a:r>
                <a:r>
                  <a:rPr lang="en-US" sz="4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bằng</a:t>
                </a:r>
                <a:r>
                  <a:rPr lang="en-US" sz="4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8 </a:t>
                </a:r>
                <a:r>
                  <a:rPr lang="en-US" sz="40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gồm</a:t>
                </a:r>
                <a:r>
                  <a:rPr lang="en-US" sz="4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các</a:t>
                </a:r>
                <a:r>
                  <a:rPr lang="en-US" sz="4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383738"/>
                    </a:solidFill>
                    <a:effectLst/>
                    <a:latin typeface="Tahoma" panose="020B0604030504040204" pitchFamily="34" charset="0"/>
                    <a:ea typeface="Tahoma" panose="020B0604030504040204" pitchFamily="34" charset="0"/>
                    <a:cs typeface="Tahoma" panose="020B0604030504040204" pitchFamily="34" charset="0"/>
                  </a:rPr>
                  <a:t>kết</a:t>
                </a:r>
                <a:r>
                  <a:rPr lang="en-US" sz="4000" b="1" dirty="0">
                    <a:solidFill>
                      <a:srgbClr val="383738"/>
                    </a:solidFill>
                    <a:effectLst/>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383738"/>
                    </a:solidFill>
                    <a:effectLst/>
                    <a:latin typeface="Tahoma" panose="020B0604030504040204" pitchFamily="34" charset="0"/>
                    <a:ea typeface="Tahoma" panose="020B0604030504040204" pitchFamily="34" charset="0"/>
                    <a:cs typeface="Tahoma" panose="020B0604030504040204" pitchFamily="34" charset="0"/>
                  </a:rPr>
                  <a:t>quả</a:t>
                </a:r>
                <a:r>
                  <a:rPr lang="en-US" sz="4000" b="1" dirty="0">
                    <a:solidFill>
                      <a:srgbClr val="383738"/>
                    </a:solidFill>
                    <a:effectLst/>
                    <a:latin typeface="Tahoma" panose="020B0604030504040204" pitchFamily="34" charset="0"/>
                    <a:ea typeface="Tahoma" panose="020B0604030504040204" pitchFamily="34" charset="0"/>
                    <a:cs typeface="Tahoma" panose="020B0604030504040204" pitchFamily="34" charset="0"/>
                  </a:rPr>
                  <a:t>: (4, 4): (5, 3).</a:t>
                </a:r>
                <a:endParaRPr lang="en-US" sz="4000" b="1" dirty="0">
                  <a:effectLst/>
                  <a:latin typeface="Tahoma" panose="020B0604030504040204" pitchFamily="34" charset="0"/>
                  <a:ea typeface="Tahoma" panose="020B0604030504040204" pitchFamily="34" charset="0"/>
                  <a:cs typeface="Tahoma" panose="020B0604030504040204" pitchFamily="34" charset="0"/>
                </a:endParaRPr>
              </a:p>
              <a:p>
                <a:pPr>
                  <a:spcAft>
                    <a:spcPts val="800"/>
                  </a:spcAft>
                </a:pPr>
                <a:r>
                  <a:rPr lang="en-US" sz="40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Tổng</a:t>
                </a:r>
                <a:r>
                  <a:rPr lang="en-US" sz="4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bằng</a:t>
                </a:r>
                <a:r>
                  <a:rPr lang="en-US" sz="4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9 </a:t>
                </a:r>
                <a:r>
                  <a:rPr lang="en-US" sz="40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có</a:t>
                </a:r>
                <a:r>
                  <a:rPr lang="en-US" sz="4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một</a:t>
                </a:r>
                <a:r>
                  <a:rPr lang="en-US" sz="4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383738"/>
                    </a:solidFill>
                    <a:effectLst/>
                    <a:latin typeface="Tahoma" panose="020B0604030504040204" pitchFamily="34" charset="0"/>
                    <a:ea typeface="Tahoma" panose="020B0604030504040204" pitchFamily="34" charset="0"/>
                    <a:cs typeface="Tahoma" panose="020B0604030504040204" pitchFamily="34" charset="0"/>
                  </a:rPr>
                  <a:t>kết</a:t>
                </a:r>
                <a:r>
                  <a:rPr lang="en-US" sz="4000" b="1" dirty="0">
                    <a:solidFill>
                      <a:srgbClr val="383738"/>
                    </a:solidFill>
                    <a:effectLst/>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383738"/>
                    </a:solidFill>
                    <a:effectLst/>
                    <a:latin typeface="Tahoma" panose="020B0604030504040204" pitchFamily="34" charset="0"/>
                    <a:ea typeface="Tahoma" panose="020B0604030504040204" pitchFamily="34" charset="0"/>
                    <a:cs typeface="Tahoma" panose="020B0604030504040204" pitchFamily="34" charset="0"/>
                  </a:rPr>
                  <a:t>quả</a:t>
                </a:r>
                <a:r>
                  <a:rPr lang="en-US" sz="4000" b="1" dirty="0">
                    <a:solidFill>
                      <a:srgbClr val="383738"/>
                    </a:solidFill>
                    <a:effectLst/>
                    <a:latin typeface="Tahoma" panose="020B0604030504040204" pitchFamily="34" charset="0"/>
                    <a:ea typeface="Tahoma" panose="020B0604030504040204" pitchFamily="34" charset="0"/>
                    <a:cs typeface="Tahoma" panose="020B0604030504040204" pitchFamily="34" charset="0"/>
                  </a:rPr>
                  <a:t>: (5, 4).</a:t>
                </a:r>
                <a:endParaRPr lang="en-US" sz="4000" b="1" dirty="0">
                  <a:effectLst/>
                  <a:latin typeface="Tahoma" panose="020B0604030504040204" pitchFamily="34" charset="0"/>
                  <a:ea typeface="Tahoma" panose="020B0604030504040204" pitchFamily="34" charset="0"/>
                  <a:cs typeface="Tahoma" panose="020B0604030504040204" pitchFamily="34" charset="0"/>
                </a:endParaRPr>
              </a:p>
              <a:p>
                <a:pPr>
                  <a:spcAft>
                    <a:spcPts val="800"/>
                  </a:spcAft>
                </a:pPr>
                <a:r>
                  <a:rPr lang="en-US" sz="40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Vậy</a:t>
                </a:r>
                <a:r>
                  <a:rPr lang="en-US" sz="4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biến</a:t>
                </a:r>
                <a:r>
                  <a:rPr lang="en-US" sz="4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cố</a:t>
                </a:r>
                <a:r>
                  <a:rPr lang="en-US" sz="4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E= {(3,4): </a:t>
                </a:r>
                <a:r>
                  <a:rPr lang="en-US" sz="4000" b="1" dirty="0">
                    <a:solidFill>
                      <a:srgbClr val="383738"/>
                    </a:solidFill>
                    <a:effectLst/>
                    <a:latin typeface="Tahoma" panose="020B0604030504040204" pitchFamily="34" charset="0"/>
                    <a:ea typeface="Tahoma" panose="020B0604030504040204" pitchFamily="34" charset="0"/>
                    <a:cs typeface="Tahoma" panose="020B0604030504040204" pitchFamily="34" charset="0"/>
                  </a:rPr>
                  <a:t>(4,3); (5,2); (4,4): (5,3): (5,4)}. </a:t>
                </a:r>
                <a:r>
                  <a:rPr lang="en-US" sz="4000" b="1" dirty="0" err="1">
                    <a:solidFill>
                      <a:srgbClr val="383738"/>
                    </a:solidFill>
                    <a:effectLst/>
                    <a:latin typeface="Tahoma" panose="020B0604030504040204" pitchFamily="34" charset="0"/>
                    <a:ea typeface="Tahoma" panose="020B0604030504040204" pitchFamily="34" charset="0"/>
                    <a:cs typeface="Tahoma" panose="020B0604030504040204" pitchFamily="34" charset="0"/>
                  </a:rPr>
                  <a:t>Từ</a:t>
                </a:r>
                <a:r>
                  <a:rPr lang="en-US" sz="4000" b="1" dirty="0">
                    <a:solidFill>
                      <a:srgbClr val="383738"/>
                    </a:solidFill>
                    <a:effectLst/>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383738"/>
                    </a:solidFill>
                    <a:effectLst/>
                    <a:latin typeface="Tahoma" panose="020B0604030504040204" pitchFamily="34" charset="0"/>
                    <a:ea typeface="Tahoma" panose="020B0604030504040204" pitchFamily="34" charset="0"/>
                    <a:cs typeface="Tahoma" panose="020B0604030504040204" pitchFamily="34" charset="0"/>
                  </a:rPr>
                  <a:t>đó</a:t>
                </a:r>
                <a:r>
                  <a:rPr lang="en-US" sz="4000" b="1" dirty="0">
                    <a:solidFill>
                      <a:srgbClr val="383738"/>
                    </a:solidFill>
                    <a:effectLst/>
                    <a:latin typeface="Tahoma" panose="020B0604030504040204" pitchFamily="34" charset="0"/>
                    <a:ea typeface="Tahoma" panose="020B0604030504040204" pitchFamily="34" charset="0"/>
                    <a:cs typeface="Tahoma" panose="020B0604030504040204" pitchFamily="34" charset="0"/>
                  </a:rPr>
                  <a:t> n(E) = 6 </a:t>
                </a:r>
                <a:r>
                  <a:rPr lang="en-US" sz="4000" b="1" dirty="0" err="1">
                    <a:solidFill>
                      <a:srgbClr val="383738"/>
                    </a:solidFill>
                    <a:effectLst/>
                    <a:latin typeface="Tahoma" panose="020B0604030504040204" pitchFamily="34" charset="0"/>
                    <a:ea typeface="Tahoma" panose="020B0604030504040204" pitchFamily="34" charset="0"/>
                    <a:cs typeface="Tahoma" panose="020B0604030504040204" pitchFamily="34" charset="0"/>
                  </a:rPr>
                  <a:t>và</a:t>
                </a:r>
                <a:endParaRPr lang="en-US" sz="4000" b="1" dirty="0">
                  <a:effectLst/>
                  <a:latin typeface="Tahoma" panose="020B0604030504040204" pitchFamily="34" charset="0"/>
                  <a:ea typeface="Tahoma" panose="020B0604030504040204" pitchFamily="34" charset="0"/>
                  <a:cs typeface="Tahoma" panose="020B0604030504040204" pitchFamily="34" charset="0"/>
                </a:endParaRPr>
              </a:p>
              <a:p>
                <a:pPr>
                  <a:spcAft>
                    <a:spcPts val="800"/>
                  </a:spcAft>
                </a:pPr>
                <a:r>
                  <a:rPr lang="en-US" sz="4000" b="1" dirty="0">
                    <a:solidFill>
                      <a:srgbClr val="383738"/>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t>𝑷</m:t>
                    </m:r>
                    <m:d>
                      <m:dPr>
                        <m:ctrlPr>
                          <a:rPr lang="en-US" sz="4400" b="1" i="1">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ctrlPr>
                      </m:dPr>
                      <m:e>
                        <m:r>
                          <a:rPr lang="en-US" sz="4400" b="1" i="1" smtClean="0">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t>𝑬</m:t>
                        </m:r>
                      </m:e>
                    </m:d>
                    <m:r>
                      <a:rPr lang="en-US" sz="4400" b="1" i="1" smtClean="0">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4400" b="1" i="1">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4400" b="1" i="1" smtClean="0">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t>𝒏</m:t>
                        </m:r>
                        <m:d>
                          <m:dPr>
                            <m:ctrlPr>
                              <a:rPr lang="en-US" sz="4400" b="1" i="1">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ctrlPr>
                          </m:dPr>
                          <m:e>
                            <m:r>
                              <a:rPr lang="en-US" sz="4400" b="1" i="1" smtClean="0">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t>𝑬</m:t>
                            </m:r>
                          </m:e>
                        </m:d>
                      </m:num>
                      <m:den>
                        <m:r>
                          <a:rPr lang="en-US" sz="4400" b="1" i="1" smtClean="0">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t>𝒏</m:t>
                        </m:r>
                        <m:d>
                          <m:dPr>
                            <m:ctrlPr>
                              <a:rPr lang="en-US" sz="4400" b="1" i="1">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ctrlPr>
                          </m:dPr>
                          <m:e>
                            <m:r>
                              <a:rPr lang="en-US" sz="4400" b="1" i="1" smtClean="0">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t>𝜴</m:t>
                            </m:r>
                          </m:e>
                        </m:d>
                      </m:den>
                    </m:f>
                    <m:r>
                      <a:rPr lang="en-US" sz="4400" b="1" i="1" smtClean="0">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4400" b="1" i="1">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4400" b="1" i="1" smtClean="0">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t>𝟔</m:t>
                        </m:r>
                      </m:num>
                      <m:den>
                        <m:r>
                          <a:rPr lang="en-US" sz="4400" b="1" i="1" smtClean="0">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t>𝟐𝟎</m:t>
                        </m:r>
                      </m:den>
                    </m:f>
                    <m:r>
                      <a:rPr lang="en-US" sz="4400" b="1" i="1" smtClean="0">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4400" b="1" i="1">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4400" b="1" i="1" smtClean="0">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t>𝟑</m:t>
                        </m:r>
                      </m:num>
                      <m:den>
                        <m:r>
                          <a:rPr lang="en-US" sz="4400" b="1" i="1" smtClean="0">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t>𝟏𝟎</m:t>
                        </m:r>
                      </m:den>
                    </m:f>
                    <m:r>
                      <a:rPr lang="en-US" sz="4400" b="1" i="1" smtClean="0">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4400" b="1" i="1" smtClean="0">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t>𝟎</m:t>
                    </m:r>
                    <m:r>
                      <a:rPr lang="en-US" sz="4400" b="1" i="1" smtClean="0">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4400" b="1" i="1" smtClean="0">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t>𝟑</m:t>
                    </m:r>
                  </m:oMath>
                </a14:m>
                <a:r>
                  <a:rPr lang="en-US" sz="4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US" sz="40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0" name="TextBox 19">
                <a:extLst>
                  <a:ext uri="{FF2B5EF4-FFF2-40B4-BE49-F238E27FC236}">
                    <a16:creationId xmlns:a16="http://schemas.microsoft.com/office/drawing/2014/main" id="{29CB66B5-2915-8BB7-6838-F024E508F0CD}"/>
                  </a:ext>
                </a:extLst>
              </p:cNvPr>
              <p:cNvSpPr txBox="1">
                <a:spLocks noRot="1" noChangeAspect="1" noMove="1" noResize="1" noEditPoints="1" noAdjustHandles="1" noChangeArrowheads="1" noChangeShapeType="1" noTextEdit="1"/>
              </p:cNvSpPr>
              <p:nvPr/>
            </p:nvSpPr>
            <p:spPr>
              <a:xfrm>
                <a:off x="12039600" y="8458200"/>
                <a:ext cx="12241762" cy="4582088"/>
              </a:xfrm>
              <a:prstGeom prst="rect">
                <a:avLst/>
              </a:prstGeom>
              <a:blipFill>
                <a:blip r:embed="rId7"/>
                <a:stretch>
                  <a:fillRect l="-1743" t="-1997"/>
                </a:stretch>
              </a:blipFill>
            </p:spPr>
            <p:txBody>
              <a:bodyPr/>
              <a:lstStyle/>
              <a:p>
                <a:r>
                  <a:rPr lang="en-US">
                    <a:noFill/>
                  </a:rPr>
                  <a:t> </a:t>
                </a:r>
              </a:p>
            </p:txBody>
          </p:sp>
        </mc:Fallback>
      </mc:AlternateContent>
    </p:spTree>
    <p:extLst>
      <p:ext uri="{BB962C8B-B14F-4D97-AF65-F5344CB8AC3E}">
        <p14:creationId xmlns:p14="http://schemas.microsoft.com/office/powerpoint/2010/main" val="1781698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7">
                                            <p:txEl>
                                              <p:pRg st="0" end="0"/>
                                            </p:txEl>
                                          </p:spTgt>
                                        </p:tgtEl>
                                        <p:attrNameLst>
                                          <p:attrName>style.visibility</p:attrName>
                                        </p:attrNameLst>
                                      </p:cBhvr>
                                      <p:to>
                                        <p:strVal val="visible"/>
                                      </p:to>
                                    </p:set>
                                    <p:animEffect transition="in" filter="wipe(left)">
                                      <p:cBhvr>
                                        <p:cTn id="17" dur="500"/>
                                        <p:tgtEl>
                                          <p:spTgt spid="97">
                                            <p:txEl>
                                              <p:pRg st="0" end="0"/>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97">
                                            <p:txEl>
                                              <p:pRg st="1" end="1"/>
                                            </p:txEl>
                                          </p:spTgt>
                                        </p:tgtEl>
                                        <p:attrNameLst>
                                          <p:attrName>style.visibility</p:attrName>
                                        </p:attrNameLst>
                                      </p:cBhvr>
                                      <p:to>
                                        <p:strVal val="visible"/>
                                      </p:to>
                                    </p:set>
                                    <p:animEffect transition="in" filter="wipe(left)">
                                      <p:cBhvr>
                                        <p:cTn id="20" dur="500"/>
                                        <p:tgtEl>
                                          <p:spTgt spid="97">
                                            <p:txEl>
                                              <p:pRg st="1" end="1"/>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97">
                                            <p:txEl>
                                              <p:pRg st="2" end="2"/>
                                            </p:txEl>
                                          </p:spTgt>
                                        </p:tgtEl>
                                        <p:attrNameLst>
                                          <p:attrName>style.visibility</p:attrName>
                                        </p:attrNameLst>
                                      </p:cBhvr>
                                      <p:to>
                                        <p:strVal val="visible"/>
                                      </p:to>
                                    </p:set>
                                    <p:animEffect transition="in" filter="wipe(left)">
                                      <p:cBhvr>
                                        <p:cTn id="23" dur="500"/>
                                        <p:tgtEl>
                                          <p:spTgt spid="97">
                                            <p:txEl>
                                              <p:pRg st="2" end="2"/>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97">
                                            <p:txEl>
                                              <p:pRg st="3" end="3"/>
                                            </p:txEl>
                                          </p:spTgt>
                                        </p:tgtEl>
                                        <p:attrNameLst>
                                          <p:attrName>style.visibility</p:attrName>
                                        </p:attrNameLst>
                                      </p:cBhvr>
                                      <p:to>
                                        <p:strVal val="visible"/>
                                      </p:to>
                                    </p:set>
                                    <p:animEffect transition="in" filter="wipe(left)">
                                      <p:cBhvr>
                                        <p:cTn id="26" dur="500"/>
                                        <p:tgtEl>
                                          <p:spTgt spid="97">
                                            <p:txEl>
                                              <p:pRg st="3" end="3"/>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99"/>
                                        </p:tgtEl>
                                        <p:attrNameLst>
                                          <p:attrName>style.visibility</p:attrName>
                                        </p:attrNameLst>
                                      </p:cBhvr>
                                      <p:to>
                                        <p:strVal val="visible"/>
                                      </p:to>
                                    </p:set>
                                    <p:animEffect transition="in" filter="wipe(up)">
                                      <p:cBhvr>
                                        <p:cTn id="34" dur="500"/>
                                        <p:tgtEl>
                                          <p:spTgt spid="9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99">
                                            <p:txEl>
                                              <p:pRg st="0" end="0"/>
                                            </p:txEl>
                                          </p:spTgt>
                                        </p:tgtEl>
                                        <p:attrNameLst>
                                          <p:attrName>style.visibility</p:attrName>
                                        </p:attrNameLst>
                                      </p:cBhvr>
                                      <p:to>
                                        <p:strVal val="visible"/>
                                      </p:to>
                                    </p:set>
                                    <p:animEffect transition="in" filter="wipe(up)">
                                      <p:cBhvr>
                                        <p:cTn id="39" dur="500"/>
                                        <p:tgtEl>
                                          <p:spTgt spid="9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99">
                                            <p:txEl>
                                              <p:pRg st="1" end="1"/>
                                            </p:txEl>
                                          </p:spTgt>
                                        </p:tgtEl>
                                        <p:attrNameLst>
                                          <p:attrName>style.visibility</p:attrName>
                                        </p:attrNameLst>
                                      </p:cBhvr>
                                      <p:to>
                                        <p:strVal val="visible"/>
                                      </p:to>
                                    </p:set>
                                    <p:animEffect transition="in" filter="wipe(up)">
                                      <p:cBhvr>
                                        <p:cTn id="44" dur="500"/>
                                        <p:tgtEl>
                                          <p:spTgt spid="99">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8">
                                            <p:txEl>
                                              <p:pRg st="0" end="0"/>
                                            </p:txEl>
                                          </p:spTgt>
                                        </p:tgtEl>
                                        <p:attrNameLst>
                                          <p:attrName>style.visibility</p:attrName>
                                        </p:attrNameLst>
                                      </p:cBhvr>
                                      <p:to>
                                        <p:strVal val="visible"/>
                                      </p:to>
                                    </p:set>
                                    <p:animEffect transition="in" filter="wipe(left)">
                                      <p:cBhvr>
                                        <p:cTn id="54" dur="500"/>
                                        <p:tgtEl>
                                          <p:spTgt spid="18">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up)">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7">
                                            <p:txEl>
                                              <p:pRg st="0" end="0"/>
                                            </p:txEl>
                                          </p:spTgt>
                                        </p:tgtEl>
                                        <p:attrNameLst>
                                          <p:attrName>style.visibility</p:attrName>
                                        </p:attrNameLst>
                                      </p:cBhvr>
                                      <p:to>
                                        <p:strVal val="visible"/>
                                      </p:to>
                                    </p:set>
                                    <p:animEffect transition="in" filter="wipe(up)">
                                      <p:cBhvr>
                                        <p:cTn id="64" dur="500"/>
                                        <p:tgtEl>
                                          <p:spTgt spid="7">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7">
                                            <p:txEl>
                                              <p:pRg st="1" end="1"/>
                                            </p:txEl>
                                          </p:spTgt>
                                        </p:tgtEl>
                                        <p:attrNameLst>
                                          <p:attrName>style.visibility</p:attrName>
                                        </p:attrNameLst>
                                      </p:cBhvr>
                                      <p:to>
                                        <p:strVal val="visible"/>
                                      </p:to>
                                    </p:set>
                                    <p:animEffect transition="in" filter="wipe(up)">
                                      <p:cBhvr>
                                        <p:cTn id="69" dur="500"/>
                                        <p:tgtEl>
                                          <p:spTgt spid="7">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0">
                                            <p:txEl>
                                              <p:pRg st="0" end="0"/>
                                            </p:txEl>
                                          </p:spTgt>
                                        </p:tgtEl>
                                        <p:attrNameLst>
                                          <p:attrName>style.visibility</p:attrName>
                                        </p:attrNameLst>
                                      </p:cBhvr>
                                      <p:to>
                                        <p:strVal val="visible"/>
                                      </p:to>
                                    </p:set>
                                    <p:animEffect transition="in" filter="wipe(left)">
                                      <p:cBhvr>
                                        <p:cTn id="74" dur="500"/>
                                        <p:tgtEl>
                                          <p:spTgt spid="20">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0">
                                            <p:txEl>
                                              <p:pRg st="1" end="1"/>
                                            </p:txEl>
                                          </p:spTgt>
                                        </p:tgtEl>
                                        <p:attrNameLst>
                                          <p:attrName>style.visibility</p:attrName>
                                        </p:attrNameLst>
                                      </p:cBhvr>
                                      <p:to>
                                        <p:strVal val="visible"/>
                                      </p:to>
                                    </p:set>
                                    <p:animEffect transition="in" filter="wipe(left)">
                                      <p:cBhvr>
                                        <p:cTn id="79" dur="500"/>
                                        <p:tgtEl>
                                          <p:spTgt spid="20">
                                            <p:txEl>
                                              <p:pRg st="1" end="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0">
                                            <p:txEl>
                                              <p:pRg st="2" end="2"/>
                                            </p:txEl>
                                          </p:spTgt>
                                        </p:tgtEl>
                                        <p:attrNameLst>
                                          <p:attrName>style.visibility</p:attrName>
                                        </p:attrNameLst>
                                      </p:cBhvr>
                                      <p:to>
                                        <p:strVal val="visible"/>
                                      </p:to>
                                    </p:set>
                                    <p:animEffect transition="in" filter="wipe(left)">
                                      <p:cBhvr>
                                        <p:cTn id="84" dur="500"/>
                                        <p:tgtEl>
                                          <p:spTgt spid="20">
                                            <p:txEl>
                                              <p:pRg st="2" end="2"/>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20">
                                            <p:txEl>
                                              <p:pRg st="3" end="3"/>
                                            </p:txEl>
                                          </p:spTgt>
                                        </p:tgtEl>
                                        <p:attrNameLst>
                                          <p:attrName>style.visibility</p:attrName>
                                        </p:attrNameLst>
                                      </p:cBhvr>
                                      <p:to>
                                        <p:strVal val="visible"/>
                                      </p:to>
                                    </p:set>
                                    <p:animEffect transition="in" filter="wipe(left)">
                                      <p:cBhvr>
                                        <p:cTn id="89" dur="500"/>
                                        <p:tgtEl>
                                          <p:spTgt spid="20">
                                            <p:txEl>
                                              <p:pRg st="3" end="3"/>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20">
                                            <p:txEl>
                                              <p:pRg st="4" end="4"/>
                                            </p:txEl>
                                          </p:spTgt>
                                        </p:tgtEl>
                                        <p:attrNameLst>
                                          <p:attrName>style.visibility</p:attrName>
                                        </p:attrNameLst>
                                      </p:cBhvr>
                                      <p:to>
                                        <p:strVal val="visible"/>
                                      </p:to>
                                    </p:set>
                                    <p:animEffect transition="in" filter="wipe(left)">
                                      <p:cBhvr>
                                        <p:cTn id="94"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381000" y="1879601"/>
            <a:ext cx="23622000" cy="19304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gn="r"/>
            <a:r>
              <a:rPr lang="vi-VN" b="1" dirty="0">
                <a:solidFill>
                  <a:srgbClr val="FF0000"/>
                </a:solidFill>
              </a:rPr>
              <a:t>Chú ý. </a:t>
            </a:r>
            <a:r>
              <a:rPr lang="vi-VN" b="1" dirty="0"/>
              <a:t>Trong những phép thử đơn giản, ta đếm số phần tử của tập   và số phần tử của biến cố E bằng cách liệt kê ra tất cả các phần tử của hai tập hợp này.</a:t>
            </a:r>
            <a:endParaRPr lang="en-US" b="1" dirty="0"/>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81000" y="3810001"/>
            <a:ext cx="12344400" cy="9693275"/>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err="1">
                <a:solidFill>
                  <a:srgbClr val="FF0000"/>
                </a:solidFill>
              </a:rPr>
              <a:t>Luyện</a:t>
            </a:r>
            <a:r>
              <a:rPr lang="en-US" b="1" dirty="0">
                <a:solidFill>
                  <a:srgbClr val="FF0000"/>
                </a:solidFill>
              </a:rPr>
              <a:t> </a:t>
            </a:r>
            <a:r>
              <a:rPr lang="en-US" b="1" dirty="0" err="1">
                <a:solidFill>
                  <a:srgbClr val="FF0000"/>
                </a:solidFill>
              </a:rPr>
              <a:t>tập</a:t>
            </a:r>
            <a:r>
              <a:rPr lang="en-US" b="1" dirty="0">
                <a:solidFill>
                  <a:srgbClr val="FF0000"/>
                </a:solidFill>
              </a:rPr>
              <a:t> 3 3. </a:t>
            </a:r>
            <a:r>
              <a:rPr lang="en-US" b="1" dirty="0" err="1"/>
              <a:t>Gieo</a:t>
            </a:r>
            <a:r>
              <a:rPr lang="en-US" b="1" dirty="0"/>
              <a:t> </a:t>
            </a:r>
            <a:r>
              <a:rPr lang="en-US" b="1" dirty="0" err="1"/>
              <a:t>đồng</a:t>
            </a:r>
            <a:r>
              <a:rPr lang="en-US" b="1" dirty="0"/>
              <a:t> </a:t>
            </a:r>
            <a:r>
              <a:rPr lang="en-US" b="1" dirty="0" err="1"/>
              <a:t>thời</a:t>
            </a:r>
            <a:r>
              <a:rPr lang="en-US" b="1" dirty="0"/>
              <a:t> </a:t>
            </a:r>
            <a:r>
              <a:rPr lang="en-US" b="1" dirty="0" err="1"/>
              <a:t>hai</a:t>
            </a:r>
            <a:r>
              <a:rPr lang="en-US" b="1" dirty="0"/>
              <a:t> con </a:t>
            </a:r>
            <a:r>
              <a:rPr lang="en-US" b="1" dirty="0" err="1"/>
              <a:t>súc</a:t>
            </a:r>
            <a:r>
              <a:rPr lang="en-US" b="1" dirty="0"/>
              <a:t> </a:t>
            </a:r>
            <a:r>
              <a:rPr lang="en-US" b="1" dirty="0" err="1"/>
              <a:t>sắc</a:t>
            </a:r>
            <a:r>
              <a:rPr lang="en-US" b="1" dirty="0"/>
              <a:t> </a:t>
            </a:r>
            <a:r>
              <a:rPr lang="en-US" b="1" dirty="0" err="1"/>
              <a:t>cân</a:t>
            </a:r>
            <a:r>
              <a:rPr lang="en-US" b="1" dirty="0"/>
              <a:t> </a:t>
            </a:r>
            <a:r>
              <a:rPr lang="en-US" b="1" dirty="0" err="1"/>
              <a:t>đối</a:t>
            </a:r>
            <a:r>
              <a:rPr lang="en-US" b="1" dirty="0"/>
              <a:t>. </a:t>
            </a:r>
            <a:r>
              <a:rPr lang="en-US" b="1" dirty="0" err="1"/>
              <a:t>Tính</a:t>
            </a:r>
            <a:r>
              <a:rPr lang="en-US" b="1" dirty="0"/>
              <a:t> </a:t>
            </a:r>
            <a:r>
              <a:rPr lang="en-US" b="1" dirty="0" err="1"/>
              <a:t>xác</a:t>
            </a:r>
            <a:r>
              <a:rPr lang="en-US" b="1" dirty="0"/>
              <a:t> </a:t>
            </a:r>
            <a:r>
              <a:rPr lang="en-US" b="1" dirty="0" err="1"/>
              <a:t>suất</a:t>
            </a:r>
            <a:r>
              <a:rPr lang="en-US" b="1" dirty="0"/>
              <a:t> </a:t>
            </a:r>
            <a:r>
              <a:rPr lang="en-US" b="1" dirty="0" err="1"/>
              <a:t>để</a:t>
            </a:r>
            <a:r>
              <a:rPr lang="en-US" b="1" dirty="0"/>
              <a:t> </a:t>
            </a:r>
            <a:r>
              <a:rPr lang="en-US" b="1" dirty="0" err="1"/>
              <a:t>tồng</a:t>
            </a:r>
            <a:r>
              <a:rPr lang="en-US" b="1" dirty="0"/>
              <a:t> </a:t>
            </a:r>
            <a:r>
              <a:rPr lang="en-US" b="1" dirty="0" err="1"/>
              <a:t>số</a:t>
            </a:r>
            <a:r>
              <a:rPr lang="en-US" b="1" dirty="0"/>
              <a:t> </a:t>
            </a:r>
            <a:r>
              <a:rPr lang="en-US" b="1" dirty="0" err="1"/>
              <a:t>chấm</a:t>
            </a:r>
            <a:r>
              <a:rPr lang="en-US" b="1" dirty="0"/>
              <a:t> </a:t>
            </a:r>
            <a:r>
              <a:rPr lang="en-US" b="1" dirty="0" err="1"/>
              <a:t>xuất</a:t>
            </a:r>
            <a:r>
              <a:rPr lang="en-US" b="1" dirty="0"/>
              <a:t> </a:t>
            </a:r>
            <a:r>
              <a:rPr lang="en-US" b="1" dirty="0" err="1"/>
              <a:t>hiện</a:t>
            </a:r>
            <a:r>
              <a:rPr lang="en-US" b="1" dirty="0"/>
              <a:t> </a:t>
            </a:r>
            <a:r>
              <a:rPr lang="en-US" b="1" dirty="0" err="1"/>
              <a:t>trên</a:t>
            </a:r>
            <a:r>
              <a:rPr lang="en-US" b="1" dirty="0"/>
              <a:t> </a:t>
            </a:r>
            <a:r>
              <a:rPr lang="en-US" b="1" dirty="0" err="1"/>
              <a:t>hai</a:t>
            </a:r>
            <a:r>
              <a:rPr lang="en-US" b="1" dirty="0"/>
              <a:t> con </a:t>
            </a:r>
            <a:r>
              <a:rPr lang="en-US" b="1" dirty="0" err="1"/>
              <a:t>súc</a:t>
            </a:r>
            <a:r>
              <a:rPr lang="en-US" b="1" dirty="0"/>
              <a:t> </a:t>
            </a:r>
            <a:r>
              <a:rPr lang="en-US" b="1" dirty="0" err="1"/>
              <a:t>sắc</a:t>
            </a:r>
            <a:r>
              <a:rPr lang="en-US" b="1" dirty="0"/>
              <a:t> </a:t>
            </a:r>
            <a:r>
              <a:rPr lang="en-US" b="1" dirty="0" err="1"/>
              <a:t>bằng</a:t>
            </a:r>
            <a:r>
              <a:rPr lang="en-US" b="1" dirty="0"/>
              <a:t> 4 </a:t>
            </a:r>
            <a:r>
              <a:rPr lang="en-US" b="1" dirty="0" err="1"/>
              <a:t>hoặc</a:t>
            </a:r>
            <a:r>
              <a:rPr lang="en-US" b="1" dirty="0"/>
              <a:t> </a:t>
            </a:r>
            <a:r>
              <a:rPr lang="en-US" b="1" dirty="0" err="1"/>
              <a:t>bằng</a:t>
            </a:r>
            <a:r>
              <a:rPr lang="en-US" b="1" dirty="0"/>
              <a:t> 6.</a:t>
            </a:r>
            <a:r>
              <a:rPr lang="en-US" b="1" u="sng" dirty="0">
                <a:solidFill>
                  <a:srgbClr val="FF0000"/>
                </a:solidFill>
              </a:rPr>
              <a:t> </a:t>
            </a:r>
            <a:r>
              <a:rPr lang="en-US" b="1" u="sng" dirty="0" err="1">
                <a:solidFill>
                  <a:srgbClr val="FF0000"/>
                </a:solidFill>
              </a:rPr>
              <a:t>Lời</a:t>
            </a:r>
            <a:r>
              <a:rPr lang="en-US" b="1" u="sng" dirty="0">
                <a:solidFill>
                  <a:srgbClr val="FF0000"/>
                </a:solidFill>
              </a:rPr>
              <a:t> </a:t>
            </a:r>
            <a:r>
              <a:rPr lang="en-US" b="1" u="sng" dirty="0" err="1">
                <a:solidFill>
                  <a:srgbClr val="FF0000"/>
                </a:solidFill>
              </a:rPr>
              <a:t>giải</a:t>
            </a:r>
            <a:endParaRPr lang="en-US" u="sng" dirty="0">
              <a:solidFill>
                <a:srgbClr val="FF0000"/>
              </a:solidFill>
            </a:endParaRPr>
          </a:p>
          <a:p>
            <a:r>
              <a:rPr lang="en-US" b="1" dirty="0" err="1"/>
              <a:t>Số</a:t>
            </a:r>
            <a:r>
              <a:rPr lang="en-US" b="1" dirty="0"/>
              <a:t> </a:t>
            </a:r>
            <a:r>
              <a:rPr lang="en-US" b="1" dirty="0" err="1"/>
              <a:t>phần</a:t>
            </a:r>
            <a:r>
              <a:rPr lang="en-US" b="1" dirty="0"/>
              <a:t> </a:t>
            </a:r>
            <a:r>
              <a:rPr lang="en-US" b="1" dirty="0" err="1"/>
              <a:t>tử</a:t>
            </a:r>
            <a:r>
              <a:rPr lang="en-US" b="1" dirty="0"/>
              <a:t> </a:t>
            </a:r>
            <a:r>
              <a:rPr lang="en-US" b="1" dirty="0" err="1"/>
              <a:t>của</a:t>
            </a:r>
            <a:r>
              <a:rPr lang="en-US" b="1" dirty="0"/>
              <a:t> </a:t>
            </a:r>
            <a:r>
              <a:rPr lang="en-US" b="1" dirty="0" err="1"/>
              <a:t>không</a:t>
            </a:r>
            <a:r>
              <a:rPr lang="en-US" b="1" dirty="0"/>
              <a:t> </a:t>
            </a:r>
            <a:r>
              <a:rPr lang="en-US" b="1" dirty="0" err="1"/>
              <a:t>gian</a:t>
            </a:r>
            <a:r>
              <a:rPr lang="en-US" b="1" dirty="0"/>
              <a:t> </a:t>
            </a:r>
            <a:r>
              <a:rPr lang="en-US" b="1" dirty="0" err="1"/>
              <a:t>mẫu</a:t>
            </a:r>
            <a:r>
              <a:rPr lang="en-US" b="1" dirty="0"/>
              <a:t>: n(</a:t>
            </a:r>
            <a:r>
              <a:rPr lang="el-GR" b="1" dirty="0"/>
              <a:t>Ω)=6.6=36.</a:t>
            </a:r>
          </a:p>
          <a:p>
            <a:r>
              <a:rPr lang="en-US" b="1" dirty="0" err="1"/>
              <a:t>Gọi</a:t>
            </a:r>
            <a:r>
              <a:rPr lang="en-US" b="1" dirty="0"/>
              <a:t> </a:t>
            </a:r>
            <a:r>
              <a:rPr lang="en-US" b="1" dirty="0" err="1"/>
              <a:t>biến</a:t>
            </a:r>
            <a:r>
              <a:rPr lang="en-US" b="1" dirty="0"/>
              <a:t> </a:t>
            </a:r>
            <a:r>
              <a:rPr lang="en-US" b="1" dirty="0" err="1"/>
              <a:t>cố</a:t>
            </a:r>
            <a:r>
              <a:rPr lang="en-US" b="1" dirty="0"/>
              <a:t> A: “</a:t>
            </a:r>
            <a:r>
              <a:rPr lang="en-US" b="1" dirty="0" err="1"/>
              <a:t>Tổng</a:t>
            </a:r>
            <a:r>
              <a:rPr lang="en-US" b="1" dirty="0"/>
              <a:t> </a:t>
            </a:r>
            <a:r>
              <a:rPr lang="en-US" b="1" dirty="0" err="1"/>
              <a:t>số</a:t>
            </a:r>
            <a:r>
              <a:rPr lang="en-US" b="1" dirty="0"/>
              <a:t> </a:t>
            </a:r>
            <a:r>
              <a:rPr lang="en-US" b="1" dirty="0" err="1"/>
              <a:t>chấm</a:t>
            </a:r>
            <a:r>
              <a:rPr lang="en-US" b="1" dirty="0"/>
              <a:t> </a:t>
            </a:r>
            <a:r>
              <a:rPr lang="en-US" b="1" dirty="0" err="1"/>
              <a:t>xuất</a:t>
            </a:r>
            <a:r>
              <a:rPr lang="en-US" b="1" dirty="0"/>
              <a:t> </a:t>
            </a:r>
            <a:r>
              <a:rPr lang="en-US" b="1" dirty="0" err="1"/>
              <a:t>hiện</a:t>
            </a:r>
            <a:r>
              <a:rPr lang="en-US" b="1" dirty="0"/>
              <a:t> </a:t>
            </a:r>
            <a:r>
              <a:rPr lang="en-US" b="1" dirty="0" err="1"/>
              <a:t>trên</a:t>
            </a:r>
            <a:r>
              <a:rPr lang="en-US" b="1" dirty="0"/>
              <a:t> </a:t>
            </a:r>
            <a:r>
              <a:rPr lang="en-US" b="1" dirty="0" err="1"/>
              <a:t>hai</a:t>
            </a:r>
            <a:r>
              <a:rPr lang="en-US" b="1" dirty="0"/>
              <a:t> con </a:t>
            </a:r>
            <a:r>
              <a:rPr lang="en-US" b="1" dirty="0" err="1"/>
              <a:t>súc</a:t>
            </a:r>
            <a:r>
              <a:rPr lang="en-US" b="1" dirty="0"/>
              <a:t> </a:t>
            </a:r>
            <a:r>
              <a:rPr lang="en-US" b="1" dirty="0" err="1"/>
              <a:t>sắc</a:t>
            </a:r>
            <a:r>
              <a:rPr lang="en-US" b="1" dirty="0"/>
              <a:t> </a:t>
            </a:r>
            <a:r>
              <a:rPr lang="en-US" b="1" dirty="0" err="1"/>
              <a:t>bằng</a:t>
            </a:r>
            <a:r>
              <a:rPr lang="en-US" b="1" dirty="0"/>
              <a:t> 4 </a:t>
            </a:r>
            <a:r>
              <a:rPr lang="en-US" b="1" dirty="0" err="1"/>
              <a:t>hoặc</a:t>
            </a:r>
            <a:r>
              <a:rPr lang="en-US" b="1" dirty="0"/>
              <a:t> </a:t>
            </a:r>
            <a:r>
              <a:rPr lang="en-US" b="1" dirty="0" err="1"/>
              <a:t>bằng</a:t>
            </a:r>
            <a:r>
              <a:rPr lang="en-US" b="1" dirty="0"/>
              <a:t> 6” ta </a:t>
            </a:r>
            <a:r>
              <a:rPr lang="en-US" b="1" dirty="0" err="1"/>
              <a:t>có</a:t>
            </a:r>
            <a:r>
              <a:rPr lang="en-US" b="1" dirty="0"/>
              <a:t>: A={(</a:t>
            </a:r>
            <a:r>
              <a:rPr lang="en-US" b="1" dirty="0" err="1"/>
              <a:t>i;j</a:t>
            </a:r>
            <a:r>
              <a:rPr lang="en-US" b="1" dirty="0"/>
              <a:t>)|i,j∈N;1≤i≤5;1≤j≤5}</a:t>
            </a:r>
          </a:p>
          <a:p>
            <a:r>
              <a:rPr lang="en-US" b="1" dirty="0"/>
              <a:t>A={(1,3);(3,1);(2,2);(1,5);(5,1);(2,4);(4,2);(3,3)}</a:t>
            </a:r>
          </a:p>
          <a:p>
            <a:pPr marL="0" indent="0">
              <a:buNone/>
            </a:pPr>
            <a:r>
              <a:rPr lang="en-US" b="1" dirty="0"/>
              <a:t>⇒n(A)=8.</a:t>
            </a:r>
          </a:p>
          <a:p>
            <a:pPr marL="0" indent="0">
              <a:buNone/>
            </a:pPr>
            <a:endParaRPr lang="en-US" b="1" dirty="0"/>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954000" y="3810001"/>
                <a:ext cx="11021291" cy="960913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dirty="0" err="1"/>
                  <a:t>Xác</a:t>
                </a:r>
                <a:r>
                  <a:rPr lang="en-US" b="1" dirty="0"/>
                  <a:t> </a:t>
                </a:r>
                <a:r>
                  <a:rPr lang="en-US" b="1" dirty="0" err="1"/>
                  <a:t>suất</a:t>
                </a:r>
                <a:r>
                  <a:rPr lang="en-US" b="1" dirty="0"/>
                  <a:t> </a:t>
                </a:r>
                <a:r>
                  <a:rPr lang="en-US" b="1" dirty="0" err="1"/>
                  <a:t>để</a:t>
                </a:r>
                <a:r>
                  <a:rPr lang="en-US" b="1" dirty="0"/>
                  <a:t> </a:t>
                </a:r>
                <a:r>
                  <a:rPr lang="en-US" b="1" dirty="0" err="1"/>
                  <a:t>tồng</a:t>
                </a:r>
                <a:r>
                  <a:rPr lang="en-US" b="1" dirty="0"/>
                  <a:t> </a:t>
                </a:r>
                <a:r>
                  <a:rPr lang="en-US" b="1" dirty="0" err="1"/>
                  <a:t>số</a:t>
                </a:r>
                <a:r>
                  <a:rPr lang="en-US" b="1" dirty="0"/>
                  <a:t> </a:t>
                </a:r>
                <a:r>
                  <a:rPr lang="en-US" b="1" dirty="0" err="1"/>
                  <a:t>chấm</a:t>
                </a:r>
                <a:r>
                  <a:rPr lang="en-US" b="1" dirty="0"/>
                  <a:t> </a:t>
                </a:r>
                <a:r>
                  <a:rPr lang="en-US" b="1" dirty="0" err="1"/>
                  <a:t>xuất</a:t>
                </a:r>
                <a:r>
                  <a:rPr lang="en-US" b="1" dirty="0"/>
                  <a:t> </a:t>
                </a:r>
                <a:r>
                  <a:rPr lang="en-US" b="1" dirty="0" err="1"/>
                  <a:t>hiện</a:t>
                </a:r>
                <a:r>
                  <a:rPr lang="en-US" b="1" dirty="0"/>
                  <a:t> </a:t>
                </a:r>
                <a:r>
                  <a:rPr lang="en-US" b="1" dirty="0" err="1"/>
                  <a:t>trên</a:t>
                </a:r>
                <a:r>
                  <a:rPr lang="en-US" b="1" dirty="0"/>
                  <a:t> </a:t>
                </a:r>
                <a:r>
                  <a:rPr lang="en-US" b="1" dirty="0" err="1"/>
                  <a:t>hai</a:t>
                </a:r>
                <a:r>
                  <a:rPr lang="en-US" b="1" dirty="0"/>
                  <a:t> con </a:t>
                </a:r>
                <a:r>
                  <a:rPr lang="en-US" b="1" dirty="0" err="1"/>
                  <a:t>súc</a:t>
                </a:r>
                <a:r>
                  <a:rPr lang="en-US" b="1" dirty="0"/>
                  <a:t> </a:t>
                </a:r>
                <a:r>
                  <a:rPr lang="en-US" b="1" dirty="0" err="1"/>
                  <a:t>sắc</a:t>
                </a:r>
                <a:r>
                  <a:rPr lang="en-US" b="1" dirty="0"/>
                  <a:t> </a:t>
                </a:r>
                <a:r>
                  <a:rPr lang="en-US" b="1" dirty="0" err="1"/>
                  <a:t>bằng</a:t>
                </a:r>
                <a:r>
                  <a:rPr lang="en-US" b="1" dirty="0"/>
                  <a:t> 4 </a:t>
                </a:r>
                <a:r>
                  <a:rPr lang="en-US" b="1" dirty="0" err="1"/>
                  <a:t>hoặc</a:t>
                </a:r>
                <a:r>
                  <a:rPr lang="en-US" b="1" dirty="0"/>
                  <a:t> </a:t>
                </a:r>
                <a:r>
                  <a:rPr lang="en-US" b="1" dirty="0" err="1"/>
                  <a:t>bằng</a:t>
                </a:r>
                <a:r>
                  <a:rPr lang="en-US" b="1" dirty="0"/>
                  <a:t> 6:</a:t>
                </a:r>
              </a:p>
              <a:p>
                <a14:m>
                  <m:oMath xmlns:m="http://schemas.openxmlformats.org/officeDocument/2006/math">
                    <m:r>
                      <a:rPr lang="en-US" b="1" i="1"/>
                      <m:t>𝑷</m:t>
                    </m:r>
                    <m:d>
                      <m:dPr>
                        <m:ctrlPr>
                          <a:rPr lang="en-US" b="1" i="1"/>
                        </m:ctrlPr>
                      </m:dPr>
                      <m:e>
                        <m:r>
                          <a:rPr lang="en-US" b="1" i="1"/>
                          <m:t>𝑨</m:t>
                        </m:r>
                      </m:e>
                    </m:d>
                    <m:r>
                      <a:rPr lang="en-US" b="1" i="1"/>
                      <m:t>=</m:t>
                    </m:r>
                    <m:f>
                      <m:fPr>
                        <m:ctrlPr>
                          <a:rPr lang="en-US" b="1" i="1"/>
                        </m:ctrlPr>
                      </m:fPr>
                      <m:num>
                        <m:r>
                          <a:rPr lang="en-US" b="1" i="1"/>
                          <m:t>𝒏</m:t>
                        </m:r>
                        <m:d>
                          <m:dPr>
                            <m:ctrlPr>
                              <a:rPr lang="en-US" b="1" i="1"/>
                            </m:ctrlPr>
                          </m:dPr>
                          <m:e>
                            <m:r>
                              <a:rPr lang="en-US" b="1" i="1"/>
                              <m:t>𝑨</m:t>
                            </m:r>
                          </m:e>
                        </m:d>
                      </m:num>
                      <m:den>
                        <m:r>
                          <a:rPr lang="en-US" b="1" i="1"/>
                          <m:t>𝒏</m:t>
                        </m:r>
                        <m:d>
                          <m:dPr>
                            <m:ctrlPr>
                              <a:rPr lang="en-US" b="1" i="1"/>
                            </m:ctrlPr>
                          </m:dPr>
                          <m:e>
                            <m:r>
                              <a:rPr lang="en-US" b="1" i="1"/>
                              <m:t>𝜴</m:t>
                            </m:r>
                          </m:e>
                        </m:d>
                      </m:den>
                    </m:f>
                    <m:r>
                      <a:rPr lang="en-US" b="1" i="1"/>
                      <m:t>=</m:t>
                    </m:r>
                    <m:f>
                      <m:fPr>
                        <m:ctrlPr>
                          <a:rPr lang="en-US" b="1" i="1"/>
                        </m:ctrlPr>
                      </m:fPr>
                      <m:num>
                        <m:r>
                          <a:rPr lang="en-US" b="1" i="1"/>
                          <m:t>𝟖</m:t>
                        </m:r>
                      </m:num>
                      <m:den>
                        <m:r>
                          <a:rPr lang="en-US" b="1" i="1"/>
                          <m:t>𝟑𝟔</m:t>
                        </m:r>
                      </m:den>
                    </m:f>
                    <m:r>
                      <a:rPr lang="en-US" b="1" i="1"/>
                      <m:t>=</m:t>
                    </m:r>
                    <m:f>
                      <m:fPr>
                        <m:ctrlPr>
                          <a:rPr lang="en-US" b="1" i="1"/>
                        </m:ctrlPr>
                      </m:fPr>
                      <m:num>
                        <m:r>
                          <a:rPr lang="en-US" b="1" i="1"/>
                          <m:t>𝟐</m:t>
                        </m:r>
                      </m:num>
                      <m:den>
                        <m:r>
                          <a:rPr lang="en-US" b="1" i="1"/>
                          <m:t>𝟗</m:t>
                        </m:r>
                      </m:den>
                    </m:f>
                  </m:oMath>
                </a14:m>
                <a:r>
                  <a:rPr lang="en-US" b="1" dirty="0"/>
                  <a:t>.</a:t>
                </a:r>
              </a:p>
              <a:p>
                <a:pPr marL="0" indent="0">
                  <a:buNone/>
                </a:pPr>
                <a:endParaRPr lang="en-US" b="1" dirty="0"/>
              </a:p>
              <a:p>
                <a:endParaRPr lang="en-US" b="1" dirty="0"/>
              </a:p>
            </p:txBody>
          </p:sp>
        </mc:Choice>
        <mc:Fallback>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954000" y="3810001"/>
                <a:ext cx="11021291" cy="9609139"/>
              </a:xfrm>
              <a:prstGeom prst="rect">
                <a:avLst/>
              </a:prstGeom>
              <a:blipFill>
                <a:blip r:embed="rId3"/>
                <a:stretch>
                  <a:fillRect l="-2210" t="-2091"/>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45010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3" end="3"/>
                                            </p:txEl>
                                          </p:spTgt>
                                        </p:tgtEl>
                                        <p:attrNameLst>
                                          <p:attrName>style.visibility</p:attrName>
                                        </p:attrNameLst>
                                      </p:cBhvr>
                                      <p:to>
                                        <p:strVal val="visible"/>
                                      </p:to>
                                    </p:set>
                                    <p:animEffect transition="in" filter="wipe(up)">
                                      <p:cBhvr>
                                        <p:cTn id="32" dur="500"/>
                                        <p:tgtEl>
                                          <p:spTgt spid="9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4" end="4"/>
                                            </p:txEl>
                                          </p:spTgt>
                                        </p:tgtEl>
                                        <p:attrNameLst>
                                          <p:attrName>style.visibility</p:attrName>
                                        </p:attrNameLst>
                                      </p:cBhvr>
                                      <p:to>
                                        <p:strVal val="visible"/>
                                      </p:to>
                                    </p:set>
                                    <p:animEffect transition="in" filter="wipe(up)">
                                      <p:cBhvr>
                                        <p:cTn id="37" dur="500"/>
                                        <p:tgtEl>
                                          <p:spTgt spid="9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wipe(up)">
                                      <p:cBhvr>
                                        <p:cTn id="4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457200" y="1879600"/>
            <a:ext cx="23545800" cy="27685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solidFill>
                  <a:srgbClr val="FF0000"/>
                </a:solidFill>
              </a:rPr>
              <a:t>3. NGUYÊN LÍ XÁC SUẤT BÉ</a:t>
            </a:r>
            <a:endParaRPr lang="vi-VN" b="1" dirty="0">
              <a:solidFill>
                <a:srgbClr val="FF0000"/>
              </a:solidFill>
            </a:endParaRPr>
          </a:p>
          <a:p>
            <a:r>
              <a:rPr lang="en-US" b="1" dirty="0" err="1"/>
              <a:t>Nếu</a:t>
            </a:r>
            <a:r>
              <a:rPr lang="en-US" b="1" dirty="0"/>
              <a:t> </a:t>
            </a:r>
            <a:r>
              <a:rPr lang="en-US" b="1" dirty="0" err="1"/>
              <a:t>một</a:t>
            </a:r>
            <a:r>
              <a:rPr lang="en-US" b="1" dirty="0"/>
              <a:t> </a:t>
            </a:r>
            <a:r>
              <a:rPr lang="en-US" b="1" dirty="0" err="1"/>
              <a:t>biến</a:t>
            </a:r>
            <a:r>
              <a:rPr lang="en-US" b="1" dirty="0"/>
              <a:t> </a:t>
            </a:r>
            <a:r>
              <a:rPr lang="en-US" b="1" dirty="0" err="1"/>
              <a:t>cố</a:t>
            </a:r>
            <a:r>
              <a:rPr lang="en-US" b="1" dirty="0"/>
              <a:t> </a:t>
            </a:r>
            <a:r>
              <a:rPr lang="en-US" b="1" dirty="0" err="1"/>
              <a:t>có</a:t>
            </a:r>
            <a:r>
              <a:rPr lang="en-US" b="1" dirty="0"/>
              <a:t> </a:t>
            </a:r>
            <a:r>
              <a:rPr lang="en-US" b="1" dirty="0" err="1"/>
              <a:t>xác</a:t>
            </a:r>
            <a:r>
              <a:rPr lang="en-US" b="1" dirty="0"/>
              <a:t> </a:t>
            </a:r>
            <a:r>
              <a:rPr lang="en-US" b="1" dirty="0" err="1"/>
              <a:t>suất</a:t>
            </a:r>
            <a:r>
              <a:rPr lang="en-US" b="1" dirty="0"/>
              <a:t> </a:t>
            </a:r>
            <a:r>
              <a:rPr lang="en-US" b="1" dirty="0" err="1"/>
              <a:t>rất</a:t>
            </a:r>
            <a:r>
              <a:rPr lang="en-US" b="1" dirty="0"/>
              <a:t> </a:t>
            </a:r>
            <a:r>
              <a:rPr lang="en-US" b="1" dirty="0" err="1"/>
              <a:t>bé</a:t>
            </a:r>
            <a:r>
              <a:rPr lang="en-US" b="1" dirty="0"/>
              <a:t> </a:t>
            </a:r>
            <a:r>
              <a:rPr lang="en-US" b="1" dirty="0" err="1"/>
              <a:t>thì</a:t>
            </a:r>
            <a:r>
              <a:rPr lang="en-US" b="1" dirty="0"/>
              <a:t> </a:t>
            </a:r>
            <a:r>
              <a:rPr lang="en-US" b="1" dirty="0" err="1"/>
              <a:t>trong</a:t>
            </a:r>
            <a:r>
              <a:rPr lang="en-US" b="1" dirty="0"/>
              <a:t> </a:t>
            </a:r>
            <a:r>
              <a:rPr lang="en-US" b="1" dirty="0" err="1"/>
              <a:t>một</a:t>
            </a:r>
            <a:r>
              <a:rPr lang="en-US" b="1" dirty="0"/>
              <a:t> </a:t>
            </a:r>
            <a:r>
              <a:rPr lang="en-US" b="1" dirty="0" err="1"/>
              <a:t>phép</a:t>
            </a:r>
            <a:r>
              <a:rPr lang="en-US" b="1" dirty="0"/>
              <a:t> </a:t>
            </a:r>
            <a:r>
              <a:rPr lang="en-US" b="1" dirty="0" err="1"/>
              <a:t>thử</a:t>
            </a:r>
            <a:r>
              <a:rPr lang="en-US" b="1" dirty="0"/>
              <a:t> </a:t>
            </a:r>
            <a:r>
              <a:rPr lang="en-US" b="1" dirty="0" err="1"/>
              <a:t>biến</a:t>
            </a:r>
            <a:r>
              <a:rPr lang="en-US" b="1" dirty="0"/>
              <a:t> </a:t>
            </a:r>
            <a:r>
              <a:rPr lang="en-US" b="1" dirty="0" err="1"/>
              <a:t>cố</a:t>
            </a:r>
            <a:r>
              <a:rPr lang="en-US" b="1" dirty="0"/>
              <a:t> </a:t>
            </a:r>
            <a:r>
              <a:rPr lang="en-US" b="1" dirty="0" err="1"/>
              <a:t>đó</a:t>
            </a:r>
            <a:r>
              <a:rPr lang="en-US" b="1" dirty="0"/>
              <a:t> </a:t>
            </a:r>
            <a:r>
              <a:rPr lang="en-US" b="1" dirty="0" err="1"/>
              <a:t>sẽ</a:t>
            </a:r>
            <a:r>
              <a:rPr lang="en-US" b="1" dirty="0"/>
              <a:t> </a:t>
            </a:r>
            <a:r>
              <a:rPr lang="en-US" b="1" dirty="0" err="1"/>
              <a:t>không</a:t>
            </a:r>
            <a:r>
              <a:rPr lang="en-US" b="1" dirty="0"/>
              <a:t> </a:t>
            </a:r>
            <a:r>
              <a:rPr lang="en-US" b="1" dirty="0" err="1"/>
              <a:t>xảy</a:t>
            </a:r>
            <a:r>
              <a:rPr lang="en-US" b="1" dirty="0"/>
              <a:t> </a:t>
            </a:r>
            <a:r>
              <a:rPr lang="en-US" b="1" dirty="0" err="1"/>
              <a:t>ra.</a:t>
            </a:r>
            <a:endParaRPr lang="vi-VN" b="1" dirty="0"/>
          </a:p>
          <a:p>
            <a:endParaRPr lang="en-US" b="1" dirty="0"/>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57200" y="4716464"/>
            <a:ext cx="11277600" cy="8786812"/>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pPr>
            <a:r>
              <a:rPr lang="en-US" b="1" dirty="0" err="1"/>
              <a:t>Chẳng</a:t>
            </a:r>
            <a:r>
              <a:rPr lang="en-US" b="1" dirty="0"/>
              <a:t> </a:t>
            </a:r>
            <a:r>
              <a:rPr lang="en-US" b="1" dirty="0" err="1"/>
              <a:t>hạn</a:t>
            </a:r>
            <a:r>
              <a:rPr lang="en-US" b="1" dirty="0"/>
              <a:t>, </a:t>
            </a:r>
            <a:r>
              <a:rPr lang="en-US" b="1" dirty="0" err="1"/>
              <a:t>xác</a:t>
            </a:r>
            <a:r>
              <a:rPr lang="en-US" b="1" dirty="0"/>
              <a:t> </a:t>
            </a:r>
            <a:r>
              <a:rPr lang="en-US" b="1" dirty="0" err="1"/>
              <a:t>suất</a:t>
            </a:r>
            <a:r>
              <a:rPr lang="en-US" b="1" dirty="0"/>
              <a:t> </a:t>
            </a:r>
            <a:r>
              <a:rPr lang="en-US" b="1" dirty="0" err="1"/>
              <a:t>một</a:t>
            </a:r>
            <a:r>
              <a:rPr lang="en-US" b="1" dirty="0"/>
              <a:t> </a:t>
            </a:r>
            <a:r>
              <a:rPr lang="en-US" b="1" dirty="0" err="1"/>
              <a:t>chiếc</a:t>
            </a:r>
            <a:r>
              <a:rPr lang="en-US" b="1" dirty="0"/>
              <a:t> </a:t>
            </a:r>
            <a:r>
              <a:rPr lang="en-US" b="1" dirty="0" err="1"/>
              <a:t>máy</a:t>
            </a:r>
            <a:r>
              <a:rPr lang="en-US" b="1" dirty="0"/>
              <a:t> bay </a:t>
            </a:r>
            <a:r>
              <a:rPr lang="en-US" b="1" dirty="0" err="1"/>
              <a:t>rơi</a:t>
            </a:r>
            <a:r>
              <a:rPr lang="en-US" b="1" dirty="0"/>
              <a:t> </a:t>
            </a:r>
            <a:r>
              <a:rPr lang="en-US" b="1" dirty="0" err="1"/>
              <a:t>là</a:t>
            </a:r>
            <a:r>
              <a:rPr lang="en-US" b="1" dirty="0"/>
              <a:t> </a:t>
            </a:r>
            <a:r>
              <a:rPr lang="en-US" b="1" dirty="0" err="1"/>
              <a:t>rất</a:t>
            </a:r>
            <a:r>
              <a:rPr lang="en-US" b="1" dirty="0"/>
              <a:t> </a:t>
            </a:r>
            <a:r>
              <a:rPr lang="en-US" b="1" dirty="0" err="1"/>
              <a:t>bé</a:t>
            </a:r>
            <a:r>
              <a:rPr lang="en-US" b="1" dirty="0"/>
              <a:t>, </a:t>
            </a:r>
            <a:r>
              <a:rPr lang="en-US" b="1" dirty="0" err="1"/>
              <a:t>khoảng</a:t>
            </a:r>
            <a:r>
              <a:rPr lang="en-US" b="1" dirty="0"/>
              <a:t> 0,00000027. </a:t>
            </a:r>
            <a:r>
              <a:rPr lang="en-US" b="1" dirty="0" err="1"/>
              <a:t>Mỗi</a:t>
            </a:r>
            <a:r>
              <a:rPr lang="en-US" b="1" dirty="0"/>
              <a:t> </a:t>
            </a:r>
            <a:r>
              <a:rPr lang="en-US" b="1" dirty="0" err="1"/>
              <a:t>hành</a:t>
            </a:r>
            <a:r>
              <a:rPr lang="en-US" b="1" dirty="0"/>
              <a:t> </a:t>
            </a:r>
            <a:r>
              <a:rPr lang="en-US" b="1" dirty="0" err="1"/>
              <a:t>khách</a:t>
            </a:r>
            <a:r>
              <a:rPr lang="en-US" b="1" dirty="0"/>
              <a:t> </a:t>
            </a:r>
            <a:r>
              <a:rPr lang="en-US" b="1" dirty="0" err="1"/>
              <a:t>khi</a:t>
            </a:r>
            <a:r>
              <a:rPr lang="en-US" b="1" dirty="0"/>
              <a:t> </a:t>
            </a:r>
            <a:r>
              <a:rPr lang="en-US" b="1" dirty="0" err="1"/>
              <a:t>đi</a:t>
            </a:r>
            <a:r>
              <a:rPr lang="en-US" b="1" dirty="0"/>
              <a:t> </a:t>
            </a:r>
            <a:r>
              <a:rPr lang="en-US" b="1" dirty="0" err="1"/>
              <a:t>máy</a:t>
            </a:r>
            <a:r>
              <a:rPr lang="en-US" b="1" dirty="0"/>
              <a:t> bay </a:t>
            </a:r>
            <a:r>
              <a:rPr lang="en-US" b="1" dirty="0" err="1"/>
              <a:t>đều</a:t>
            </a:r>
            <a:r>
              <a:rPr lang="en-US" b="1" dirty="0"/>
              <a:t> tin </a:t>
            </a:r>
            <a:r>
              <a:rPr lang="en-US" b="1" dirty="0" err="1"/>
              <a:t>rằng</a:t>
            </a:r>
            <a:r>
              <a:rPr lang="en-US" b="1" dirty="0"/>
              <a:t> </a:t>
            </a:r>
            <a:r>
              <a:rPr lang="en-US" b="1" dirty="0" err="1"/>
              <a:t>biến</a:t>
            </a:r>
            <a:r>
              <a:rPr lang="en-US" b="1" dirty="0"/>
              <a:t> </a:t>
            </a:r>
            <a:r>
              <a:rPr lang="en-US" b="1" dirty="0" err="1"/>
              <a:t>cố</a:t>
            </a:r>
            <a:r>
              <a:rPr lang="en-US" b="1" dirty="0"/>
              <a:t>: “</a:t>
            </a:r>
            <a:r>
              <a:rPr lang="en-US" b="1" dirty="0" err="1"/>
              <a:t>Máy</a:t>
            </a:r>
            <a:r>
              <a:rPr lang="en-US" b="1" dirty="0"/>
              <a:t> bay </a:t>
            </a:r>
            <a:r>
              <a:rPr lang="en-US" b="1" dirty="0" err="1"/>
              <a:t>rơi</a:t>
            </a:r>
            <a:r>
              <a:rPr lang="en-US" b="1" dirty="0"/>
              <a:t>” </a:t>
            </a:r>
            <a:r>
              <a:rPr lang="en-US" b="1" dirty="0" err="1"/>
              <a:t>sẽ</a:t>
            </a:r>
            <a:r>
              <a:rPr lang="en-US" b="1" dirty="0"/>
              <a:t> </a:t>
            </a:r>
            <a:r>
              <a:rPr lang="en-US" b="1" dirty="0" err="1"/>
              <a:t>không</a:t>
            </a:r>
            <a:r>
              <a:rPr lang="en-US" b="1" dirty="0"/>
              <a:t> </a:t>
            </a:r>
            <a:r>
              <a:rPr lang="en-US" b="1" dirty="0" err="1"/>
              <a:t>xảy</a:t>
            </a:r>
            <a:r>
              <a:rPr lang="en-US" b="1" dirty="0"/>
              <a:t> </a:t>
            </a:r>
            <a:r>
              <a:rPr lang="en-US" b="1" dirty="0" err="1"/>
              <a:t>ra</a:t>
            </a:r>
            <a:r>
              <a:rPr lang="en-US" b="1" dirty="0"/>
              <a:t> </a:t>
            </a:r>
            <a:r>
              <a:rPr lang="en-US" b="1" dirty="0" err="1"/>
              <a:t>trong</a:t>
            </a:r>
            <a:r>
              <a:rPr lang="en-US" b="1" dirty="0"/>
              <a:t> </a:t>
            </a:r>
            <a:r>
              <a:rPr lang="en-US" b="1" dirty="0" err="1"/>
              <a:t>chuyến</a:t>
            </a:r>
            <a:r>
              <a:rPr lang="en-US" b="1" dirty="0"/>
              <a:t> bay </a:t>
            </a:r>
            <a:r>
              <a:rPr lang="en-US" b="1" dirty="0" err="1"/>
              <a:t>của</a:t>
            </a:r>
            <a:r>
              <a:rPr lang="en-US" b="1" dirty="0"/>
              <a:t> </a:t>
            </a:r>
            <a:r>
              <a:rPr lang="en-US" b="1" dirty="0" err="1"/>
              <a:t>mình</a:t>
            </a:r>
            <a:r>
              <a:rPr lang="en-US" b="1" dirty="0"/>
              <a:t>, do </a:t>
            </a:r>
            <a:r>
              <a:rPr lang="en-US" b="1" dirty="0" err="1"/>
              <a:t>đó</a:t>
            </a:r>
            <a:r>
              <a:rPr lang="en-US" b="1" dirty="0"/>
              <a:t> </a:t>
            </a:r>
            <a:r>
              <a:rPr lang="en-US" b="1" dirty="0" err="1"/>
              <a:t>người</a:t>
            </a:r>
            <a:r>
              <a:rPr lang="en-US" b="1" dirty="0"/>
              <a:t> ta </a:t>
            </a:r>
            <a:r>
              <a:rPr lang="en-US" b="1" dirty="0" err="1"/>
              <a:t>vẫn</a:t>
            </a:r>
            <a:r>
              <a:rPr lang="en-US" b="1" dirty="0"/>
              <a:t> </a:t>
            </a:r>
            <a:r>
              <a:rPr lang="en-US" b="1" dirty="0" err="1"/>
              <a:t>không</a:t>
            </a:r>
            <a:r>
              <a:rPr lang="en-US" b="1" dirty="0"/>
              <a:t> </a:t>
            </a:r>
            <a:r>
              <a:rPr lang="en-US" b="1" dirty="0" err="1"/>
              <a:t>ngần</a:t>
            </a:r>
            <a:r>
              <a:rPr lang="en-US" b="1" dirty="0"/>
              <a:t> </a:t>
            </a:r>
            <a:r>
              <a:rPr lang="en-US" b="1" dirty="0" err="1"/>
              <a:t>ngại</a:t>
            </a:r>
            <a:r>
              <a:rPr lang="en-US" b="1" dirty="0"/>
              <a:t> </a:t>
            </a:r>
            <a:r>
              <a:rPr lang="en-US" b="1" dirty="0" err="1"/>
              <a:t>đi</a:t>
            </a:r>
            <a:r>
              <a:rPr lang="en-US" b="1" dirty="0"/>
              <a:t> </a:t>
            </a:r>
            <a:r>
              <a:rPr lang="en-US" b="1" dirty="0" err="1"/>
              <a:t>máy</a:t>
            </a:r>
            <a:r>
              <a:rPr lang="en-US" b="1" dirty="0"/>
              <a:t> bay.</a:t>
            </a:r>
            <a:endParaRPr lang="vi-VN" b="1" dirty="0"/>
          </a:p>
          <a:p>
            <a:endParaRPr lang="en-US" b="1" dirty="0"/>
          </a:p>
        </p:txBody>
      </p:sp>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1954102" y="4716464"/>
            <a:ext cx="12021189" cy="8702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pPr>
            <a:r>
              <a:rPr lang="en-US" b="1" u="sng" dirty="0" err="1">
                <a:solidFill>
                  <a:srgbClr val="FF0000"/>
                </a:solidFill>
              </a:rPr>
              <a:t>Chú</a:t>
            </a:r>
            <a:r>
              <a:rPr lang="en-US" b="1" u="sng" dirty="0">
                <a:solidFill>
                  <a:srgbClr val="FF0000"/>
                </a:solidFill>
              </a:rPr>
              <a:t> ý</a:t>
            </a:r>
            <a:r>
              <a:rPr lang="en-US" b="1" dirty="0">
                <a:solidFill>
                  <a:srgbClr val="FF0000"/>
                </a:solidFill>
              </a:rPr>
              <a:t>. </a:t>
            </a:r>
            <a:r>
              <a:rPr lang="en-US" b="1" dirty="0" err="1"/>
              <a:t>Trong</a:t>
            </a:r>
            <a:r>
              <a:rPr lang="en-US" b="1" dirty="0"/>
              <a:t> </a:t>
            </a:r>
            <a:r>
              <a:rPr lang="en-US" b="1" dirty="0" err="1"/>
              <a:t>thực</a:t>
            </a:r>
            <a:r>
              <a:rPr lang="en-US" b="1" dirty="0"/>
              <a:t> </a:t>
            </a:r>
            <a:r>
              <a:rPr lang="en-US" b="1" dirty="0" err="1"/>
              <a:t>tế</a:t>
            </a:r>
            <a:r>
              <a:rPr lang="en-US" b="1" dirty="0"/>
              <a:t>, </a:t>
            </a:r>
            <a:r>
              <a:rPr lang="en-US" b="1" dirty="0" err="1"/>
              <a:t>xác</a:t>
            </a:r>
            <a:r>
              <a:rPr lang="en-US" b="1" dirty="0"/>
              <a:t> </a:t>
            </a:r>
            <a:r>
              <a:rPr lang="en-US" b="1" dirty="0" err="1"/>
              <a:t>suất</a:t>
            </a:r>
            <a:r>
              <a:rPr lang="en-US" b="1" dirty="0"/>
              <a:t> </a:t>
            </a:r>
            <a:r>
              <a:rPr lang="en-US" b="1" dirty="0" err="1"/>
              <a:t>của</a:t>
            </a:r>
            <a:r>
              <a:rPr lang="en-US" b="1" dirty="0"/>
              <a:t> </a:t>
            </a:r>
            <a:r>
              <a:rPr lang="en-US" b="1" dirty="0" err="1"/>
              <a:t>một</a:t>
            </a:r>
            <a:r>
              <a:rPr lang="en-US" b="1" dirty="0"/>
              <a:t> </a:t>
            </a:r>
            <a:r>
              <a:rPr lang="en-US" b="1" dirty="0" err="1"/>
              <a:t>biến</a:t>
            </a:r>
            <a:r>
              <a:rPr lang="en-US" b="1" dirty="0"/>
              <a:t> </a:t>
            </a:r>
            <a:r>
              <a:rPr lang="en-US" b="1" dirty="0" err="1"/>
              <a:t>cố</a:t>
            </a:r>
            <a:r>
              <a:rPr lang="en-US" b="1" dirty="0"/>
              <a:t> </a:t>
            </a:r>
            <a:r>
              <a:rPr lang="en-US" b="1" dirty="0" err="1"/>
              <a:t>được</a:t>
            </a:r>
            <a:r>
              <a:rPr lang="en-US" b="1" dirty="0"/>
              <a:t> </a:t>
            </a:r>
            <a:r>
              <a:rPr lang="en-US" b="1" dirty="0" err="1"/>
              <a:t>coi</a:t>
            </a:r>
            <a:r>
              <a:rPr lang="en-US" b="1" dirty="0"/>
              <a:t> </a:t>
            </a:r>
            <a:r>
              <a:rPr lang="en-US" b="1" dirty="0" err="1"/>
              <a:t>là</a:t>
            </a:r>
            <a:r>
              <a:rPr lang="en-US" b="1" dirty="0"/>
              <a:t> </a:t>
            </a:r>
            <a:r>
              <a:rPr lang="en-US" b="1" dirty="0" err="1"/>
              <a:t>bé</a:t>
            </a:r>
            <a:r>
              <a:rPr lang="en-US" b="1" dirty="0"/>
              <a:t> </a:t>
            </a:r>
            <a:r>
              <a:rPr lang="en-US" b="1" dirty="0" err="1"/>
              <a:t>phụ</a:t>
            </a:r>
            <a:r>
              <a:rPr lang="en-US" b="1" dirty="0"/>
              <a:t> </a:t>
            </a:r>
            <a:r>
              <a:rPr lang="en-US" b="1" dirty="0" err="1"/>
              <a:t>thuộc</a:t>
            </a:r>
            <a:r>
              <a:rPr lang="en-US" b="1" dirty="0"/>
              <a:t> </a:t>
            </a:r>
            <a:r>
              <a:rPr lang="en-US" b="1" dirty="0" err="1"/>
              <a:t>vào</a:t>
            </a:r>
            <a:r>
              <a:rPr lang="en-US" b="1" dirty="0"/>
              <a:t> </a:t>
            </a:r>
            <a:r>
              <a:rPr lang="en-US" b="1" dirty="0" err="1"/>
              <a:t>từng</a:t>
            </a:r>
            <a:r>
              <a:rPr lang="en-US" b="1" dirty="0"/>
              <a:t> </a:t>
            </a:r>
            <a:r>
              <a:rPr lang="en-US" b="1" dirty="0" err="1"/>
              <a:t>trường</a:t>
            </a:r>
            <a:r>
              <a:rPr lang="en-US" b="1" dirty="0"/>
              <a:t> </a:t>
            </a:r>
            <a:r>
              <a:rPr lang="en-US" b="1" dirty="0" err="1"/>
              <a:t>hợp</a:t>
            </a:r>
            <a:r>
              <a:rPr lang="en-US" b="1" dirty="0"/>
              <a:t> </a:t>
            </a:r>
            <a:r>
              <a:rPr lang="en-US" b="1" dirty="0" err="1"/>
              <a:t>cụ</a:t>
            </a:r>
            <a:r>
              <a:rPr lang="en-US" b="1" dirty="0"/>
              <a:t> </a:t>
            </a:r>
            <a:r>
              <a:rPr lang="en-US" b="1" dirty="0" err="1"/>
              <a:t>thề</a:t>
            </a:r>
            <a:r>
              <a:rPr lang="en-US" b="1" dirty="0"/>
              <a:t>. </a:t>
            </a:r>
            <a:r>
              <a:rPr lang="en-US" b="1" dirty="0" err="1"/>
              <a:t>Chẳng</a:t>
            </a:r>
            <a:r>
              <a:rPr lang="en-US" b="1" dirty="0"/>
              <a:t> </a:t>
            </a:r>
            <a:r>
              <a:rPr lang="en-US" b="1" dirty="0" err="1"/>
              <a:t>hạn</a:t>
            </a:r>
            <a:r>
              <a:rPr lang="en-US" b="1" dirty="0"/>
              <a:t>, </a:t>
            </a:r>
            <a:r>
              <a:rPr lang="en-US" b="1" dirty="0" err="1"/>
              <a:t>xác</a:t>
            </a:r>
            <a:r>
              <a:rPr lang="en-US" b="1" dirty="0"/>
              <a:t> </a:t>
            </a:r>
            <a:r>
              <a:rPr lang="en-US" b="1" dirty="0" err="1"/>
              <a:t>suất</a:t>
            </a:r>
            <a:r>
              <a:rPr lang="en-US" b="1" dirty="0"/>
              <a:t> </a:t>
            </a:r>
            <a:r>
              <a:rPr lang="en-US" b="1" dirty="0" err="1"/>
              <a:t>một</a:t>
            </a:r>
            <a:r>
              <a:rPr lang="en-US" b="1" dirty="0"/>
              <a:t> </a:t>
            </a:r>
            <a:r>
              <a:rPr lang="en-US" b="1" dirty="0" err="1"/>
              <a:t>chiếc</a:t>
            </a:r>
            <a:r>
              <a:rPr lang="en-US" b="1" dirty="0"/>
              <a:t> </a:t>
            </a:r>
            <a:r>
              <a:rPr lang="en-US" b="1" dirty="0" err="1"/>
              <a:t>điện</a:t>
            </a:r>
            <a:r>
              <a:rPr lang="en-US" b="1" dirty="0"/>
              <a:t> </a:t>
            </a:r>
            <a:r>
              <a:rPr lang="en-US" b="1" dirty="0" err="1"/>
              <a:t>thoại</a:t>
            </a:r>
            <a:r>
              <a:rPr lang="en-US" b="1" dirty="0"/>
              <a:t> </a:t>
            </a:r>
            <a:r>
              <a:rPr lang="en-US" b="1" dirty="0" err="1"/>
              <a:t>bị</a:t>
            </a:r>
            <a:r>
              <a:rPr lang="en-US" b="1" dirty="0"/>
              <a:t> </a:t>
            </a:r>
            <a:r>
              <a:rPr lang="en-US" b="1" dirty="0" err="1"/>
              <a:t>lỗi</a:t>
            </a:r>
            <a:r>
              <a:rPr lang="en-US" b="1" dirty="0"/>
              <a:t> </a:t>
            </a:r>
            <a:r>
              <a:rPr lang="en-US" b="1" dirty="0" err="1"/>
              <a:t>kĩ</a:t>
            </a:r>
            <a:r>
              <a:rPr lang="en-US" b="1" dirty="0"/>
              <a:t> </a:t>
            </a:r>
            <a:r>
              <a:rPr lang="en-US" b="1" dirty="0" err="1"/>
              <a:t>thuật</a:t>
            </a:r>
            <a:r>
              <a:rPr lang="en-US" b="1" dirty="0"/>
              <a:t> </a:t>
            </a:r>
            <a:r>
              <a:rPr lang="en-US" b="1" dirty="0" err="1"/>
              <a:t>là</a:t>
            </a:r>
            <a:r>
              <a:rPr lang="en-US" b="1" dirty="0"/>
              <a:t> 0,001 </a:t>
            </a:r>
            <a:r>
              <a:rPr lang="en-US" b="1" dirty="0" err="1"/>
              <a:t>được</a:t>
            </a:r>
            <a:r>
              <a:rPr lang="en-US" b="1" dirty="0"/>
              <a:t> </a:t>
            </a:r>
            <a:r>
              <a:rPr lang="en-US" b="1" dirty="0" err="1"/>
              <a:t>coi</a:t>
            </a:r>
            <a:r>
              <a:rPr lang="en-US" b="1" dirty="0"/>
              <a:t> </a:t>
            </a:r>
            <a:r>
              <a:rPr lang="en-US" b="1" dirty="0" err="1"/>
              <a:t>là</a:t>
            </a:r>
            <a:r>
              <a:rPr lang="en-US" b="1" dirty="0"/>
              <a:t> </a:t>
            </a:r>
            <a:r>
              <a:rPr lang="en-US" b="1" dirty="0" err="1"/>
              <a:t>rất</a:t>
            </a:r>
            <a:r>
              <a:rPr lang="en-US" b="1" dirty="0"/>
              <a:t> </a:t>
            </a:r>
            <a:r>
              <a:rPr lang="en-US" b="1" dirty="0" err="1"/>
              <a:t>bé</a:t>
            </a:r>
            <a:r>
              <a:rPr lang="en-US" b="1" dirty="0"/>
              <a:t>, </a:t>
            </a:r>
            <a:r>
              <a:rPr lang="en-US" b="1" dirty="0" err="1"/>
              <a:t>nhưng</a:t>
            </a:r>
            <a:r>
              <a:rPr lang="en-US" b="1" dirty="0"/>
              <a:t> </a:t>
            </a:r>
            <a:r>
              <a:rPr lang="en-US" b="1" dirty="0" err="1"/>
              <a:t>nếu</a:t>
            </a:r>
            <a:r>
              <a:rPr lang="en-US" b="1" dirty="0"/>
              <a:t> </a:t>
            </a:r>
            <a:r>
              <a:rPr lang="en-US" b="1" dirty="0" err="1"/>
              <a:t>xác</a:t>
            </a:r>
            <a:r>
              <a:rPr lang="en-US" b="1" dirty="0"/>
              <a:t> </a:t>
            </a:r>
            <a:r>
              <a:rPr lang="en-US" b="1" dirty="0" err="1"/>
              <a:t>suất</a:t>
            </a:r>
            <a:r>
              <a:rPr lang="en-US" b="1" dirty="0"/>
              <a:t> </a:t>
            </a:r>
            <a:r>
              <a:rPr lang="en-US" b="1" dirty="0" err="1"/>
              <a:t>cháy</a:t>
            </a:r>
            <a:r>
              <a:rPr lang="en-US" b="1" dirty="0"/>
              <a:t> </a:t>
            </a:r>
            <a:r>
              <a:rPr lang="en-US" b="1" dirty="0" err="1"/>
              <a:t>nồ</a:t>
            </a:r>
            <a:r>
              <a:rPr lang="en-US" b="1" dirty="0"/>
              <a:t> </a:t>
            </a:r>
            <a:r>
              <a:rPr lang="en-US" b="1" dirty="0" err="1"/>
              <a:t>động</a:t>
            </a:r>
            <a:r>
              <a:rPr lang="en-US" b="1" dirty="0"/>
              <a:t> </a:t>
            </a:r>
            <a:r>
              <a:rPr lang="en-US" b="1" dirty="0" err="1"/>
              <a:t>cơ</a:t>
            </a:r>
            <a:r>
              <a:rPr lang="en-US" b="1" dirty="0"/>
              <a:t> </a:t>
            </a:r>
            <a:r>
              <a:rPr lang="en-US" b="1" dirty="0" err="1"/>
              <a:t>của</a:t>
            </a:r>
            <a:r>
              <a:rPr lang="en-US" b="1" dirty="0"/>
              <a:t> </a:t>
            </a:r>
            <a:r>
              <a:rPr lang="en-US" b="1" dirty="0" err="1"/>
              <a:t>một</a:t>
            </a:r>
            <a:r>
              <a:rPr lang="en-US" b="1" dirty="0"/>
              <a:t> </a:t>
            </a:r>
            <a:r>
              <a:rPr lang="en-US" b="1" dirty="0" err="1"/>
              <a:t>máy</a:t>
            </a:r>
            <a:r>
              <a:rPr lang="en-US" b="1" dirty="0"/>
              <a:t> bay </a:t>
            </a:r>
            <a:r>
              <a:rPr lang="en-US" b="1" dirty="0" err="1"/>
              <a:t>là</a:t>
            </a:r>
            <a:r>
              <a:rPr lang="en-US" b="1" dirty="0"/>
              <a:t> 0,001 </a:t>
            </a:r>
            <a:r>
              <a:rPr lang="en-US" b="1" dirty="0" err="1"/>
              <a:t>thì</a:t>
            </a:r>
            <a:r>
              <a:rPr lang="en-US" b="1" dirty="0"/>
              <a:t> </a:t>
            </a:r>
            <a:r>
              <a:rPr lang="en-US" b="1" dirty="0" err="1"/>
              <a:t>xác</a:t>
            </a:r>
            <a:r>
              <a:rPr lang="en-US" b="1" dirty="0"/>
              <a:t> </a:t>
            </a:r>
            <a:r>
              <a:rPr lang="en-US" b="1" dirty="0" err="1"/>
              <a:t>suất</a:t>
            </a:r>
            <a:r>
              <a:rPr lang="en-US" b="1" dirty="0"/>
              <a:t> </a:t>
            </a:r>
            <a:r>
              <a:rPr lang="en-US" b="1" dirty="0" err="1"/>
              <a:t>này</a:t>
            </a:r>
            <a:r>
              <a:rPr lang="en-US" b="1" dirty="0"/>
              <a:t> </a:t>
            </a:r>
            <a:r>
              <a:rPr lang="en-US" b="1" dirty="0" err="1"/>
              <a:t>không</a:t>
            </a:r>
            <a:r>
              <a:rPr lang="en-US" b="1" dirty="0"/>
              <a:t> </a:t>
            </a:r>
            <a:r>
              <a:rPr lang="en-US" b="1" dirty="0" err="1"/>
              <a:t>được</a:t>
            </a:r>
            <a:r>
              <a:rPr lang="en-US" b="1" dirty="0"/>
              <a:t> </a:t>
            </a:r>
            <a:r>
              <a:rPr lang="en-US" b="1" dirty="0" err="1"/>
              <a:t>coi</a:t>
            </a:r>
            <a:r>
              <a:rPr lang="en-US" b="1" dirty="0"/>
              <a:t> </a:t>
            </a:r>
            <a:r>
              <a:rPr lang="en-US" b="1" dirty="0" err="1"/>
              <a:t>là</a:t>
            </a:r>
            <a:r>
              <a:rPr lang="en-US" b="1" dirty="0"/>
              <a:t> </a:t>
            </a:r>
            <a:r>
              <a:rPr lang="en-US" b="1" dirty="0" err="1"/>
              <a:t>rất</a:t>
            </a:r>
            <a:r>
              <a:rPr lang="en-US" b="1" dirty="0"/>
              <a:t> </a:t>
            </a:r>
            <a:r>
              <a:rPr lang="en-US" b="1" dirty="0" err="1"/>
              <a:t>bé</a:t>
            </a:r>
            <a:r>
              <a:rPr lang="en-US" b="1" dirty="0"/>
              <a:t>.</a:t>
            </a:r>
          </a:p>
        </p:txBody>
      </p:sp>
    </p:spTree>
    <p:extLst>
      <p:ext uri="{BB962C8B-B14F-4D97-AF65-F5344CB8AC3E}">
        <p14:creationId xmlns:p14="http://schemas.microsoft.com/office/powerpoint/2010/main" val="4015347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up)">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228600" y="1752600"/>
            <a:ext cx="237744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latin typeface="Times New Roman" panose="02020603050405020304" pitchFamily="18" charset="0"/>
                <a:cs typeface="Times New Roman" panose="02020603050405020304" pitchFamily="18" charset="0"/>
              </a:rPr>
              <a:t>VẬN DỤNG.       </a:t>
            </a:r>
            <a:r>
              <a:rPr lang="vi-VN" b="1" dirty="0"/>
              <a:t>Xác suất của biến cố có ý nghĩa thực tế như sau:</a:t>
            </a:r>
            <a:endParaRPr lang="en-US" b="1" dirty="0"/>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28600" y="2971801"/>
            <a:ext cx="11963400" cy="10531475"/>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b="1" dirty="0"/>
              <a:t>Giả sử biến cố A có xác suất P(A). Khi thực hiện phép thử n lần (n≥30) thì số lần xuất hiện biến cố A sẽ xấp xỉ bằng n.P(A) (nói chung khi n càng lớn thì sai số tương đối càng bé).</a:t>
            </a:r>
          </a:p>
          <a:p>
            <a:r>
              <a:rPr lang="vi-VN" b="1" dirty="0"/>
              <a:t>Giả thiết rằng xác suất sinh con trai là 0,512 và xác suất sinh con gái là 0,488. Vận dụng ý nghĩa thực tế của xác suất, hãy ước tính trong số trẻ mới sinh với 10000 bé gái thì có bao nhiêu bé trai.</a:t>
            </a:r>
          </a:p>
          <a:p>
            <a:r>
              <a:rPr lang="vi-VN" b="1" dirty="0"/>
              <a:t>Hướng dẫn. Gọi n là số trẻ mới sinh. Ta coi mỗi lần sinh là một phép thử và biến cố liên quan đến phép thử là biến cố: “sinh con gái”. Như vậy ta có n phép thử. Ước tính n, từ đó ước tính số bé trai.</a:t>
            </a:r>
          </a:p>
          <a:p>
            <a:endParaRPr lang="en-US" b="1" dirty="0"/>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344400" y="2971801"/>
                <a:ext cx="11630891" cy="1044733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dirty="0" err="1">
                    <a:solidFill>
                      <a:srgbClr val="FF0000"/>
                    </a:solidFill>
                  </a:rPr>
                  <a:t>Lời</a:t>
                </a:r>
                <a:r>
                  <a:rPr lang="en-US" b="1" dirty="0">
                    <a:solidFill>
                      <a:srgbClr val="FF0000"/>
                    </a:solidFill>
                  </a:rPr>
                  <a:t> </a:t>
                </a:r>
                <a:r>
                  <a:rPr lang="en-US" b="1" dirty="0" err="1">
                    <a:solidFill>
                      <a:srgbClr val="FF0000"/>
                    </a:solidFill>
                  </a:rPr>
                  <a:t>giải</a:t>
                </a:r>
                <a:endParaRPr lang="vi-VN" b="1" dirty="0">
                  <a:solidFill>
                    <a:srgbClr val="FF0000"/>
                  </a:solidFill>
                </a:endParaRPr>
              </a:p>
              <a:p>
                <a:r>
                  <a:rPr lang="nl-NL" b="1" dirty="0"/>
                  <a:t>Gọi </a:t>
                </a:r>
                <a:r>
                  <a:rPr lang="nl-NL" b="1" i="1" dirty="0"/>
                  <a:t>n</a:t>
                </a:r>
                <a:r>
                  <a:rPr lang="nl-NL" b="1" dirty="0"/>
                  <a:t> là số trẻ mới sinh. Ta coi mỗi lần sinh là một phép thử và biến cố liên quan đến phép thử là biến cố: “sinh con gái”. Như vậy ta có </a:t>
                </a:r>
                <a:r>
                  <a:rPr lang="nl-NL" b="1" i="1" dirty="0"/>
                  <a:t>n</a:t>
                </a:r>
                <a:r>
                  <a:rPr lang="nl-NL" b="1" dirty="0"/>
                  <a:t> phép thử và xác suất sinh con gái là 0,488.</a:t>
                </a:r>
                <a:endParaRPr lang="vi-VN" b="1" dirty="0"/>
              </a:p>
              <a:p>
                <a:r>
                  <a:rPr lang="nl-NL" b="1" dirty="0"/>
                  <a:t>Với 10000 bé gái mới sinh, ta có:</a:t>
                </a:r>
              </a:p>
              <a:p>
                <a:pPr marL="0" indent="0">
                  <a:buNone/>
                </a:pPr>
                <a:r>
                  <a:rPr lang="nl-NL" b="1" dirty="0"/>
                  <a:t> </a:t>
                </a:r>
                <a14:m>
                  <m:oMath xmlns:m="http://schemas.openxmlformats.org/officeDocument/2006/math">
                    <m:f>
                      <m:fPr>
                        <m:ctrlPr>
                          <a:rPr lang="vi-VN" b="1" i="1">
                            <a:latin typeface="Cambria Math" panose="02040503050406030204" pitchFamily="18" charset="0"/>
                          </a:rPr>
                        </m:ctrlPr>
                      </m:fPr>
                      <m:num>
                        <m:r>
                          <a:rPr lang="nl-NL" b="1" i="1">
                            <a:latin typeface="Cambria Math" panose="02040503050406030204" pitchFamily="18" charset="0"/>
                          </a:rPr>
                          <m:t>𝟏𝟎𝟎𝟎𝟎</m:t>
                        </m:r>
                      </m:num>
                      <m:den>
                        <m:r>
                          <a:rPr lang="nl-NL" b="1" i="1">
                            <a:latin typeface="Cambria Math" panose="02040503050406030204" pitchFamily="18" charset="0"/>
                          </a:rPr>
                          <m:t>𝒏</m:t>
                        </m:r>
                      </m:den>
                    </m:f>
                    <m:r>
                      <a:rPr lang="nl-NL" b="1" i="1">
                        <a:latin typeface="Cambria Math" panose="02040503050406030204" pitchFamily="18" charset="0"/>
                      </a:rPr>
                      <m:t>=</m:t>
                    </m:r>
                    <m:r>
                      <a:rPr lang="nl-NL" b="1" i="1">
                        <a:latin typeface="Cambria Math" panose="02040503050406030204" pitchFamily="18" charset="0"/>
                      </a:rPr>
                      <m:t>𝟎</m:t>
                    </m:r>
                    <m:r>
                      <a:rPr lang="nl-NL" b="1" i="1">
                        <a:latin typeface="Cambria Math" panose="02040503050406030204" pitchFamily="18" charset="0"/>
                      </a:rPr>
                      <m:t>,</m:t>
                    </m:r>
                    <m:r>
                      <a:rPr lang="nl-NL" b="1" i="1">
                        <a:latin typeface="Cambria Math" panose="02040503050406030204" pitchFamily="18" charset="0"/>
                      </a:rPr>
                      <m:t>𝟒𝟖𝟖</m:t>
                    </m:r>
                    <m:r>
                      <a:rPr lang="nl-NL" b="1" i="1">
                        <a:latin typeface="Cambria Math" panose="02040503050406030204" pitchFamily="18" charset="0"/>
                      </a:rPr>
                      <m:t>⇔</m:t>
                    </m:r>
                    <m:r>
                      <a:rPr lang="nl-NL" b="1" i="1">
                        <a:latin typeface="Cambria Math" panose="02040503050406030204" pitchFamily="18" charset="0"/>
                      </a:rPr>
                      <m:t>𝒏</m:t>
                    </m:r>
                    <m:r>
                      <a:rPr lang="nl-NL" b="1" i="1">
                        <a:latin typeface="Cambria Math" panose="02040503050406030204" pitchFamily="18" charset="0"/>
                      </a:rPr>
                      <m:t>=</m:t>
                    </m:r>
                    <m:f>
                      <m:fPr>
                        <m:ctrlPr>
                          <a:rPr lang="vi-VN" b="1" i="1">
                            <a:latin typeface="Cambria Math" panose="02040503050406030204" pitchFamily="18" charset="0"/>
                          </a:rPr>
                        </m:ctrlPr>
                      </m:fPr>
                      <m:num>
                        <m:r>
                          <a:rPr lang="nl-NL" b="1" i="1">
                            <a:latin typeface="Cambria Math" panose="02040503050406030204" pitchFamily="18" charset="0"/>
                          </a:rPr>
                          <m:t>𝟏𝟎𝟎𝟎𝟎</m:t>
                        </m:r>
                      </m:num>
                      <m:den>
                        <m:r>
                          <a:rPr lang="nl-NL" b="1" i="1">
                            <a:latin typeface="Cambria Math" panose="02040503050406030204" pitchFamily="18" charset="0"/>
                          </a:rPr>
                          <m:t>𝟎</m:t>
                        </m:r>
                        <m:r>
                          <a:rPr lang="nl-NL" b="1" i="1">
                            <a:latin typeface="Cambria Math" panose="02040503050406030204" pitchFamily="18" charset="0"/>
                          </a:rPr>
                          <m:t>,</m:t>
                        </m:r>
                        <m:r>
                          <a:rPr lang="nl-NL" b="1" i="1">
                            <a:latin typeface="Cambria Math" panose="02040503050406030204" pitchFamily="18" charset="0"/>
                          </a:rPr>
                          <m:t>𝟒𝟖𝟖</m:t>
                        </m:r>
                      </m:den>
                    </m:f>
                    <m:r>
                      <a:rPr lang="nl-NL" b="1" i="1">
                        <a:latin typeface="Cambria Math" panose="02040503050406030204" pitchFamily="18" charset="0"/>
                      </a:rPr>
                      <m:t>≈</m:t>
                    </m:r>
                    <m:r>
                      <a:rPr lang="nl-NL" b="1" i="1">
                        <a:latin typeface="Cambria Math" panose="02040503050406030204" pitchFamily="18" charset="0"/>
                      </a:rPr>
                      <m:t>𝟐𝟎𝟒𝟗𝟏</m:t>
                    </m:r>
                  </m:oMath>
                </a14:m>
                <a:r>
                  <a:rPr lang="nl-NL" b="1" dirty="0"/>
                  <a:t>.</a:t>
                </a:r>
                <a:endParaRPr lang="vi-VN" b="1" dirty="0"/>
              </a:p>
              <a:p>
                <a:r>
                  <a:rPr lang="nl-NL" b="1" dirty="0"/>
                  <a:t>Vậy số bé trai tương ứng là</a:t>
                </a:r>
              </a:p>
              <a:p>
                <a:pPr marL="0" indent="0">
                  <a:buNone/>
                </a:pPr>
                <a:r>
                  <a:rPr lang="nl-NL" b="1" dirty="0"/>
                  <a:t> 20491 – 10000 = 10491.</a:t>
                </a:r>
                <a:endParaRPr lang="vi-VN" b="1" dirty="0"/>
              </a:p>
            </p:txBody>
          </p:sp>
        </mc:Choice>
        <mc:Fallback>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2971801"/>
                <a:ext cx="11630891" cy="10447339"/>
              </a:xfrm>
              <a:prstGeom prst="rect">
                <a:avLst/>
              </a:prstGeom>
              <a:blipFill>
                <a:blip r:embed="rId3"/>
                <a:stretch>
                  <a:fillRect l="-2094" t="-1924" r="-1675"/>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2302224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up)">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up)">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wipe(up)">
                                      <p:cBhvr>
                                        <p:cTn id="47" dur="500"/>
                                        <p:tgtEl>
                                          <p:spTgt spid="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3" end="3"/>
                                            </p:txEl>
                                          </p:spTgt>
                                        </p:tgtEl>
                                        <p:attrNameLst>
                                          <p:attrName>style.visibility</p:attrName>
                                        </p:attrNameLst>
                                      </p:cBhvr>
                                      <p:to>
                                        <p:strVal val="visible"/>
                                      </p:to>
                                    </p:set>
                                    <p:animEffect transition="in" filter="wipe(up)">
                                      <p:cBhvr>
                                        <p:cTn id="52" dur="500"/>
                                        <p:tgtEl>
                                          <p:spTgt spid="7">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4" end="4"/>
                                            </p:txEl>
                                          </p:spTgt>
                                        </p:tgtEl>
                                        <p:attrNameLst>
                                          <p:attrName>style.visibility</p:attrName>
                                        </p:attrNameLst>
                                      </p:cBhvr>
                                      <p:to>
                                        <p:strVal val="visible"/>
                                      </p:to>
                                    </p:set>
                                    <p:animEffect transition="in" filter="wipe(up)">
                                      <p:cBhvr>
                                        <p:cTn id="57" dur="500"/>
                                        <p:tgtEl>
                                          <p:spTgt spid="7">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5" end="5"/>
                                            </p:txEl>
                                          </p:spTgt>
                                        </p:tgtEl>
                                        <p:attrNameLst>
                                          <p:attrName>style.visibility</p:attrName>
                                        </p:attrNameLst>
                                      </p:cBhvr>
                                      <p:to>
                                        <p:strVal val="visible"/>
                                      </p:to>
                                    </p:set>
                                    <p:animEffect transition="in" filter="wipe(up)">
                                      <p:cBhvr>
                                        <p:cTn id="6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304800" y="1752600"/>
                <a:ext cx="23698200" cy="3886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 BÀI TẬP</a:t>
                </a:r>
                <a:endParaRPr lang="en-US" b="1" dirty="0">
                  <a:solidFill>
                    <a:srgbClr val="FF0000"/>
                  </a:solidFill>
                </a:endParaRPr>
              </a:p>
              <a:p>
                <a:r>
                  <a:rPr lang="en-US" b="1" dirty="0" err="1">
                    <a:solidFill>
                      <a:srgbClr val="FF0000"/>
                    </a:solidFill>
                  </a:rPr>
                  <a:t>Câu</a:t>
                </a:r>
                <a:r>
                  <a:rPr lang="en-US" b="1" dirty="0">
                    <a:solidFill>
                      <a:srgbClr val="FF0000"/>
                    </a:solidFill>
                  </a:rPr>
                  <a:t> 9.1</a:t>
                </a:r>
                <a:r>
                  <a:rPr lang="vi-VN" b="1" dirty="0">
                    <a:solidFill>
                      <a:srgbClr val="FF0000"/>
                    </a:solidFill>
                  </a:rPr>
                  <a:t> </a:t>
                </a:r>
                <a:r>
                  <a:rPr lang="vi-VN" b="1" dirty="0"/>
                  <a:t>	</a:t>
                </a:r>
              </a:p>
              <a:p>
                <a:r>
                  <a:rPr lang="vi-VN" b="1" dirty="0"/>
                  <a:t>a) Mô tả không gian mẫu.</a:t>
                </a:r>
              </a:p>
              <a:p>
                <a:r>
                  <a:rPr lang="vi-VN" b="1" dirty="0"/>
                  <a:t>b) Gọi A là biến cố: “Số được chọn là số nguyên tố”. Các biến cố A và </a:t>
                </a:r>
                <a14:m>
                  <m:oMath xmlns:m="http://schemas.openxmlformats.org/officeDocument/2006/math">
                    <m:bar>
                      <m:barPr>
                        <m:pos m:val="top"/>
                        <m:ctrlPr>
                          <a:rPr lang="en-US" b="1" i="1">
                            <a:latin typeface="Cambria Math" panose="02040503050406030204" pitchFamily="18" charset="0"/>
                          </a:rPr>
                        </m:ctrlPr>
                      </m:barPr>
                      <m:e>
                        <m:r>
                          <a:rPr lang="nl-NL" b="1" i="1">
                            <a:latin typeface="Cambria Math" panose="02040503050406030204" pitchFamily="18" charset="0"/>
                          </a:rPr>
                          <m:t>𝑨</m:t>
                        </m:r>
                      </m:e>
                    </m:bar>
                  </m:oMath>
                </a14:m>
                <a:r>
                  <a:rPr lang="vi-VN" b="1" dirty="0"/>
                  <a:t> là tập con nào của không gian mẫu?</a:t>
                </a:r>
              </a:p>
            </p:txBody>
          </p:sp>
        </mc:Choice>
        <mc:Fallback>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304800" y="1752600"/>
                <a:ext cx="23698200" cy="3886200"/>
              </a:xfrm>
              <a:prstGeom prst="rect">
                <a:avLst/>
              </a:prstGeom>
              <a:blipFill>
                <a:blip r:embed="rId3"/>
                <a:stretch>
                  <a:fillRect l="-1337" t="-6260" b="-9233"/>
                </a:stretch>
              </a:blipFill>
              <a:ln>
                <a:solidFill>
                  <a:schemeClr val="tx2">
                    <a:lumMod val="20000"/>
                    <a:lumOff val="80000"/>
                  </a:schemeClr>
                </a:solidFill>
              </a:ln>
            </p:spPr>
            <p:txBody>
              <a:bodyPr/>
              <a:lstStyle/>
              <a:p>
                <a:r>
                  <a:rPr lang="en-US">
                    <a:noFill/>
                  </a:rPr>
                  <a:t> </a:t>
                </a:r>
              </a:p>
            </p:txBody>
          </p:sp>
        </mc:Fallback>
      </mc:AlternateContent>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81000" y="5638800"/>
            <a:ext cx="12212782" cy="78644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b="1" dirty="0">
                <a:solidFill>
                  <a:srgbClr val="FF0000"/>
                </a:solidFill>
              </a:rPr>
              <a:t>Lời giải</a:t>
            </a:r>
          </a:p>
          <a:p>
            <a:r>
              <a:rPr lang="vi-VN" b="1" dirty="0"/>
              <a:t> a) Chọn ngẫu nhiên một số nguyên dương không lớn hơn 30, không gian mẫu là:</a:t>
            </a:r>
          </a:p>
          <a:p>
            <a:r>
              <a:rPr lang="el-GR" b="1" dirty="0"/>
              <a:t>Ω={1;2;3;4;5;6;7;8;9;10;11;12;13;14;15;16;17;18;19;20;21;22;23;24;25;26;27;28;29;30}</a:t>
            </a:r>
          </a:p>
          <a:p>
            <a:r>
              <a:rPr lang="vi-VN" b="1" dirty="0"/>
              <a:t>Hay </a:t>
            </a:r>
            <a:r>
              <a:rPr lang="el-GR" b="1" dirty="0"/>
              <a:t>Ω={1;2;3;...;30}.</a:t>
            </a: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877799" y="5638800"/>
                <a:ext cx="11097491" cy="77803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b="1" dirty="0"/>
                  <a:t>b) A là biến cố: “Số được chọn là số nguyên tố”, ta có  </a:t>
                </a:r>
              </a:p>
              <a:p>
                <a:r>
                  <a:rPr lang="vi-VN" b="1" dirty="0"/>
                  <a:t>A={2;3;5;7;11;13;17;19;23;29}.</a:t>
                </a:r>
              </a:p>
              <a:p>
                <a14:m>
                  <m:oMath xmlns:m="http://schemas.openxmlformats.org/officeDocument/2006/math">
                    <m:bar>
                      <m:barPr>
                        <m:pos m:val="top"/>
                        <m:ctrlPr>
                          <a:rPr lang="en-US" b="1" i="1"/>
                        </m:ctrlPr>
                      </m:barPr>
                      <m:e>
                        <m:r>
                          <a:rPr lang="nl-NL" b="1" i="1"/>
                          <m:t>𝑨</m:t>
                        </m:r>
                      </m:e>
                    </m:bar>
                  </m:oMath>
                </a14:m>
                <a:r>
                  <a:rPr lang="vi-VN" b="1" dirty="0"/>
                  <a:t> là biến cố: “Số được chọn không phải là số nguyên tố”, ta có</a:t>
                </a:r>
              </a:p>
              <a:p>
                <a14:m>
                  <m:oMath xmlns:m="http://schemas.openxmlformats.org/officeDocument/2006/math">
                    <m:bar>
                      <m:barPr>
                        <m:pos m:val="top"/>
                        <m:ctrlPr>
                          <a:rPr lang="en-US" b="1" i="1"/>
                        </m:ctrlPr>
                      </m:barPr>
                      <m:e>
                        <m:r>
                          <a:rPr lang="nl-NL" b="1" i="1"/>
                          <m:t>𝑨</m:t>
                        </m:r>
                      </m:e>
                    </m:bar>
                  </m:oMath>
                </a14:m>
                <a:r>
                  <a:rPr lang="vi-VN" b="1" dirty="0"/>
                  <a:t>=</a:t>
                </a:r>
                <a:r>
                  <a:rPr lang="el-GR" b="1" dirty="0"/>
                  <a:t>Ω\</a:t>
                </a:r>
                <a:r>
                  <a:rPr lang="vi-VN" b="1" dirty="0"/>
                  <a:t>A</a:t>
                </a:r>
                <a:endParaRPr lang="en-US" b="1" dirty="0"/>
              </a:p>
              <a:p>
                <a:pPr marL="0" indent="0">
                  <a:buNone/>
                </a:pPr>
                <a:r>
                  <a:rPr lang="vi-VN" b="1" dirty="0"/>
                  <a:t>={1;4;6;8;9;10;12;14;15;16;18;20;21;22;24;25;26;27;28;30}.</a:t>
                </a:r>
              </a:p>
            </p:txBody>
          </p:sp>
        </mc:Choice>
        <mc:Fallback>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877799" y="5638800"/>
                <a:ext cx="11097491" cy="7780340"/>
              </a:xfrm>
              <a:prstGeom prst="rect">
                <a:avLst/>
              </a:prstGeom>
              <a:blipFill>
                <a:blip r:embed="rId4"/>
                <a:stretch>
                  <a:fillRect l="-2414" t="-2582" r="-1371"/>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790090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3" end="3"/>
                                            </p:txEl>
                                          </p:spTgt>
                                        </p:tgtEl>
                                        <p:attrNameLst>
                                          <p:attrName>style.visibility</p:attrName>
                                        </p:attrNameLst>
                                      </p:cBhvr>
                                      <p:to>
                                        <p:strVal val="visible"/>
                                      </p:to>
                                    </p:set>
                                    <p:animEffect transition="in" filter="wipe(up)">
                                      <p:cBhvr>
                                        <p:cTn id="32" dur="500"/>
                                        <p:tgtEl>
                                          <p:spTgt spid="9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up)">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wipe(up)">
                                      <p:cBhvr>
                                        <p:cTn id="47" dur="500"/>
                                        <p:tgtEl>
                                          <p:spTgt spid="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wipe(up)">
                                      <p:cBhvr>
                                        <p:cTn id="52" dur="500"/>
                                        <p:tgtEl>
                                          <p:spTgt spid="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Effect transition="in" filter="wipe(up)">
                                      <p:cBhvr>
                                        <p:cTn id="57" dur="500"/>
                                        <p:tgtEl>
                                          <p:spTgt spid="7">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4" end="4"/>
                                            </p:txEl>
                                          </p:spTgt>
                                        </p:tgtEl>
                                        <p:attrNameLst>
                                          <p:attrName>style.visibility</p:attrName>
                                        </p:attrNameLst>
                                      </p:cBhvr>
                                      <p:to>
                                        <p:strVal val="visible"/>
                                      </p:to>
                                    </p:set>
                                    <p:animEffect transition="in" filter="wipe(up)">
                                      <p:cBhvr>
                                        <p:cTn id="6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408709" y="1746068"/>
                <a:ext cx="23616062" cy="3267891"/>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nl-NL" b="1" dirty="0">
                    <a:solidFill>
                      <a:srgbClr val="FF0000"/>
                    </a:solidFill>
                  </a:rPr>
                  <a:t>Câu 9.2.     </a:t>
                </a:r>
                <a:r>
                  <a:rPr lang="en-US" b="1" dirty="0" err="1"/>
                  <a:t>Chọn</a:t>
                </a:r>
                <a:r>
                  <a:rPr lang="en-US" b="1" dirty="0"/>
                  <a:t> </a:t>
                </a:r>
                <a:r>
                  <a:rPr lang="en-US" b="1" dirty="0" err="1"/>
                  <a:t>ngẫu</a:t>
                </a:r>
                <a:r>
                  <a:rPr lang="en-US" b="1" dirty="0"/>
                  <a:t> </a:t>
                </a:r>
                <a:r>
                  <a:rPr lang="en-US" b="1" dirty="0" err="1"/>
                  <a:t>nhiên</a:t>
                </a:r>
                <a:r>
                  <a:rPr lang="en-US" b="1" dirty="0"/>
                  <a:t> </a:t>
                </a:r>
                <a:r>
                  <a:rPr lang="en-US" b="1" dirty="0" err="1"/>
                  <a:t>một</a:t>
                </a:r>
                <a:r>
                  <a:rPr lang="en-US" b="1" dirty="0"/>
                  <a:t> </a:t>
                </a:r>
                <a:r>
                  <a:rPr lang="en-US" b="1" dirty="0" err="1"/>
                  <a:t>số</a:t>
                </a:r>
                <a:r>
                  <a:rPr lang="en-US" b="1" dirty="0"/>
                  <a:t> </a:t>
                </a:r>
                <a:r>
                  <a:rPr lang="en-US" b="1" dirty="0" err="1"/>
                  <a:t>nguyên</a:t>
                </a:r>
                <a:r>
                  <a:rPr lang="en-US" b="1" dirty="0"/>
                  <a:t> </a:t>
                </a:r>
                <a:r>
                  <a:rPr lang="en-US" b="1" dirty="0" err="1"/>
                  <a:t>dương</a:t>
                </a:r>
                <a:r>
                  <a:rPr lang="en-US" b="1" dirty="0"/>
                  <a:t> </a:t>
                </a:r>
                <a:r>
                  <a:rPr lang="en-US" b="1" dirty="0" err="1"/>
                  <a:t>không</a:t>
                </a:r>
                <a:r>
                  <a:rPr lang="en-US" b="1" dirty="0"/>
                  <a:t> </a:t>
                </a:r>
                <a:r>
                  <a:rPr lang="en-US" b="1" dirty="0" err="1"/>
                  <a:t>lớn</a:t>
                </a:r>
                <a:r>
                  <a:rPr lang="en-US" b="1" dirty="0"/>
                  <a:t> </a:t>
                </a:r>
                <a:r>
                  <a:rPr lang="en-US" b="1" dirty="0" err="1"/>
                  <a:t>hơn</a:t>
                </a:r>
                <a:r>
                  <a:rPr lang="en-US" b="1" dirty="0"/>
                  <a:t> 22.</a:t>
                </a:r>
              </a:p>
              <a:p>
                <a:r>
                  <a:rPr lang="nl-NL" b="1" dirty="0"/>
                  <a:t>a) Mô tả không gian mẫu.</a:t>
                </a:r>
                <a:endParaRPr lang="vi-VN" b="1" dirty="0"/>
              </a:p>
              <a:p>
                <a:r>
                  <a:rPr lang="nl-NL" b="1" dirty="0"/>
                  <a:t>b) Gọi </a:t>
                </a:r>
                <a:r>
                  <a:rPr lang="nl-NL" b="1" i="1" dirty="0"/>
                  <a:t>B</a:t>
                </a:r>
                <a:r>
                  <a:rPr lang="nl-NL" b="1" dirty="0"/>
                  <a:t> là biến cố: “Số được chọn chia hết cho 3”. Các biến cố </a:t>
                </a:r>
                <a:r>
                  <a:rPr lang="nl-NL" b="1" i="1" dirty="0"/>
                  <a:t>B</a:t>
                </a:r>
                <a:r>
                  <a:rPr lang="nl-NL" b="1" dirty="0"/>
                  <a:t> và </a:t>
                </a:r>
                <a14:m>
                  <m:oMath xmlns:m="http://schemas.openxmlformats.org/officeDocument/2006/math">
                    <m:bar>
                      <m:barPr>
                        <m:pos m:val="top"/>
                        <m:ctrlPr>
                          <a:rPr lang="vi-VN" b="1" i="1">
                            <a:latin typeface="Cambria Math" panose="02040503050406030204" pitchFamily="18" charset="0"/>
                          </a:rPr>
                        </m:ctrlPr>
                      </m:barPr>
                      <m:e>
                        <m:r>
                          <a:rPr lang="nl-NL" b="1" i="1">
                            <a:latin typeface="Cambria Math" panose="02040503050406030204" pitchFamily="18" charset="0"/>
                          </a:rPr>
                          <m:t>𝑩</m:t>
                        </m:r>
                      </m:e>
                    </m:bar>
                  </m:oMath>
                </a14:m>
                <a:r>
                  <a:rPr lang="nl-NL" b="1" dirty="0"/>
                  <a:t> là các tập con nào của không gian mẫu?</a:t>
                </a:r>
                <a:endParaRPr lang="vi-VN" b="1" dirty="0"/>
              </a:p>
              <a:p>
                <a:endParaRPr lang="vi-VN" b="1" dirty="0"/>
              </a:p>
            </p:txBody>
          </p:sp>
        </mc:Choice>
        <mc:Fallback>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408709" y="1746068"/>
                <a:ext cx="23616062" cy="3267891"/>
              </a:xfrm>
              <a:prstGeom prst="rect">
                <a:avLst/>
              </a:prstGeom>
              <a:blipFill>
                <a:blip r:embed="rId3"/>
                <a:stretch>
                  <a:fillRect l="-1342" t="-7435" b="-7249"/>
                </a:stretch>
              </a:blipFill>
              <a:ln>
                <a:solidFill>
                  <a:schemeClr val="tx2">
                    <a:lumMod val="20000"/>
                    <a:lumOff val="80000"/>
                  </a:schemeClr>
                </a:solidFill>
              </a:ln>
            </p:spPr>
            <p:txBody>
              <a:bodyPr/>
              <a:lstStyle/>
              <a:p>
                <a:r>
                  <a:rPr lang="en-US">
                    <a:noFill/>
                  </a:rPr>
                  <a:t> </a:t>
                </a:r>
              </a:p>
            </p:txBody>
          </p:sp>
        </mc:Fallback>
      </mc:AlternateContent>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08709" y="5029200"/>
            <a:ext cx="10030691" cy="840518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b="1" u="sng" dirty="0">
                <a:solidFill>
                  <a:srgbClr val="FF0000"/>
                </a:solidFill>
              </a:rPr>
              <a:t>Lời giải</a:t>
            </a:r>
          </a:p>
          <a:p>
            <a:r>
              <a:rPr lang="vi-VN" b="1" dirty="0"/>
              <a:t> a) Chọn ngẫu nhiên một số nguyên dương không lớn hơn 22, có không gian mẫu là :</a:t>
            </a:r>
          </a:p>
          <a:p>
            <a:r>
              <a:rPr lang="el-GR" b="1" dirty="0"/>
              <a:t>Ω={1;2;3;4;5;6;7;8;9;10;11;12;13;14;15;16;17;18;19;20;21;22}.</a:t>
            </a: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0668000" y="5013960"/>
                <a:ext cx="13307291" cy="840518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b="1" dirty="0"/>
                  <a:t>b) B là biến cố: “Số được chọn chia hết cho 3”, ta có:</a:t>
                </a:r>
              </a:p>
              <a:p>
                <a:r>
                  <a:rPr lang="vi-VN" b="1" dirty="0"/>
                  <a:t>B={3;6;9;12;15;18;21;}.</a:t>
                </a:r>
              </a:p>
              <a:p>
                <a14:m>
                  <m:oMath xmlns:m="http://schemas.openxmlformats.org/officeDocument/2006/math">
                    <m:bar>
                      <m:barPr>
                        <m:pos m:val="top"/>
                        <m:ctrlPr>
                          <a:rPr lang="vi-VN" b="1" i="1">
                            <a:latin typeface="Cambria Math" panose="02040503050406030204" pitchFamily="18" charset="0"/>
                          </a:rPr>
                        </m:ctrlPr>
                      </m:barPr>
                      <m:e>
                        <m:r>
                          <a:rPr lang="nl-NL" b="1" i="1">
                            <a:latin typeface="Cambria Math" panose="02040503050406030204" pitchFamily="18" charset="0"/>
                          </a:rPr>
                          <m:t>𝑩</m:t>
                        </m:r>
                      </m:e>
                    </m:bar>
                  </m:oMath>
                </a14:m>
                <a:r>
                  <a:rPr lang="vi-VN" b="1" dirty="0"/>
                  <a:t> là biến cố: “Số được chọn không chia hết cho 3”, ta có:</a:t>
                </a:r>
              </a:p>
              <a:p>
                <a14:m>
                  <m:oMath xmlns:m="http://schemas.openxmlformats.org/officeDocument/2006/math">
                    <m:bar>
                      <m:barPr>
                        <m:pos m:val="top"/>
                        <m:ctrlPr>
                          <a:rPr lang="vi-VN" b="1" i="1">
                            <a:latin typeface="Cambria Math" panose="02040503050406030204" pitchFamily="18" charset="0"/>
                          </a:rPr>
                        </m:ctrlPr>
                      </m:barPr>
                      <m:e>
                        <m:r>
                          <a:rPr lang="nl-NL" b="1" i="1">
                            <a:latin typeface="Cambria Math" panose="02040503050406030204" pitchFamily="18" charset="0"/>
                          </a:rPr>
                          <m:t>𝑩</m:t>
                        </m:r>
                      </m:e>
                    </m:bar>
                  </m:oMath>
                </a14:m>
                <a:r>
                  <a:rPr lang="vi-VN" b="1" dirty="0"/>
                  <a:t>=</a:t>
                </a:r>
                <a:r>
                  <a:rPr lang="el-GR" b="1" dirty="0"/>
                  <a:t>Ω\</a:t>
                </a:r>
                <a:r>
                  <a:rPr lang="vi-VN" b="1" dirty="0"/>
                  <a:t>B={1;2;4;5;7;8;10;11;13;14;16;17;19;20;22}</a:t>
                </a:r>
              </a:p>
            </p:txBody>
          </p:sp>
        </mc:Choice>
        <mc:Fallback>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0668000" y="5013960"/>
                <a:ext cx="13307291" cy="8405180"/>
              </a:xfrm>
              <a:prstGeom prst="rect">
                <a:avLst/>
              </a:prstGeom>
              <a:blipFill>
                <a:blip r:embed="rId4"/>
                <a:stretch>
                  <a:fillRect l="-1831" t="-2391" r="-229"/>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25332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up)">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up)">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wipe(up)">
                                      <p:cBhvr>
                                        <p:cTn id="47" dur="500"/>
                                        <p:tgtEl>
                                          <p:spTgt spid="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3" end="3"/>
                                            </p:txEl>
                                          </p:spTgt>
                                        </p:tgtEl>
                                        <p:attrNameLst>
                                          <p:attrName>style.visibility</p:attrName>
                                        </p:attrNameLst>
                                      </p:cBhvr>
                                      <p:to>
                                        <p:strVal val="visible"/>
                                      </p:to>
                                    </p:set>
                                    <p:animEffect transition="in" filter="wipe(up)">
                                      <p:cBhvr>
                                        <p:cTn id="5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152400" y="1752600"/>
                <a:ext cx="23850600" cy="47244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Câu 9.3.    </a:t>
                </a:r>
                <a:r>
                  <a:rPr lang="vi-VN" b="1" dirty="0"/>
                  <a:t>Gieo đồng thời một con xúc xắc và một đồng xu .</a:t>
                </a:r>
                <a:endParaRPr lang="en-US" b="1" dirty="0"/>
              </a:p>
              <a:p>
                <a:r>
                  <a:rPr lang="nl-NL" b="1" dirty="0"/>
                  <a:t>a) Mô tả không gian mẫu.</a:t>
                </a:r>
                <a:endParaRPr lang="vi-VN" b="1" dirty="0"/>
              </a:p>
              <a:p>
                <a:r>
                  <a:rPr lang="nl-NL" b="1" dirty="0"/>
                  <a:t>b) Xét các biến cố sau : </a:t>
                </a:r>
                <a:endParaRPr lang="vi-VN" b="1" dirty="0"/>
              </a:p>
              <a:p>
                <a:r>
                  <a:rPr lang="nl-NL" b="1" i="1" dirty="0"/>
                  <a:t>C</a:t>
                </a:r>
                <a:r>
                  <a:rPr lang="nl-NL" b="1" dirty="0"/>
                  <a:t>: “Đồng xu xuất hiện mặt sấp”; </a:t>
                </a:r>
                <a:endParaRPr lang="vi-VN" b="1" dirty="0"/>
              </a:p>
              <a:p>
                <a:r>
                  <a:rPr lang="nl-NL" b="1" i="1" dirty="0"/>
                  <a:t>D</a:t>
                </a:r>
                <a:r>
                  <a:rPr lang="nl-NL" b="1" dirty="0"/>
                  <a:t>: “Đồng xu xuất hiện mặt ngửa hoặc số chấm xuất hiện trên con xúc xắc là 5”.</a:t>
                </a:r>
                <a:endParaRPr lang="vi-VN" b="1" dirty="0"/>
              </a:p>
              <a:p>
                <a:r>
                  <a:rPr lang="nl-NL" b="1" dirty="0"/>
                  <a:t>Các biến cố </a:t>
                </a:r>
                <a:r>
                  <a:rPr lang="nl-NL" b="1" i="1" dirty="0"/>
                  <a:t>C</a:t>
                </a:r>
                <a:r>
                  <a:rPr lang="nl-NL" b="1" dirty="0"/>
                  <a:t>, </a:t>
                </a:r>
                <a14:m>
                  <m:oMath xmlns:m="http://schemas.openxmlformats.org/officeDocument/2006/math">
                    <m:bar>
                      <m:barPr>
                        <m:pos m:val="top"/>
                        <m:ctrlPr>
                          <a:rPr lang="vi-VN" b="1" i="1">
                            <a:latin typeface="Cambria Math" panose="02040503050406030204" pitchFamily="18" charset="0"/>
                          </a:rPr>
                        </m:ctrlPr>
                      </m:barPr>
                      <m:e>
                        <m:r>
                          <a:rPr lang="nl-NL" b="1" i="1">
                            <a:latin typeface="Cambria Math" panose="02040503050406030204" pitchFamily="18" charset="0"/>
                          </a:rPr>
                          <m:t>𝑪</m:t>
                        </m:r>
                      </m:e>
                    </m:bar>
                  </m:oMath>
                </a14:m>
                <a:r>
                  <a:rPr lang="nl-NL" b="1" dirty="0"/>
                  <a:t>, </a:t>
                </a:r>
                <a:r>
                  <a:rPr lang="nl-NL" b="1" i="1" dirty="0"/>
                  <a:t>D</a:t>
                </a:r>
                <a:r>
                  <a:rPr lang="nl-NL" b="1" dirty="0"/>
                  <a:t>  và </a:t>
                </a:r>
                <a14:m>
                  <m:oMath xmlns:m="http://schemas.openxmlformats.org/officeDocument/2006/math">
                    <m:bar>
                      <m:barPr>
                        <m:pos m:val="top"/>
                        <m:ctrlPr>
                          <a:rPr lang="vi-VN" b="1" i="1">
                            <a:latin typeface="Cambria Math" panose="02040503050406030204" pitchFamily="18" charset="0"/>
                          </a:rPr>
                        </m:ctrlPr>
                      </m:barPr>
                      <m:e>
                        <m:r>
                          <a:rPr lang="nl-NL" b="1" i="1">
                            <a:latin typeface="Cambria Math" panose="02040503050406030204" pitchFamily="18" charset="0"/>
                          </a:rPr>
                          <m:t>𝑫</m:t>
                        </m:r>
                      </m:e>
                    </m:bar>
                  </m:oMath>
                </a14:m>
                <a:r>
                  <a:rPr lang="nl-NL" b="1" dirty="0"/>
                  <a:t> là các tập con nào của không gian mẫu?</a:t>
                </a:r>
                <a:endParaRPr lang="vi-VN" b="1" dirty="0"/>
              </a:p>
              <a:p>
                <a:endParaRPr lang="vi-VN" b="1" dirty="0"/>
              </a:p>
            </p:txBody>
          </p:sp>
        </mc:Choice>
        <mc:Fallback>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152400" y="1752600"/>
                <a:ext cx="23850600" cy="4724400"/>
              </a:xfrm>
              <a:prstGeom prst="rect">
                <a:avLst/>
              </a:prstGeom>
              <a:blipFill>
                <a:blip r:embed="rId3"/>
                <a:stretch>
                  <a:fillRect l="-1328" t="-5148" b="-5663"/>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152400" y="6705600"/>
                <a:ext cx="24003000" cy="6797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b="1" u="sng" dirty="0">
                    <a:solidFill>
                      <a:srgbClr val="FF0000"/>
                    </a:solidFill>
                  </a:rPr>
                  <a:t>Lời giải</a:t>
                </a:r>
                <a:r>
                  <a:rPr lang="en-US" b="1" u="sng" dirty="0">
                    <a:solidFill>
                      <a:srgbClr val="FF0000"/>
                    </a:solidFill>
                  </a:rPr>
                  <a:t> </a:t>
                </a:r>
                <a:r>
                  <a:rPr lang="nl-NL" b="1" dirty="0"/>
                  <a:t> a) </a:t>
                </a:r>
                <a:r>
                  <a:rPr lang="en-US" b="1" dirty="0" err="1"/>
                  <a:t>Gieo</a:t>
                </a:r>
                <a:r>
                  <a:rPr lang="en-US" b="1" dirty="0"/>
                  <a:t> </a:t>
                </a:r>
                <a:r>
                  <a:rPr lang="en-US" b="1" dirty="0" err="1"/>
                  <a:t>đồng</a:t>
                </a:r>
                <a:r>
                  <a:rPr lang="en-US" b="1" dirty="0"/>
                  <a:t> </a:t>
                </a:r>
                <a:r>
                  <a:rPr lang="en-US" b="1" dirty="0" err="1"/>
                  <a:t>thời</a:t>
                </a:r>
                <a:r>
                  <a:rPr lang="en-US" b="1" dirty="0"/>
                  <a:t> </a:t>
                </a:r>
                <a:r>
                  <a:rPr lang="en-US" b="1" dirty="0" err="1"/>
                  <a:t>một</a:t>
                </a:r>
                <a:r>
                  <a:rPr lang="en-US" b="1" dirty="0"/>
                  <a:t> con </a:t>
                </a:r>
                <a:r>
                  <a:rPr lang="en-US" b="1" dirty="0" err="1"/>
                  <a:t>xúc</a:t>
                </a:r>
                <a:r>
                  <a:rPr lang="en-US" b="1" dirty="0"/>
                  <a:t> </a:t>
                </a:r>
                <a:r>
                  <a:rPr lang="en-US" b="1" dirty="0" err="1"/>
                  <a:t>xắc</a:t>
                </a:r>
                <a:r>
                  <a:rPr lang="en-US" b="1" dirty="0"/>
                  <a:t> </a:t>
                </a:r>
                <a:r>
                  <a:rPr lang="en-US" b="1" dirty="0" err="1"/>
                  <a:t>và</a:t>
                </a:r>
                <a:r>
                  <a:rPr lang="en-US" b="1" dirty="0"/>
                  <a:t> </a:t>
                </a:r>
                <a:r>
                  <a:rPr lang="en-US" b="1" dirty="0" err="1"/>
                  <a:t>một</a:t>
                </a:r>
                <a:r>
                  <a:rPr lang="en-US" b="1" dirty="0"/>
                  <a:t> </a:t>
                </a:r>
                <a:r>
                  <a:rPr lang="en-US" b="1" dirty="0" err="1"/>
                  <a:t>đồng</a:t>
                </a:r>
                <a:r>
                  <a:rPr lang="en-US" b="1" dirty="0"/>
                  <a:t> xu, </a:t>
                </a:r>
                <a:r>
                  <a:rPr lang="en-US" b="1" dirty="0" err="1"/>
                  <a:t>có</a:t>
                </a:r>
                <a:r>
                  <a:rPr lang="en-US" b="1" dirty="0"/>
                  <a:t> </a:t>
                </a:r>
                <a:r>
                  <a:rPr lang="en-US" b="1" dirty="0" err="1"/>
                  <a:t>không</a:t>
                </a:r>
                <a:r>
                  <a:rPr lang="en-US" b="1" dirty="0"/>
                  <a:t> </a:t>
                </a:r>
                <a:r>
                  <a:rPr lang="en-US" b="1" dirty="0" err="1"/>
                  <a:t>gian</a:t>
                </a:r>
                <a:r>
                  <a:rPr lang="en-US" b="1" dirty="0"/>
                  <a:t> </a:t>
                </a:r>
                <a:r>
                  <a:rPr lang="en-US" b="1" dirty="0" err="1"/>
                  <a:t>mẫu</a:t>
                </a:r>
                <a:r>
                  <a:rPr lang="en-US" b="1" dirty="0"/>
                  <a:t> </a:t>
                </a:r>
                <a:r>
                  <a:rPr lang="en-US" b="1" dirty="0" err="1"/>
                  <a:t>là</a:t>
                </a:r>
                <a:endParaRPr lang="vi-VN" b="1" dirty="0"/>
              </a:p>
              <a:p>
                <a14:m>
                  <m:oMath xmlns:m="http://schemas.openxmlformats.org/officeDocument/2006/math">
                    <m:r>
                      <a:rPr lang="nl-NL" b="1" i="1">
                        <a:latin typeface="Cambria Math" panose="02040503050406030204" pitchFamily="18" charset="0"/>
                      </a:rPr>
                      <m:t>𝜴</m:t>
                    </m:r>
                    <m:r>
                      <a:rPr lang="nl-NL" b="1" i="1">
                        <a:latin typeface="Cambria Math" panose="02040503050406030204" pitchFamily="18" charset="0"/>
                      </a:rPr>
                      <m:t>=</m:t>
                    </m:r>
                    <m:d>
                      <m:dPr>
                        <m:begChr m:val="{"/>
                        <m:endChr m:val="}"/>
                        <m:ctrlPr>
                          <a:rPr lang="vi-VN" b="1" i="1">
                            <a:latin typeface="Cambria Math" panose="02040503050406030204" pitchFamily="18" charset="0"/>
                          </a:rPr>
                        </m:ctrlPr>
                      </m:dPr>
                      <m:e>
                        <m:d>
                          <m:dPr>
                            <m:begChr m:val="{"/>
                            <m:endChr m:val="}"/>
                            <m:ctrlPr>
                              <a:rPr lang="vi-VN" b="1" i="1">
                                <a:latin typeface="Cambria Math" panose="02040503050406030204" pitchFamily="18" charset="0"/>
                              </a:rPr>
                            </m:ctrlPr>
                          </m:dPr>
                          <m:e>
                            <m:r>
                              <a:rPr lang="nl-NL" b="1" i="1">
                                <a:latin typeface="Cambria Math" panose="02040503050406030204" pitchFamily="18" charset="0"/>
                              </a:rPr>
                              <m:t>𝟏</m:t>
                            </m:r>
                            <m:r>
                              <a:rPr lang="nl-NL" b="1" i="1">
                                <a:latin typeface="Cambria Math" panose="02040503050406030204" pitchFamily="18" charset="0"/>
                              </a:rPr>
                              <m:t>;</m:t>
                            </m:r>
                            <m:r>
                              <a:rPr lang="nl-NL" b="1" i="1">
                                <a:latin typeface="Cambria Math" panose="02040503050406030204" pitchFamily="18" charset="0"/>
                              </a:rPr>
                              <m:t>𝑺</m:t>
                            </m:r>
                          </m:e>
                        </m:d>
                        <m:r>
                          <a:rPr lang="nl-NL" b="1" i="1">
                            <a:latin typeface="Cambria Math" panose="02040503050406030204" pitchFamily="18" charset="0"/>
                          </a:rPr>
                          <m:t>;</m:t>
                        </m:r>
                        <m:d>
                          <m:dPr>
                            <m:begChr m:val="{"/>
                            <m:endChr m:val="}"/>
                            <m:ctrlPr>
                              <a:rPr lang="vi-VN" b="1" i="1">
                                <a:latin typeface="Cambria Math" panose="02040503050406030204" pitchFamily="18" charset="0"/>
                              </a:rPr>
                            </m:ctrlPr>
                          </m:dPr>
                          <m:e>
                            <m:r>
                              <a:rPr lang="nl-NL" b="1" i="1">
                                <a:latin typeface="Cambria Math" panose="02040503050406030204" pitchFamily="18" charset="0"/>
                              </a:rPr>
                              <m:t>𝟐</m:t>
                            </m:r>
                            <m:r>
                              <a:rPr lang="nl-NL" b="1" i="1">
                                <a:latin typeface="Cambria Math" panose="02040503050406030204" pitchFamily="18" charset="0"/>
                              </a:rPr>
                              <m:t>;</m:t>
                            </m:r>
                            <m:r>
                              <a:rPr lang="nl-NL" b="1" i="1">
                                <a:latin typeface="Cambria Math" panose="02040503050406030204" pitchFamily="18" charset="0"/>
                              </a:rPr>
                              <m:t>𝑺</m:t>
                            </m:r>
                          </m:e>
                        </m:d>
                        <m:r>
                          <a:rPr lang="nl-NL" b="1" i="1">
                            <a:latin typeface="Cambria Math" panose="02040503050406030204" pitchFamily="18" charset="0"/>
                          </a:rPr>
                          <m:t>;</m:t>
                        </m:r>
                        <m:d>
                          <m:dPr>
                            <m:begChr m:val="{"/>
                            <m:endChr m:val="}"/>
                            <m:ctrlPr>
                              <a:rPr lang="vi-VN" b="1" i="1">
                                <a:latin typeface="Cambria Math" panose="02040503050406030204" pitchFamily="18" charset="0"/>
                              </a:rPr>
                            </m:ctrlPr>
                          </m:dPr>
                          <m:e>
                            <m:r>
                              <a:rPr lang="nl-NL" b="1" i="1">
                                <a:latin typeface="Cambria Math" panose="02040503050406030204" pitchFamily="18" charset="0"/>
                              </a:rPr>
                              <m:t>𝟑</m:t>
                            </m:r>
                            <m:r>
                              <a:rPr lang="nl-NL" b="1" i="1">
                                <a:latin typeface="Cambria Math" panose="02040503050406030204" pitchFamily="18" charset="0"/>
                              </a:rPr>
                              <m:t>;</m:t>
                            </m:r>
                            <m:r>
                              <a:rPr lang="nl-NL" b="1" i="1">
                                <a:latin typeface="Cambria Math" panose="02040503050406030204" pitchFamily="18" charset="0"/>
                              </a:rPr>
                              <m:t>𝑺</m:t>
                            </m:r>
                          </m:e>
                        </m:d>
                        <m:r>
                          <a:rPr lang="nl-NL" b="1" i="1">
                            <a:latin typeface="Cambria Math" panose="02040503050406030204" pitchFamily="18" charset="0"/>
                          </a:rPr>
                          <m:t>;</m:t>
                        </m:r>
                        <m:d>
                          <m:dPr>
                            <m:begChr m:val="{"/>
                            <m:endChr m:val="}"/>
                            <m:ctrlPr>
                              <a:rPr lang="vi-VN" b="1" i="1">
                                <a:latin typeface="Cambria Math" panose="02040503050406030204" pitchFamily="18" charset="0"/>
                              </a:rPr>
                            </m:ctrlPr>
                          </m:dPr>
                          <m:e>
                            <m:r>
                              <a:rPr lang="nl-NL" b="1" i="1">
                                <a:latin typeface="Cambria Math" panose="02040503050406030204" pitchFamily="18" charset="0"/>
                              </a:rPr>
                              <m:t>𝟒</m:t>
                            </m:r>
                            <m:r>
                              <a:rPr lang="nl-NL" b="1" i="1">
                                <a:latin typeface="Cambria Math" panose="02040503050406030204" pitchFamily="18" charset="0"/>
                              </a:rPr>
                              <m:t>;</m:t>
                            </m:r>
                            <m:r>
                              <a:rPr lang="nl-NL" b="1" i="1">
                                <a:latin typeface="Cambria Math" panose="02040503050406030204" pitchFamily="18" charset="0"/>
                              </a:rPr>
                              <m:t>𝑺</m:t>
                            </m:r>
                          </m:e>
                        </m:d>
                        <m:r>
                          <a:rPr lang="nl-NL" b="1" i="1">
                            <a:latin typeface="Cambria Math" panose="02040503050406030204" pitchFamily="18" charset="0"/>
                          </a:rPr>
                          <m:t>;</m:t>
                        </m:r>
                        <m:d>
                          <m:dPr>
                            <m:begChr m:val="{"/>
                            <m:endChr m:val="}"/>
                            <m:ctrlPr>
                              <a:rPr lang="vi-VN" b="1" i="1">
                                <a:latin typeface="Cambria Math" panose="02040503050406030204" pitchFamily="18" charset="0"/>
                              </a:rPr>
                            </m:ctrlPr>
                          </m:dPr>
                          <m:e>
                            <m:r>
                              <a:rPr lang="nl-NL" b="1" i="1">
                                <a:latin typeface="Cambria Math" panose="02040503050406030204" pitchFamily="18" charset="0"/>
                              </a:rPr>
                              <m:t>𝟓</m:t>
                            </m:r>
                            <m:r>
                              <a:rPr lang="nl-NL" b="1" i="1">
                                <a:latin typeface="Cambria Math" panose="02040503050406030204" pitchFamily="18" charset="0"/>
                              </a:rPr>
                              <m:t>;</m:t>
                            </m:r>
                            <m:r>
                              <a:rPr lang="nl-NL" b="1" i="1">
                                <a:latin typeface="Cambria Math" panose="02040503050406030204" pitchFamily="18" charset="0"/>
                              </a:rPr>
                              <m:t>𝑺</m:t>
                            </m:r>
                          </m:e>
                        </m:d>
                        <m:r>
                          <a:rPr lang="nl-NL" b="1" i="1">
                            <a:latin typeface="Cambria Math" panose="02040503050406030204" pitchFamily="18" charset="0"/>
                          </a:rPr>
                          <m:t>;</m:t>
                        </m:r>
                        <m:d>
                          <m:dPr>
                            <m:begChr m:val="{"/>
                            <m:endChr m:val="}"/>
                            <m:ctrlPr>
                              <a:rPr lang="vi-VN" b="1" i="1">
                                <a:latin typeface="Cambria Math" panose="02040503050406030204" pitchFamily="18" charset="0"/>
                              </a:rPr>
                            </m:ctrlPr>
                          </m:dPr>
                          <m:e>
                            <m:r>
                              <a:rPr lang="nl-NL" b="1" i="1">
                                <a:latin typeface="Cambria Math" panose="02040503050406030204" pitchFamily="18" charset="0"/>
                              </a:rPr>
                              <m:t>𝟔</m:t>
                            </m:r>
                            <m:r>
                              <a:rPr lang="nl-NL" b="1" i="1">
                                <a:latin typeface="Cambria Math" panose="02040503050406030204" pitchFamily="18" charset="0"/>
                              </a:rPr>
                              <m:t>;</m:t>
                            </m:r>
                            <m:r>
                              <a:rPr lang="nl-NL" b="1" i="1">
                                <a:latin typeface="Cambria Math" panose="02040503050406030204" pitchFamily="18" charset="0"/>
                              </a:rPr>
                              <m:t>𝑺</m:t>
                            </m:r>
                          </m:e>
                        </m:d>
                        <m:r>
                          <a:rPr lang="nl-NL" b="1" i="1">
                            <a:latin typeface="Cambria Math" panose="02040503050406030204" pitchFamily="18" charset="0"/>
                          </a:rPr>
                          <m:t>;</m:t>
                        </m:r>
                        <m:d>
                          <m:dPr>
                            <m:begChr m:val="{"/>
                            <m:endChr m:val="}"/>
                            <m:ctrlPr>
                              <a:rPr lang="vi-VN" b="1" i="1">
                                <a:latin typeface="Cambria Math" panose="02040503050406030204" pitchFamily="18" charset="0"/>
                              </a:rPr>
                            </m:ctrlPr>
                          </m:dPr>
                          <m:e>
                            <m:r>
                              <a:rPr lang="nl-NL" b="1" i="1">
                                <a:latin typeface="Cambria Math" panose="02040503050406030204" pitchFamily="18" charset="0"/>
                              </a:rPr>
                              <m:t>𝟏</m:t>
                            </m:r>
                            <m:r>
                              <a:rPr lang="nl-NL" b="1" i="1">
                                <a:latin typeface="Cambria Math" panose="02040503050406030204" pitchFamily="18" charset="0"/>
                              </a:rPr>
                              <m:t>;</m:t>
                            </m:r>
                            <m:r>
                              <a:rPr lang="nl-NL" b="1" i="1">
                                <a:latin typeface="Cambria Math" panose="02040503050406030204" pitchFamily="18" charset="0"/>
                              </a:rPr>
                              <m:t>𝑵</m:t>
                            </m:r>
                          </m:e>
                        </m:d>
                        <m:r>
                          <a:rPr lang="nl-NL" b="1" i="1">
                            <a:latin typeface="Cambria Math" panose="02040503050406030204" pitchFamily="18" charset="0"/>
                          </a:rPr>
                          <m:t>;</m:t>
                        </m:r>
                        <m:d>
                          <m:dPr>
                            <m:begChr m:val="{"/>
                            <m:endChr m:val="}"/>
                            <m:ctrlPr>
                              <a:rPr lang="vi-VN" b="1" i="1">
                                <a:latin typeface="Cambria Math" panose="02040503050406030204" pitchFamily="18" charset="0"/>
                              </a:rPr>
                            </m:ctrlPr>
                          </m:dPr>
                          <m:e>
                            <m:r>
                              <a:rPr lang="nl-NL" b="1" i="1">
                                <a:latin typeface="Cambria Math" panose="02040503050406030204" pitchFamily="18" charset="0"/>
                              </a:rPr>
                              <m:t>𝟐</m:t>
                            </m:r>
                            <m:r>
                              <a:rPr lang="nl-NL" b="1" i="1">
                                <a:latin typeface="Cambria Math" panose="02040503050406030204" pitchFamily="18" charset="0"/>
                              </a:rPr>
                              <m:t>;</m:t>
                            </m:r>
                            <m:r>
                              <a:rPr lang="nl-NL" b="1" i="1">
                                <a:latin typeface="Cambria Math" panose="02040503050406030204" pitchFamily="18" charset="0"/>
                              </a:rPr>
                              <m:t>𝑵</m:t>
                            </m:r>
                          </m:e>
                        </m:d>
                        <m:r>
                          <a:rPr lang="nl-NL" b="1" i="1">
                            <a:latin typeface="Cambria Math" panose="02040503050406030204" pitchFamily="18" charset="0"/>
                          </a:rPr>
                          <m:t>;</m:t>
                        </m:r>
                        <m:d>
                          <m:dPr>
                            <m:begChr m:val="{"/>
                            <m:endChr m:val="}"/>
                            <m:ctrlPr>
                              <a:rPr lang="vi-VN" b="1" i="1">
                                <a:latin typeface="Cambria Math" panose="02040503050406030204" pitchFamily="18" charset="0"/>
                              </a:rPr>
                            </m:ctrlPr>
                          </m:dPr>
                          <m:e>
                            <m:r>
                              <a:rPr lang="nl-NL" b="1" i="1">
                                <a:latin typeface="Cambria Math" panose="02040503050406030204" pitchFamily="18" charset="0"/>
                              </a:rPr>
                              <m:t>𝟑</m:t>
                            </m:r>
                            <m:r>
                              <a:rPr lang="nl-NL" b="1" i="1">
                                <a:latin typeface="Cambria Math" panose="02040503050406030204" pitchFamily="18" charset="0"/>
                              </a:rPr>
                              <m:t>;</m:t>
                            </m:r>
                            <m:r>
                              <a:rPr lang="nl-NL" b="1" i="1">
                                <a:latin typeface="Cambria Math" panose="02040503050406030204" pitchFamily="18" charset="0"/>
                              </a:rPr>
                              <m:t>𝑵</m:t>
                            </m:r>
                          </m:e>
                        </m:d>
                        <m:r>
                          <a:rPr lang="nl-NL" b="1" i="1">
                            <a:latin typeface="Cambria Math" panose="02040503050406030204" pitchFamily="18" charset="0"/>
                          </a:rPr>
                          <m:t>;</m:t>
                        </m:r>
                        <m:d>
                          <m:dPr>
                            <m:begChr m:val="{"/>
                            <m:endChr m:val="}"/>
                            <m:ctrlPr>
                              <a:rPr lang="vi-VN" b="1" i="1">
                                <a:latin typeface="Cambria Math" panose="02040503050406030204" pitchFamily="18" charset="0"/>
                              </a:rPr>
                            </m:ctrlPr>
                          </m:dPr>
                          <m:e>
                            <m:r>
                              <a:rPr lang="nl-NL" b="1" i="1">
                                <a:latin typeface="Cambria Math" panose="02040503050406030204" pitchFamily="18" charset="0"/>
                              </a:rPr>
                              <m:t>𝟒</m:t>
                            </m:r>
                            <m:r>
                              <a:rPr lang="nl-NL" b="1" i="1">
                                <a:latin typeface="Cambria Math" panose="02040503050406030204" pitchFamily="18" charset="0"/>
                              </a:rPr>
                              <m:t>;</m:t>
                            </m:r>
                            <m:r>
                              <a:rPr lang="nl-NL" b="1" i="1">
                                <a:latin typeface="Cambria Math" panose="02040503050406030204" pitchFamily="18" charset="0"/>
                              </a:rPr>
                              <m:t>𝑵</m:t>
                            </m:r>
                          </m:e>
                        </m:d>
                        <m:r>
                          <a:rPr lang="nl-NL" b="1" i="1">
                            <a:latin typeface="Cambria Math" panose="02040503050406030204" pitchFamily="18" charset="0"/>
                          </a:rPr>
                          <m:t>;</m:t>
                        </m:r>
                        <m:d>
                          <m:dPr>
                            <m:begChr m:val="{"/>
                            <m:endChr m:val="}"/>
                            <m:ctrlPr>
                              <a:rPr lang="vi-VN" b="1" i="1">
                                <a:latin typeface="Cambria Math" panose="02040503050406030204" pitchFamily="18" charset="0"/>
                              </a:rPr>
                            </m:ctrlPr>
                          </m:dPr>
                          <m:e>
                            <m:r>
                              <a:rPr lang="nl-NL" b="1" i="1">
                                <a:latin typeface="Cambria Math" panose="02040503050406030204" pitchFamily="18" charset="0"/>
                              </a:rPr>
                              <m:t>𝟓</m:t>
                            </m:r>
                            <m:r>
                              <a:rPr lang="nl-NL" b="1" i="1">
                                <a:latin typeface="Cambria Math" panose="02040503050406030204" pitchFamily="18" charset="0"/>
                              </a:rPr>
                              <m:t>;</m:t>
                            </m:r>
                            <m:r>
                              <a:rPr lang="nl-NL" b="1" i="1">
                                <a:latin typeface="Cambria Math" panose="02040503050406030204" pitchFamily="18" charset="0"/>
                              </a:rPr>
                              <m:t>𝑵</m:t>
                            </m:r>
                          </m:e>
                        </m:d>
                        <m:r>
                          <a:rPr lang="nl-NL" b="1" i="1">
                            <a:latin typeface="Cambria Math" panose="02040503050406030204" pitchFamily="18" charset="0"/>
                          </a:rPr>
                          <m:t>;</m:t>
                        </m:r>
                        <m:d>
                          <m:dPr>
                            <m:begChr m:val="{"/>
                            <m:endChr m:val="}"/>
                            <m:ctrlPr>
                              <a:rPr lang="vi-VN" b="1" i="1">
                                <a:latin typeface="Cambria Math" panose="02040503050406030204" pitchFamily="18" charset="0"/>
                              </a:rPr>
                            </m:ctrlPr>
                          </m:dPr>
                          <m:e>
                            <m:r>
                              <a:rPr lang="nl-NL" b="1" i="1">
                                <a:latin typeface="Cambria Math" panose="02040503050406030204" pitchFamily="18" charset="0"/>
                              </a:rPr>
                              <m:t>𝟔</m:t>
                            </m:r>
                            <m:r>
                              <a:rPr lang="nl-NL" b="1" i="1">
                                <a:latin typeface="Cambria Math" panose="02040503050406030204" pitchFamily="18" charset="0"/>
                              </a:rPr>
                              <m:t>;</m:t>
                            </m:r>
                            <m:r>
                              <a:rPr lang="nl-NL" b="1" i="1">
                                <a:latin typeface="Cambria Math" panose="02040503050406030204" pitchFamily="18" charset="0"/>
                              </a:rPr>
                              <m:t>𝑵</m:t>
                            </m:r>
                          </m:e>
                        </m:d>
                      </m:e>
                    </m:d>
                  </m:oMath>
                </a14:m>
                <a:r>
                  <a:rPr lang="nl-NL" b="1" dirty="0"/>
                  <a:t>.</a:t>
                </a:r>
              </a:p>
              <a:p>
                <a:pPr marL="0" indent="0">
                  <a:buNone/>
                </a:pPr>
                <a:endParaRPr lang="vi-VN" b="1" dirty="0"/>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152400" y="6705600"/>
                <a:ext cx="24003000" cy="6797676"/>
              </a:xfrm>
              <a:prstGeom prst="rect">
                <a:avLst/>
              </a:prstGeom>
              <a:blipFill>
                <a:blip r:embed="rId4"/>
                <a:stretch>
                  <a:fillRect l="-1117" t="-2954"/>
                </a:stretch>
              </a:blipFill>
              <a:ln>
                <a:solidFill>
                  <a:srgbClr val="00B0F0"/>
                </a:solidFill>
              </a:ln>
            </p:spPr>
            <p:txBody>
              <a:bodyPr/>
              <a:lstStyle/>
              <a:p>
                <a:r>
                  <a:rPr lang="en-US">
                    <a:noFill/>
                  </a:rPr>
                  <a:t> </a:t>
                </a:r>
              </a:p>
            </p:txBody>
          </p:sp>
        </mc:Fallback>
      </mc:AlternateContent>
      <p:sp>
        <p:nvSpPr>
          <p:cNvPr id="5" name="TextBox 4">
            <a:extLst>
              <a:ext uri="{FF2B5EF4-FFF2-40B4-BE49-F238E27FC236}">
                <a16:creationId xmlns:a16="http://schemas.microsoft.com/office/drawing/2014/main" id="{4B894593-F232-333A-179C-0DCC7D42C51D}"/>
              </a:ext>
            </a:extLst>
          </p:cNvPr>
          <p:cNvSpPr txBox="1"/>
          <p:nvPr/>
        </p:nvSpPr>
        <p:spPr>
          <a:xfrm>
            <a:off x="381000" y="8382000"/>
            <a:ext cx="24003000" cy="472437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3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 C là biến cố: “Đồng xu xuất hiện mặt sấp”, ta có:</a:t>
            </a:r>
            <a:r>
              <a:rPr kumimoji="0" lang="en-US" sz="43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C</a:t>
            </a:r>
            <a:r>
              <a:rPr kumimoji="0" lang="vi-VN" sz="43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={{1;S};{2;S};{3;S};{4;S};{5;S};{6;S}}.</a:t>
            </a:r>
          </a:p>
          <a:p>
            <a:pPr lvl="0">
              <a:defRPr/>
            </a:pPr>
            <a:r>
              <a:rPr kumimoji="0" lang="vi-VN" sz="43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 là biến cố: “Đồng xu xuất hiện mặt ngửa”, ta có</a:t>
            </a:r>
            <a:r>
              <a:rPr lang="vi-VN" b="1" dirty="0">
                <a:solidFill>
                  <a:prstClr val="black"/>
                </a:solidFill>
              </a:rPr>
              <a:t>:</a:t>
            </a:r>
            <a:r>
              <a:rPr lang="en-US" b="1" dirty="0">
                <a:solidFill>
                  <a:prstClr val="black"/>
                </a:solidFill>
              </a:rPr>
              <a:t> </a:t>
            </a:r>
            <a:r>
              <a:rPr lang="vi-VN" b="1" dirty="0">
                <a:solidFill>
                  <a:prstClr val="black"/>
                </a:solidFill>
              </a:rPr>
              <a:t>C=</a:t>
            </a:r>
            <a:r>
              <a:rPr lang="el-GR" b="1" dirty="0">
                <a:solidFill>
                  <a:prstClr val="black"/>
                </a:solidFill>
              </a:rPr>
              <a:t>Ω\</a:t>
            </a:r>
            <a:r>
              <a:rPr lang="vi-VN" b="1" dirty="0">
                <a:solidFill>
                  <a:prstClr val="black"/>
                </a:solidFill>
              </a:rPr>
              <a:t>C={{1;N};{2;N};{3;N};{4;N};{5;N};{6;N}}.</a:t>
            </a:r>
            <a:endParaRPr kumimoji="0" lang="vi-VN" sz="43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3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 là biến cố: “Đồng xu xuất hiện mặt ngửa hoặc số chấm xuất hiện trên con xúc xắc là 5”, ta có:</a:t>
            </a:r>
            <a:r>
              <a:rPr kumimoji="0" lang="en-US" sz="43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43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D={{5;S};{1;N};{2;N};{3;N};{4;N};{5;N};{6;N}}.</a:t>
            </a: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3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 là biến cố: “Đồng xu xuất hiện mặt sấp và số chấm xuất hiện trên con xúc xắc khác 5”, ta có:</a:t>
            </a:r>
            <a:r>
              <a:rPr kumimoji="0" lang="en-US" sz="43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43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t>
            </a:r>
            <a:r>
              <a:rPr kumimoji="0" lang="el-GR" sz="4300" b="1" i="0" u="none" strike="noStrike" kern="1200" cap="none" spc="0" normalizeH="0" baseline="0" noProof="0" dirty="0">
                <a:ln>
                  <a:noFill/>
                </a:ln>
                <a:solidFill>
                  <a:prstClr val="black"/>
                </a:solidFill>
                <a:effectLst/>
                <a:uLnTx/>
                <a:uFillTx/>
                <a:latin typeface="Calibri"/>
                <a:ea typeface="+mn-ea"/>
                <a:cs typeface="+mn-cs"/>
              </a:rPr>
              <a:t>Ω\</a:t>
            </a:r>
            <a:r>
              <a:rPr kumimoji="0" lang="vi-VN" sz="43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D={{1;S};{2;S};{3;S};{4;S};{6;S}}.</a:t>
            </a:r>
            <a:endParaRPr lang="en-US" dirty="0"/>
          </a:p>
        </p:txBody>
      </p:sp>
    </p:spTree>
    <p:extLst>
      <p:ext uri="{BB962C8B-B14F-4D97-AF65-F5344CB8AC3E}">
        <p14:creationId xmlns:p14="http://schemas.microsoft.com/office/powerpoint/2010/main" val="1783040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wipe(left)">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wipe(left)">
                                      <p:cBhvr>
                                        <p:cTn id="4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228600" y="1752600"/>
                <a:ext cx="23774400" cy="47244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Câu 9.4.     </a:t>
                </a:r>
                <a:r>
                  <a:rPr lang="vi-VN" b="1" dirty="0"/>
                  <a:t>Một túi chứa một số bi xanh, bi đỏ, bi đen và bi trắng. Lấy ngẫu nhiên một viên bi từ trong túi.</a:t>
                </a:r>
                <a:endParaRPr lang="en-US" b="1" dirty="0"/>
              </a:p>
              <a:p>
                <a:r>
                  <a:rPr lang="vi-VN" b="1" dirty="0"/>
                  <a:t>a) Gọi H là biến cố: “Bi lấy ra màu đỏ”. Biến cố: “Bi lấy ra có màu xanh hoặc đen hoặc trắng” có phải là biến cố </a:t>
                </a:r>
                <a14:m>
                  <m:oMath xmlns:m="http://schemas.openxmlformats.org/officeDocument/2006/math">
                    <m:bar>
                      <m:barPr>
                        <m:pos m:val="top"/>
                        <m:ctrlPr>
                          <a:rPr lang="en-US" b="1" i="1">
                            <a:latin typeface="Cambria Math" panose="02040503050406030204" pitchFamily="18" charset="0"/>
                          </a:rPr>
                        </m:ctrlPr>
                      </m:barPr>
                      <m:e>
                        <m:r>
                          <a:rPr lang="nl-NL" b="1" i="1">
                            <a:latin typeface="Cambria Math" panose="02040503050406030204" pitchFamily="18" charset="0"/>
                          </a:rPr>
                          <m:t>𝑯</m:t>
                        </m:r>
                      </m:e>
                    </m:bar>
                  </m:oMath>
                </a14:m>
                <a:r>
                  <a:rPr lang="vi-VN" b="1" dirty="0"/>
                  <a:t> hay không?</a:t>
                </a:r>
              </a:p>
              <a:p>
                <a:r>
                  <a:rPr lang="vi-VN" b="1" dirty="0"/>
                  <a:t>b) Gọi K là biến cố: “Bi lấy ra có màu xanh hoặc trắng”. Biến cố: “Bi lấy ra màu đen” có phải là biến cố </a:t>
                </a:r>
                <a14:m>
                  <m:oMath xmlns:m="http://schemas.openxmlformats.org/officeDocument/2006/math">
                    <m:bar>
                      <m:barPr>
                        <m:pos m:val="top"/>
                        <m:ctrlPr>
                          <a:rPr lang="en-US" b="1" i="1">
                            <a:latin typeface="Cambria Math" panose="02040503050406030204" pitchFamily="18" charset="0"/>
                          </a:rPr>
                        </m:ctrlPr>
                      </m:barPr>
                      <m:e>
                        <m:r>
                          <a:rPr lang="nl-NL" b="1" i="1">
                            <a:latin typeface="Cambria Math" panose="02040503050406030204" pitchFamily="18" charset="0"/>
                          </a:rPr>
                          <m:t>𝑲</m:t>
                        </m:r>
                      </m:e>
                    </m:bar>
                  </m:oMath>
                </a14:m>
                <a:r>
                  <a:rPr lang="vi-VN" b="1" dirty="0"/>
                  <a:t> hay không?</a:t>
                </a:r>
              </a:p>
              <a:p>
                <a:endParaRPr lang="vi-VN" b="1" dirty="0"/>
              </a:p>
            </p:txBody>
          </p:sp>
        </mc:Choice>
        <mc:Fallback>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228600" y="1752600"/>
                <a:ext cx="23774400" cy="4724400"/>
              </a:xfrm>
              <a:prstGeom prst="rect">
                <a:avLst/>
              </a:prstGeom>
              <a:blipFill>
                <a:blip r:embed="rId3"/>
                <a:stretch>
                  <a:fillRect l="-1358" t="-5148" r="-1538" b="-7207"/>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28600" y="6477000"/>
                <a:ext cx="11963400" cy="70262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b="1" u="sng" dirty="0">
                    <a:solidFill>
                      <a:srgbClr val="FF0000"/>
                    </a:solidFill>
                  </a:rPr>
                  <a:t>Lời giải</a:t>
                </a:r>
              </a:p>
              <a:p>
                <a:r>
                  <a:rPr lang="vi-VN" b="1" dirty="0"/>
                  <a:t>Lấy ngẫu nhiên một viên bi từ trong túi chứa một số bi xanh, bi đỏ, bi đen và bi trắng.</a:t>
                </a:r>
              </a:p>
              <a:p>
                <a:r>
                  <a:rPr lang="vi-VN" b="1" dirty="0"/>
                  <a:t>a) H là biến cố: “Bi lấy ra màu đỏ” suy ra biến cố “Bi lấy ra có màu xanh hoặc đen hoặc trắng” nghĩa là biến cố “Bi lấy ra không phải màu đỏ” do đó biến cố nêu trên là biến cố </a:t>
                </a:r>
                <a14:m>
                  <m:oMath xmlns:m="http://schemas.openxmlformats.org/officeDocument/2006/math">
                    <m:bar>
                      <m:barPr>
                        <m:pos m:val="top"/>
                        <m:ctrlPr>
                          <a:rPr lang="en-US" b="1" i="1"/>
                        </m:ctrlPr>
                      </m:barPr>
                      <m:e>
                        <m:r>
                          <a:rPr lang="nl-NL" b="1" i="1"/>
                          <m:t>𝑯</m:t>
                        </m:r>
                      </m:e>
                    </m:bar>
                  </m:oMath>
                </a14:m>
                <a:r>
                  <a:rPr lang="vi-VN" b="1" dirty="0"/>
                  <a:t>.</a:t>
                </a:r>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228600" y="6477000"/>
                <a:ext cx="11963400" cy="7026276"/>
              </a:xfrm>
              <a:prstGeom prst="rect">
                <a:avLst/>
              </a:prstGeom>
              <a:blipFill>
                <a:blip r:embed="rId4"/>
                <a:stretch>
                  <a:fillRect l="-2291" t="-2860" r="-2953"/>
                </a:stretch>
              </a:blipFill>
              <a:ln>
                <a:solidFill>
                  <a:srgbClr val="00B0F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344400" y="6477000"/>
                <a:ext cx="11630891" cy="69421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b="1" dirty="0"/>
                  <a:t>b) K là biến cố: “Bi lấy ra có màu xanh hoặc trắng” suy ra </a:t>
                </a:r>
                <a14:m>
                  <m:oMath xmlns:m="http://schemas.openxmlformats.org/officeDocument/2006/math">
                    <m:bar>
                      <m:barPr>
                        <m:pos m:val="top"/>
                        <m:ctrlPr>
                          <a:rPr lang="en-US" b="1" i="1"/>
                        </m:ctrlPr>
                      </m:barPr>
                      <m:e>
                        <m:r>
                          <a:rPr lang="nl-NL" b="1" i="1"/>
                          <m:t>𝑲</m:t>
                        </m:r>
                      </m:e>
                    </m:bar>
                  </m:oMath>
                </a14:m>
                <a:r>
                  <a:rPr lang="vi-VN" b="1" dirty="0"/>
                  <a:t> là biến cố: “Bi lấy ra có màu đen hoặc đỏ”.</a:t>
                </a:r>
              </a:p>
              <a:p>
                <a:r>
                  <a:rPr lang="vi-VN" b="1" dirty="0"/>
                  <a:t>Do đó biến cố: “Bi lấy ra màu đen” không phải là biến cố </a:t>
                </a:r>
                <a14:m>
                  <m:oMath xmlns:m="http://schemas.openxmlformats.org/officeDocument/2006/math">
                    <m:bar>
                      <m:barPr>
                        <m:pos m:val="top"/>
                        <m:ctrlPr>
                          <a:rPr lang="en-US" b="1" i="1">
                            <a:latin typeface="Cambria Math" panose="02040503050406030204" pitchFamily="18" charset="0"/>
                          </a:rPr>
                        </m:ctrlPr>
                      </m:barPr>
                      <m:e>
                        <m:r>
                          <a:rPr lang="nl-NL" b="1" i="1">
                            <a:latin typeface="Cambria Math" panose="02040503050406030204" pitchFamily="18" charset="0"/>
                          </a:rPr>
                          <m:t>𝑲</m:t>
                        </m:r>
                      </m:e>
                    </m:bar>
                  </m:oMath>
                </a14:m>
                <a:r>
                  <a:rPr lang="vi-VN" b="1" dirty="0"/>
                  <a:t> .</a:t>
                </a:r>
              </a:p>
            </p:txBody>
          </p:sp>
        </mc:Choice>
        <mc:Fallback>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6477000"/>
                <a:ext cx="11630891" cy="6942140"/>
              </a:xfrm>
              <a:prstGeom prst="rect">
                <a:avLst/>
              </a:prstGeom>
              <a:blipFill>
                <a:blip r:embed="rId5"/>
                <a:stretch>
                  <a:fillRect l="-2094" t="-2895" r="-3351"/>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2003640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up)">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up)">
                                      <p:cBhvr>
                                        <p:cTn id="4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3163</TotalTime>
  <Words>2192</Words>
  <PresentationFormat>Custom</PresentationFormat>
  <Paragraphs>127</Paragraphs>
  <Slides>11</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Yu Gothic UI Semilight</vt:lpstr>
      <vt:lpstr>Arial</vt:lpstr>
      <vt:lpstr>Bahnschrift SemiBold SemiConden</vt:lpstr>
      <vt:lpstr>Calibri</vt:lpstr>
      <vt:lpstr>Calibri Light</vt:lpstr>
      <vt:lpstr>Cambria Math</vt:lpstr>
      <vt:lpstr>Tahoma</vt:lpstr>
      <vt:lpstr>Times New Roman</vt:lpstr>
      <vt:lpstr>Tomaho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creator>VnTeach.Com</dc:creator>
  <cp:keywords>VnTeach.Com</cp:keywords>
  <dcterms:created xsi:type="dcterms:W3CDTF">2013-08-31T11:42:51Z</dcterms:created>
  <dcterms:modified xsi:type="dcterms:W3CDTF">2022-06-18T08:31:47Z</dcterms:modified>
</cp:coreProperties>
</file>