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15" r:id="rId5"/>
    <p:sldId id="316" r:id="rId6"/>
    <p:sldId id="321" r:id="rId7"/>
    <p:sldId id="323" r:id="rId8"/>
    <p:sldId id="322" r:id="rId9"/>
    <p:sldId id="324" r:id="rId10"/>
    <p:sldId id="326" r:id="rId11"/>
    <p:sldId id="325" r:id="rId12"/>
    <p:sldId id="343" r:id="rId13"/>
    <p:sldId id="348" r:id="rId14"/>
    <p:sldId id="347" r:id="rId15"/>
    <p:sldId id="346" r:id="rId16"/>
    <p:sldId id="345" r:id="rId17"/>
    <p:sldId id="344" r:id="rId18"/>
    <p:sldId id="349" r:id="rId19"/>
    <p:sldId id="355" r:id="rId20"/>
    <p:sldId id="354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0971988"/>
            <a:chOff x="9851187" y="2126503"/>
            <a:chExt cx="13944600" cy="10971988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0971988"/>
              <a:chOff x="1339699" y="3448230"/>
              <a:chExt cx="13944600" cy="10971988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0971988"/>
                <a:chOff x="1339699" y="3448230"/>
                <a:chExt cx="13944600" cy="10971988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486537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212365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660937" y="2197531"/>
              <a:ext cx="103251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UYÊN ĐỀ 2</a:t>
              </a:r>
              <a:r>
                <a:rPr lang="vi-VN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QUI NẠP TOÁN HỌC. NHỊ THỨC NEWTON</a:t>
              </a:r>
              <a:endParaRPr lang="vi-VN" sz="4400" b="1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6D1F476-2865-4924-8D27-FA982EA18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2.24.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thành đa thức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6D1F476-2865-4924-8D27-FA982EA18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1211E-3BCC-498F-853A-8F65BC57B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             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thầy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TQ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HS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yếu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dõi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1211E-3BCC-498F-853A-8F65BC57B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188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6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9CA557C-5C25-499A-B0FE-23EB461B0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2.25.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hệ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9CA557C-5C25-499A-B0FE-23EB461B0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61" b="-109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B7D70-8124-422A-92FF-A0F65163B3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83015"/>
                <a:ext cx="23088600" cy="8609933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2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B7D70-8124-422A-92FF-A0F65163B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3015"/>
                <a:ext cx="23088600" cy="8609933"/>
              </a:xfrm>
              <a:prstGeom prst="rect">
                <a:avLst/>
              </a:prstGeom>
              <a:blipFill>
                <a:blip r:embed="rId3"/>
                <a:stretch>
                  <a:fillRect l="-1188" t="-24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13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767DF1-3A90-478B-9DC5-ADEC5B2DC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314" y="18288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2.25.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     Tìm hệ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767DF1-3A90-478B-9DC5-ADEC5B2D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18288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88" b="-109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7804B-925B-45B1-A79E-75CFBB3A00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48200"/>
                <a:ext cx="23088600" cy="8744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&lt;...&lt;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lại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hệ số lớn nhất trong khai triển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=126720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7804B-925B-45B1-A79E-75CFBB3A0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8200"/>
                <a:ext cx="23088600" cy="8744748"/>
              </a:xfrm>
              <a:prstGeom prst="rect">
                <a:avLst/>
              </a:prstGeom>
              <a:blipFill>
                <a:blip r:embed="rId3"/>
                <a:stretch>
                  <a:fillRect l="-1082" t="-16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95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C4915EE-3EDF-4FD9-AF3D-A7C2A272F1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2.26.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Chứng minh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C4915EE-3EDF-4FD9-AF3D-A7C2A272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 r="-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CC3D8-B057-4825-B451-01D229183C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⇔0=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(đpcm).</a:t>
                </a:r>
              </a:p>
              <a:p>
                <a:pPr lvl="4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CC3D8-B057-4825-B451-01D2291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188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50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33EC440-B167-4A25-B5A7-8D8031F6A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2.26.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Chứng minh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33EC440-B167-4A25-B5A7-8D8031F6A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 r="-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5C4C6-DD09-491F-B6EF-78E0B7864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giả thiết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=2048⇔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5C4C6-DD09-491F-B6EF-78E0B786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4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38B5012-0242-4885-840F-C73B3B2728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505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38B5012-0242-4885-840F-C73B3B272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505200"/>
              </a:xfrm>
              <a:prstGeom prst="rect">
                <a:avLst/>
              </a:prstGeom>
              <a:blipFill>
                <a:blip r:embed="rId2"/>
                <a:stretch>
                  <a:fillRect l="-1161" r="-1161" b="-84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9416-9006-4A1F-B6DB-0F60BCEF7D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91200"/>
                <a:ext cx="23088600" cy="760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thể là giá trị lớn nhất.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khi và chỉ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9416-9006-4A1F-B6DB-0F60BCEF7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23088600" cy="7601748"/>
              </a:xfrm>
              <a:prstGeom prst="rect">
                <a:avLst/>
              </a:prstGeom>
              <a:blipFill>
                <a:blip r:embed="rId3"/>
                <a:stretch>
                  <a:fillRect l="-1188" t="-2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43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6FDD167-C656-477A-80EF-28519BF8A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6FDD167-C656-477A-80EF-28519BF8A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blipFill>
                <a:blip r:embed="rId2"/>
                <a:stretch>
                  <a:fillRect l="-1161" t="-6972" r="-1161" b="-103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9A83D-D30A-4211-88C3-94D7114D5B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334000"/>
                <a:ext cx="23088600" cy="8058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−1≤2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1: 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tồn tại hai giá trị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2: 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 thì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9A83D-D30A-4211-88C3-94D7114D5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23088600" cy="8058948"/>
              </a:xfrm>
              <a:prstGeom prst="rect">
                <a:avLst/>
              </a:prstGeom>
              <a:blipFill>
                <a:blip r:embed="rId3"/>
                <a:stretch>
                  <a:fillRect l="-1188" t="-453" b="-21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5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8257A43-FC04-426B-9D3C-92AEFBD70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581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8257A43-FC04-426B-9D3C-92AEFBD7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581400"/>
              </a:xfrm>
              <a:prstGeom prst="rect">
                <a:avLst/>
              </a:prstGeom>
              <a:blipFill>
                <a:blip r:embed="rId2"/>
                <a:stretch>
                  <a:fillRect l="-1161" b="-62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C28F4-CCC4-4424-A9CA-F7649ED07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248400"/>
                <a:ext cx="23088600" cy="7144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 thì có hai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=4096⇔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chẵn, theo kết quả trên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=924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C28F4-CCC4-4424-A9CA-F7649ED07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3088600" cy="7144548"/>
              </a:xfrm>
              <a:prstGeom prst="rect">
                <a:avLst/>
              </a:prstGeom>
              <a:blipFill>
                <a:blip r:embed="rId3"/>
                <a:stretch>
                  <a:fillRect l="-1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83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DFE0BF-3A70-4FC0-B2D4-834844F61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2.28.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số hạng có giá trị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DFE0BF-3A70-4FC0-B2D4-834844F6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61" b="-109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1A0AC-5427-40E2-B102-13C63B520D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53000"/>
                <a:ext cx="23088600" cy="8439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1A0AC-5427-40E2-B102-13C63B520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3000"/>
                <a:ext cx="23088600" cy="8439948"/>
              </a:xfrm>
              <a:prstGeom prst="rect">
                <a:avLst/>
              </a:prstGeom>
              <a:blipFill>
                <a:blip r:embed="rId3"/>
                <a:stretch>
                  <a:fillRect l="-1188" t="-24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60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1BCA1B1-C525-4830-BCE1-75E2EEC67C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86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2.28.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số hạng có giá trị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1BCA1B1-C525-4830-BCE1-75E2EEC67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86000"/>
              </a:xfrm>
              <a:prstGeom prst="rect">
                <a:avLst/>
              </a:prstGeom>
              <a:blipFill>
                <a:blip r:embed="rId2"/>
                <a:stretch>
                  <a:fillRect l="-1161" b="-716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55256-9289-419F-9560-4B6190DED0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76800"/>
                <a:ext cx="23088600" cy="85161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3: Hai số hạng đầu tiên và cuối cùng không phải là số lớn nhất</a:t>
                </a:r>
              </a:p>
              <a:p>
                <a:pPr marL="0" indent="0">
                  <a:buNone/>
                </a:pPr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khi và chỉ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,với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nguyên thì tồn tại 2 giá trị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nguyên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nguyên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kí hiệu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nguyên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55256-9289-419F-9560-4B6190DED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6800"/>
                <a:ext cx="23088600" cy="8516148"/>
              </a:xfrm>
              <a:prstGeom prst="rect">
                <a:avLst/>
              </a:prstGeom>
              <a:blipFill>
                <a:blip r:embed="rId3"/>
                <a:stretch>
                  <a:fillRect l="-1108" t="-2430" r="-1082" b="-4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44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51973" y="1809814"/>
            <a:ext cx="22680054" cy="11689905"/>
            <a:chOff x="1309172" y="1793810"/>
            <a:chExt cx="22680054" cy="116899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309172" y="1793810"/>
              <a:ext cx="22680054" cy="11689905"/>
              <a:chOff x="1309172" y="1793810"/>
              <a:chExt cx="22680054" cy="1168990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309172" y="1797127"/>
                <a:ext cx="22680054" cy="11686588"/>
                <a:chOff x="-3805656" y="3448230"/>
                <a:chExt cx="22680054" cy="1168658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805656" y="3448230"/>
                  <a:ext cx="22680054" cy="11686588"/>
                  <a:chOff x="-3805656" y="3448230"/>
                  <a:chExt cx="22680054" cy="1168658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805656" y="3605032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730514" y="1793810"/>
                <a:ext cx="12157685" cy="1780075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30514" y="1894208"/>
                <a:ext cx="123043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UYÊN ĐỀ 2</a:t>
                </a:r>
                <a:r>
                  <a:rPr lang="vi-VN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QUI NẠP TOÁN HỌC. NHỊ THỨC NEWTON</a:t>
                </a:r>
                <a:endParaRPr lang="vi-VN" sz="4800" b="1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51037" y="5409589"/>
                <a:ext cx="5116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951036" y="8958976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38" y="1127014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3844753" y="6486123"/>
                <a:ext cx="9996868" cy="890586"/>
                <a:chOff x="-920921" y="2872606"/>
                <a:chExt cx="9996868" cy="890586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84347" y="2932195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-920921" y="2872606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64" name="Group 44"/>
              <p:cNvGrpSpPr/>
              <p:nvPr/>
            </p:nvGrpSpPr>
            <p:grpSpPr>
              <a:xfrm>
                <a:off x="1447803" y="12257809"/>
                <a:ext cx="1024529" cy="852846"/>
                <a:chOff x="7459669" y="7543800"/>
                <a:chExt cx="1016188" cy="852947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B0E47C77-B650-48A8-977B-4610F4666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9DA034-8DE3-4926-A916-2BAE42A930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5" imgW="317087" imgH="177569" progId="Equation.DSMT4">
                  <p:embed/>
                </p:oleObj>
              </mc:Choice>
              <mc:Fallback>
                <p:oleObj name="Equation" r:id="rId5" imgW="317087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18CA3BA1-FC4B-48D2-B461-A0BC6678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8B06E3-2056-4762-AE8E-DBEC0244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28B8AA-81F3-498D-B61E-0BDAFF074C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77F633DB-158C-4A86-BAA6-971C743B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84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3B7B3D1-0941-4A6E-9EC2-27CD4A20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4CA69E7-993C-4D15-9A5F-4BD3D2414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454D1079-E368-471A-AE59-AA683D3A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36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ound Same Side Corner Rectangle 15">
            <a:extLst>
              <a:ext uri="{FF2B5EF4-FFF2-40B4-BE49-F238E27FC236}">
                <a16:creationId xmlns:a16="http://schemas.microsoft.com/office/drawing/2014/main" id="{6C322FF7-ED67-4C85-95C9-8505401DA9B8}"/>
              </a:ext>
            </a:extLst>
          </p:cNvPr>
          <p:cNvSpPr/>
          <p:nvPr/>
        </p:nvSpPr>
        <p:spPr>
          <a:xfrm flipV="1">
            <a:off x="7475075" y="7290481"/>
            <a:ext cx="10807999" cy="1333291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8332B6-90C6-41DD-A30D-C951AD850ECE}"/>
              </a:ext>
            </a:extLst>
          </p:cNvPr>
          <p:cNvSpPr txBox="1"/>
          <p:nvPr/>
        </p:nvSpPr>
        <p:spPr>
          <a:xfrm>
            <a:off x="7560877" y="7541627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CHUYÊN ĐỀ 2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2.19.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blipFill>
                <a:blip r:embed="rId3"/>
                <a:stretch>
                  <a:fillRect l="-1184" t="-12411" b="-7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23164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=4=1.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</m:t>
                        </m:r>
                      </m:sup>
                    </m:sSup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...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23164800" cy="8786812"/>
              </a:xfrm>
              <a:prstGeom prst="rect">
                <a:avLst/>
              </a:prstGeom>
              <a:blipFill>
                <a:blip r:embed="rId4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24400"/>
                <a:ext cx="23241000" cy="8668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...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4400"/>
                <a:ext cx="23241000" cy="8668549"/>
              </a:xfrm>
              <a:prstGeom prst="rect">
                <a:avLst/>
              </a:prstGeom>
              <a:blipFill>
                <a:blip r:embed="rId3"/>
                <a:stretch>
                  <a:fillRect l="-11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C007BB4-31F6-4D45-9C8D-57CFC408EE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701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2.19.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C007BB4-31F6-4D45-9C8D-57CFC408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701800"/>
              </a:xfrm>
              <a:prstGeom prst="rect">
                <a:avLst/>
              </a:prstGeom>
              <a:blipFill>
                <a:blip r:embed="rId4"/>
                <a:stretch>
                  <a:fillRect l="-1184" t="-12456" b="-10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A362168-6AE2-4FFD-8148-2BD5A7F647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486400"/>
                <a:ext cx="23088600" cy="7906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A362168-6AE2-4FFD-8148-2BD5A7F6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86400"/>
                <a:ext cx="23088600" cy="7906548"/>
              </a:xfrm>
              <a:prstGeom prst="rect">
                <a:avLst/>
              </a:prstGeom>
              <a:blipFill>
                <a:blip r:embed="rId2"/>
                <a:stretch>
                  <a:fillRect l="-1188" t="-261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3DEC6-7814-4080-88C0-1CCD7C52E8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003425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2.20.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Dự đoán công thức tính tổng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chứng minh nó bằng quy nạp.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3DEC6-7814-4080-88C0-1CCD7C52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blipFill>
                <a:blip r:embed="rId3"/>
                <a:stretch>
                  <a:fillRect l="-1161" t="-3187" b="-57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77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DEE0E38-5877-4C43-8887-67796858D2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1336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003425">
                  <a:buNone/>
                  <a:tabLst>
                    <a:tab pos="2633663" algn="l"/>
                  </a:tabLst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2.20.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Dự đoán công thức tính tổng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chứng minh nó bằng quy nạp.</a:t>
                </a:r>
              </a:p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DEE0E38-5877-4C43-8887-67796858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133600"/>
              </a:xfrm>
              <a:prstGeom prst="rect">
                <a:avLst/>
              </a:prstGeom>
              <a:blipFill>
                <a:blip r:embed="rId2"/>
                <a:stretch>
                  <a:fillRect l="-1161" t="-4545" b="-82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6CCFF-EBBB-44CD-9431-83F79AB84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1000"/>
                <a:ext cx="23088600" cy="9201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= 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lvl="4"/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6CCFF-EBBB-44CD-9431-83F79AB8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1000"/>
                <a:ext cx="23088600" cy="9201948"/>
              </a:xfrm>
              <a:prstGeom prst="rect">
                <a:avLst/>
              </a:prstGeom>
              <a:blipFill>
                <a:blip r:embed="rId3"/>
                <a:stretch>
                  <a:fillRect l="-1082" t="-7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94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5709BEB-1F71-4511-8115-8B7DBAE198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09999"/>
                <a:ext cx="23088600" cy="95829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2.0+1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ĐK?)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+100−99=100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−99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ràng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−99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5709BEB-1F71-4511-8115-8B7DBAE1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9999"/>
                <a:ext cx="23088600" cy="9582949"/>
              </a:xfrm>
              <a:prstGeom prst="rect">
                <a:avLst/>
              </a:prstGeom>
              <a:blipFill>
                <a:blip r:embed="rId2"/>
                <a:stretch>
                  <a:fillRect l="-1188" t="-2160" r="-528" b="-34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1F787-7A7F-4C0C-8E2F-34A18628C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600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2.21.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hết cho 11.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1F787-7A7F-4C0C-8E2F-34A18628C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600200"/>
              </a:xfrm>
              <a:prstGeom prst="rect">
                <a:avLst/>
              </a:prstGeom>
              <a:blipFill>
                <a:blip r:embed="rId3"/>
                <a:stretch>
                  <a:fillRect l="-1161" t="-8712" r="-14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84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B290F29-3385-4D90-A92C-4B261DBA52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2.22.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B290F29-3385-4D90-A92C-4B261DBA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447800"/>
              </a:xfrm>
              <a:prstGeom prst="rect">
                <a:avLst/>
              </a:prstGeom>
              <a:blipFill>
                <a:blip r:embed="rId2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E8A6F-9A07-450F-968D-EDB49F7A7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quy nạp theo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≥2,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cần chứng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chứng minh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≥5.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E8A6F-9A07-450F-968D-EDB49F7A7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blipFill>
                <a:blip r:embed="rId3"/>
                <a:stretch>
                  <a:fillRect l="-1188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48B5F7F-5F87-4D05-85FF-D4AF2ADDEA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219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2.23.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So sánh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48B5F7F-5F87-4D05-85FF-D4AF2ADDE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219200"/>
              </a:xfrm>
              <a:prstGeom prst="rect">
                <a:avLst/>
              </a:prstGeom>
              <a:blipFill>
                <a:blip r:embed="rId2"/>
                <a:stretch>
                  <a:fillRect l="-1161" b="-108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473D9-6ADE-40F7-B3BC-922F4EE682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Theo công thức nhị thức Newton, ta có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=1+10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+252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.0,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.0,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nary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473D9-6ADE-40F7-B3BC-922F4EE68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blipFill>
                <a:blip r:embed="rId3"/>
                <a:stretch>
                  <a:fillRect l="-1188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9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3292</TotalTime>
  <Words>472</Words>
  <PresentationFormat>Custom</PresentationFormat>
  <Paragraphs>147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2022-04-03T02:21:03Z</dcterms:modified>
</cp:coreProperties>
</file>