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909" r:id="rId2"/>
    <p:sldId id="808" r:id="rId3"/>
    <p:sldId id="809" r:id="rId4"/>
    <p:sldId id="937" r:id="rId5"/>
    <p:sldId id="852" r:id="rId6"/>
    <p:sldId id="976" r:id="rId7"/>
    <p:sldId id="815" r:id="rId8"/>
    <p:sldId id="951" r:id="rId9"/>
    <p:sldId id="971" r:id="rId10"/>
    <p:sldId id="977" r:id="rId11"/>
    <p:sldId id="978" r:id="rId12"/>
    <p:sldId id="979" r:id="rId13"/>
    <p:sldId id="986" r:id="rId14"/>
    <p:sldId id="953" r:id="rId15"/>
    <p:sldId id="972" r:id="rId16"/>
    <p:sldId id="980" r:id="rId17"/>
    <p:sldId id="981" r:id="rId18"/>
    <p:sldId id="982" r:id="rId19"/>
    <p:sldId id="973" r:id="rId20"/>
    <p:sldId id="983" r:id="rId21"/>
    <p:sldId id="984" r:id="rId22"/>
    <p:sldId id="985" r:id="rId23"/>
    <p:sldId id="987" r:id="rId24"/>
    <p:sldId id="939" r:id="rId25"/>
    <p:sldId id="723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852"/>
            <p14:sldId id="976"/>
            <p14:sldId id="815"/>
            <p14:sldId id="951"/>
            <p14:sldId id="971"/>
            <p14:sldId id="977"/>
            <p14:sldId id="978"/>
            <p14:sldId id="979"/>
            <p14:sldId id="986"/>
            <p14:sldId id="953"/>
            <p14:sldId id="972"/>
            <p14:sldId id="980"/>
            <p14:sldId id="981"/>
            <p14:sldId id="982"/>
            <p14:sldId id="973"/>
            <p14:sldId id="983"/>
            <p14:sldId id="984"/>
            <p14:sldId id="985"/>
            <p14:sldId id="987"/>
            <p14:sldId id="93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997"/>
    <a:srgbClr val="0F3D13"/>
    <a:srgbClr val="1D5E75"/>
    <a:srgbClr val="FDEDD3"/>
    <a:srgbClr val="FEF5E6"/>
    <a:srgbClr val="FDEED3"/>
    <a:srgbClr val="FBE99F"/>
    <a:srgbClr val="E3E6E2"/>
    <a:srgbClr val="FEF6F0"/>
    <a:srgbClr val="D3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image" Target="../media/image135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12" Type="http://schemas.openxmlformats.org/officeDocument/2006/relationships/image" Target="../media/image134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11" Type="http://schemas.openxmlformats.org/officeDocument/2006/relationships/image" Target="../media/image133.wmf"/><Relationship Id="rId5" Type="http://schemas.openxmlformats.org/officeDocument/2006/relationships/image" Target="../media/image127.wmf"/><Relationship Id="rId10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38.wmf"/><Relationship Id="rId7" Type="http://schemas.openxmlformats.org/officeDocument/2006/relationships/image" Target="../media/image123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0.wmf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65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71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2.png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67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6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78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74.wmf"/><Relationship Id="rId19" Type="http://schemas.openxmlformats.org/officeDocument/2006/relationships/image" Target="../media/image79.png"/><Relationship Id="rId4" Type="http://schemas.openxmlformats.org/officeDocument/2006/relationships/image" Target="../media/image53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7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83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86.wmf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81.wmf"/><Relationship Id="rId22" Type="http://schemas.openxmlformats.org/officeDocument/2006/relationships/image" Target="../media/image8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9.png"/><Relationship Id="rId4" Type="http://schemas.openxmlformats.org/officeDocument/2006/relationships/image" Target="../media/image78.png"/><Relationship Id="rId9" Type="http://schemas.openxmlformats.org/officeDocument/2006/relationships/image" Target="../media/image8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0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93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12.png"/><Relationship Id="rId9" Type="http://schemas.openxmlformats.org/officeDocument/2006/relationships/image" Target="../media/image9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7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2.png"/><Relationship Id="rId9" Type="http://schemas.openxmlformats.org/officeDocument/2006/relationships/image" Target="../media/image9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69.bin"/><Relationship Id="rId26" Type="http://schemas.openxmlformats.org/officeDocument/2006/relationships/oleObject" Target="../embeddings/oleObject73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05.wmf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103.wmf"/><Relationship Id="rId25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29" Type="http://schemas.openxmlformats.org/officeDocument/2006/relationships/image" Target="../media/image10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65.bin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43.png"/><Relationship Id="rId15" Type="http://schemas.openxmlformats.org/officeDocument/2006/relationships/image" Target="../media/image102.wmf"/><Relationship Id="rId23" Type="http://schemas.openxmlformats.org/officeDocument/2006/relationships/image" Target="../media/image106.wmf"/><Relationship Id="rId28" Type="http://schemas.openxmlformats.org/officeDocument/2006/relationships/oleObject" Target="../embeddings/oleObject74.bin"/><Relationship Id="rId10" Type="http://schemas.openxmlformats.org/officeDocument/2006/relationships/image" Target="../media/image100.wmf"/><Relationship Id="rId19" Type="http://schemas.openxmlformats.org/officeDocument/2006/relationships/image" Target="../media/image104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Relationship Id="rId27" Type="http://schemas.openxmlformats.org/officeDocument/2006/relationships/image" Target="../media/image10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53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emf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5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5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121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122.png"/><Relationship Id="rId14" Type="http://schemas.openxmlformats.org/officeDocument/2006/relationships/image" Target="../media/image1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128.wmf"/><Relationship Id="rId26" Type="http://schemas.openxmlformats.org/officeDocument/2006/relationships/image" Target="../media/image132.w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88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125.wmf"/><Relationship Id="rId17" Type="http://schemas.openxmlformats.org/officeDocument/2006/relationships/oleObject" Target="../embeddings/oleObject86.bin"/><Relationship Id="rId25" Type="http://schemas.openxmlformats.org/officeDocument/2006/relationships/oleObject" Target="../embeddings/oleObject90.bin"/><Relationship Id="rId33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7.wmf"/><Relationship Id="rId20" Type="http://schemas.openxmlformats.org/officeDocument/2006/relationships/image" Target="../media/image129.wmf"/><Relationship Id="rId29" Type="http://schemas.openxmlformats.org/officeDocument/2006/relationships/image" Target="../media/image133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131.wmf"/><Relationship Id="rId32" Type="http://schemas.openxmlformats.org/officeDocument/2006/relationships/oleObject" Target="../embeddings/oleObject93.bin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28" Type="http://schemas.openxmlformats.org/officeDocument/2006/relationships/oleObject" Target="../embeddings/oleObject91.bin"/><Relationship Id="rId10" Type="http://schemas.openxmlformats.org/officeDocument/2006/relationships/image" Target="../media/image124.wmf"/><Relationship Id="rId19" Type="http://schemas.openxmlformats.org/officeDocument/2006/relationships/oleObject" Target="../embeddings/oleObject87.bin"/><Relationship Id="rId31" Type="http://schemas.openxmlformats.org/officeDocument/2006/relationships/image" Target="../media/image134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126.wmf"/><Relationship Id="rId22" Type="http://schemas.openxmlformats.org/officeDocument/2006/relationships/image" Target="../media/image130.wmf"/><Relationship Id="rId27" Type="http://schemas.openxmlformats.org/officeDocument/2006/relationships/image" Target="../media/image124.png"/><Relationship Id="rId30" Type="http://schemas.openxmlformats.org/officeDocument/2006/relationships/oleObject" Target="../embeddings/oleObject9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44.png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39.wmf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20" Type="http://schemas.openxmlformats.org/officeDocument/2006/relationships/image" Target="../media/image12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40.wmf"/><Relationship Id="rId22" Type="http://schemas.openxmlformats.org/officeDocument/2006/relationships/image" Target="../media/image12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44.wmf"/><Relationship Id="rId18" Type="http://schemas.openxmlformats.org/officeDocument/2006/relationships/oleObject" Target="../embeddings/oleObject10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50.png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6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9.png"/><Relationship Id="rId11" Type="http://schemas.openxmlformats.org/officeDocument/2006/relationships/image" Target="../media/image143.wmf"/><Relationship Id="rId5" Type="http://schemas.openxmlformats.org/officeDocument/2006/relationships/image" Target="../media/image148.png"/><Relationship Id="rId15" Type="http://schemas.openxmlformats.org/officeDocument/2006/relationships/image" Target="../media/image145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47.wmf"/><Relationship Id="rId4" Type="http://schemas.openxmlformats.org/officeDocument/2006/relationships/image" Target="../media/image53.png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0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5.wmf"/><Relationship Id="rId5" Type="http://schemas.openxmlformats.org/officeDocument/2006/relationships/image" Target="../media/image28.png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2.png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2.png"/><Relationship Id="rId9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6.wmf"/><Relationship Id="rId18" Type="http://schemas.openxmlformats.org/officeDocument/2006/relationships/image" Target="../media/image45.png"/><Relationship Id="rId26" Type="http://schemas.openxmlformats.org/officeDocument/2006/relationships/image" Target="../media/image42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8.wmf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41.wmf"/><Relationship Id="rId5" Type="http://schemas.openxmlformats.org/officeDocument/2006/relationships/image" Target="../media/image43.png"/><Relationship Id="rId15" Type="http://schemas.openxmlformats.org/officeDocument/2006/relationships/image" Target="../media/image37.wmf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Relationship Id="rId22" Type="http://schemas.openxmlformats.org/officeDocument/2006/relationships/image" Target="../media/image40.wmf"/><Relationship Id="rId27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5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54.png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8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5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5.png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1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2412" y="2438398"/>
            <a:ext cx="6553200" cy="121920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798636"/>
            <a:ext cx="6477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71" y="2505075"/>
            <a:ext cx="1214896" cy="12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3853" b="21295"/>
          <a:stretch/>
        </p:blipFill>
        <p:spPr bwMode="auto">
          <a:xfrm>
            <a:off x="5408612" y="2498148"/>
            <a:ext cx="6321423" cy="100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13553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382898" y="2590800"/>
                <a:ext cx="5311714" cy="50780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Điều kiện : 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898" y="2590800"/>
                <a:ext cx="5311714" cy="507809"/>
              </a:xfrm>
              <a:prstGeom prst="rect">
                <a:avLst/>
              </a:prstGeom>
              <a:blipFill rotWithShape="1">
                <a:blip r:embed="rId5"/>
                <a:stretch>
                  <a:fillRect l="-1148" t="-6024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36789"/>
              </p:ext>
            </p:extLst>
          </p:nvPr>
        </p:nvGraphicFramePr>
        <p:xfrm>
          <a:off x="6148388" y="3586605"/>
          <a:ext cx="17653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6" name="Equation" r:id="rId6" imgW="749160" imgH="203040" progId="Equation.DSMT4">
                  <p:embed/>
                </p:oleObj>
              </mc:Choice>
              <mc:Fallback>
                <p:oleObj name="Equation" r:id="rId6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8388" y="3586605"/>
                        <a:ext cx="17653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794563" y="5344965"/>
            <a:ext cx="5835087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đã cho có nghiệm</a:t>
            </a:r>
            <a:endParaRPr lang="vi-VN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0612" y="1105213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9434687"/>
                </p:ext>
              </p:extLst>
            </p:nvPr>
          </p:nvGraphicFramePr>
          <p:xfrm>
            <a:off x="5958998" y="1126331"/>
            <a:ext cx="3183414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97" name="Equation" r:id="rId9" imgW="1117440" imgH="203040" progId="Equation.DSMT4">
                    <p:embed/>
                  </p:oleObj>
                </mc:Choice>
                <mc:Fallback>
                  <p:oleObj name="Equation" r:id="rId9" imgW="1117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58998" y="1126331"/>
                          <a:ext cx="3183414" cy="576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50413"/>
              </p:ext>
            </p:extLst>
          </p:nvPr>
        </p:nvGraphicFramePr>
        <p:xfrm>
          <a:off x="6149976" y="4114800"/>
          <a:ext cx="17637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8" name="Equation" r:id="rId11" imgW="749160" imgH="215640" progId="Equation.DSMT4">
                  <p:embed/>
                </p:oleObj>
              </mc:Choice>
              <mc:Fallback>
                <p:oleObj name="Equation" r:id="rId11" imgW="749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49976" y="4114800"/>
                        <a:ext cx="17637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85762"/>
              </p:ext>
            </p:extLst>
          </p:nvPr>
        </p:nvGraphicFramePr>
        <p:xfrm>
          <a:off x="8456612" y="5390906"/>
          <a:ext cx="14049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9" name="Equation" r:id="rId13" imgW="596880" imgH="177480" progId="Equation.DSMT4">
                  <p:embed/>
                </p:oleObj>
              </mc:Choice>
              <mc:Fallback>
                <p:oleObj name="Equation" r:id="rId13" imgW="596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56612" y="5390906"/>
                        <a:ext cx="140493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2499" y="3094185"/>
            <a:ext cx="595891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đã cho tương đương :</a:t>
            </a:r>
            <a:endParaRPr lang="vi-VN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12703"/>
              </p:ext>
            </p:extLst>
          </p:nvPr>
        </p:nvGraphicFramePr>
        <p:xfrm>
          <a:off x="6059488" y="4764087"/>
          <a:ext cx="1854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0" name="Equation" r:id="rId15" imgW="787320" imgH="177480" progId="Equation.DSMT4">
                  <p:embed/>
                </p:oleObj>
              </mc:Choice>
              <mc:Fallback>
                <p:oleObj name="Equation" r:id="rId15" imgW="787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59488" y="4764087"/>
                        <a:ext cx="18542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4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43" y="21357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82898" y="2590800"/>
            <a:ext cx="241611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Điều kiện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414458"/>
              </p:ext>
            </p:extLst>
          </p:nvPr>
        </p:nvGraphicFramePr>
        <p:xfrm>
          <a:off x="4710112" y="3886200"/>
          <a:ext cx="18843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7" name="Equation" r:id="rId5" imgW="799920" imgH="215640" progId="Equation.DSMT4">
                  <p:embed/>
                </p:oleObj>
              </mc:Choice>
              <mc:Fallback>
                <p:oleObj name="Equation" r:id="rId5" imgW="799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0112" y="3886200"/>
                        <a:ext cx="18843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284413" y="6136980"/>
                <a:ext cx="8763000" cy="50780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đã cho có nghiệm duy nhất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5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3" y="6136980"/>
                <a:ext cx="8763000" cy="507809"/>
              </a:xfrm>
              <a:prstGeom prst="rect">
                <a:avLst/>
              </a:prstGeom>
              <a:blipFill rotWithShape="1">
                <a:blip r:embed="rId7"/>
                <a:stretch>
                  <a:fillRect l="-835" t="-6024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30" name="Rounded Rectangle 29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1612" y="1029013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707723"/>
                </p:ext>
              </p:extLst>
            </p:nvPr>
          </p:nvGraphicFramePr>
          <p:xfrm>
            <a:off x="6230937" y="1011238"/>
            <a:ext cx="3978275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48" name="Equation" r:id="rId9" imgW="1536480" imgH="253800" progId="Equation.DSMT4">
                    <p:embed/>
                  </p:oleObj>
                </mc:Choice>
                <mc:Fallback>
                  <p:oleObj name="Equation" r:id="rId9" imgW="1536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230937" y="1011238"/>
                          <a:ext cx="3978275" cy="654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277507"/>
              </p:ext>
            </p:extLst>
          </p:nvPr>
        </p:nvGraphicFramePr>
        <p:xfrm>
          <a:off x="4113212" y="4449763"/>
          <a:ext cx="24812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9" name="Equation" r:id="rId11" imgW="1054080" imgH="215640" progId="Equation.DSMT4">
                  <p:embed/>
                </p:oleObj>
              </mc:Choice>
              <mc:Fallback>
                <p:oleObj name="Equation" r:id="rId11" imgW="1054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3212" y="4449763"/>
                        <a:ext cx="24812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2500" y="3505200"/>
            <a:ext cx="519691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đã cho trở thành :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458696"/>
              </p:ext>
            </p:extLst>
          </p:nvPr>
        </p:nvGraphicFramePr>
        <p:xfrm>
          <a:off x="4949825" y="5029200"/>
          <a:ext cx="16446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0" name="Equation" r:id="rId13" imgW="698400" imgH="482400" progId="Equation.DSMT4">
                  <p:embed/>
                </p:oleObj>
              </mc:Choice>
              <mc:Fallback>
                <p:oleObj name="Equation" r:id="rId13" imgW="698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49825" y="5029200"/>
                        <a:ext cx="164465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78360"/>
              </p:ext>
            </p:extLst>
          </p:nvPr>
        </p:nvGraphicFramePr>
        <p:xfrm>
          <a:off x="4570412" y="2514600"/>
          <a:ext cx="1469159" cy="108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1" name="Equation" r:id="rId15" imgW="685800" imgH="507960" progId="Equation.DSMT4">
                  <p:embed/>
                </p:oleObj>
              </mc:Choice>
              <mc:Fallback>
                <p:oleObj name="Equation" r:id="rId15" imgW="685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70412" y="2514600"/>
                        <a:ext cx="1469159" cy="1082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565113"/>
              </p:ext>
            </p:extLst>
          </p:nvPr>
        </p:nvGraphicFramePr>
        <p:xfrm>
          <a:off x="6322279" y="2837010"/>
          <a:ext cx="11160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2" name="Equation" r:id="rId17" imgW="520560" imgH="177480" progId="Equation.DSMT4">
                  <p:embed/>
                </p:oleObj>
              </mc:Choice>
              <mc:Fallback>
                <p:oleObj name="Equation" r:id="rId17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22279" y="2837010"/>
                        <a:ext cx="111601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702424" y="5105400"/>
            <a:ext cx="1066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(loại)</a:t>
            </a:r>
            <a:endParaRPr lang="vi-VN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25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69" y="239638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4162" y="783367"/>
            <a:ext cx="11548310" cy="1426433"/>
            <a:chOff x="337301" y="714375"/>
            <a:chExt cx="11548310" cy="1426433"/>
          </a:xfrm>
        </p:grpSpPr>
        <p:sp>
          <p:nvSpPr>
            <p:cNvPr id="22" name="Rounded Rectangle 21"/>
            <p:cNvSpPr/>
            <p:nvPr/>
          </p:nvSpPr>
          <p:spPr>
            <a:xfrm>
              <a:off x="2123930" y="811836"/>
              <a:ext cx="9761681" cy="1328972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7143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899923" y="12502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8872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57418" y="856239"/>
              <a:ext cx="5175293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275868"/>
                </p:ext>
              </p:extLst>
            </p:nvPr>
          </p:nvGraphicFramePr>
          <p:xfrm>
            <a:off x="2246312" y="1512888"/>
            <a:ext cx="3082925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4" name="Equation" r:id="rId7" imgW="1307880" imgH="203040" progId="Equation.DSMT4">
                    <p:embed/>
                  </p:oleObj>
                </mc:Choice>
                <mc:Fallback>
                  <p:oleObj name="Equation" r:id="rId7" imgW="1307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46312" y="1512888"/>
                          <a:ext cx="3082925" cy="481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2892378"/>
                </p:ext>
              </p:extLst>
            </p:nvPr>
          </p:nvGraphicFramePr>
          <p:xfrm>
            <a:off x="6783387" y="1422400"/>
            <a:ext cx="4911725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5" name="Equation" r:id="rId9" imgW="1892160" imgH="241200" progId="Equation.DSMT4">
                    <p:embed/>
                  </p:oleObj>
                </mc:Choice>
                <mc:Fallback>
                  <p:oleObj name="Equation" r:id="rId9" imgW="18921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83387" y="1422400"/>
                          <a:ext cx="4911725" cy="627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6180" y="2852590"/>
            <a:ext cx="23328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Điều kiện : 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969963"/>
              </p:ext>
            </p:extLst>
          </p:nvPr>
        </p:nvGraphicFramePr>
        <p:xfrm>
          <a:off x="4799012" y="2911622"/>
          <a:ext cx="24209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6" name="Equation" r:id="rId11" imgW="1130040" imgH="203040" progId="Equation.DSMT4">
                  <p:embed/>
                </p:oleObj>
              </mc:Choice>
              <mc:Fallback>
                <p:oleObj name="Equation" r:id="rId11" imgW="113004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2911622"/>
                        <a:ext cx="24209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72178"/>
              </p:ext>
            </p:extLst>
          </p:nvPr>
        </p:nvGraphicFramePr>
        <p:xfrm>
          <a:off x="3397249" y="3429000"/>
          <a:ext cx="45418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7" name="Equation" r:id="rId13" imgW="2120760" imgH="203040" progId="Equation.DSMT4">
                  <p:embed/>
                </p:oleObj>
              </mc:Choice>
              <mc:Fallback>
                <p:oleObj name="Equation" r:id="rId13" imgW="2120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49" y="3429000"/>
                        <a:ext cx="454183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79383"/>
              </p:ext>
            </p:extLst>
          </p:nvPr>
        </p:nvGraphicFramePr>
        <p:xfrm>
          <a:off x="6145211" y="3962400"/>
          <a:ext cx="17938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8" name="Equation" r:id="rId15" imgW="838080" imgH="203040" progId="Equation.DSMT4">
                  <p:embed/>
                </p:oleObj>
              </mc:Choice>
              <mc:Fallback>
                <p:oleObj name="Equation" r:id="rId15" imgW="838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1" y="3962400"/>
                        <a:ext cx="17938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468644"/>
              </p:ext>
            </p:extLst>
          </p:nvPr>
        </p:nvGraphicFramePr>
        <p:xfrm>
          <a:off x="6545262" y="4595812"/>
          <a:ext cx="23114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9" name="Equation" r:id="rId17" imgW="1079280" imgH="203040" progId="Equation.DSMT4">
                  <p:embed/>
                </p:oleObj>
              </mc:Choice>
              <mc:Fallback>
                <p:oleObj name="Equation" r:id="rId17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2" y="4595812"/>
                        <a:ext cx="23114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794563" y="5181600"/>
                <a:ext cx="7490849" cy="50780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đã cho có nghiệm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</m:oMath>
                </a14:m>
                <a:endParaRPr lang="vi-VN" sz="25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563" y="5181600"/>
                <a:ext cx="7490849" cy="507809"/>
              </a:xfrm>
              <a:prstGeom prst="rect">
                <a:avLst/>
              </a:prstGeom>
              <a:blipFill rotWithShape="1">
                <a:blip r:embed="rId19"/>
                <a:stretch>
                  <a:fillRect l="-895" t="-6024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9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12" y="223336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3212" y="752475"/>
            <a:ext cx="11506199" cy="1426433"/>
            <a:chOff x="303212" y="752475"/>
            <a:chExt cx="11506199" cy="1426433"/>
          </a:xfrm>
        </p:grpSpPr>
        <p:sp>
          <p:nvSpPr>
            <p:cNvPr id="29" name="Rounded Rectangle 28"/>
            <p:cNvSpPr/>
            <p:nvPr/>
          </p:nvSpPr>
          <p:spPr>
            <a:xfrm>
              <a:off x="2123930" y="811836"/>
              <a:ext cx="9685481" cy="1328972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524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65834" y="12883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253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13012" y="818139"/>
              <a:ext cx="51816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2304707"/>
                </p:ext>
              </p:extLst>
            </p:nvPr>
          </p:nvGraphicFramePr>
          <p:xfrm>
            <a:off x="2208212" y="1474788"/>
            <a:ext cx="3082925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16" name="Equation" r:id="rId7" imgW="1307880" imgH="203040" progId="Equation.DSMT4">
                    <p:embed/>
                  </p:oleObj>
                </mc:Choice>
                <mc:Fallback>
                  <p:oleObj name="Equation" r:id="rId7" imgW="1307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08212" y="1474788"/>
                          <a:ext cx="3082925" cy="481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3202682"/>
                </p:ext>
              </p:extLst>
            </p:nvPr>
          </p:nvGraphicFramePr>
          <p:xfrm>
            <a:off x="6745287" y="1384300"/>
            <a:ext cx="4911725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17" name="Equation" r:id="rId9" imgW="1892160" imgH="241200" progId="Equation.DSMT4">
                    <p:embed/>
                  </p:oleObj>
                </mc:Choice>
                <mc:Fallback>
                  <p:oleObj name="Equation" r:id="rId9" imgW="18921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45287" y="1384300"/>
                          <a:ext cx="4911725" cy="627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4412" y="2738290"/>
            <a:ext cx="23328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Điều kiện : 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7815"/>
              </p:ext>
            </p:extLst>
          </p:nvPr>
        </p:nvGraphicFramePr>
        <p:xfrm>
          <a:off x="4464844" y="2667000"/>
          <a:ext cx="25288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8" name="Equation" r:id="rId11" imgW="1180800" imgH="482400" progId="Equation.DSMT4">
                  <p:embed/>
                </p:oleObj>
              </mc:Choice>
              <mc:Fallback>
                <p:oleObj name="Equation" r:id="rId11" imgW="1180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844" y="2667000"/>
                        <a:ext cx="25288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79613" y="6096000"/>
            <a:ext cx="4495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có nghiệm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39122"/>
              </p:ext>
            </p:extLst>
          </p:nvPr>
        </p:nvGraphicFramePr>
        <p:xfrm>
          <a:off x="2650100" y="3657600"/>
          <a:ext cx="7178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9" name="Equation" r:id="rId13" imgW="3352680" imgH="279360" progId="Equation.DSMT4">
                  <p:embed/>
                </p:oleObj>
              </mc:Choice>
              <mc:Fallback>
                <p:oleObj name="Equation" r:id="rId13" imgW="3352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100" y="3657600"/>
                        <a:ext cx="717867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961397"/>
              </p:ext>
            </p:extLst>
          </p:nvPr>
        </p:nvGraphicFramePr>
        <p:xfrm>
          <a:off x="5924211" y="4286250"/>
          <a:ext cx="27193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0" name="Equation" r:id="rId15" imgW="1269720" imgH="203040" progId="Equation.DSMT4">
                  <p:embed/>
                </p:oleObj>
              </mc:Choice>
              <mc:Fallback>
                <p:oleObj name="Equation" r:id="rId15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211" y="4286250"/>
                        <a:ext cx="271938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709849"/>
              </p:ext>
            </p:extLst>
          </p:nvPr>
        </p:nvGraphicFramePr>
        <p:xfrm>
          <a:off x="6332198" y="4667250"/>
          <a:ext cx="2311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1" name="Equation" r:id="rId17" imgW="1079280" imgH="241200" progId="Equation.DSMT4">
                  <p:embed/>
                </p:oleObj>
              </mc:Choice>
              <mc:Fallback>
                <p:oleObj name="Equation" r:id="rId17" imgW="1079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198" y="4667250"/>
                        <a:ext cx="2311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959919"/>
              </p:ext>
            </p:extLst>
          </p:nvPr>
        </p:nvGraphicFramePr>
        <p:xfrm>
          <a:off x="6332198" y="5200650"/>
          <a:ext cx="2311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2" name="Equation" r:id="rId19" imgW="1079280" imgH="241200" progId="Equation.DSMT4">
                  <p:embed/>
                </p:oleObj>
              </mc:Choice>
              <mc:Fallback>
                <p:oleObj name="Equation" r:id="rId19" imgW="1079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198" y="5200650"/>
                        <a:ext cx="2311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80929"/>
              </p:ext>
            </p:extLst>
          </p:nvPr>
        </p:nvGraphicFramePr>
        <p:xfrm>
          <a:off x="8878336" y="4709418"/>
          <a:ext cx="2854876" cy="161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3" name="Equation" r:id="rId21" imgW="1612800" imgH="914400" progId="Equation.DSMT4">
                  <p:embed/>
                </p:oleObj>
              </mc:Choice>
              <mc:Fallback>
                <p:oleObj name="Equation" r:id="rId21" imgW="16128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8336" y="4709418"/>
                        <a:ext cx="2854876" cy="1611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14437"/>
              </p:ext>
            </p:extLst>
          </p:nvPr>
        </p:nvGraphicFramePr>
        <p:xfrm>
          <a:off x="6321663" y="5872785"/>
          <a:ext cx="1706087" cy="86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4" name="Equation" r:id="rId23" imgW="876240" imgH="444240" progId="Equation.DSMT4">
                  <p:embed/>
                </p:oleObj>
              </mc:Choice>
              <mc:Fallback>
                <p:oleObj name="Equation" r:id="rId23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663" y="5872785"/>
                        <a:ext cx="1706087" cy="86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7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4200" y="3199924"/>
                <a:ext cx="72204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Khoảng giá trị của x mà đồ thị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hàm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nằm phía trên đường thẳng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;+∞)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0" y="3199924"/>
                <a:ext cx="7220411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18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89088" y="762398"/>
            <a:ext cx="11558425" cy="1828402"/>
            <a:chOff x="289088" y="762002"/>
            <a:chExt cx="11558425" cy="1828402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2"/>
              <a:ext cx="11558425" cy="1828402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838200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nghiệm của bất p</a:t>
              </a:r>
              <a:r>
                <a:rPr lang="vi-VN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mũ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31812" y="1299112"/>
                  <a:ext cx="1127759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đồ thị của các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như Hình 6.7. Tìm khoảng giá trị của x mà đồ thị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nằm phía trên 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từ đó suy ra tập nghiệm của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1299112"/>
                  <a:ext cx="11277599" cy="12003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1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80" b="27819"/>
            <a:stretch/>
          </p:blipFill>
          <p:spPr bwMode="auto">
            <a:xfrm>
              <a:off x="531183" y="825320"/>
              <a:ext cx="1448429" cy="512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MŨ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51812" y="2667000"/>
            <a:ext cx="3581400" cy="3243679"/>
            <a:chOff x="8228011" y="2743200"/>
            <a:chExt cx="3581400" cy="3243679"/>
          </a:xfrm>
        </p:grpSpPr>
        <p:pic>
          <p:nvPicPr>
            <p:cNvPr id="28998" name="Picture 32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1" y="2743200"/>
              <a:ext cx="3581400" cy="290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498804" y="5648325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6.7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60412" y="4186535"/>
                <a:ext cx="6934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tập nghiệm của BPT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;+∞)</m:t>
                    </m:r>
                  </m:oMath>
                </a14:m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4186535"/>
                <a:ext cx="693419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40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8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8779" y="4038600"/>
            <a:ext cx="247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 ý :</a:t>
            </a:r>
            <a:endParaRPr lang="en-US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22412" y="4572000"/>
            <a:ext cx="9372600" cy="1488667"/>
            <a:chOff x="1217612" y="4835843"/>
            <a:chExt cx="9372600" cy="1488667"/>
          </a:xfrm>
        </p:grpSpPr>
        <p:sp>
          <p:nvSpPr>
            <p:cNvPr id="33" name="Rounded Rectangle 32"/>
            <p:cNvSpPr/>
            <p:nvPr/>
          </p:nvSpPr>
          <p:spPr>
            <a:xfrm>
              <a:off x="1217612" y="4835843"/>
              <a:ext cx="9372600" cy="1488667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457325" y="4940973"/>
                  <a:ext cx="87573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Các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mũ cơ bản còn lại giải tương tự</a:t>
                  </a:r>
                </a:p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⇔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𝒗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thì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   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⇔  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𝒗</m:t>
                      </m:r>
                    </m:oMath>
                  </a14:m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25" y="4940973"/>
                  <a:ext cx="8757320" cy="12003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05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MŨ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6086" y="771525"/>
            <a:ext cx="11441284" cy="3162201"/>
            <a:chOff x="455611" y="914400"/>
            <a:chExt cx="11441284" cy="3162201"/>
          </a:xfrm>
        </p:grpSpPr>
        <p:sp>
          <p:nvSpPr>
            <p:cNvPr id="28" name="Rounded Rectangle 27"/>
            <p:cNvSpPr/>
            <p:nvPr/>
          </p:nvSpPr>
          <p:spPr>
            <a:xfrm>
              <a:off x="455611" y="914400"/>
              <a:ext cx="11125201" cy="30480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22423" y="978208"/>
                  <a:ext cx="976778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Bất p</a:t>
                  </a:r>
                  <a:r>
                    <a:rPr lang="vi-VN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mũ cơ bản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có dạng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(hoặc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≥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)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423" y="978208"/>
                  <a:ext cx="9767789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11" t="-5147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71845" y="2761110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16573" y="1809205"/>
                  <a:ext cx="97677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Xét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dạng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573" y="1809205"/>
                  <a:ext cx="976778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1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41412" y="2270870"/>
                  <a:ext cx="94429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- 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tập nghiệm của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là R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2" y="2270870"/>
                  <a:ext cx="944294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33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141411" y="2684910"/>
                  <a:ext cx="9442949" cy="12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- 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tương đương với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sup>
                      </m:sSup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 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, nghiệm của bất p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, nghiệm của bất p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1" y="2684910"/>
                  <a:ext cx="9442949" cy="12142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033" t="-2513" b="-110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87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334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05174" y="2933777"/>
            <a:ext cx="176523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16" name="Rounded Rectangle 15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2012" y="1029013"/>
              <a:ext cx="41893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bất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1432155"/>
                </p:ext>
              </p:extLst>
            </p:nvPr>
          </p:nvGraphicFramePr>
          <p:xfrm>
            <a:off x="6491286" y="766251"/>
            <a:ext cx="131445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7" name="Equation" r:id="rId6" imgW="507960" imgH="419040" progId="Equation.DSMT4">
                    <p:embed/>
                  </p:oleObj>
                </mc:Choice>
                <mc:Fallback>
                  <p:oleObj name="Equation" r:id="rId6" imgW="50796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491286" y="766251"/>
                          <a:ext cx="1314450" cy="1079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83460"/>
              </p:ext>
            </p:extLst>
          </p:nvPr>
        </p:nvGraphicFramePr>
        <p:xfrm>
          <a:off x="4423173" y="2676207"/>
          <a:ext cx="3171190" cy="98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8" name="Equation" r:id="rId8" imgW="1346040" imgH="419040" progId="Equation.DSMT4">
                  <p:embed/>
                </p:oleObj>
              </mc:Choice>
              <mc:Fallback>
                <p:oleObj name="Equation" r:id="rId8" imgW="1346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3173" y="2676207"/>
                        <a:ext cx="3171190" cy="98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350431"/>
              </p:ext>
            </p:extLst>
          </p:nvPr>
        </p:nvGraphicFramePr>
        <p:xfrm>
          <a:off x="5888276" y="3714908"/>
          <a:ext cx="1706087" cy="41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9" name="Equation" r:id="rId10" imgW="723600" imgH="177480" progId="Equation.DSMT4">
                  <p:embed/>
                </p:oleObj>
              </mc:Choice>
              <mc:Fallback>
                <p:oleObj name="Equation" r:id="rId10" imgW="723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88276" y="3714908"/>
                        <a:ext cx="1706087" cy="415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MŨ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03983"/>
              </p:ext>
            </p:extLst>
          </p:nvPr>
        </p:nvGraphicFramePr>
        <p:xfrm>
          <a:off x="5979082" y="4278153"/>
          <a:ext cx="1615281" cy="97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0" name="Equation" r:id="rId12" imgW="685800" imgH="419040" progId="Equation.DSMT4">
                  <p:embed/>
                </p:oleObj>
              </mc:Choice>
              <mc:Fallback>
                <p:oleObj name="Equation" r:id="rId12" imgW="685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79082" y="4278153"/>
                        <a:ext cx="1615281" cy="97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15817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6812" y="2567248"/>
            <a:ext cx="3886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cần tìm t sao cho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25" name="Rounded Rectangle 24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2012" y="1029013"/>
              <a:ext cx="92964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bài toán trong tình huống mở đầu .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068345"/>
              </p:ext>
            </p:extLst>
          </p:nvPr>
        </p:nvGraphicFramePr>
        <p:xfrm>
          <a:off x="6200774" y="2650093"/>
          <a:ext cx="161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7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0774" y="2650093"/>
                        <a:ext cx="16160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MŨ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38601"/>
              </p:ext>
            </p:extLst>
          </p:nvPr>
        </p:nvGraphicFramePr>
        <p:xfrm>
          <a:off x="4713504" y="3145729"/>
          <a:ext cx="3020579" cy="51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8" name="Equation" r:id="rId8" imgW="1409400" imgH="241200" progId="Equation.DSMT4">
                  <p:embed/>
                </p:oleObj>
              </mc:Choice>
              <mc:Fallback>
                <p:oleObj name="Equation" r:id="rId8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3504" y="3145729"/>
                        <a:ext cx="3020579" cy="513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59955"/>
              </p:ext>
            </p:extLst>
          </p:nvPr>
        </p:nvGraphicFramePr>
        <p:xfrm>
          <a:off x="4713504" y="3583636"/>
          <a:ext cx="2286000" cy="8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Equation" r:id="rId10" imgW="1066680" imgH="419040" progId="Equation.DSMT4">
                  <p:embed/>
                </p:oleObj>
              </mc:Choice>
              <mc:Fallback>
                <p:oleObj name="Equation" r:id="rId10" imgW="1066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13504" y="3583636"/>
                        <a:ext cx="2286000" cy="89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39470"/>
              </p:ext>
            </p:extLst>
          </p:nvPr>
        </p:nvGraphicFramePr>
        <p:xfrm>
          <a:off x="4713504" y="4418562"/>
          <a:ext cx="3020579" cy="8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0" name="Equation" r:id="rId12" imgW="1409400" imgH="419040" progId="Equation.DSMT4">
                  <p:embed/>
                </p:oleObj>
              </mc:Choice>
              <mc:Fallback>
                <p:oleObj name="Equation" r:id="rId12" imgW="1409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13504" y="4418562"/>
                        <a:ext cx="3020579" cy="89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79612" y="5432070"/>
            <a:ext cx="9601200" cy="89253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Vậy sau khoảng </a:t>
            </a:r>
            <a:r>
              <a:rPr lang="en-US" sz="25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năm sử dụng, giá trị của xe còn lại không quá 300 triệu đồng.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9" y="22719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52475"/>
            <a:ext cx="11506199" cy="1426433"/>
            <a:chOff x="303212" y="752475"/>
            <a:chExt cx="11506199" cy="1426433"/>
          </a:xfrm>
        </p:grpSpPr>
        <p:sp>
          <p:nvSpPr>
            <p:cNvPr id="28" name="Rounded Rectangle 27"/>
            <p:cNvSpPr/>
            <p:nvPr/>
          </p:nvSpPr>
          <p:spPr>
            <a:xfrm>
              <a:off x="2123930" y="811836"/>
              <a:ext cx="9685481" cy="1328972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524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865834" y="12883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253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27262" y="818139"/>
              <a:ext cx="630555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bất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7572880"/>
                </p:ext>
              </p:extLst>
            </p:nvPr>
          </p:nvGraphicFramePr>
          <p:xfrm>
            <a:off x="2913062" y="1430338"/>
            <a:ext cx="27241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88" name="Equation" r:id="rId7" imgW="1155600" imgH="241200" progId="Equation.DSMT4">
                    <p:embed/>
                  </p:oleObj>
                </mc:Choice>
                <mc:Fallback>
                  <p:oleObj name="Equation" r:id="rId7" imgW="1155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13062" y="1430338"/>
                          <a:ext cx="272415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0161148"/>
                </p:ext>
              </p:extLst>
            </p:nvPr>
          </p:nvGraphicFramePr>
          <p:xfrm>
            <a:off x="8162925" y="1384300"/>
            <a:ext cx="2076450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89" name="Equation" r:id="rId9" imgW="799920" imgH="241200" progId="Equation.DSMT4">
                    <p:embed/>
                  </p:oleObj>
                </mc:Choice>
                <mc:Fallback>
                  <p:oleObj name="Equation" r:id="rId9" imgW="799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162925" y="1384300"/>
                          <a:ext cx="2076450" cy="627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MŨ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3619" y="2819400"/>
            <a:ext cx="0" cy="3581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29781"/>
              </p:ext>
            </p:extLst>
          </p:nvPr>
        </p:nvGraphicFramePr>
        <p:xfrm>
          <a:off x="1219316" y="2667000"/>
          <a:ext cx="2724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0" name="Equation" r:id="rId11" imgW="1155600" imgH="241200" progId="Equation.DSMT4">
                  <p:embed/>
                </p:oleObj>
              </mc:Choice>
              <mc:Fallback>
                <p:oleObj name="Equation" r:id="rId11" imgW="1155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316" y="2667000"/>
                        <a:ext cx="27241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07052"/>
              </p:ext>
            </p:extLst>
          </p:nvPr>
        </p:nvGraphicFramePr>
        <p:xfrm>
          <a:off x="2116137" y="3352800"/>
          <a:ext cx="24542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1" name="Equation" r:id="rId12" imgW="1041120" imgH="177480" progId="Equation.DSMT4">
                  <p:embed/>
                </p:oleObj>
              </mc:Choice>
              <mc:Fallback>
                <p:oleObj name="Equation" r:id="rId12" imgW="1041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6137" y="3352800"/>
                        <a:ext cx="245427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66373"/>
              </p:ext>
            </p:extLst>
          </p:nvPr>
        </p:nvGraphicFramePr>
        <p:xfrm>
          <a:off x="3103562" y="3921125"/>
          <a:ext cx="14668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2" name="Equation" r:id="rId14" imgW="622080" imgH="177480" progId="Equation.DSMT4">
                  <p:embed/>
                </p:oleObj>
              </mc:Choice>
              <mc:Fallback>
                <p:oleObj name="Equation" r:id="rId14" imgW="622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03562" y="3921125"/>
                        <a:ext cx="146685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480616"/>
              </p:ext>
            </p:extLst>
          </p:nvPr>
        </p:nvGraphicFramePr>
        <p:xfrm>
          <a:off x="3311524" y="4533900"/>
          <a:ext cx="12588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3" name="Equation" r:id="rId16" imgW="533160" imgH="177480" progId="Equation.DSMT4">
                  <p:embed/>
                </p:oleObj>
              </mc:Choice>
              <mc:Fallback>
                <p:oleObj name="Equation" r:id="rId16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11524" y="4533900"/>
                        <a:ext cx="12588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977863"/>
              </p:ext>
            </p:extLst>
          </p:nvPr>
        </p:nvGraphicFramePr>
        <p:xfrm>
          <a:off x="7085012" y="2742406"/>
          <a:ext cx="18859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4" name="Equation" r:id="rId18" imgW="799920" imgH="241200" progId="Equation.DSMT4">
                  <p:embed/>
                </p:oleObj>
              </mc:Choice>
              <mc:Fallback>
                <p:oleObj name="Equation" r:id="rId18" imgW="79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85012" y="2742406"/>
                        <a:ext cx="18859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97468"/>
              </p:ext>
            </p:extLst>
          </p:nvPr>
        </p:nvGraphicFramePr>
        <p:xfrm>
          <a:off x="7326313" y="3218656"/>
          <a:ext cx="17065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5" name="Equation" r:id="rId20" imgW="723600" imgH="419040" progId="Equation.DSMT4">
                  <p:embed/>
                </p:oleObj>
              </mc:Choice>
              <mc:Fallback>
                <p:oleObj name="Equation" r:id="rId20" imgW="723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26313" y="3218656"/>
                        <a:ext cx="1706562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61519"/>
              </p:ext>
            </p:extLst>
          </p:nvPr>
        </p:nvGraphicFramePr>
        <p:xfrm>
          <a:off x="6845300" y="3961606"/>
          <a:ext cx="24542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6" name="Equation" r:id="rId22" imgW="1041120" imgH="419040" progId="Equation.DSMT4">
                  <p:embed/>
                </p:oleObj>
              </mc:Choice>
              <mc:Fallback>
                <p:oleObj name="Equation" r:id="rId22" imgW="1041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45300" y="3961606"/>
                        <a:ext cx="2454275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81628"/>
              </p:ext>
            </p:extLst>
          </p:nvPr>
        </p:nvGraphicFramePr>
        <p:xfrm>
          <a:off x="6845300" y="4876800"/>
          <a:ext cx="26336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" name="Equation" r:id="rId24" imgW="1117440" imgH="241200" progId="Equation.DSMT4">
                  <p:embed/>
                </p:oleObj>
              </mc:Choice>
              <mc:Fallback>
                <p:oleObj name="Equation" r:id="rId24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845300" y="4876800"/>
                        <a:ext cx="263366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683531"/>
              </p:ext>
            </p:extLst>
          </p:nvPr>
        </p:nvGraphicFramePr>
        <p:xfrm>
          <a:off x="6845300" y="5486400"/>
          <a:ext cx="33829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8" name="Equation" r:id="rId26" imgW="1434960" imgH="241200" progId="Equation.DSMT4">
                  <p:embed/>
                </p:oleObj>
              </mc:Choice>
              <mc:Fallback>
                <p:oleObj name="Equation" r:id="rId26" imgW="1434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845300" y="5486400"/>
                        <a:ext cx="33829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94399"/>
              </p:ext>
            </p:extLst>
          </p:nvPr>
        </p:nvGraphicFramePr>
        <p:xfrm>
          <a:off x="6854825" y="6134100"/>
          <a:ext cx="50307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9" name="Equation" r:id="rId28" imgW="2133360" imgH="241200" progId="Equation.DSMT4">
                  <p:embed/>
                </p:oleObj>
              </mc:Choice>
              <mc:Fallback>
                <p:oleObj name="Equation" r:id="rId28" imgW="2133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54825" y="6134100"/>
                        <a:ext cx="50307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6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12" y="27146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5600" y="762000"/>
            <a:ext cx="11558425" cy="1752600"/>
            <a:chOff x="325600" y="685800"/>
            <a:chExt cx="11558425" cy="1752600"/>
          </a:xfrm>
        </p:grpSpPr>
        <p:sp>
          <p:nvSpPr>
            <p:cNvPr id="17" name="Rounded Rectangle 16"/>
            <p:cNvSpPr/>
            <p:nvPr/>
          </p:nvSpPr>
          <p:spPr>
            <a:xfrm>
              <a:off x="325600" y="685800"/>
              <a:ext cx="11558425" cy="17526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08012" y="758542"/>
                  <a:ext cx="11085512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biết nghiệm của bất p</a:t>
                  </a:r>
                  <a:r>
                    <a:rPr lang="vi-VN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lôgarit </a:t>
                  </a:r>
                </a:p>
                <a:p>
                  <a:pPr algn="just"/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Cho đồ thị của các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như Hình 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6.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8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. </a:t>
                  </a:r>
                  <a:endParaRPr lang="en-US" b="1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Tìm 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khoảng giá trị của x mà đồ thị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nằm phía trên đường thẳng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và từ đó suy ra tập nghiệm của bất phương trình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12" y="758542"/>
                  <a:ext cx="11085512" cy="16004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80" t="-1145" r="-825" b="-8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20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24" b="33898"/>
            <a:stretch/>
          </p:blipFill>
          <p:spPr bwMode="auto">
            <a:xfrm>
              <a:off x="459422" y="766650"/>
              <a:ext cx="1592580" cy="450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047037" y="2724150"/>
            <a:ext cx="3838575" cy="3067050"/>
            <a:chOff x="7843836" y="2652962"/>
            <a:chExt cx="3838575" cy="3067050"/>
          </a:xfrm>
        </p:grpSpPr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836" y="2652962"/>
              <a:ext cx="3838575" cy="306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243216" y="5105400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6.8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03212" y="3199924"/>
                <a:ext cx="7220411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Khoảng giá trị của x mà đồ thị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hàm 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nằm phía trên đường thẳng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;+∞)</m:t>
                    </m:r>
                  </m:oMath>
                </a14:m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3199924"/>
                <a:ext cx="7220411" cy="1246495"/>
              </a:xfrm>
              <a:prstGeom prst="rect">
                <a:avLst/>
              </a:prstGeom>
              <a:blipFill rotWithShape="1">
                <a:blip r:embed="rId7"/>
                <a:stretch>
                  <a:fillRect l="-1267" t="-3431" r="-1351" b="-1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12213" y="4495800"/>
                <a:ext cx="693419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Vậy tập nghiệm của BPT là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;+∞)</m:t>
                    </m:r>
                  </m:oMath>
                </a14:m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5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13" y="4495800"/>
                <a:ext cx="6934198" cy="477054"/>
              </a:xfrm>
              <a:prstGeom prst="rect">
                <a:avLst/>
              </a:prstGeom>
              <a:blipFill rotWithShape="1">
                <a:blip r:embed="rId8"/>
                <a:stretch>
                  <a:fillRect l="-1406" t="-8974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213" y="838200"/>
            <a:ext cx="7315199" cy="2133600"/>
            <a:chOff x="303213" y="802154"/>
            <a:chExt cx="7315199" cy="2133600"/>
          </a:xfrm>
        </p:grpSpPr>
        <p:sp>
          <p:nvSpPr>
            <p:cNvPr id="3" name="Rounded Rectangle 2"/>
            <p:cNvSpPr/>
            <p:nvPr/>
          </p:nvSpPr>
          <p:spPr>
            <a:xfrm>
              <a:off x="303213" y="802154"/>
              <a:ext cx="7315199" cy="21336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60375" y="1060549"/>
                  <a:ext cx="7005637" cy="1646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 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Giả sử giá trị còn lại (tính theo triệu đồng) của một chiếc xe ô tô sau t năm sử dụng được mô hình hoá bằng công thức 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𝑽</m:t>
                        </m:r>
                        <m:d>
                          <m:dPr>
                            <m:ctrlP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𝟕𝟖𝟎</m:t>
                        </m:r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5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𝟎</m:t>
                                </m:r>
                                <m:r>
                                  <a:rPr lang="en-US" sz="25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,</m:t>
                                </m:r>
                                <m:r>
                                  <a:rPr lang="en-US" sz="25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𝟗𝟎𝟓</m:t>
                                </m:r>
                              </m:e>
                            </m:d>
                          </m:e>
                          <m:sup>
                            <m: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sup>
                        </m:sSup>
                      </m:oMath>
                    </m:oMathPara>
                  </a14:m>
                  <a:endPara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75" y="1060549"/>
                  <a:ext cx="7005637" cy="164660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80" t="-1852" r="-1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370012" y="3505200"/>
            <a:ext cx="9016241" cy="1874577"/>
            <a:chOff x="-77787" y="4297623"/>
            <a:chExt cx="9016241" cy="1874577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77787" y="4335723"/>
              <a:ext cx="8382000" cy="1836477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152" y="4667071"/>
              <a:ext cx="694314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Hỏi nếu theo mô hình này, sau bao nhiêu năm sử dụng thì giá trị của chiếc xe đó còn lại không quá 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300</a:t>
              </a:r>
              <a:r>
                <a:rPr lang="en-US" sz="26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triệu đồng? </a:t>
              </a:r>
              <a:endParaRPr lang="vi-VN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84493" y="4297623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82" y="762000"/>
            <a:ext cx="3734181" cy="248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8779" y="3505200"/>
            <a:ext cx="247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 ý :</a:t>
            </a:r>
            <a:endParaRPr lang="en-US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22412" y="4038600"/>
            <a:ext cx="9677400" cy="1488667"/>
            <a:chOff x="1217612" y="4835843"/>
            <a:chExt cx="9677400" cy="1488667"/>
          </a:xfrm>
        </p:grpSpPr>
        <p:sp>
          <p:nvSpPr>
            <p:cNvPr id="33" name="Rounded Rectangle 32"/>
            <p:cNvSpPr/>
            <p:nvPr/>
          </p:nvSpPr>
          <p:spPr>
            <a:xfrm>
              <a:off x="1217612" y="4835843"/>
              <a:ext cx="9677400" cy="1488667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457325" y="5007114"/>
                  <a:ext cx="928821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Các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lôgarit  cơ bản còn lại giải tương tự</a:t>
                  </a:r>
                </a:p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  ⇔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thì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  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⇔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𝒗</m:t>
                      </m:r>
                    </m:oMath>
                  </a14:m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25" y="5007114"/>
                  <a:ext cx="9288212" cy="12003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53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46086" y="771525"/>
            <a:ext cx="11216776" cy="2525166"/>
            <a:chOff x="455611" y="914400"/>
            <a:chExt cx="11216776" cy="2525166"/>
          </a:xfrm>
        </p:grpSpPr>
        <p:sp>
          <p:nvSpPr>
            <p:cNvPr id="28" name="Rounded Rectangle 27"/>
            <p:cNvSpPr/>
            <p:nvPr/>
          </p:nvSpPr>
          <p:spPr>
            <a:xfrm>
              <a:off x="455611" y="914400"/>
              <a:ext cx="11125201" cy="2428875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22423" y="978208"/>
                  <a:ext cx="9767789" cy="83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Bất p</a:t>
                  </a:r>
                  <a:r>
                    <a:rPr lang="vi-VN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lôgarit  cơ bản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có dạng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(hoặc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≥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)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423" y="978208"/>
                  <a:ext cx="9767789" cy="83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11" t="-5072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7337" y="2124075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16573" y="1809205"/>
                  <a:ext cx="97677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Xét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dạng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573" y="1809205"/>
                  <a:ext cx="976778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1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41412" y="2270870"/>
                  <a:ext cx="9442949" cy="493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- 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nghiệm của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là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sup>
                      </m:sSup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2" y="2270870"/>
                  <a:ext cx="9442949" cy="4932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33" t="-6173" b="-24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141411" y="2684910"/>
                  <a:ext cx="9442949" cy="493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- 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nghiệm của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sup>
                      </m:sSup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1" y="2684910"/>
                  <a:ext cx="9442949" cy="4932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033" t="-6173" b="-24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2055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62717" y="2857914"/>
            <a:ext cx="2712495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Điều kiện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246664"/>
              </p:ext>
            </p:extLst>
          </p:nvPr>
        </p:nvGraphicFramePr>
        <p:xfrm>
          <a:off x="4457778" y="2628899"/>
          <a:ext cx="1676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3" name="Equation" r:id="rId5" imgW="711000" imgH="482400" progId="Equation.DSMT4">
                  <p:embed/>
                </p:oleObj>
              </mc:Choice>
              <mc:Fallback>
                <p:oleObj name="Equation" r:id="rId5" imgW="711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7778" y="2628899"/>
                        <a:ext cx="167640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79158"/>
              </p:ext>
            </p:extLst>
          </p:nvPr>
        </p:nvGraphicFramePr>
        <p:xfrm>
          <a:off x="8258729" y="4856083"/>
          <a:ext cx="1437164" cy="97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4" name="Equation" r:id="rId7" imgW="609480" imgH="419040" progId="Equation.DSMT4">
                  <p:embed/>
                </p:oleObj>
              </mc:Choice>
              <mc:Fallback>
                <p:oleObj name="Equation" r:id="rId7" imgW="609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8729" y="4856083"/>
                        <a:ext cx="1437164" cy="97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360612" y="3751908"/>
                <a:ext cx="5626100" cy="50780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Vì cơ số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nên BPT trở thành  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3751908"/>
                <a:ext cx="5626100" cy="507809"/>
              </a:xfrm>
              <a:prstGeom prst="rect">
                <a:avLst/>
              </a:prstGeom>
              <a:blipFill rotWithShape="1">
                <a:blip r:embed="rId9"/>
                <a:stretch>
                  <a:fillRect l="-1192" t="-4762" r="-3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5812" y="1089986"/>
              <a:ext cx="43434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bất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4197918"/>
                </p:ext>
              </p:extLst>
            </p:nvPr>
          </p:nvGraphicFramePr>
          <p:xfrm>
            <a:off x="6293595" y="1098550"/>
            <a:ext cx="4370387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5" name="Equation" r:id="rId11" imgW="1688760" imgH="253800" progId="Equation.DSMT4">
                    <p:embed/>
                  </p:oleObj>
                </mc:Choice>
                <mc:Fallback>
                  <p:oleObj name="Equation" r:id="rId11" imgW="16887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293595" y="1098550"/>
                          <a:ext cx="4370387" cy="654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10813"/>
              </p:ext>
            </p:extLst>
          </p:nvPr>
        </p:nvGraphicFramePr>
        <p:xfrm>
          <a:off x="7986712" y="3790155"/>
          <a:ext cx="1917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6" name="Equation" r:id="rId13" imgW="812520" imgH="177480" progId="Equation.DSMT4">
                  <p:embed/>
                </p:oleObj>
              </mc:Choice>
              <mc:Fallback>
                <p:oleObj name="Equation" r:id="rId13" imgW="812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86712" y="3790155"/>
                        <a:ext cx="19177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1266"/>
              </p:ext>
            </p:extLst>
          </p:nvPr>
        </p:nvGraphicFramePr>
        <p:xfrm>
          <a:off x="8454151" y="4381986"/>
          <a:ext cx="1451134" cy="45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7" name="Equation" r:id="rId15" imgW="558720" imgH="177480" progId="Equation.DSMT4">
                  <p:embed/>
                </p:oleObj>
              </mc:Choice>
              <mc:Fallback>
                <p:oleObj name="Equation" r:id="rId15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454151" y="4381986"/>
                        <a:ext cx="1451134" cy="457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352309" y="5099696"/>
            <a:ext cx="662500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Kết hợp điều kiện, ta được nghiệm là 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394955"/>
              </p:ext>
            </p:extLst>
          </p:nvPr>
        </p:nvGraphicFramePr>
        <p:xfrm>
          <a:off x="6342063" y="2638424"/>
          <a:ext cx="13176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8" name="Equation" r:id="rId17" imgW="558720" imgH="419040" progId="Equation.DSMT4">
                  <p:embed/>
                </p:oleObj>
              </mc:Choice>
              <mc:Fallback>
                <p:oleObj name="Equation" r:id="rId17" imgW="558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42063" y="2638424"/>
                        <a:ext cx="13176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9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51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52475"/>
            <a:ext cx="11506199" cy="1533525"/>
            <a:chOff x="303212" y="752475"/>
            <a:chExt cx="11506199" cy="1533525"/>
          </a:xfrm>
        </p:grpSpPr>
        <p:sp>
          <p:nvSpPr>
            <p:cNvPr id="33" name="Rounded Rectangle 32"/>
            <p:cNvSpPr/>
            <p:nvPr/>
          </p:nvSpPr>
          <p:spPr>
            <a:xfrm>
              <a:off x="2123930" y="811836"/>
              <a:ext cx="9685481" cy="14741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524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865834" y="12883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253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27262" y="818139"/>
              <a:ext cx="630555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bất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5066559"/>
                </p:ext>
              </p:extLst>
            </p:nvPr>
          </p:nvGraphicFramePr>
          <p:xfrm>
            <a:off x="2527299" y="1412875"/>
            <a:ext cx="4100513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70" name="Equation" r:id="rId7" imgW="1739880" imgH="368280" progId="Equation.DSMT4">
                    <p:embed/>
                  </p:oleObj>
                </mc:Choice>
                <mc:Fallback>
                  <p:oleObj name="Equation" r:id="rId7" imgW="17398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27299" y="1412875"/>
                          <a:ext cx="4100513" cy="873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342308"/>
                </p:ext>
              </p:extLst>
            </p:nvPr>
          </p:nvGraphicFramePr>
          <p:xfrm>
            <a:off x="8429047" y="1488749"/>
            <a:ext cx="2877705" cy="480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71" name="Equation" r:id="rId9" imgW="1218960" imgH="203040" progId="Equation.DSMT4">
                    <p:embed/>
                  </p:oleObj>
                </mc:Choice>
                <mc:Fallback>
                  <p:oleObj name="Equation" r:id="rId9" imgW="12189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429047" y="1488749"/>
                          <a:ext cx="2877705" cy="4805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3619" y="2819400"/>
            <a:ext cx="0" cy="3581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395313"/>
              </p:ext>
            </p:extLst>
          </p:nvPr>
        </p:nvGraphicFramePr>
        <p:xfrm>
          <a:off x="265847" y="2528637"/>
          <a:ext cx="3390165" cy="72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2" name="Equation" r:id="rId11" imgW="1739880" imgH="368280" progId="Equation.DSMT4">
                  <p:embed/>
                </p:oleObj>
              </mc:Choice>
              <mc:Fallback>
                <p:oleObj name="Equation" r:id="rId11" imgW="1739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5847" y="2528637"/>
                        <a:ext cx="3390165" cy="72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2093" y="3048000"/>
            <a:ext cx="228880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Điều kiện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01122"/>
              </p:ext>
            </p:extLst>
          </p:nvPr>
        </p:nvGraphicFramePr>
        <p:xfrm>
          <a:off x="2436812" y="3048000"/>
          <a:ext cx="2677640" cy="85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3" name="Equation" r:id="rId13" imgW="1511280" imgH="482400" progId="Equation.DSMT4">
                  <p:embed/>
                </p:oleObj>
              </mc:Choice>
              <mc:Fallback>
                <p:oleObj name="Equation" r:id="rId13" imgW="1511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6812" y="3048000"/>
                        <a:ext cx="2677640" cy="859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95672"/>
              </p:ext>
            </p:extLst>
          </p:nvPr>
        </p:nvGraphicFramePr>
        <p:xfrm>
          <a:off x="1065212" y="3886200"/>
          <a:ext cx="3415094" cy="52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4" name="Equation" r:id="rId15" imgW="1752480" imgH="266400" progId="Equation.DSMT4">
                  <p:embed/>
                </p:oleObj>
              </mc:Choice>
              <mc:Fallback>
                <p:oleObj name="Equation" r:id="rId15" imgW="1752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65212" y="3886200"/>
                        <a:ext cx="3415094" cy="52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199453"/>
              </p:ext>
            </p:extLst>
          </p:nvPr>
        </p:nvGraphicFramePr>
        <p:xfrm>
          <a:off x="1065212" y="4419600"/>
          <a:ext cx="3489876" cy="47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5" name="Equation" r:id="rId17" imgW="1790640" imgH="241200" progId="Equation.DSMT4">
                  <p:embed/>
                </p:oleObj>
              </mc:Choice>
              <mc:Fallback>
                <p:oleObj name="Equation" r:id="rId17" imgW="1790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5212" y="4419600"/>
                        <a:ext cx="3489876" cy="473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503464"/>
              </p:ext>
            </p:extLst>
          </p:nvPr>
        </p:nvGraphicFramePr>
        <p:xfrm>
          <a:off x="1065212" y="4953000"/>
          <a:ext cx="3489876" cy="49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6" name="Equation" r:id="rId19" imgW="1790640" imgH="253800" progId="Equation.DSMT4">
                  <p:embed/>
                </p:oleObj>
              </mc:Choice>
              <mc:Fallback>
                <p:oleObj name="Equation" r:id="rId19" imgW="1790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65212" y="4953000"/>
                        <a:ext cx="3489876" cy="498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319896"/>
              </p:ext>
            </p:extLst>
          </p:nvPr>
        </p:nvGraphicFramePr>
        <p:xfrm>
          <a:off x="1065212" y="5486400"/>
          <a:ext cx="2252676" cy="4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" name="Equation" r:id="rId21" imgW="1155600" imgH="241200" progId="Equation.DSMT4">
                  <p:embed/>
                </p:oleObj>
              </mc:Choice>
              <mc:Fallback>
                <p:oleObj name="Equation" r:id="rId21" imgW="1155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65212" y="5486400"/>
                        <a:ext cx="2252676" cy="47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96082"/>
              </p:ext>
            </p:extLst>
          </p:nvPr>
        </p:nvGraphicFramePr>
        <p:xfrm>
          <a:off x="1065212" y="5943600"/>
          <a:ext cx="2302532" cy="82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8" name="Equation" r:id="rId23" imgW="1180800" imgH="419040" progId="Equation.DSMT4">
                  <p:embed/>
                </p:oleObj>
              </mc:Choice>
              <mc:Fallback>
                <p:oleObj name="Equation" r:id="rId23" imgW="1180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65212" y="5943600"/>
                        <a:ext cx="2302532" cy="822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668340"/>
              </p:ext>
            </p:extLst>
          </p:nvPr>
        </p:nvGraphicFramePr>
        <p:xfrm>
          <a:off x="7517337" y="2456207"/>
          <a:ext cx="2030950" cy="82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9" name="Equation" r:id="rId25" imgW="1041120" imgH="419040" progId="Equation.DSMT4">
                  <p:embed/>
                </p:oleObj>
              </mc:Choice>
              <mc:Fallback>
                <p:oleObj name="Equation" r:id="rId25" imgW="1041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517337" y="2456207"/>
                        <a:ext cx="2030950" cy="822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98152" y="3278821"/>
                <a:ext cx="5423178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152" y="3278821"/>
                <a:ext cx="5423178" cy="492420"/>
              </a:xfrm>
              <a:prstGeom prst="rect">
                <a:avLst/>
              </a:prstGeom>
              <a:blipFill rotWithShape="1">
                <a:blip r:embed="rId27"/>
                <a:stretch>
                  <a:fillRect l="-1236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61359"/>
              </p:ext>
            </p:extLst>
          </p:nvPr>
        </p:nvGraphicFramePr>
        <p:xfrm>
          <a:off x="7160006" y="4224429"/>
          <a:ext cx="1982406" cy="42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0" name="Equation" r:id="rId28" imgW="1015920" imgH="215640" progId="Equation.DSMT4">
                  <p:embed/>
                </p:oleObj>
              </mc:Choice>
              <mc:Fallback>
                <p:oleObj name="Equation" r:id="rId28" imgW="1015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160006" y="4224429"/>
                        <a:ext cx="1982406" cy="423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222986"/>
              </p:ext>
            </p:extLst>
          </p:nvPr>
        </p:nvGraphicFramePr>
        <p:xfrm>
          <a:off x="9303624" y="3733800"/>
          <a:ext cx="1535345" cy="148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1" name="Equation" r:id="rId30" imgW="952200" imgH="914400" progId="Equation.DSMT4">
                  <p:embed/>
                </p:oleObj>
              </mc:Choice>
              <mc:Fallback>
                <p:oleObj name="Equation" r:id="rId30" imgW="9522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303624" y="3733800"/>
                        <a:ext cx="1535345" cy="1483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323012" y="5481957"/>
            <a:ext cx="3657600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Kết hợp điều kiện, ta có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46781"/>
              </p:ext>
            </p:extLst>
          </p:nvPr>
        </p:nvGraphicFramePr>
        <p:xfrm>
          <a:off x="10042525" y="5181600"/>
          <a:ext cx="167957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2" name="Equation" r:id="rId32" imgW="1041120" imgH="914400" progId="Equation.DSMT4">
                  <p:embed/>
                </p:oleObj>
              </mc:Choice>
              <mc:Fallback>
                <p:oleObj name="Equation" r:id="rId32" imgW="10411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042525" y="5181600"/>
                        <a:ext cx="1679575" cy="148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51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65136"/>
              </p:ext>
            </p:extLst>
          </p:nvPr>
        </p:nvGraphicFramePr>
        <p:xfrm>
          <a:off x="2077783" y="2809423"/>
          <a:ext cx="2873629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Equation" r:id="rId5" imgW="1218960" imgH="203040" progId="Equation.DSMT4">
                  <p:embed/>
                </p:oleObj>
              </mc:Choice>
              <mc:Fallback>
                <p:oleObj name="Equation" r:id="rId5" imgW="1218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7783" y="2809423"/>
                        <a:ext cx="2873629" cy="480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5240" y="2810697"/>
            <a:ext cx="228880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Điều kiện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15791"/>
              </p:ext>
            </p:extLst>
          </p:nvPr>
        </p:nvGraphicFramePr>
        <p:xfrm>
          <a:off x="7330280" y="2590800"/>
          <a:ext cx="2776538" cy="90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7" imgW="1295280" imgH="419040" progId="Equation.DSMT4">
                  <p:embed/>
                </p:oleObj>
              </mc:Choice>
              <mc:Fallback>
                <p:oleObj name="Equation" r:id="rId7" imgW="1295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30280" y="2590800"/>
                        <a:ext cx="2776538" cy="904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87196" y="6018052"/>
            <a:ext cx="3657600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Vậy BPT có nghiệm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91495"/>
              </p:ext>
            </p:extLst>
          </p:nvPr>
        </p:nvGraphicFramePr>
        <p:xfrm>
          <a:off x="2918171" y="3200400"/>
          <a:ext cx="269398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Equation" r:id="rId9" imgW="1143000" imgH="419040" progId="Equation.DSMT4">
                  <p:embed/>
                </p:oleObj>
              </mc:Choice>
              <mc:Fallback>
                <p:oleObj name="Equation" r:id="rId9" imgW="1143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18171" y="3200400"/>
                        <a:ext cx="2693987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823585"/>
              </p:ext>
            </p:extLst>
          </p:nvPr>
        </p:nvGraphicFramePr>
        <p:xfrm>
          <a:off x="2918171" y="3979702"/>
          <a:ext cx="35607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Equation" r:id="rId11" imgW="1511280" imgH="342720" progId="Equation.DSMT4">
                  <p:embed/>
                </p:oleObj>
              </mc:Choice>
              <mc:Fallback>
                <p:oleObj name="Equation" r:id="rId11" imgW="1511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8171" y="3979702"/>
                        <a:ext cx="3560762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410871"/>
              </p:ext>
            </p:extLst>
          </p:nvPr>
        </p:nvGraphicFramePr>
        <p:xfrm>
          <a:off x="2918171" y="4817902"/>
          <a:ext cx="3470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Equation" r:id="rId13" imgW="1473120" imgH="444240" progId="Equation.DSMT4">
                  <p:embed/>
                </p:oleObj>
              </mc:Choice>
              <mc:Fallback>
                <p:oleObj name="Equation" r:id="rId13" imgW="1473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18171" y="4817902"/>
                        <a:ext cx="3470275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815529"/>
              </p:ext>
            </p:extLst>
          </p:nvPr>
        </p:nvGraphicFramePr>
        <p:xfrm>
          <a:off x="5816599" y="5671977"/>
          <a:ext cx="218281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Equation" r:id="rId15" imgW="927000" imgH="444240" progId="Equation.DSMT4">
                  <p:embed/>
                </p:oleObj>
              </mc:Choice>
              <mc:Fallback>
                <p:oleObj name="Equation" r:id="rId15" imgW="927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16599" y="5671977"/>
                        <a:ext cx="2182813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03212" y="752475"/>
            <a:ext cx="11506199" cy="1533525"/>
            <a:chOff x="303212" y="752475"/>
            <a:chExt cx="11506199" cy="1533525"/>
          </a:xfrm>
        </p:grpSpPr>
        <p:sp>
          <p:nvSpPr>
            <p:cNvPr id="22" name="Rounded Rectangle 21"/>
            <p:cNvSpPr/>
            <p:nvPr/>
          </p:nvSpPr>
          <p:spPr>
            <a:xfrm>
              <a:off x="2123930" y="811836"/>
              <a:ext cx="9685481" cy="14741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524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865834" y="12883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253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227262" y="818139"/>
              <a:ext cx="630555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bất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4254227"/>
                </p:ext>
              </p:extLst>
            </p:nvPr>
          </p:nvGraphicFramePr>
          <p:xfrm>
            <a:off x="2527299" y="1412875"/>
            <a:ext cx="4100513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4" name="Equation" r:id="rId19" imgW="1739880" imgH="368280" progId="Equation.DSMT4">
                    <p:embed/>
                  </p:oleObj>
                </mc:Choice>
                <mc:Fallback>
                  <p:oleObj name="Equation" r:id="rId19" imgW="17398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27299" y="1412875"/>
                          <a:ext cx="4100513" cy="873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794257"/>
                </p:ext>
              </p:extLst>
            </p:nvPr>
          </p:nvGraphicFramePr>
          <p:xfrm>
            <a:off x="8429047" y="1488749"/>
            <a:ext cx="2877705" cy="480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5" name="Equation" r:id="rId21" imgW="1218960" imgH="203040" progId="Equation.DSMT4">
                    <p:embed/>
                  </p:oleObj>
                </mc:Choice>
                <mc:Fallback>
                  <p:oleObj name="Equation" r:id="rId21" imgW="12189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429047" y="1488749"/>
                          <a:ext cx="2877705" cy="4805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339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69" y="24535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28575"/>
            <a:ext cx="11782531" cy="2322187"/>
            <a:chOff x="150812" y="630257"/>
            <a:chExt cx="11782531" cy="2322187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54082"/>
              <a:ext cx="9801331" cy="2198362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08212" y="830282"/>
                  <a:ext cx="9525000" cy="2122162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ctr"/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Áp suất khí quyển (tính bằng kilopascal, viết tắt là kPa) ở độ cao h (so với mực nước biển, tính bằng km) được tính theo công thức :</a:t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𝒍𝒏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𝟏𝟎𝟎</m:t>
                              </m:r>
                            </m:den>
                          </m:f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𝒉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28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indent="-457200" algn="just"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Tính áp suất khí quyển ở độ cao 4 km</a:t>
                  </a:r>
                </a:p>
                <a:p>
                  <a:pPr marL="457200" indent="-457200" algn="just"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Ở độ cao trên 10km thì áp suất khí quyển sẽ như thế nào?</a:t>
                  </a: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212" y="830282"/>
                  <a:ext cx="9525000" cy="21221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84" t="-862" b="-40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65083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57" y="1075146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132011" y="2994131"/>
            <a:ext cx="3581402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a) Ở độ cao 4km , ta có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085855"/>
              </p:ext>
            </p:extLst>
          </p:nvPr>
        </p:nvGraphicFramePr>
        <p:xfrm>
          <a:off x="5713412" y="2825619"/>
          <a:ext cx="1830217" cy="89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Equation" r:id="rId8" imgW="939600" imgH="457200" progId="Equation.DSMT4">
                  <p:embed/>
                </p:oleObj>
              </mc:Choice>
              <mc:Fallback>
                <p:oleObj name="Equation" r:id="rId8" imgW="93960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2825619"/>
                        <a:ext cx="1830217" cy="892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05207"/>
              </p:ext>
            </p:extLst>
          </p:nvPr>
        </p:nvGraphicFramePr>
        <p:xfrm>
          <a:off x="7923212" y="2771275"/>
          <a:ext cx="1607180" cy="84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Equation" r:id="rId10" imgW="825480" imgH="431640" progId="Equation.DSMT4">
                  <p:embed/>
                </p:oleObj>
              </mc:Choice>
              <mc:Fallback>
                <p:oleObj name="Equation" r:id="rId10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2771275"/>
                        <a:ext cx="1607180" cy="842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047074"/>
              </p:ext>
            </p:extLst>
          </p:nvPr>
        </p:nvGraphicFramePr>
        <p:xfrm>
          <a:off x="7923212" y="3755592"/>
          <a:ext cx="2665557" cy="43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3755592"/>
                        <a:ext cx="2665557" cy="435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4411" y="4267200"/>
            <a:ext cx="9296401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áp suất khí quyển ở độ cao 4 km là </a:t>
            </a:r>
            <a:r>
              <a:rPr lang="vi-VN" sz="2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56,4718122 kPa</a:t>
            </a:r>
            <a:r>
              <a:rPr lang="vi-VN" sz="2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0897" y="4948557"/>
            <a:ext cx="427831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b) Ở độ cao trên 10km , ta có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922028"/>
              </p:ext>
            </p:extLst>
          </p:nvPr>
        </p:nvGraphicFramePr>
        <p:xfrm>
          <a:off x="6475412" y="4782962"/>
          <a:ext cx="3141806" cy="8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tion" r:id="rId14" imgW="1612800" imgH="457200" progId="Equation.DSMT4">
                  <p:embed/>
                </p:oleObj>
              </mc:Choice>
              <mc:Fallback>
                <p:oleObj name="Equation" r:id="rId14" imgW="16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2" y="4782962"/>
                        <a:ext cx="3141806" cy="891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11660"/>
              </p:ext>
            </p:extLst>
          </p:nvPr>
        </p:nvGraphicFramePr>
        <p:xfrm>
          <a:off x="2894012" y="5334000"/>
          <a:ext cx="18780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Equation" r:id="rId16" imgW="876240" imgH="431640" progId="Equation.DSMT4">
                  <p:embed/>
                </p:oleObj>
              </mc:Choice>
              <mc:Fallback>
                <p:oleObj name="Equation" r:id="rId16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5334000"/>
                        <a:ext cx="18780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53441"/>
              </p:ext>
            </p:extLst>
          </p:nvPr>
        </p:nvGraphicFramePr>
        <p:xfrm>
          <a:off x="4970463" y="5638800"/>
          <a:ext cx="2857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Equation" r:id="rId18" imgW="1333440" imgH="203040" progId="Equation.DSMT4">
                  <p:embed/>
                </p:oleObj>
              </mc:Choice>
              <mc:Fallback>
                <p:oleObj name="Equation" r:id="rId18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5638800"/>
                        <a:ext cx="2857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120897" y="6248400"/>
            <a:ext cx="981244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ở độ cao trên 10 km thì áp suất khí quyển bé hơn </a:t>
            </a:r>
            <a:r>
              <a:rPr lang="vi-VN" sz="2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29,96510364 kPa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310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5837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725806"/>
              </p:ext>
            </p:extLst>
          </p:nvPr>
        </p:nvGraphicFramePr>
        <p:xfrm>
          <a:off x="2811731" y="4202794"/>
          <a:ext cx="1734550" cy="98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8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1731" y="4202794"/>
                        <a:ext cx="1734550" cy="98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37690" y="767350"/>
            <a:ext cx="11457447" cy="2671948"/>
            <a:chOff x="447215" y="805450"/>
            <a:chExt cx="11457447" cy="2671948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805450"/>
              <a:ext cx="11400298" cy="2671948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47215" y="882332"/>
                  <a:ext cx="11400298" cy="1093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 </a:t>
                  </a:r>
                  <a:r>
                    <a:rPr lang="en-US" sz="26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nghiệm của p</a:t>
                  </a:r>
                  <a:r>
                    <a:rPr lang="vi-VN" sz="26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mũ. </a:t>
                  </a:r>
                  <a:br>
                    <a:rPr lang="en-US" sz="26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	     </a:t>
                  </a:r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Xét p</a:t>
                  </a:r>
                  <a:r>
                    <a:rPr lang="vi-VN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vi-VN" sz="26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5" y="882332"/>
                  <a:ext cx="11400298" cy="10936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000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503237" y="896932"/>
              <a:ext cx="1520662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93737" y="1866900"/>
              <a:ext cx="112109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Khi viết ¼ thành luỹ thừa của 2 thì p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trên trở thành p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nào ?</a:t>
              </a:r>
            </a:p>
            <a:p>
              <a:pPr marL="514350" indent="-514350">
                <a:buAutoNum type="alphaLcParenR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So sánh số mũ của 2 ở hai vế của p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nhận được ở câu a để tìm x.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102017"/>
              </p:ext>
            </p:extLst>
          </p:nvPr>
        </p:nvGraphicFramePr>
        <p:xfrm>
          <a:off x="4870925" y="4040901"/>
          <a:ext cx="2958148" cy="119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9" name="Equation" r:id="rId9" imgW="1257120" imgH="507960" progId="Equation.DSMT4">
                  <p:embed/>
                </p:oleObj>
              </mc:Choice>
              <mc:Fallback>
                <p:oleObj name="Equation" r:id="rId9" imgW="12571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0925" y="4040901"/>
                        <a:ext cx="2958148" cy="1196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82992"/>
              </p:ext>
            </p:extLst>
          </p:nvPr>
        </p:nvGraphicFramePr>
        <p:xfrm>
          <a:off x="2811731" y="5419200"/>
          <a:ext cx="3814858" cy="5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0" name="Equation" r:id="rId11" imgW="1473120" imgH="203040" progId="Equation.DSMT4">
                  <p:embed/>
                </p:oleObj>
              </mc:Choice>
              <mc:Fallback>
                <p:oleObj name="Equation" r:id="rId11" imgW="1473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1731" y="5419200"/>
                        <a:ext cx="3814858" cy="5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5611" y="762001"/>
            <a:ext cx="11353801" cy="1848890"/>
            <a:chOff x="379411" y="836862"/>
            <a:chExt cx="11353801" cy="1848890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2"/>
              <a:ext cx="11125201" cy="1676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6223" y="948294"/>
                  <a:ext cx="97677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mũ cơ bản có dạng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(với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948294"/>
                  <a:ext cx="9767789" cy="4924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24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08162" y="1370261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46223" y="1444538"/>
                  <a:ext cx="97677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thì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nghiệm duy nhất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endPara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1444538"/>
                  <a:ext cx="9767789" cy="492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99" t="-11250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35110" y="1941726"/>
                  <a:ext cx="97677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thì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vô nghiệm</a:t>
                  </a:r>
                  <a:endPara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110" y="1941726"/>
                  <a:ext cx="9767789" cy="4924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36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4612" y="2514600"/>
            <a:ext cx="3686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Minh hoạ bằng đồ thị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7612" y="2743199"/>
            <a:ext cx="9982200" cy="2971801"/>
            <a:chOff x="1217612" y="2743199"/>
            <a:chExt cx="9982200" cy="2971801"/>
          </a:xfrm>
        </p:grpSpPr>
        <p:pic>
          <p:nvPicPr>
            <p:cNvPr id="4270" name="Picture 17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612" y="2924175"/>
              <a:ext cx="3629025" cy="279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71" name="Picture 17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287" y="2743199"/>
              <a:ext cx="3438525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706317" y="5105400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6.5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27012" y="5798403"/>
                <a:ext cx="1135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q"/>
                </a:pPr>
                <a:r>
                  <a:rPr lang="en-US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Chú ý: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phá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p giải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mũ bằng cách đưa về cùng cơ số :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         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⟺ 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𝒖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𝒗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5798403"/>
                <a:ext cx="11353800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698" t="-5109" r="-805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24815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48947"/>
            <a:ext cx="11455965" cy="1393501"/>
            <a:chOff x="303212" y="748947"/>
            <a:chExt cx="11455965" cy="1393501"/>
          </a:xfrm>
        </p:grpSpPr>
        <p:sp>
          <p:nvSpPr>
            <p:cNvPr id="20" name="Rounded Rectangle 19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1612" y="1029013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986470"/>
                </p:ext>
              </p:extLst>
            </p:nvPr>
          </p:nvGraphicFramePr>
          <p:xfrm>
            <a:off x="6429438" y="748947"/>
            <a:ext cx="1874774" cy="1114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3" name="Equation" r:id="rId6" imgW="723600" imgH="431640" progId="Equation.DSMT4">
                    <p:embed/>
                  </p:oleObj>
                </mc:Choice>
                <mc:Fallback>
                  <p:oleObj name="Equation" r:id="rId6" imgW="7236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429438" y="748947"/>
                          <a:ext cx="1874774" cy="11141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60" y="2795588"/>
            <a:ext cx="525615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Đưa vế phải về cơ số 3, ta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008282"/>
              </p:ext>
            </p:extLst>
          </p:nvPr>
        </p:nvGraphicFramePr>
        <p:xfrm>
          <a:off x="7035800" y="2484438"/>
          <a:ext cx="19732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4" name="Equation" r:id="rId8" imgW="761760" imgH="431640" progId="Equation.DSMT4">
                  <p:embed/>
                </p:oleObj>
              </mc:Choice>
              <mc:Fallback>
                <p:oleObj name="Equation" r:id="rId8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5800" y="2484438"/>
                        <a:ext cx="1973263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132012" y="3698580"/>
            <a:ext cx="504666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đã cho trở thành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81798"/>
              </p:ext>
            </p:extLst>
          </p:nvPr>
        </p:nvGraphicFramePr>
        <p:xfrm>
          <a:off x="7038211" y="3633788"/>
          <a:ext cx="17764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5" name="Equation" r:id="rId10" imgW="685800" imgH="215640" progId="Equation.DSMT4">
                  <p:embed/>
                </p:oleObj>
              </mc:Choice>
              <mc:Fallback>
                <p:oleObj name="Equation" r:id="rId10" imgW="685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38211" y="3633788"/>
                        <a:ext cx="1776413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673383"/>
              </p:ext>
            </p:extLst>
          </p:nvPr>
        </p:nvGraphicFramePr>
        <p:xfrm>
          <a:off x="6182549" y="4324997"/>
          <a:ext cx="26320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6" name="Equation" r:id="rId12" imgW="1015920" imgH="177480" progId="Equation.DSMT4">
                  <p:embed/>
                </p:oleObj>
              </mc:Choice>
              <mc:Fallback>
                <p:oleObj name="Equation" r:id="rId12" imgW="1015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82549" y="4324997"/>
                        <a:ext cx="2632075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125098"/>
              </p:ext>
            </p:extLst>
          </p:nvPr>
        </p:nvGraphicFramePr>
        <p:xfrm>
          <a:off x="7366824" y="4917780"/>
          <a:ext cx="1447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7" name="Equation" r:id="rId14" imgW="558720" imgH="177480" progId="Equation.DSMT4">
                  <p:embed/>
                </p:oleObj>
              </mc:Choice>
              <mc:Fallback>
                <p:oleObj name="Equation" r:id="rId14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66824" y="4917780"/>
                        <a:ext cx="144780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208212" y="5527380"/>
                <a:ext cx="8763000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đã cho có nghiệm duy nhất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5527380"/>
                <a:ext cx="8763000" cy="523198"/>
              </a:xfrm>
              <a:prstGeom prst="rect">
                <a:avLst/>
              </a:prstGeom>
              <a:blipFill rotWithShape="1">
                <a:blip r:embed="rId16"/>
                <a:stretch>
                  <a:fillRect l="-834" t="-814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1195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612" y="2601765"/>
            <a:ext cx="6684885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Lấy lôgarit thập phân 2 vế, ta được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012361"/>
              </p:ext>
            </p:extLst>
          </p:nvPr>
        </p:nvGraphicFramePr>
        <p:xfrm>
          <a:off x="5191684" y="3211365"/>
          <a:ext cx="2362489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5" name="Equation" r:id="rId5" imgW="1002960" imgH="203040" progId="Equation.DSMT4">
                  <p:embed/>
                </p:oleObj>
              </mc:Choice>
              <mc:Fallback>
                <p:oleObj name="Equation" r:id="rId5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1684" y="3211365"/>
                        <a:ext cx="2362489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391277" y="4506765"/>
            <a:ext cx="7436935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đã cho có nghiệm duy nhất</a:t>
            </a:r>
            <a:endParaRPr lang="vi-VN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16" name="Rounded Rectangle 15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1612" y="1105213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9829136"/>
                </p:ext>
              </p:extLst>
            </p:nvPr>
          </p:nvGraphicFramePr>
          <p:xfrm>
            <a:off x="6315075" y="1103313"/>
            <a:ext cx="2105025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16" name="Equation" r:id="rId8" imgW="812520" imgH="215640" progId="Equation.DSMT4">
                    <p:embed/>
                  </p:oleObj>
                </mc:Choice>
                <mc:Fallback>
                  <p:oleObj name="Equation" r:id="rId8" imgW="81252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315075" y="1103313"/>
                          <a:ext cx="2105025" cy="557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672400"/>
              </p:ext>
            </p:extLst>
          </p:nvPr>
        </p:nvGraphicFramePr>
        <p:xfrm>
          <a:off x="4744298" y="3820965"/>
          <a:ext cx="2809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7" name="Equation" r:id="rId10" imgW="1193760" imgH="203040" progId="Equation.DSMT4">
                  <p:embed/>
                </p:oleObj>
              </mc:Choice>
              <mc:Fallback>
                <p:oleObj name="Equation" r:id="rId10" imgW="1193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44298" y="3820965"/>
                        <a:ext cx="28098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43528"/>
              </p:ext>
            </p:extLst>
          </p:nvPr>
        </p:nvGraphicFramePr>
        <p:xfrm>
          <a:off x="5180013" y="5014574"/>
          <a:ext cx="23606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8" name="Equation" r:id="rId12" imgW="1002960" imgH="203040" progId="Equation.DSMT4">
                  <p:embed/>
                </p:oleObj>
              </mc:Choice>
              <mc:Fallback>
                <p:oleObj name="Equation" r:id="rId12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80013" y="5014574"/>
                        <a:ext cx="2360613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3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75" y="2438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7301" y="714375"/>
            <a:ext cx="11312496" cy="1571625"/>
            <a:chOff x="337301" y="714375"/>
            <a:chExt cx="11312496" cy="1571625"/>
          </a:xfrm>
        </p:grpSpPr>
        <p:sp>
          <p:nvSpPr>
            <p:cNvPr id="22" name="Rounded Rectangle 21"/>
            <p:cNvSpPr/>
            <p:nvPr/>
          </p:nvSpPr>
          <p:spPr>
            <a:xfrm>
              <a:off x="2123931" y="811836"/>
              <a:ext cx="9525866" cy="14741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7143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899923" y="12502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8872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27262" y="818139"/>
              <a:ext cx="546735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6491359"/>
                </p:ext>
              </p:extLst>
            </p:nvPr>
          </p:nvGraphicFramePr>
          <p:xfrm>
            <a:off x="3198812" y="1219200"/>
            <a:ext cx="2274888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9" name="Equation" r:id="rId7" imgW="965160" imgH="419040" progId="Equation.DSMT4">
                    <p:embed/>
                  </p:oleObj>
                </mc:Choice>
                <mc:Fallback>
                  <p:oleObj name="Equation" r:id="rId7" imgW="96516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8812" y="1219200"/>
                          <a:ext cx="2274888" cy="992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045516"/>
                </p:ext>
              </p:extLst>
            </p:nvPr>
          </p:nvGraphicFramePr>
          <p:xfrm>
            <a:off x="7979489" y="1384381"/>
            <a:ext cx="2009934" cy="626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0" name="Equation" r:id="rId9" imgW="774360" imgH="241200" progId="Equation.DSMT4">
                    <p:embed/>
                  </p:oleObj>
                </mc:Choice>
                <mc:Fallback>
                  <p:oleObj name="Equation" r:id="rId9" imgW="774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979489" y="1384381"/>
                          <a:ext cx="2009934" cy="6269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737064"/>
              </p:ext>
            </p:extLst>
          </p:nvPr>
        </p:nvGraphicFramePr>
        <p:xfrm>
          <a:off x="1903412" y="2771275"/>
          <a:ext cx="22748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" name="Equation" r:id="rId11" imgW="965160" imgH="419040" progId="Equation.DSMT4">
                  <p:embed/>
                </p:oleObj>
              </mc:Choice>
              <mc:Fallback>
                <p:oleObj name="Equation" r:id="rId11" imgW="965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3412" y="2771275"/>
                        <a:ext cx="2274888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044319"/>
              </p:ext>
            </p:extLst>
          </p:nvPr>
        </p:nvGraphicFramePr>
        <p:xfrm>
          <a:off x="4552949" y="2999875"/>
          <a:ext cx="23637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" name="Equation" r:id="rId12" imgW="1002960" imgH="241200" progId="Equation.DSMT4">
                  <p:embed/>
                </p:oleObj>
              </mc:Choice>
              <mc:Fallback>
                <p:oleObj name="Equation" r:id="rId12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52949" y="2999875"/>
                        <a:ext cx="2363787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422473"/>
              </p:ext>
            </p:extLst>
          </p:nvPr>
        </p:nvGraphicFramePr>
        <p:xfrm>
          <a:off x="7224712" y="3044325"/>
          <a:ext cx="28130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3" name="Equation" r:id="rId14" imgW="1193760" imgH="203040" progId="Equation.DSMT4">
                  <p:embed/>
                </p:oleObj>
              </mc:Choice>
              <mc:Fallback>
                <p:oleObj name="Equation" r:id="rId14" imgW="1193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24712" y="3044325"/>
                        <a:ext cx="2813050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6293"/>
              </p:ext>
            </p:extLst>
          </p:nvPr>
        </p:nvGraphicFramePr>
        <p:xfrm>
          <a:off x="10267949" y="3084512"/>
          <a:ext cx="13160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" name="Equation" r:id="rId16" imgW="558720" imgH="177480" progId="Equation.DSMT4">
                  <p:embed/>
                </p:oleObj>
              </mc:Choice>
              <mc:Fallback>
                <p:oleObj name="Equation" r:id="rId16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267949" y="3084512"/>
                        <a:ext cx="1316038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647949" y="3838075"/>
                <a:ext cx="6949512" cy="50780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đã cho có nghiệm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5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49" y="3838075"/>
                <a:ext cx="6949512" cy="507809"/>
              </a:xfrm>
              <a:prstGeom prst="rect">
                <a:avLst/>
              </a:prstGeom>
              <a:blipFill rotWithShape="1">
                <a:blip r:embed="rId18"/>
                <a:stretch>
                  <a:fillRect l="-965" t="-6024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92889"/>
              </p:ext>
            </p:extLst>
          </p:nvPr>
        </p:nvGraphicFramePr>
        <p:xfrm>
          <a:off x="1979613" y="4724400"/>
          <a:ext cx="18256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5" name="Equation" r:id="rId19" imgW="774360" imgH="241200" progId="Equation.DSMT4">
                  <p:embed/>
                </p:oleObj>
              </mc:Choice>
              <mc:Fallback>
                <p:oleObj name="Equation" r:id="rId19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79613" y="4724400"/>
                        <a:ext cx="18256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67711"/>
              </p:ext>
            </p:extLst>
          </p:nvPr>
        </p:nvGraphicFramePr>
        <p:xfrm>
          <a:off x="4037012" y="4495800"/>
          <a:ext cx="16160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" name="Equation" r:id="rId21" imgW="685800" imgH="419040" progId="Equation.DSMT4">
                  <p:embed/>
                </p:oleObj>
              </mc:Choice>
              <mc:Fallback>
                <p:oleObj name="Equation" r:id="rId21" imgW="685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37012" y="4495800"/>
                        <a:ext cx="1616075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86357"/>
              </p:ext>
            </p:extLst>
          </p:nvPr>
        </p:nvGraphicFramePr>
        <p:xfrm>
          <a:off x="5988050" y="4495800"/>
          <a:ext cx="18859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" name="Equation" r:id="rId23" imgW="799920" imgH="419040" progId="Equation.DSMT4">
                  <p:embed/>
                </p:oleObj>
              </mc:Choice>
              <mc:Fallback>
                <p:oleObj name="Equation" r:id="rId23" imgW="799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88050" y="4495800"/>
                        <a:ext cx="18859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32862"/>
              </p:ext>
            </p:extLst>
          </p:nvPr>
        </p:nvGraphicFramePr>
        <p:xfrm>
          <a:off x="8351838" y="4495800"/>
          <a:ext cx="20955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" name="Equation" r:id="rId25" imgW="888840" imgH="419040" progId="Equation.DSMT4">
                  <p:embed/>
                </p:oleObj>
              </mc:Choice>
              <mc:Fallback>
                <p:oleObj name="Equation" r:id="rId25" imgW="888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351838" y="4495800"/>
                        <a:ext cx="20955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674936" y="5718135"/>
                <a:ext cx="7915276" cy="68266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đã cho có nghiệm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𝒍𝒏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25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936" y="5718135"/>
                <a:ext cx="7915276" cy="682665"/>
              </a:xfrm>
              <a:prstGeom prst="rect">
                <a:avLst/>
              </a:prstGeom>
              <a:blipFill rotWithShape="1">
                <a:blip r:embed="rId27"/>
                <a:stretch>
                  <a:fillRect l="-92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50" y="2590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5600" y="685800"/>
            <a:ext cx="11558425" cy="1752600"/>
            <a:chOff x="289088" y="761999"/>
            <a:chExt cx="11558425" cy="17526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1999"/>
              <a:ext cx="11558425" cy="17526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22312" y="834741"/>
                  <a:ext cx="10934700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dạng nghiệm của p</a:t>
                  </a:r>
                  <a:r>
                    <a:rPr lang="vi-VN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lôgarit </a:t>
                  </a:r>
                </a:p>
                <a:p>
                  <a:pPr algn="just"/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Xét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</m:oMath>
                  </a14:m>
                  <a:endParaRPr lang="en-US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514350" indent="-514350" algn="just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Từ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trên , hãy tính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</a:p>
                <a:p>
                  <a:pPr marL="514350" indent="-514350" algn="just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Từ kết quả câu a và sử dụng định nghĩa lôgarit , hãy tìm x</a:t>
                  </a:r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12" y="834741"/>
                  <a:ext cx="10934700" cy="16004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25" t="-1141" b="-7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10140" y="793016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2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9871" y="3101975"/>
            <a:ext cx="177006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Ta có :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60688"/>
              </p:ext>
            </p:extLst>
          </p:nvPr>
        </p:nvGraphicFramePr>
        <p:xfrm>
          <a:off x="3987799" y="3101975"/>
          <a:ext cx="1946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2" name="Equation" r:id="rId7" imgW="825480" imgH="241200" progId="Equation.DSMT4">
                  <p:embed/>
                </p:oleObj>
              </mc:Choice>
              <mc:Fallback>
                <p:oleObj name="Equation" r:id="rId7" imgW="82548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799" y="3101975"/>
                        <a:ext cx="19462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36203"/>
              </p:ext>
            </p:extLst>
          </p:nvPr>
        </p:nvGraphicFramePr>
        <p:xfrm>
          <a:off x="6105525" y="2819400"/>
          <a:ext cx="22748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3" name="Equation" r:id="rId9" imgW="965160" imgH="419040" progId="Equation.DSMT4">
                  <p:embed/>
                </p:oleObj>
              </mc:Choice>
              <mc:Fallback>
                <p:oleObj name="Equation" r:id="rId9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2819400"/>
                        <a:ext cx="227488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96318"/>
              </p:ext>
            </p:extLst>
          </p:nvPr>
        </p:nvGraphicFramePr>
        <p:xfrm>
          <a:off x="2463799" y="3784600"/>
          <a:ext cx="21558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4" name="Equation" r:id="rId11" imgW="914400" imgH="419040" progId="Equation.DSMT4">
                  <p:embed/>
                </p:oleObj>
              </mc:Choice>
              <mc:Fallback>
                <p:oleObj name="Equation" r:id="rId11" imgW="914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99" y="3784600"/>
                        <a:ext cx="21558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360168"/>
              </p:ext>
            </p:extLst>
          </p:nvPr>
        </p:nvGraphicFramePr>
        <p:xfrm>
          <a:off x="2997199" y="4835525"/>
          <a:ext cx="15875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5" name="Equation" r:id="rId13" imgW="672840" imgH="317160" progId="Equation.DSMT4">
                  <p:embed/>
                </p:oleObj>
              </mc:Choice>
              <mc:Fallback>
                <p:oleObj name="Equation" r:id="rId13" imgW="6728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99" y="4835525"/>
                        <a:ext cx="15875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12527"/>
              </p:ext>
            </p:extLst>
          </p:nvPr>
        </p:nvGraphicFramePr>
        <p:xfrm>
          <a:off x="4597399" y="5064125"/>
          <a:ext cx="1317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6" name="Equation" r:id="rId15" imgW="558720" imgH="266400" progId="Equation.DSMT4">
                  <p:embed/>
                </p:oleObj>
              </mc:Choice>
              <mc:Fallback>
                <p:oleObj name="Equation" r:id="rId15" imgW="5587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399" y="5064125"/>
                        <a:ext cx="13176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54528"/>
              </p:ext>
            </p:extLst>
          </p:nvPr>
        </p:nvGraphicFramePr>
        <p:xfrm>
          <a:off x="5835650" y="4838700"/>
          <a:ext cx="173831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7" name="Equation" r:id="rId17" imgW="736560" imgH="457200" progId="Equation.DSMT4">
                  <p:embed/>
                </p:oleObj>
              </mc:Choice>
              <mc:Fallback>
                <p:oleObj name="Equation" r:id="rId17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0" y="4838700"/>
                        <a:ext cx="173831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7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5611" y="762000"/>
            <a:ext cx="11353801" cy="1848891"/>
            <a:chOff x="379411" y="836861"/>
            <a:chExt cx="11353801" cy="1848891"/>
          </a:xfrm>
        </p:grpSpPr>
        <p:sp>
          <p:nvSpPr>
            <p:cNvPr id="29" name="Rounded Rectangle 28"/>
            <p:cNvSpPr/>
            <p:nvPr/>
          </p:nvSpPr>
          <p:spPr>
            <a:xfrm>
              <a:off x="379411" y="836862"/>
              <a:ext cx="11125201" cy="1676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46223" y="836861"/>
                  <a:ext cx="9767789" cy="1707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lôgarit cơ bản có dạng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&lt;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≠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lôgarit cơ bản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nghiệm duy nhất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836861"/>
                  <a:ext cx="9767789" cy="17078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08162" y="1370261"/>
              <a:ext cx="1225050" cy="1315491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884612" y="2514600"/>
            <a:ext cx="3686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Minh hoạ bằng đồ thị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6212" y="2847975"/>
            <a:ext cx="8667750" cy="2802612"/>
            <a:chOff x="1446212" y="2847975"/>
            <a:chExt cx="8667750" cy="2802612"/>
          </a:xfrm>
        </p:grpSpPr>
        <p:sp>
          <p:nvSpPr>
            <p:cNvPr id="27" name="TextBox 26"/>
            <p:cNvSpPr txBox="1"/>
            <p:nvPr/>
          </p:nvSpPr>
          <p:spPr>
            <a:xfrm>
              <a:off x="5186410" y="4114472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6.6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412" y="2916912"/>
              <a:ext cx="2876550" cy="273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12" y="2847975"/>
              <a:ext cx="2876550" cy="271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27012" y="5638800"/>
                <a:ext cx="1135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q"/>
                </a:pPr>
                <a:r>
                  <a:rPr lang="en-US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Chú ý: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hương phá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p giải p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lôgarit  bằng cách đưa về cùng cơ số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: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         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𝒖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𝒗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    ⟺ 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𝒖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𝒗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5638800"/>
                <a:ext cx="1135380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698" t="-5147" r="-80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0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41143</TotalTime>
  <Words>1312</Words>
  <PresentationFormat>Custom</PresentationFormat>
  <Paragraphs>155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2024-03-13T08:34:35Z</dcterms:modified>
</cp:coreProperties>
</file>