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7" r:id="rId2"/>
    <p:sldMasterId id="2147483735" r:id="rId3"/>
  </p:sldMasterIdLst>
  <p:notesMasterIdLst>
    <p:notesMasterId r:id="rId22"/>
  </p:notesMasterIdLst>
  <p:sldIdLst>
    <p:sldId id="295" r:id="rId4"/>
    <p:sldId id="256" r:id="rId5"/>
    <p:sldId id="289" r:id="rId6"/>
    <p:sldId id="296" r:id="rId7"/>
    <p:sldId id="259" r:id="rId8"/>
    <p:sldId id="290" r:id="rId9"/>
    <p:sldId id="291" r:id="rId10"/>
    <p:sldId id="297" r:id="rId11"/>
    <p:sldId id="298" r:id="rId12"/>
    <p:sldId id="292" r:id="rId13"/>
    <p:sldId id="299" r:id="rId14"/>
    <p:sldId id="293" r:id="rId15"/>
    <p:sldId id="306" r:id="rId16"/>
    <p:sldId id="307" r:id="rId17"/>
    <p:sldId id="304" r:id="rId18"/>
    <p:sldId id="274" r:id="rId19"/>
    <p:sldId id="288" r:id="rId20"/>
    <p:sldId id="302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B23FDFF-B589-4737-8E58-9A30F73D90A2}">
          <p14:sldIdLst>
            <p14:sldId id="295"/>
            <p14:sldId id="256"/>
            <p14:sldId id="289"/>
            <p14:sldId id="296"/>
          </p14:sldIdLst>
        </p14:section>
        <p14:section name="Untitled Section" id="{7F7D4AB1-9AE1-4822-AFD5-1E40DD61A432}">
          <p14:sldIdLst>
            <p14:sldId id="259"/>
            <p14:sldId id="290"/>
            <p14:sldId id="291"/>
            <p14:sldId id="297"/>
            <p14:sldId id="298"/>
            <p14:sldId id="292"/>
            <p14:sldId id="299"/>
            <p14:sldId id="293"/>
            <p14:sldId id="306"/>
            <p14:sldId id="307"/>
            <p14:sldId id="304"/>
            <p14:sldId id="274"/>
            <p14:sldId id="288"/>
            <p14:sldId id="30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62AB4E-C2BB-4600-87EA-616912246DB4}" type="datetimeFigureOut">
              <a:rPr lang="en-US" smtClean="0"/>
              <a:t>28/10/2020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C90B9D-1AF9-4C24-ABF2-B41B8FEB9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106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C90B9D-1AF9-4C24-ABF2-B41B8FEB994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878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CC8DA-DE6B-4108-9755-A980350E50EE}" type="datetimeFigureOut">
              <a:rPr lang="en-US" smtClean="0"/>
              <a:pPr/>
              <a:t>28/10/2020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1FBF3-18CF-49FB-BCD6-C02B6C4E69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CC8DA-DE6B-4108-9755-A980350E50EE}" type="datetimeFigureOut">
              <a:rPr lang="en-US" smtClean="0"/>
              <a:pPr/>
              <a:t>28/10/2020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1FBF3-18CF-49FB-BCD6-C02B6C4E69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CC8DA-DE6B-4108-9755-A980350E50EE}" type="datetimeFigureOut">
              <a:rPr lang="en-US" smtClean="0"/>
              <a:pPr/>
              <a:t>28/10/2020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1FBF3-18CF-49FB-BCD6-C02B6C4E69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CC8DA-DE6B-4108-9755-A980350E50EE}" type="datetimeFigureOut">
              <a:rPr lang="en-US" smtClean="0"/>
              <a:pPr/>
              <a:t>28/10/2020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1FBF3-18CF-49FB-BCD6-C02B6C4E69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9556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CC8DA-DE6B-4108-9755-A980350E50EE}" type="datetimeFigureOut">
              <a:rPr lang="en-US" smtClean="0"/>
              <a:pPr/>
              <a:t>28/10/2020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1FBF3-18CF-49FB-BCD6-C02B6C4E69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060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CC8DA-DE6B-4108-9755-A980350E50EE}" type="datetimeFigureOut">
              <a:rPr lang="en-US" smtClean="0"/>
              <a:pPr/>
              <a:t>28/10/2020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1FBF3-18CF-49FB-BCD6-C02B6C4E69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6084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CC8DA-DE6B-4108-9755-A980350E50EE}" type="datetimeFigureOut">
              <a:rPr lang="en-US" smtClean="0"/>
              <a:pPr/>
              <a:t>28/10/2020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1FBF3-18CF-49FB-BCD6-C02B6C4E69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7315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CC8DA-DE6B-4108-9755-A980350E50EE}" type="datetimeFigureOut">
              <a:rPr lang="en-US" smtClean="0"/>
              <a:pPr/>
              <a:t>28/10/2020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1FBF3-18CF-49FB-BCD6-C02B6C4E69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4157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CC8DA-DE6B-4108-9755-A980350E50EE}" type="datetimeFigureOut">
              <a:rPr lang="en-US" smtClean="0"/>
              <a:pPr/>
              <a:t>28/10/2020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1FBF3-18CF-49FB-BCD6-C02B6C4E69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1768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CC8DA-DE6B-4108-9755-A980350E50EE}" type="datetimeFigureOut">
              <a:rPr lang="en-US" smtClean="0"/>
              <a:pPr/>
              <a:t>28/10/2020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1FBF3-18CF-49FB-BCD6-C02B6C4E69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7081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CC8DA-DE6B-4108-9755-A980350E50EE}" type="datetimeFigureOut">
              <a:rPr lang="en-US" smtClean="0"/>
              <a:pPr/>
              <a:t>28/10/2020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1FBF3-18CF-49FB-BCD6-C02B6C4E69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23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CC8DA-DE6B-4108-9755-A980350E50EE}" type="datetimeFigureOut">
              <a:rPr lang="en-US" smtClean="0"/>
              <a:pPr/>
              <a:t>28/10/2020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1FBF3-18CF-49FB-BCD6-C02B6C4E69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CC8DA-DE6B-4108-9755-A980350E50EE}" type="datetimeFigureOut">
              <a:rPr lang="en-US" smtClean="0"/>
              <a:pPr/>
              <a:t>28/10/2020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1FBF3-18CF-49FB-BCD6-C02B6C4E69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7897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CC8DA-DE6B-4108-9755-A980350E50EE}" type="datetimeFigureOut">
              <a:rPr lang="en-US" smtClean="0"/>
              <a:pPr/>
              <a:t>28/10/2020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1FBF3-18CF-49FB-BCD6-C02B6C4E69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8693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CC8DA-DE6B-4108-9755-A980350E50EE}" type="datetimeFigureOut">
              <a:rPr lang="en-US" smtClean="0"/>
              <a:pPr/>
              <a:t>28/10/2020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1FBF3-18CF-49FB-BCD6-C02B6C4E69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86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E5F553-12D5-4DE8-AA55-80C0369BBA53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28/10/2020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596402-AD4E-463A-8776-769A6F02961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36276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E5F553-12D5-4DE8-AA55-80C0369BBA53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28/10/2020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596402-AD4E-463A-8776-769A6F02961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600979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E5F553-12D5-4DE8-AA55-80C0369BBA53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28/10/2020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596402-AD4E-463A-8776-769A6F02961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033289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E5F553-12D5-4DE8-AA55-80C0369BBA53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28/10/2020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596402-AD4E-463A-8776-769A6F02961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78604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E5F553-12D5-4DE8-AA55-80C0369BBA53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28/10/2020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596402-AD4E-463A-8776-769A6F02961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598523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E5F553-12D5-4DE8-AA55-80C0369BBA53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28/10/2020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596402-AD4E-463A-8776-769A6F02961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03217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E5F553-12D5-4DE8-AA55-80C0369BBA53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28/10/2020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596402-AD4E-463A-8776-769A6F02961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4837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CC8DA-DE6B-4108-9755-A980350E50EE}" type="datetimeFigureOut">
              <a:rPr lang="en-US" smtClean="0"/>
              <a:pPr/>
              <a:t>28/10/2020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1FBF3-18CF-49FB-BCD6-C02B6C4E69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E5F553-12D5-4DE8-AA55-80C0369BBA53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28/10/2020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596402-AD4E-463A-8776-769A6F02961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973643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E5F553-12D5-4DE8-AA55-80C0369BBA53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28/10/2020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596402-AD4E-463A-8776-769A6F02961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423770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E5F553-12D5-4DE8-AA55-80C0369BBA53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28/10/2020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596402-AD4E-463A-8776-769A6F02961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405438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E5F553-12D5-4DE8-AA55-80C0369BBA53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28/10/2020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596402-AD4E-463A-8776-769A6F02961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1647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CC8DA-DE6B-4108-9755-A980350E50EE}" type="datetimeFigureOut">
              <a:rPr lang="en-US" smtClean="0"/>
              <a:pPr/>
              <a:t>28/10/2020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1FBF3-18CF-49FB-BCD6-C02B6C4E69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CC8DA-DE6B-4108-9755-A980350E50EE}" type="datetimeFigureOut">
              <a:rPr lang="en-US" smtClean="0"/>
              <a:pPr/>
              <a:t>28/10/2020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1FBF3-18CF-49FB-BCD6-C02B6C4E69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CC8DA-DE6B-4108-9755-A980350E50EE}" type="datetimeFigureOut">
              <a:rPr lang="en-US" smtClean="0"/>
              <a:pPr/>
              <a:t>28/10/2020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1FBF3-18CF-49FB-BCD6-C02B6C4E69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CC8DA-DE6B-4108-9755-A980350E50EE}" type="datetimeFigureOut">
              <a:rPr lang="en-US" smtClean="0"/>
              <a:pPr/>
              <a:t>28/10/2020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1FBF3-18CF-49FB-BCD6-C02B6C4E69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CC8DA-DE6B-4108-9755-A980350E50EE}" type="datetimeFigureOut">
              <a:rPr lang="en-US" smtClean="0"/>
              <a:pPr/>
              <a:t>28/10/2020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1FBF3-18CF-49FB-BCD6-C02B6C4E69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CC8DA-DE6B-4108-9755-A980350E50EE}" type="datetimeFigureOut">
              <a:rPr lang="en-US" smtClean="0"/>
              <a:pPr/>
              <a:t>28/10/2020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1FBF3-18CF-49FB-BCD6-C02B6C4E69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CC8DA-DE6B-4108-9755-A980350E50EE}" type="datetimeFigureOut">
              <a:rPr lang="en-US" smtClean="0"/>
              <a:pPr/>
              <a:t>28/10/2020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1FBF3-18CF-49FB-BCD6-C02B6C4E690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CC8DA-DE6B-4108-9755-A980350E50EE}" type="datetimeFigureOut">
              <a:rPr lang="en-US" smtClean="0"/>
              <a:pPr/>
              <a:t>28/10/2020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1FBF3-18CF-49FB-BCD6-C02B6C4E69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773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E5F553-12D5-4DE8-AA55-80C0369BBA53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28/10/2020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596402-AD4E-463A-8776-769A6F02961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302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4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8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9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13" Type="http://schemas.openxmlformats.org/officeDocument/2006/relationships/oleObject" Target="../embeddings/oleObject34.bin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36.wmf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3.wmf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30.bin"/><Relationship Id="rId10" Type="http://schemas.openxmlformats.org/officeDocument/2006/relationships/image" Target="../media/image35.wmf"/><Relationship Id="rId4" Type="http://schemas.openxmlformats.org/officeDocument/2006/relationships/image" Target="../media/image32.wmf"/><Relationship Id="rId9" Type="http://schemas.openxmlformats.org/officeDocument/2006/relationships/oleObject" Target="../embeddings/oleObject32.bin"/><Relationship Id="rId14" Type="http://schemas.openxmlformats.org/officeDocument/2006/relationships/image" Target="../media/image37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40.gif"/><Relationship Id="rId4" Type="http://schemas.openxmlformats.org/officeDocument/2006/relationships/image" Target="../media/image3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5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2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1.bin"/><Relationship Id="rId10" Type="http://schemas.openxmlformats.org/officeDocument/2006/relationships/image" Target="../media/image4.wmf"/><Relationship Id="rId4" Type="http://schemas.openxmlformats.org/officeDocument/2006/relationships/image" Target="../media/image7.jpg"/><Relationship Id="rId9" Type="http://schemas.openxmlformats.org/officeDocument/2006/relationships/oleObject" Target="../embeddings/oleObject3.bin"/><Relationship Id="rId1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image" Target="../media/image7.jpg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6.bin"/><Relationship Id="rId9" Type="http://schemas.openxmlformats.org/officeDocument/2006/relationships/image" Target="../media/image10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2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6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oleObject" Target="../embeddings/oleObject17.bin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8.bin"/><Relationship Id="rId11" Type="http://schemas.openxmlformats.org/officeDocument/2006/relationships/image" Target="../media/image22.wmf"/><Relationship Id="rId5" Type="http://schemas.openxmlformats.org/officeDocument/2006/relationships/slide" Target="slide12.xml"/><Relationship Id="rId10" Type="http://schemas.openxmlformats.org/officeDocument/2006/relationships/oleObject" Target="../embeddings/oleObject20.bin"/><Relationship Id="rId4" Type="http://schemas.openxmlformats.org/officeDocument/2006/relationships/image" Target="../media/image19.wmf"/><Relationship Id="rId9" Type="http://schemas.openxmlformats.org/officeDocument/2006/relationships/image" Target="../media/image21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2590800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 LIỆT CHÀO MỪNG QUÝ THẦY CÔ </a:t>
            </a:r>
            <a:b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 CÁC EM HỌC SINH !</a:t>
            </a:r>
            <a:endParaRPr lang="en-US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828800" y="4724400"/>
            <a:ext cx="7086600" cy="1981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LỚP: 8A5</a:t>
            </a:r>
          </a:p>
          <a:p>
            <a:r>
              <a:rPr 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GV: PHẠM THỊ HƯƠNG</a:t>
            </a:r>
            <a:endParaRPr lang="en-US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54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-76200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b="1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-76200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b="1"/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533400" y="838200"/>
            <a:ext cx="81534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err="1" smtClean="0"/>
              <a:t>Bài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tập</a:t>
            </a:r>
            <a:r>
              <a:rPr lang="en-US" sz="2800" b="1" dirty="0" smtClean="0"/>
              <a:t>: </a:t>
            </a:r>
            <a:r>
              <a:rPr lang="en-US" sz="2800" b="1" dirty="0" err="1" smtClean="0"/>
              <a:t>Trong</a:t>
            </a:r>
            <a:r>
              <a:rPr lang="en-US" sz="2800" b="1" dirty="0" smtClean="0"/>
              <a:t> </a:t>
            </a:r>
            <a:r>
              <a:rPr lang="en-US" sz="2800" b="1" dirty="0" err="1"/>
              <a:t>các</a:t>
            </a:r>
            <a:r>
              <a:rPr lang="en-US" sz="2800" b="1" dirty="0"/>
              <a:t> </a:t>
            </a:r>
            <a:r>
              <a:rPr lang="en-US" sz="2800" b="1" dirty="0" err="1"/>
              <a:t>phép</a:t>
            </a:r>
            <a:r>
              <a:rPr lang="en-US" sz="2800" b="1" dirty="0"/>
              <a:t> chia </a:t>
            </a:r>
            <a:r>
              <a:rPr lang="en-US" sz="2800" b="1" dirty="0" err="1"/>
              <a:t>sau</a:t>
            </a:r>
            <a:r>
              <a:rPr lang="en-US" sz="2800" b="1" dirty="0"/>
              <a:t> </a:t>
            </a:r>
            <a:r>
              <a:rPr lang="en-US" sz="2800" b="1" dirty="0" err="1"/>
              <a:t>phép</a:t>
            </a:r>
            <a:r>
              <a:rPr lang="en-US" sz="2800" b="1" dirty="0"/>
              <a:t> chia </a:t>
            </a:r>
            <a:r>
              <a:rPr lang="en-US" sz="2800" b="1" dirty="0" err="1"/>
              <a:t>nào</a:t>
            </a:r>
            <a:r>
              <a:rPr lang="en-US" sz="2800" b="1" dirty="0"/>
              <a:t> </a:t>
            </a:r>
            <a:r>
              <a:rPr lang="en-US" sz="2800" b="1" dirty="0" err="1"/>
              <a:t>là</a:t>
            </a:r>
            <a:r>
              <a:rPr lang="en-US" sz="2800" b="1" dirty="0"/>
              <a:t> </a:t>
            </a:r>
            <a:r>
              <a:rPr lang="en-US" sz="2800" b="1" dirty="0" err="1"/>
              <a:t>phép</a:t>
            </a:r>
            <a:r>
              <a:rPr lang="en-US" sz="2800" b="1" dirty="0"/>
              <a:t> chia </a:t>
            </a:r>
            <a:r>
              <a:rPr lang="en-US" sz="2800" b="1" dirty="0" err="1" smtClean="0"/>
              <a:t>hết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phép</a:t>
            </a:r>
            <a:r>
              <a:rPr lang="en-US" sz="2800" b="1" dirty="0" smtClean="0"/>
              <a:t> chia </a:t>
            </a:r>
            <a:r>
              <a:rPr lang="en-US" sz="2800" b="1" dirty="0" err="1" smtClean="0"/>
              <a:t>nào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là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phép</a:t>
            </a:r>
            <a:r>
              <a:rPr lang="en-US" sz="2800" b="1" dirty="0" smtClean="0"/>
              <a:t> chia </a:t>
            </a:r>
            <a:r>
              <a:rPr lang="en-US" sz="2800" b="1" dirty="0" err="1" smtClean="0"/>
              <a:t>không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hết</a:t>
            </a:r>
            <a:r>
              <a:rPr lang="en-US" sz="2800" b="1" dirty="0" smtClean="0"/>
              <a:t>?</a:t>
            </a:r>
            <a:endParaRPr lang="en-US" sz="2800" b="1" dirty="0"/>
          </a:p>
        </p:txBody>
      </p:sp>
      <p:graphicFrame>
        <p:nvGraphicFramePr>
          <p:cNvPr id="3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3584276"/>
              </p:ext>
            </p:extLst>
          </p:nvPr>
        </p:nvGraphicFramePr>
        <p:xfrm>
          <a:off x="1371600" y="2114828"/>
          <a:ext cx="2489200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60" name="Equation" r:id="rId3" imgW="711000" imgH="228600" progId="Equation.DSMT4">
                  <p:embed/>
                </p:oleObj>
              </mc:Choice>
              <mc:Fallback>
                <p:oleObj name="Equation" r:id="rId3" imgW="7110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114828"/>
                        <a:ext cx="2489200" cy="658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 Box 17"/>
          <p:cNvSpPr txBox="1">
            <a:spLocks noChangeArrowheads="1"/>
          </p:cNvSpPr>
          <p:nvPr/>
        </p:nvSpPr>
        <p:spPr bwMode="auto">
          <a:xfrm>
            <a:off x="914400" y="2133600"/>
            <a:ext cx="7239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spcBef>
                <a:spcPct val="50000"/>
              </a:spcBef>
            </a:pPr>
            <a:r>
              <a:rPr lang="en-US" sz="2800" smtClean="0"/>
              <a:t>a)</a:t>
            </a:r>
            <a:endParaRPr lang="en-US" sz="2800"/>
          </a:p>
        </p:txBody>
      </p:sp>
      <p:graphicFrame>
        <p:nvGraphicFramePr>
          <p:cNvPr id="3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3531460"/>
              </p:ext>
            </p:extLst>
          </p:nvPr>
        </p:nvGraphicFramePr>
        <p:xfrm>
          <a:off x="1408113" y="3378200"/>
          <a:ext cx="1716087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61" name="Equation" r:id="rId5" imgW="545760" imgH="228600" progId="Equation.DSMT4">
                  <p:embed/>
                </p:oleObj>
              </mc:Choice>
              <mc:Fallback>
                <p:oleObj name="Equation" r:id="rId5" imgW="5457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8113" y="3378200"/>
                        <a:ext cx="1716087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 Box 19"/>
          <p:cNvSpPr txBox="1">
            <a:spLocks noChangeArrowheads="1"/>
          </p:cNvSpPr>
          <p:nvPr/>
        </p:nvSpPr>
        <p:spPr bwMode="auto">
          <a:xfrm>
            <a:off x="898525" y="3454400"/>
            <a:ext cx="838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spcBef>
                <a:spcPct val="50000"/>
              </a:spcBef>
            </a:pPr>
            <a:r>
              <a:rPr lang="en-US" sz="2800" smtClean="0"/>
              <a:t>b)</a:t>
            </a:r>
            <a:endParaRPr lang="en-US" sz="2800"/>
          </a:p>
        </p:txBody>
      </p:sp>
      <p:sp>
        <p:nvSpPr>
          <p:cNvPr id="39" name="Text Box 21"/>
          <p:cNvSpPr txBox="1">
            <a:spLocks noChangeArrowheads="1"/>
          </p:cNvSpPr>
          <p:nvPr/>
        </p:nvSpPr>
        <p:spPr bwMode="auto">
          <a:xfrm>
            <a:off x="4943475" y="2141540"/>
            <a:ext cx="5429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spcBef>
                <a:spcPct val="50000"/>
              </a:spcBef>
            </a:pPr>
            <a:r>
              <a:rPr lang="en-US" sz="2800" smtClean="0"/>
              <a:t>c)</a:t>
            </a:r>
            <a:endParaRPr lang="en-US" sz="2800"/>
          </a:p>
        </p:txBody>
      </p:sp>
      <p:graphicFrame>
        <p:nvGraphicFramePr>
          <p:cNvPr id="41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675385"/>
              </p:ext>
            </p:extLst>
          </p:nvPr>
        </p:nvGraphicFramePr>
        <p:xfrm>
          <a:off x="5578475" y="3402013"/>
          <a:ext cx="2178050" cy="646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62" name="Equation" r:id="rId7" imgW="596880" imgH="228600" progId="Equation.DSMT4">
                  <p:embed/>
                </p:oleObj>
              </mc:Choice>
              <mc:Fallback>
                <p:oleObj name="Equation" r:id="rId7" imgW="5968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8475" y="3402013"/>
                        <a:ext cx="2178050" cy="646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Text Box 22"/>
          <p:cNvSpPr txBox="1">
            <a:spLocks noChangeArrowheads="1"/>
          </p:cNvSpPr>
          <p:nvPr/>
        </p:nvSpPr>
        <p:spPr bwMode="auto">
          <a:xfrm>
            <a:off x="4953000" y="3478213"/>
            <a:ext cx="685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spcBef>
                <a:spcPct val="50000"/>
              </a:spcBef>
            </a:pPr>
            <a:r>
              <a:rPr lang="en-US" sz="2800" smtClean="0"/>
              <a:t>d)</a:t>
            </a:r>
            <a:endParaRPr lang="en-US" sz="2800"/>
          </a:p>
        </p:txBody>
      </p:sp>
      <p:grpSp>
        <p:nvGrpSpPr>
          <p:cNvPr id="43" name="Group 30"/>
          <p:cNvGrpSpPr>
            <a:grpSpLocks/>
          </p:cNvGrpSpPr>
          <p:nvPr/>
        </p:nvGrpSpPr>
        <p:grpSpPr bwMode="auto">
          <a:xfrm>
            <a:off x="457200" y="2447925"/>
            <a:ext cx="3352800" cy="752475"/>
            <a:chOff x="144" y="1680"/>
            <a:chExt cx="2112" cy="474"/>
          </a:xfrm>
        </p:grpSpPr>
        <p:sp>
          <p:nvSpPr>
            <p:cNvPr id="44" name="AutoShape 25"/>
            <p:cNvSpPr>
              <a:spLocks noChangeArrowheads="1"/>
            </p:cNvSpPr>
            <p:nvPr/>
          </p:nvSpPr>
          <p:spPr bwMode="auto">
            <a:xfrm>
              <a:off x="144" y="1680"/>
              <a:ext cx="240" cy="432"/>
            </a:xfrm>
            <a:prstGeom prst="curvedRightArrow">
              <a:avLst>
                <a:gd name="adj1" fmla="val 36000"/>
                <a:gd name="adj2" fmla="val 72000"/>
                <a:gd name="adj3" fmla="val 33333"/>
              </a:avLst>
            </a:prstGeom>
            <a:solidFill>
              <a:srgbClr val="66FF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Text Box 29"/>
            <p:cNvSpPr txBox="1">
              <a:spLocks noChangeArrowheads="1"/>
            </p:cNvSpPr>
            <p:nvPr/>
          </p:nvSpPr>
          <p:spPr bwMode="auto">
            <a:xfrm>
              <a:off x="576" y="1824"/>
              <a:ext cx="1680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>
                  <a:solidFill>
                    <a:srgbClr val="FFFF00"/>
                  </a:solidFill>
                </a:rPr>
                <a:t>Là phép chia hết</a:t>
              </a:r>
            </a:p>
          </p:txBody>
        </p:sp>
      </p:grpSp>
      <p:grpSp>
        <p:nvGrpSpPr>
          <p:cNvPr id="46" name="Group 37"/>
          <p:cNvGrpSpPr>
            <a:grpSpLocks/>
          </p:cNvGrpSpPr>
          <p:nvPr/>
        </p:nvGrpSpPr>
        <p:grpSpPr bwMode="auto">
          <a:xfrm>
            <a:off x="4419600" y="2371725"/>
            <a:ext cx="4267200" cy="828675"/>
            <a:chOff x="2784" y="1632"/>
            <a:chExt cx="2688" cy="522"/>
          </a:xfrm>
        </p:grpSpPr>
        <p:sp>
          <p:nvSpPr>
            <p:cNvPr id="47" name="AutoShape 28"/>
            <p:cNvSpPr>
              <a:spLocks noChangeArrowheads="1"/>
            </p:cNvSpPr>
            <p:nvPr/>
          </p:nvSpPr>
          <p:spPr bwMode="auto">
            <a:xfrm>
              <a:off x="2784" y="1632"/>
              <a:ext cx="240" cy="432"/>
            </a:xfrm>
            <a:prstGeom prst="curvedRightArrow">
              <a:avLst>
                <a:gd name="adj1" fmla="val 36000"/>
                <a:gd name="adj2" fmla="val 72000"/>
                <a:gd name="adj3" fmla="val 33333"/>
              </a:avLst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rgbClr val="FF00FF"/>
                </a:solidFill>
              </a:endParaRPr>
            </a:p>
          </p:txBody>
        </p:sp>
        <p:sp>
          <p:nvSpPr>
            <p:cNvPr id="48" name="Text Box 31"/>
            <p:cNvSpPr txBox="1">
              <a:spLocks noChangeArrowheads="1"/>
            </p:cNvSpPr>
            <p:nvPr/>
          </p:nvSpPr>
          <p:spPr bwMode="auto">
            <a:xfrm>
              <a:off x="3120" y="1824"/>
              <a:ext cx="235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>
                  <a:solidFill>
                    <a:srgbClr val="FF00FF"/>
                  </a:solidFill>
                </a:rPr>
                <a:t>Là phép chia không hết</a:t>
              </a:r>
            </a:p>
          </p:txBody>
        </p:sp>
      </p:grpSp>
      <p:grpSp>
        <p:nvGrpSpPr>
          <p:cNvPr id="49" name="Group 36"/>
          <p:cNvGrpSpPr>
            <a:grpSpLocks/>
          </p:cNvGrpSpPr>
          <p:nvPr/>
        </p:nvGrpSpPr>
        <p:grpSpPr bwMode="auto">
          <a:xfrm>
            <a:off x="4572000" y="3590925"/>
            <a:ext cx="4191000" cy="904875"/>
            <a:chOff x="2832" y="2688"/>
            <a:chExt cx="2640" cy="570"/>
          </a:xfrm>
        </p:grpSpPr>
        <p:sp>
          <p:nvSpPr>
            <p:cNvPr id="50" name="AutoShape 27"/>
            <p:cNvSpPr>
              <a:spLocks noChangeArrowheads="1"/>
            </p:cNvSpPr>
            <p:nvPr/>
          </p:nvSpPr>
          <p:spPr bwMode="auto">
            <a:xfrm>
              <a:off x="2832" y="2688"/>
              <a:ext cx="240" cy="432"/>
            </a:xfrm>
            <a:prstGeom prst="curvedRightArrow">
              <a:avLst>
                <a:gd name="adj1" fmla="val 36000"/>
                <a:gd name="adj2" fmla="val 72000"/>
                <a:gd name="adj3" fmla="val 33333"/>
              </a:avLst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Text Box 32"/>
            <p:cNvSpPr txBox="1">
              <a:spLocks noChangeArrowheads="1"/>
            </p:cNvSpPr>
            <p:nvPr/>
          </p:nvSpPr>
          <p:spPr bwMode="auto">
            <a:xfrm>
              <a:off x="3120" y="2928"/>
              <a:ext cx="235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>
                  <a:solidFill>
                    <a:srgbClr val="FF00FF"/>
                  </a:solidFill>
                </a:rPr>
                <a:t>Là phép chia không hết</a:t>
              </a:r>
            </a:p>
          </p:txBody>
        </p:sp>
      </p:grpSp>
      <p:grpSp>
        <p:nvGrpSpPr>
          <p:cNvPr id="52" name="Group 33"/>
          <p:cNvGrpSpPr>
            <a:grpSpLocks/>
          </p:cNvGrpSpPr>
          <p:nvPr/>
        </p:nvGrpSpPr>
        <p:grpSpPr bwMode="auto">
          <a:xfrm>
            <a:off x="457200" y="3657600"/>
            <a:ext cx="3276600" cy="752475"/>
            <a:chOff x="144" y="1680"/>
            <a:chExt cx="2064" cy="474"/>
          </a:xfrm>
        </p:grpSpPr>
        <p:sp>
          <p:nvSpPr>
            <p:cNvPr id="53" name="AutoShape 34"/>
            <p:cNvSpPr>
              <a:spLocks noChangeArrowheads="1"/>
            </p:cNvSpPr>
            <p:nvPr/>
          </p:nvSpPr>
          <p:spPr bwMode="auto">
            <a:xfrm>
              <a:off x="144" y="1680"/>
              <a:ext cx="240" cy="432"/>
            </a:xfrm>
            <a:prstGeom prst="curvedRightArrow">
              <a:avLst>
                <a:gd name="adj1" fmla="val 36000"/>
                <a:gd name="adj2" fmla="val 72000"/>
                <a:gd name="adj3" fmla="val 33333"/>
              </a:avLst>
            </a:prstGeom>
            <a:solidFill>
              <a:srgbClr val="66FF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Text Box 35"/>
            <p:cNvSpPr txBox="1">
              <a:spLocks noChangeArrowheads="1"/>
            </p:cNvSpPr>
            <p:nvPr/>
          </p:nvSpPr>
          <p:spPr bwMode="auto">
            <a:xfrm>
              <a:off x="576" y="1824"/>
              <a:ext cx="163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>
                  <a:solidFill>
                    <a:srgbClr val="FFFF00"/>
                  </a:solidFill>
                </a:rPr>
                <a:t>Là phép chia hết</a:t>
              </a:r>
            </a:p>
          </p:txBody>
        </p:sp>
      </p:grp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9412428"/>
              </p:ext>
            </p:extLst>
          </p:nvPr>
        </p:nvGraphicFramePr>
        <p:xfrm>
          <a:off x="5410200" y="2203450"/>
          <a:ext cx="1557337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63" name="Equation" r:id="rId9" imgW="495000" imgH="190440" progId="Equation.DSMT4">
                  <p:embed/>
                </p:oleObj>
              </mc:Choice>
              <mc:Fallback>
                <p:oleObj name="Equation" r:id="rId9" imgW="495000" imgH="19044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2203450"/>
                        <a:ext cx="1557337" cy="54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5" name="Straight Connector 54"/>
          <p:cNvCxnSpPr/>
          <p:nvPr/>
        </p:nvCxnSpPr>
        <p:spPr>
          <a:xfrm>
            <a:off x="381000" y="711200"/>
            <a:ext cx="84582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0004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32" grpId="0"/>
      <p:bldP spid="35" grpId="0"/>
      <p:bldP spid="39" grpId="0"/>
      <p:bldP spid="4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4"/>
          <p:cNvSpPr txBox="1">
            <a:spLocks noChangeArrowheads="1"/>
          </p:cNvSpPr>
          <p:nvPr/>
        </p:nvSpPr>
        <p:spPr bwMode="auto">
          <a:xfrm>
            <a:off x="3467100" y="609600"/>
            <a:ext cx="1752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9375" cmpd="tri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800" b="1" u="sng" dirty="0">
                <a:latin typeface="Times New Roman" panose="02020603050405020304" pitchFamily="18" charset="0"/>
              </a:rPr>
              <a:t>BÀI TẬP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1557338"/>
            <a:ext cx="876300" cy="60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Text Box 34"/>
          <p:cNvSpPr txBox="1">
            <a:spLocks noChangeArrowheads="1"/>
          </p:cNvSpPr>
          <p:nvPr/>
        </p:nvSpPr>
        <p:spPr bwMode="auto">
          <a:xfrm>
            <a:off x="838200" y="1671637"/>
            <a:ext cx="3276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9375" cmpd="tri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400" dirty="0" smtClean="0">
                <a:latin typeface="Times New Roman" panose="02020603050405020304" pitchFamily="18" charset="0"/>
              </a:rPr>
              <a:t> Cho </a:t>
            </a:r>
            <a:r>
              <a:rPr lang="en-US" altLang="en-US" sz="2400" dirty="0" err="1">
                <a:latin typeface="Times New Roman" panose="02020603050405020304" pitchFamily="18" charset="0"/>
              </a:rPr>
              <a:t>đơn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thức</a:t>
            </a:r>
            <a:r>
              <a:rPr lang="en-US" altLang="en-US" sz="2400" dirty="0">
                <a:latin typeface="Times New Roman" panose="02020603050405020304" pitchFamily="18" charset="0"/>
              </a:rPr>
              <a:t> : </a:t>
            </a:r>
          </a:p>
        </p:txBody>
      </p:sp>
      <p:sp>
        <p:nvSpPr>
          <p:cNvPr id="7" name="Text Box 34"/>
          <p:cNvSpPr txBox="1">
            <a:spLocks noChangeArrowheads="1"/>
          </p:cNvSpPr>
          <p:nvPr/>
        </p:nvSpPr>
        <p:spPr bwMode="auto">
          <a:xfrm>
            <a:off x="800100" y="2286000"/>
            <a:ext cx="7086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9375" cmpd="tri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anose="02020603050405020304" pitchFamily="18" charset="0"/>
              </a:rPr>
              <a:t>- </a:t>
            </a:r>
            <a:r>
              <a:rPr lang="en-US" altLang="en-US" sz="2400" dirty="0" err="1">
                <a:latin typeface="Times New Roman" panose="02020603050405020304" pitchFamily="18" charset="0"/>
              </a:rPr>
              <a:t>Hãy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viết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một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đa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thức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có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các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hạng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tử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đều</a:t>
            </a:r>
            <a:r>
              <a:rPr lang="en-US" altLang="en-US" sz="2400" dirty="0">
                <a:latin typeface="Times New Roman" panose="02020603050405020304" pitchFamily="18" charset="0"/>
              </a:rPr>
              <a:t> chia </a:t>
            </a:r>
            <a:r>
              <a:rPr lang="en-US" altLang="en-US" sz="2400" dirty="0" err="1">
                <a:latin typeface="Times New Roman" panose="02020603050405020304" pitchFamily="18" charset="0"/>
              </a:rPr>
              <a:t>hết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cho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213" y="2138363"/>
            <a:ext cx="865187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" name="Text Box 34"/>
          <p:cNvSpPr txBox="1">
            <a:spLocks noChangeArrowheads="1"/>
          </p:cNvSpPr>
          <p:nvPr/>
        </p:nvSpPr>
        <p:spPr bwMode="auto">
          <a:xfrm>
            <a:off x="800100" y="2967038"/>
            <a:ext cx="4800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9375" cmpd="tri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anose="02020603050405020304" pitchFamily="18" charset="0"/>
              </a:rPr>
              <a:t>- Chia </a:t>
            </a:r>
            <a:r>
              <a:rPr lang="en-US" altLang="en-US" sz="2400" dirty="0" err="1">
                <a:latin typeface="Times New Roman" panose="02020603050405020304" pitchFamily="18" charset="0"/>
              </a:rPr>
              <a:t>các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hạng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tử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của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đa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thức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đó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cho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</a:p>
        </p:txBody>
      </p:sp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0700" y="2874963"/>
            <a:ext cx="800100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" name="Text Box 34"/>
          <p:cNvSpPr txBox="1">
            <a:spLocks noChangeArrowheads="1"/>
          </p:cNvSpPr>
          <p:nvPr/>
        </p:nvSpPr>
        <p:spPr bwMode="auto">
          <a:xfrm>
            <a:off x="800100" y="3576638"/>
            <a:ext cx="5410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9375" cmpd="tri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400">
                <a:latin typeface="Times New Roman" panose="02020603050405020304" pitchFamily="18" charset="0"/>
              </a:rPr>
              <a:t>- Cộng các kết quả vừa tìm được với nhau</a:t>
            </a:r>
          </a:p>
        </p:txBody>
      </p:sp>
    </p:spTree>
    <p:extLst>
      <p:ext uri="{BB962C8B-B14F-4D97-AF65-F5344CB8AC3E}">
        <p14:creationId xmlns:p14="http://schemas.microsoft.com/office/powerpoint/2010/main" val="161946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990600"/>
            <a:ext cx="8305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800" b="1" dirty="0" smtClean="0">
                <a:latin typeface="VNI-Times" pitchFamily="2" charset="0"/>
              </a:rPr>
              <a:t>: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chia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B</a:t>
            </a:r>
            <a:r>
              <a:rPr lang="en-US" sz="2800" b="1" dirty="0">
                <a:latin typeface="VNI-Times" pitchFamily="2" charset="0"/>
              </a:rPr>
              <a:t>(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B</a:t>
            </a:r>
            <a:r>
              <a:rPr lang="en-US" sz="2800" b="1" dirty="0">
                <a:latin typeface="VNI-Times" pitchFamily="2" charset="0"/>
              </a:rPr>
              <a:t>),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ta chia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rối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dirty="0">
                <a:latin typeface="VNI-Times" pitchFamily="2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7351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/>
          </a:bodyPr>
          <a:lstStyle/>
          <a:p>
            <a:pPr marL="0" lvl="0" indent="0" algn="just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dirty="0" err="1" smtClean="0">
                <a:latin typeface="Times New Roman" panose="02020603050405020304" pitchFamily="18" charset="0"/>
              </a:rPr>
              <a:t>Ví</a:t>
            </a:r>
            <a:r>
              <a:rPr lang="en-US" altLang="en-US" dirty="0" smtClean="0">
                <a:latin typeface="Times New Roman" panose="02020603050405020304" pitchFamily="18" charset="0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</a:rPr>
              <a:t>dụ</a:t>
            </a:r>
            <a:r>
              <a:rPr lang="en-US" altLang="en-US" dirty="0" smtClean="0">
                <a:latin typeface="Times New Roman" panose="02020603050405020304" pitchFamily="18" charset="0"/>
              </a:rPr>
              <a:t> :Thực </a:t>
            </a:r>
            <a:r>
              <a:rPr lang="en-US" altLang="en-US" dirty="0" err="1">
                <a:latin typeface="Times New Roman" panose="02020603050405020304" pitchFamily="18" charset="0"/>
              </a:rPr>
              <a:t>hiện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</a:rPr>
              <a:t>phép</a:t>
            </a:r>
            <a:r>
              <a:rPr lang="en-US" altLang="en-US" dirty="0" smtClean="0">
                <a:latin typeface="Times New Roman" panose="02020603050405020304" pitchFamily="18" charset="0"/>
              </a:rPr>
              <a:t> chia </a:t>
            </a:r>
            <a:r>
              <a:rPr lang="en-US" altLang="en-US" dirty="0" err="1">
                <a:latin typeface="Times New Roman" panose="02020603050405020304" pitchFamily="18" charset="0"/>
              </a:rPr>
              <a:t>đa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</a:rPr>
              <a:t>thức</a:t>
            </a:r>
            <a:r>
              <a:rPr lang="en-US" altLang="en-US" dirty="0" smtClean="0">
                <a:latin typeface="Times New Roman" panose="02020603050405020304" pitchFamily="18" charset="0"/>
              </a:rPr>
              <a:t>  </a:t>
            </a:r>
            <a:endParaRPr lang="en-US" altLang="en-US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1260475" y="2286000"/>
          <a:ext cx="6118225" cy="674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8" name="Equation" r:id="rId3" imgW="2070000" imgH="228600" progId="Equation.DSMT4">
                  <p:embed/>
                </p:oleObj>
              </mc:Choice>
              <mc:Fallback>
                <p:oleObj name="Equation" r:id="rId3" imgW="2070000" imgH="2286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0475" y="2286000"/>
                        <a:ext cx="6118225" cy="674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5863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24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2120615"/>
              </p:ext>
            </p:extLst>
          </p:nvPr>
        </p:nvGraphicFramePr>
        <p:xfrm>
          <a:off x="1447800" y="2362200"/>
          <a:ext cx="19939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93" name="Equation" r:id="rId3" imgW="634680" imgH="228600" progId="Equation.DSMT4">
                  <p:embed/>
                </p:oleObj>
              </mc:Choice>
              <mc:Fallback>
                <p:oleObj name="Equation" r:id="rId3" imgW="634680" imgH="228600" progId="Equation.DSMT4">
                  <p:embed/>
                  <p:pic>
                    <p:nvPicPr>
                      <p:cNvPr id="15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362200"/>
                        <a:ext cx="1993900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6"/>
          <p:cNvSpPr/>
          <p:nvPr/>
        </p:nvSpPr>
        <p:spPr>
          <a:xfrm>
            <a:off x="886690" y="3048000"/>
            <a:ext cx="5741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b)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894443" y="2466110"/>
            <a:ext cx="5533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a) </a:t>
            </a: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9936259"/>
              </p:ext>
            </p:extLst>
          </p:nvPr>
        </p:nvGraphicFramePr>
        <p:xfrm>
          <a:off x="1371600" y="2971800"/>
          <a:ext cx="243205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94" name="Equation" r:id="rId5" imgW="774360" imgH="228600" progId="Equation.DSMT4">
                  <p:embed/>
                </p:oleObj>
              </mc:Choice>
              <mc:Fallback>
                <p:oleObj name="Equation" r:id="rId5" imgW="774360" imgH="228600" progId="Equation.DSMT4">
                  <p:embed/>
                  <p:pic>
                    <p:nvPicPr>
                      <p:cNvPr id="22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971800"/>
                        <a:ext cx="2432050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046282"/>
              </p:ext>
            </p:extLst>
          </p:nvPr>
        </p:nvGraphicFramePr>
        <p:xfrm>
          <a:off x="1335087" y="3581400"/>
          <a:ext cx="2551113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95" name="Equation" r:id="rId7" imgW="812520" imgH="228600" progId="Equation.DSMT4">
                  <p:embed/>
                </p:oleObj>
              </mc:Choice>
              <mc:Fallback>
                <p:oleObj name="Equation" r:id="rId7" imgW="812520" imgH="228600" progId="Equation.DSMT4">
                  <p:embed/>
                  <p:pic>
                    <p:nvPicPr>
                      <p:cNvPr id="24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5087" y="3581400"/>
                        <a:ext cx="2551113" cy="658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26"/>
          <p:cNvSpPr/>
          <p:nvPr/>
        </p:nvSpPr>
        <p:spPr>
          <a:xfrm>
            <a:off x="914400" y="3657600"/>
            <a:ext cx="5741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c)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872835" y="1629569"/>
            <a:ext cx="47933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i="1" u="sng" dirty="0" err="1">
                <a:latin typeface="Times" panose="02020603050405020304" pitchFamily="18" charset="0"/>
                <a:cs typeface="Times" panose="02020603050405020304" pitchFamily="18" charset="0"/>
              </a:rPr>
              <a:t>Bài</a:t>
            </a:r>
            <a:r>
              <a:rPr lang="en-US" altLang="en-US" sz="2800" i="1" u="sng" dirty="0">
                <a:latin typeface="Times" panose="02020603050405020304" pitchFamily="18" charset="0"/>
                <a:cs typeface="Times" panose="02020603050405020304" pitchFamily="18" charset="0"/>
              </a:rPr>
              <a:t> 60 </a:t>
            </a:r>
            <a:r>
              <a:rPr lang="en-US" altLang="en-US" sz="2800" i="1" u="sng" dirty="0" smtClean="0">
                <a:latin typeface="Times" panose="02020603050405020304" pitchFamily="18" charset="0"/>
                <a:cs typeface="Times" panose="02020603050405020304" pitchFamily="18" charset="0"/>
              </a:rPr>
              <a:t>SGK/27</a:t>
            </a:r>
            <a:r>
              <a:rPr lang="en-US" altLang="en-US" sz="2800" i="1" dirty="0" smtClean="0">
                <a:latin typeface="Times" panose="02020603050405020304" pitchFamily="18" charset="0"/>
                <a:cs typeface="Times" panose="02020603050405020304" pitchFamily="18" charset="0"/>
              </a:rPr>
              <a:t>:  </a:t>
            </a:r>
            <a:r>
              <a:rPr lang="en-US" altLang="en-US" sz="2800" i="1" dirty="0" err="1" smtClean="0">
                <a:latin typeface="Times" panose="02020603050405020304" pitchFamily="18" charset="0"/>
                <a:cs typeface="Times" panose="02020603050405020304" pitchFamily="18" charset="0"/>
              </a:rPr>
              <a:t>Làm</a:t>
            </a:r>
            <a:r>
              <a:rPr lang="en-US" altLang="en-US" sz="2800" i="1" dirty="0" smtClean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800" i="1" dirty="0" err="1">
                <a:latin typeface="Times" panose="02020603050405020304" pitchFamily="18" charset="0"/>
                <a:cs typeface="Times" panose="02020603050405020304" pitchFamily="18" charset="0"/>
              </a:rPr>
              <a:t>tính</a:t>
            </a:r>
            <a:r>
              <a:rPr lang="en-US" altLang="en-US" sz="2800" i="1" dirty="0">
                <a:latin typeface="Times" panose="02020603050405020304" pitchFamily="18" charset="0"/>
                <a:cs typeface="Times" panose="02020603050405020304" pitchFamily="18" charset="0"/>
              </a:rPr>
              <a:t> chia</a:t>
            </a:r>
          </a:p>
        </p:txBody>
      </p:sp>
    </p:spTree>
    <p:extLst>
      <p:ext uri="{BB962C8B-B14F-4D97-AF65-F5344CB8AC3E}">
        <p14:creationId xmlns:p14="http://schemas.microsoft.com/office/powerpoint/2010/main" val="347309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24"/>
          <p:cNvSpPr txBox="1">
            <a:spLocks noChangeArrowheads="1"/>
          </p:cNvSpPr>
          <p:nvPr/>
        </p:nvSpPr>
        <p:spPr bwMode="auto">
          <a:xfrm>
            <a:off x="914400" y="304800"/>
            <a:ext cx="49135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64: SGK/28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chia: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6479317"/>
              </p:ext>
            </p:extLst>
          </p:nvPr>
        </p:nvGraphicFramePr>
        <p:xfrm>
          <a:off x="1331912" y="990600"/>
          <a:ext cx="4306888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388" name="Equation" r:id="rId3" imgW="1371600" imgH="228600" progId="Equation.DSMT4">
                  <p:embed/>
                </p:oleObj>
              </mc:Choice>
              <mc:Fallback>
                <p:oleObj name="Equation" r:id="rId3" imgW="1371600" imgH="228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2" y="990600"/>
                        <a:ext cx="4306888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6"/>
          <p:cNvSpPr/>
          <p:nvPr/>
        </p:nvSpPr>
        <p:spPr>
          <a:xfrm>
            <a:off x="886690" y="2022043"/>
            <a:ext cx="5741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endParaRPr lang="en-US" sz="280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894443" y="1094510"/>
            <a:ext cx="5533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endParaRPr lang="en-US" sz="2800">
              <a:solidFill>
                <a:prstClr val="black"/>
              </a:solidFill>
            </a:endParaRP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3366404"/>
              </p:ext>
            </p:extLst>
          </p:nvPr>
        </p:nvGraphicFramePr>
        <p:xfrm>
          <a:off x="5562600" y="828020"/>
          <a:ext cx="2752725" cy="113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389" name="Equation" r:id="rId5" imgW="876240" imgH="393480" progId="Equation.DSMT4">
                  <p:embed/>
                </p:oleObj>
              </mc:Choice>
              <mc:Fallback>
                <p:oleObj name="Equation" r:id="rId5" imgW="876240" imgH="39348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828020"/>
                        <a:ext cx="2752725" cy="1136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0" y="-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6962664"/>
              </p:ext>
            </p:extLst>
          </p:nvPr>
        </p:nvGraphicFramePr>
        <p:xfrm>
          <a:off x="1163638" y="1676400"/>
          <a:ext cx="5064125" cy="1246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390" name="Equation" r:id="rId7" imgW="1612800" imgH="431640" progId="Equation.DSMT4">
                  <p:embed/>
                </p:oleObj>
              </mc:Choice>
              <mc:Fallback>
                <p:oleObj name="Equation" r:id="rId7" imgW="1612800" imgH="43164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3638" y="1676400"/>
                        <a:ext cx="5064125" cy="1246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2424001"/>
              </p:ext>
            </p:extLst>
          </p:nvPr>
        </p:nvGraphicFramePr>
        <p:xfrm>
          <a:off x="2405063" y="2846388"/>
          <a:ext cx="3508375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391" name="Equation" r:id="rId9" imgW="1117440" imgH="228600" progId="Equation.DSMT4">
                  <p:embed/>
                </p:oleObj>
              </mc:Choice>
              <mc:Fallback>
                <p:oleObj name="Equation" r:id="rId9" imgW="1117440" imgH="22860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5063" y="2846388"/>
                        <a:ext cx="3508375" cy="658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0248652"/>
              </p:ext>
            </p:extLst>
          </p:nvPr>
        </p:nvGraphicFramePr>
        <p:xfrm>
          <a:off x="1371600" y="3505200"/>
          <a:ext cx="4824412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392" name="Equation" r:id="rId11" imgW="1536480" imgH="228600" progId="Equation.DSMT4">
                  <p:embed/>
                </p:oleObj>
              </mc:Choice>
              <mc:Fallback>
                <p:oleObj name="Equation" r:id="rId11" imgW="1536480" imgH="22860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505200"/>
                        <a:ext cx="4824412" cy="658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3331333"/>
              </p:ext>
            </p:extLst>
          </p:nvPr>
        </p:nvGraphicFramePr>
        <p:xfrm>
          <a:off x="2306780" y="4089290"/>
          <a:ext cx="2830512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393" name="Equation" r:id="rId13" imgW="901440" imgH="228600" progId="Equation.DSMT4">
                  <p:embed/>
                </p:oleObj>
              </mc:Choice>
              <mc:Fallback>
                <p:oleObj name="Equation" r:id="rId13" imgW="901440" imgH="22860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6780" y="4089290"/>
                        <a:ext cx="2830512" cy="658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26"/>
          <p:cNvSpPr/>
          <p:nvPr/>
        </p:nvSpPr>
        <p:spPr>
          <a:xfrm>
            <a:off x="914400" y="3572997"/>
            <a:ext cx="5741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endParaRPr lang="en-US" sz="28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746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7" grpId="0"/>
      <p:bldP spid="19" grpId="0"/>
      <p:bldP spid="2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2087166" y="836615"/>
            <a:ext cx="5023247" cy="579437"/>
          </a:xfrm>
          <a:prstGeom prst="rect">
            <a:avLst/>
          </a:prstGeom>
          <a:ln/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 smtClean="0">
                <a:solidFill>
                  <a:srgbClr val="FF0000"/>
                </a:solidFill>
                <a:cs typeface="Times New Roman" pitchFamily="18" charset="0"/>
              </a:rPr>
              <a:t>HƯỚNG DẪN VỀ NHÀ</a:t>
            </a:r>
            <a:endParaRPr lang="en-US" sz="3200" b="1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18435" name="Text Box 5"/>
          <p:cNvSpPr txBox="1">
            <a:spLocks noChangeArrowheads="1"/>
          </p:cNvSpPr>
          <p:nvPr/>
        </p:nvSpPr>
        <p:spPr bwMode="auto">
          <a:xfrm>
            <a:off x="838200" y="1752600"/>
            <a:ext cx="7467600" cy="3970318"/>
          </a:xfrm>
          <a:prstGeom prst="rect">
            <a:avLst/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fr-FR" sz="2800" dirty="0"/>
              <a:t>+ </a:t>
            </a:r>
            <a:r>
              <a:rPr lang="fr-FR" sz="2800" dirty="0" err="1"/>
              <a:t>Nắm</a:t>
            </a:r>
            <a:r>
              <a:rPr lang="fr-FR" sz="2800" dirty="0"/>
              <a:t> </a:t>
            </a:r>
            <a:r>
              <a:rPr lang="fr-FR" sz="2800" dirty="0" err="1"/>
              <a:t>vững</a:t>
            </a:r>
            <a:r>
              <a:rPr lang="fr-FR" sz="2800" dirty="0"/>
              <a:t> </a:t>
            </a:r>
            <a:r>
              <a:rPr lang="fr-FR" sz="2800" dirty="0" err="1"/>
              <a:t>khái</a:t>
            </a:r>
            <a:r>
              <a:rPr lang="fr-FR" sz="2800" dirty="0"/>
              <a:t> </a:t>
            </a:r>
            <a:r>
              <a:rPr lang="fr-FR" sz="2800" dirty="0" err="1"/>
              <a:t>niệm</a:t>
            </a:r>
            <a:r>
              <a:rPr lang="fr-FR" sz="2800" dirty="0"/>
              <a:t> khi </a:t>
            </a:r>
            <a:r>
              <a:rPr lang="fr-FR" sz="2800" dirty="0" err="1"/>
              <a:t>nào</a:t>
            </a:r>
            <a:r>
              <a:rPr lang="fr-FR" sz="2800" dirty="0"/>
              <a:t> </a:t>
            </a:r>
            <a:r>
              <a:rPr lang="fr-FR" sz="2800" dirty="0" err="1"/>
              <a:t>đơn</a:t>
            </a:r>
            <a:r>
              <a:rPr lang="fr-FR" sz="2800" dirty="0"/>
              <a:t> </a:t>
            </a:r>
            <a:r>
              <a:rPr lang="fr-FR" sz="2800" dirty="0" err="1"/>
              <a:t>thức</a:t>
            </a:r>
            <a:r>
              <a:rPr lang="fr-FR" sz="2800" dirty="0"/>
              <a:t> A chia </a:t>
            </a:r>
            <a:r>
              <a:rPr lang="fr-FR" sz="2800" dirty="0" err="1"/>
              <a:t>hết</a:t>
            </a:r>
            <a:r>
              <a:rPr lang="fr-FR" sz="2800" dirty="0"/>
              <a:t> </a:t>
            </a:r>
            <a:r>
              <a:rPr lang="fr-FR" sz="2800" dirty="0" err="1"/>
              <a:t>cho</a:t>
            </a:r>
            <a:r>
              <a:rPr lang="fr-FR" sz="2800" dirty="0"/>
              <a:t> </a:t>
            </a:r>
            <a:r>
              <a:rPr lang="fr-FR" sz="2800" dirty="0" err="1"/>
              <a:t>đa</a:t>
            </a:r>
            <a:r>
              <a:rPr lang="fr-FR" sz="2800" dirty="0"/>
              <a:t> </a:t>
            </a:r>
            <a:r>
              <a:rPr lang="fr-FR" sz="2800" dirty="0" err="1"/>
              <a:t>thức</a:t>
            </a:r>
            <a:r>
              <a:rPr lang="fr-FR" sz="2800" dirty="0"/>
              <a:t> </a:t>
            </a:r>
            <a:r>
              <a:rPr lang="fr-FR" sz="2800" dirty="0" smtClean="0"/>
              <a:t>B. Khi </a:t>
            </a:r>
            <a:r>
              <a:rPr lang="fr-FR" sz="2800" dirty="0" err="1"/>
              <a:t>nào</a:t>
            </a:r>
            <a:r>
              <a:rPr lang="fr-FR" sz="2800" dirty="0"/>
              <a:t> </a:t>
            </a:r>
            <a:r>
              <a:rPr lang="fr-FR" sz="2800" dirty="0" err="1"/>
              <a:t>đơn</a:t>
            </a:r>
            <a:r>
              <a:rPr lang="fr-FR" sz="2800" dirty="0"/>
              <a:t> </a:t>
            </a:r>
            <a:r>
              <a:rPr lang="fr-FR" sz="2800" dirty="0" err="1"/>
              <a:t>thức</a:t>
            </a:r>
            <a:r>
              <a:rPr lang="fr-FR" sz="2800" dirty="0"/>
              <a:t> A chia </a:t>
            </a:r>
            <a:r>
              <a:rPr lang="fr-FR" sz="2800" dirty="0" err="1"/>
              <a:t>hết</a:t>
            </a:r>
            <a:r>
              <a:rPr lang="fr-FR" sz="2800" dirty="0"/>
              <a:t> </a:t>
            </a:r>
            <a:r>
              <a:rPr lang="fr-FR" sz="2800" dirty="0" err="1"/>
              <a:t>cho</a:t>
            </a:r>
            <a:r>
              <a:rPr lang="fr-FR" sz="2800" dirty="0"/>
              <a:t> </a:t>
            </a:r>
            <a:r>
              <a:rPr lang="fr-FR" sz="2800" dirty="0" err="1"/>
              <a:t>đơn</a:t>
            </a:r>
            <a:r>
              <a:rPr lang="fr-FR" sz="2800" dirty="0"/>
              <a:t> </a:t>
            </a:r>
            <a:r>
              <a:rPr lang="fr-FR" sz="2800" dirty="0" err="1"/>
              <a:t>thức</a:t>
            </a:r>
            <a:r>
              <a:rPr lang="fr-FR" sz="2800" dirty="0"/>
              <a:t> B. </a:t>
            </a:r>
            <a:r>
              <a:rPr lang="fr-FR" sz="2800" dirty="0" err="1"/>
              <a:t>Quy</a:t>
            </a:r>
            <a:r>
              <a:rPr lang="fr-FR" sz="2800" dirty="0"/>
              <a:t> </a:t>
            </a:r>
            <a:r>
              <a:rPr lang="fr-FR" sz="2800" dirty="0" err="1"/>
              <a:t>tắc</a:t>
            </a:r>
            <a:r>
              <a:rPr lang="fr-FR" sz="2800" dirty="0"/>
              <a:t> chia </a:t>
            </a:r>
            <a:r>
              <a:rPr lang="fr-FR" sz="2800" dirty="0" err="1"/>
              <a:t>đa</a:t>
            </a:r>
            <a:r>
              <a:rPr lang="fr-FR" sz="2800" dirty="0"/>
              <a:t> </a:t>
            </a:r>
            <a:r>
              <a:rPr lang="fr-FR" sz="2800" dirty="0" err="1"/>
              <a:t>thức</a:t>
            </a:r>
            <a:r>
              <a:rPr lang="fr-FR" sz="2800" dirty="0"/>
              <a:t> </a:t>
            </a:r>
            <a:r>
              <a:rPr lang="fr-FR" sz="2800" dirty="0" err="1"/>
              <a:t>cho</a:t>
            </a:r>
            <a:r>
              <a:rPr lang="fr-FR" sz="2800" dirty="0"/>
              <a:t> </a:t>
            </a:r>
            <a:r>
              <a:rPr lang="fr-FR" sz="2800" dirty="0" err="1"/>
              <a:t>đơn</a:t>
            </a:r>
            <a:r>
              <a:rPr lang="fr-FR" sz="2800" dirty="0"/>
              <a:t> </a:t>
            </a:r>
            <a:r>
              <a:rPr lang="fr-FR" sz="2800" dirty="0" err="1"/>
              <a:t>thức</a:t>
            </a:r>
            <a:r>
              <a:rPr lang="fr-FR" sz="2800" dirty="0"/>
              <a:t>. Khi </a:t>
            </a:r>
            <a:r>
              <a:rPr lang="fr-FR" sz="2800" dirty="0" err="1"/>
              <a:t>nào</a:t>
            </a:r>
            <a:r>
              <a:rPr lang="fr-FR" sz="2800" dirty="0"/>
              <a:t> </a:t>
            </a:r>
            <a:r>
              <a:rPr lang="fr-FR" sz="2800" dirty="0" err="1"/>
              <a:t>thì</a:t>
            </a:r>
            <a:r>
              <a:rPr lang="fr-FR" sz="2800" dirty="0"/>
              <a:t> </a:t>
            </a:r>
            <a:r>
              <a:rPr lang="fr-FR" sz="2800" dirty="0" err="1"/>
              <a:t>đa</a:t>
            </a:r>
            <a:r>
              <a:rPr lang="fr-FR" sz="2800" dirty="0"/>
              <a:t> </a:t>
            </a:r>
            <a:r>
              <a:rPr lang="fr-FR" sz="2800" dirty="0" err="1"/>
              <a:t>thức</a:t>
            </a:r>
            <a:r>
              <a:rPr lang="fr-FR" sz="2800" dirty="0"/>
              <a:t> A chia </a:t>
            </a:r>
            <a:r>
              <a:rPr lang="fr-FR" sz="2800" dirty="0" err="1"/>
              <a:t>hết</a:t>
            </a:r>
            <a:r>
              <a:rPr lang="fr-FR" sz="2800" dirty="0"/>
              <a:t> </a:t>
            </a:r>
            <a:r>
              <a:rPr lang="fr-FR" sz="2800" dirty="0" err="1"/>
              <a:t>cho</a:t>
            </a:r>
            <a:r>
              <a:rPr lang="fr-FR" sz="2800" dirty="0"/>
              <a:t> </a:t>
            </a:r>
            <a:r>
              <a:rPr lang="fr-FR" sz="2800" dirty="0" err="1"/>
              <a:t>đơn</a:t>
            </a:r>
            <a:r>
              <a:rPr lang="fr-FR" sz="2800" dirty="0"/>
              <a:t> </a:t>
            </a:r>
            <a:r>
              <a:rPr lang="fr-FR" sz="2800" dirty="0" err="1"/>
              <a:t>thức</a:t>
            </a:r>
            <a:r>
              <a:rPr lang="fr-FR" sz="2800" dirty="0"/>
              <a:t> B.</a:t>
            </a:r>
            <a:endParaRPr lang="en-US" sz="2800" dirty="0"/>
          </a:p>
          <a:p>
            <a:r>
              <a:rPr lang="fr-FR" sz="2800" dirty="0"/>
              <a:t>+ BTVN:  60, 61, 62 SGK </a:t>
            </a:r>
            <a:r>
              <a:rPr lang="fr-FR" sz="2800" dirty="0" err="1"/>
              <a:t>trang</a:t>
            </a:r>
            <a:r>
              <a:rPr lang="fr-FR" sz="2800" dirty="0"/>
              <a:t> 26, 27 </a:t>
            </a:r>
            <a:endParaRPr lang="en-US" sz="2800" dirty="0"/>
          </a:p>
          <a:p>
            <a:r>
              <a:rPr lang="fr-FR" sz="2800" dirty="0"/>
              <a:t>+ </a:t>
            </a:r>
            <a:r>
              <a:rPr lang="fr-FR" sz="2800" dirty="0" err="1"/>
              <a:t>Xem</a:t>
            </a:r>
            <a:r>
              <a:rPr lang="fr-FR" sz="2800" dirty="0"/>
              <a:t> </a:t>
            </a:r>
            <a:r>
              <a:rPr lang="fr-FR" sz="2800" dirty="0" err="1"/>
              <a:t>kĩ</a:t>
            </a:r>
            <a:r>
              <a:rPr lang="fr-FR" sz="2800" dirty="0"/>
              <a:t>  </a:t>
            </a:r>
            <a:r>
              <a:rPr lang="fr-FR" sz="2800" dirty="0" err="1"/>
              <a:t>các</a:t>
            </a:r>
            <a:r>
              <a:rPr lang="fr-FR" sz="2800" dirty="0"/>
              <a:t> </a:t>
            </a:r>
            <a:r>
              <a:rPr lang="fr-FR" sz="2800" dirty="0" err="1"/>
              <a:t>bài</a:t>
            </a:r>
            <a:r>
              <a:rPr lang="fr-FR" sz="2800" dirty="0"/>
              <a:t> </a:t>
            </a:r>
            <a:r>
              <a:rPr lang="fr-FR" sz="2800" dirty="0" err="1"/>
              <a:t>tập</a:t>
            </a:r>
            <a:r>
              <a:rPr lang="fr-FR" sz="2800" dirty="0"/>
              <a:t> </a:t>
            </a:r>
            <a:r>
              <a:rPr lang="fr-FR" sz="2800" dirty="0" err="1"/>
              <a:t>đã</a:t>
            </a:r>
            <a:r>
              <a:rPr lang="fr-FR" sz="2800" dirty="0"/>
              <a:t> </a:t>
            </a:r>
            <a:r>
              <a:rPr lang="fr-FR" sz="2800" dirty="0" err="1"/>
              <a:t>chữa</a:t>
            </a:r>
            <a:r>
              <a:rPr lang="fr-FR" sz="2800" dirty="0"/>
              <a:t> </a:t>
            </a:r>
            <a:r>
              <a:rPr lang="fr-FR" sz="2800" dirty="0" err="1"/>
              <a:t>trên</a:t>
            </a:r>
            <a:r>
              <a:rPr lang="fr-FR" sz="2800" dirty="0"/>
              <a:t> </a:t>
            </a:r>
            <a:r>
              <a:rPr lang="fr-FR" sz="2800" dirty="0" err="1"/>
              <a:t>lớp</a:t>
            </a:r>
            <a:r>
              <a:rPr lang="fr-FR" sz="2800" dirty="0"/>
              <a:t>.</a:t>
            </a:r>
            <a:endParaRPr lang="en-US" sz="2800" dirty="0"/>
          </a:p>
          <a:p>
            <a:r>
              <a:rPr lang="fr-FR" sz="2800" dirty="0"/>
              <a:t>+ </a:t>
            </a:r>
            <a:r>
              <a:rPr lang="fr-FR" sz="2800" dirty="0" err="1"/>
              <a:t>Về</a:t>
            </a:r>
            <a:r>
              <a:rPr lang="fr-FR" sz="2800" dirty="0"/>
              <a:t> </a:t>
            </a:r>
            <a:r>
              <a:rPr lang="fr-FR" sz="2800" dirty="0" err="1"/>
              <a:t>nhà</a:t>
            </a:r>
            <a:r>
              <a:rPr lang="fr-FR" sz="2800" dirty="0"/>
              <a:t> </a:t>
            </a:r>
            <a:r>
              <a:rPr lang="fr-FR" sz="2800" dirty="0" err="1" smtClean="0"/>
              <a:t>xem</a:t>
            </a:r>
            <a:r>
              <a:rPr lang="fr-FR" sz="2800" dirty="0" smtClean="0"/>
              <a:t> </a:t>
            </a:r>
            <a:r>
              <a:rPr lang="fr-FR" sz="2800" dirty="0" err="1" smtClean="0"/>
              <a:t>lại</a:t>
            </a:r>
            <a:r>
              <a:rPr lang="fr-FR" sz="2800" dirty="0" smtClean="0"/>
              <a:t> </a:t>
            </a:r>
            <a:r>
              <a:rPr lang="fr-FR" sz="2800" dirty="0" err="1" smtClean="0"/>
              <a:t>quy</a:t>
            </a:r>
            <a:r>
              <a:rPr lang="fr-FR" sz="2800" dirty="0" smtClean="0"/>
              <a:t> </a:t>
            </a:r>
            <a:r>
              <a:rPr lang="fr-FR" sz="2800" dirty="0" err="1" smtClean="0"/>
              <a:t>tắc</a:t>
            </a:r>
            <a:r>
              <a:rPr lang="fr-FR" sz="2800" dirty="0" smtClean="0"/>
              <a:t> chia </a:t>
            </a:r>
            <a:r>
              <a:rPr lang="fr-FR" sz="2800" dirty="0" err="1" smtClean="0"/>
              <a:t>đơn</a:t>
            </a:r>
            <a:r>
              <a:rPr lang="fr-FR" sz="2800" dirty="0" smtClean="0"/>
              <a:t> </a:t>
            </a:r>
            <a:r>
              <a:rPr lang="fr-FR" sz="2800" dirty="0" err="1" smtClean="0"/>
              <a:t>thức</a:t>
            </a:r>
            <a:r>
              <a:rPr lang="fr-FR" sz="2800" dirty="0" smtClean="0"/>
              <a:t> </a:t>
            </a:r>
            <a:r>
              <a:rPr lang="fr-FR" sz="2800" dirty="0" err="1" smtClean="0"/>
              <a:t>cho</a:t>
            </a:r>
            <a:r>
              <a:rPr lang="fr-FR" sz="2800" dirty="0" smtClean="0"/>
              <a:t> </a:t>
            </a:r>
            <a:r>
              <a:rPr lang="fr-FR" sz="2800" dirty="0" err="1" smtClean="0"/>
              <a:t>đơn</a:t>
            </a:r>
            <a:r>
              <a:rPr lang="fr-FR" sz="2800" dirty="0" smtClean="0"/>
              <a:t> </a:t>
            </a:r>
            <a:r>
              <a:rPr lang="fr-FR" sz="2800" dirty="0" err="1" smtClean="0"/>
              <a:t>thức</a:t>
            </a:r>
            <a:r>
              <a:rPr lang="fr-FR" sz="2800" dirty="0" smtClean="0"/>
              <a:t> </a:t>
            </a:r>
            <a:r>
              <a:rPr lang="fr-FR" sz="2800" dirty="0" err="1" smtClean="0"/>
              <a:t>và</a:t>
            </a:r>
            <a:r>
              <a:rPr lang="fr-FR" sz="2800" dirty="0" smtClean="0"/>
              <a:t> </a:t>
            </a:r>
            <a:r>
              <a:rPr lang="fr-FR" sz="2800" dirty="0" err="1" smtClean="0"/>
              <a:t>chuia</a:t>
            </a:r>
            <a:r>
              <a:rPr lang="fr-FR" sz="2800" dirty="0" smtClean="0"/>
              <a:t> </a:t>
            </a:r>
            <a:r>
              <a:rPr lang="fr-FR" sz="2800" dirty="0" err="1" smtClean="0"/>
              <a:t>đa</a:t>
            </a:r>
            <a:r>
              <a:rPr lang="fr-FR" sz="2800" dirty="0" smtClean="0"/>
              <a:t> </a:t>
            </a:r>
            <a:r>
              <a:rPr lang="fr-FR" sz="2800" dirty="0" err="1" smtClean="0"/>
              <a:t>thức</a:t>
            </a:r>
            <a:r>
              <a:rPr lang="fr-FR" sz="2800" dirty="0" smtClean="0"/>
              <a:t> </a:t>
            </a:r>
            <a:r>
              <a:rPr lang="fr-FR" sz="2800" dirty="0" err="1" smtClean="0"/>
              <a:t>cho</a:t>
            </a:r>
            <a:r>
              <a:rPr lang="fr-FR" sz="2800" dirty="0" smtClean="0"/>
              <a:t> </a:t>
            </a:r>
            <a:r>
              <a:rPr lang="fr-FR" sz="2800" dirty="0" err="1" smtClean="0"/>
              <a:t>đơn</a:t>
            </a:r>
            <a:r>
              <a:rPr lang="fr-FR" sz="2800" dirty="0" smtClean="0"/>
              <a:t> </a:t>
            </a:r>
            <a:r>
              <a:rPr lang="fr-FR" sz="2800" dirty="0" err="1" smtClean="0"/>
              <a:t>thức</a:t>
            </a:r>
            <a:r>
              <a:rPr lang="fr-FR" sz="2800" dirty="0" smtClean="0"/>
              <a:t>, </a:t>
            </a:r>
            <a:r>
              <a:rPr lang="fr-FR" sz="2800" dirty="0" err="1" smtClean="0"/>
              <a:t>giờ</a:t>
            </a:r>
            <a:r>
              <a:rPr lang="fr-FR" sz="2800" dirty="0" smtClean="0"/>
              <a:t> </a:t>
            </a:r>
            <a:r>
              <a:rPr lang="fr-FR" sz="2800" dirty="0" err="1" smtClean="0"/>
              <a:t>sau</a:t>
            </a:r>
            <a:r>
              <a:rPr lang="fr-FR" sz="2800" dirty="0" smtClean="0"/>
              <a:t> </a:t>
            </a:r>
            <a:r>
              <a:rPr lang="fr-FR" sz="2800" dirty="0" err="1" smtClean="0"/>
              <a:t>Luyện</a:t>
            </a:r>
            <a:r>
              <a:rPr lang="fr-FR" sz="2800" dirty="0" smtClean="0"/>
              <a:t> </a:t>
            </a:r>
            <a:r>
              <a:rPr lang="fr-FR" sz="2800" dirty="0" err="1" smtClean="0"/>
              <a:t>tập</a:t>
            </a:r>
            <a:r>
              <a:rPr lang="fr-FR" sz="2800" dirty="0" smtClean="0"/>
              <a:t>. 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51792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EJ1450"/>
          <p:cNvPicPr>
            <a:picLocks noGrp="1" noChangeAspect="1" noChangeArrowheads="1"/>
          </p:cNvPicPr>
          <p:nvPr>
            <p:ph type="title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ln>
            <a:solidFill>
              <a:schemeClr val="tx1"/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838200" y="2362200"/>
            <a:ext cx="8025595" cy="156966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 w="11430"/>
                <a:solidFill>
                  <a:srgbClr val="FF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CÁM ƠN QUÝ THẦY CÔ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 w="11430"/>
                <a:solidFill>
                  <a:srgbClr val="FF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     VÀ CÁC EM</a:t>
            </a:r>
            <a:endParaRPr kumimoji="0" lang="en-US" sz="4800" b="1" i="0" u="none" strike="noStrike" kern="1200" cap="none" spc="0" normalizeH="0" baseline="0" noProof="0" dirty="0">
              <a:ln w="11430"/>
              <a:solidFill>
                <a:srgbClr val="FF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Picture 10" descr="16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4572000"/>
            <a:ext cx="1295400" cy="98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R3-4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04025" y="1030288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 descr="R3-4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1187450" y="609600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98406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459 -0.10833 C 0.19792 -0.10648 0.18125 -0.10463 0.16667 -0.09167 C 0.15209 -0.0787 0.1382 -0.05139 0.12709 -0.03056 C 0.11598 -0.00972 0.12118 0.02824 0.1 0.03333 C 0.07882 0.03842 0.01667 0.00555 -1.11111E-6 -7.40741E-7 " pathEditMode="relative" ptsTypes="aaaaA">
                                      <p:cBhvr>
                                        <p:cTn id="1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2621 0.08786 C -0.21996 0.08416 -0.21406 0.09086 -0.18854 0.06636 C -0.16267 0.04208 -0.11128 -0.05526 -0.07187 -0.0585 C -0.03212 -0.06174 0.03611 0.00578 0.04896 0.04693 C 0.06181 0.08809 0.02344 0.14381 0.00538 0.18867 C -0.01267 0.23352 -0.0618 0.27745 -0.05937 0.31653 C -0.05694 0.35537 0.0033 0.4 0.01997 0.42196 " pathEditMode="relative" rAng="0" ptsTypes="aaaaaaa">
                                      <p:cBhvr>
                                        <p:cTn id="13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400" y="9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utoShape 10"/>
          <p:cNvSpPr>
            <a:spLocks noChangeArrowheads="1"/>
          </p:cNvSpPr>
          <p:nvPr/>
        </p:nvSpPr>
        <p:spPr bwMode="auto">
          <a:xfrm>
            <a:off x="3505200" y="228600"/>
            <a:ext cx="3810000" cy="533400"/>
          </a:xfrm>
          <a:prstGeom prst="roundRect">
            <a:avLst>
              <a:gd name="adj" fmla="val 16667"/>
            </a:avLst>
          </a:prstGeom>
          <a:noFill/>
          <a:ln w="12700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KIỂM TRA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2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CŨ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652462" y="2208212"/>
            <a:ext cx="8415338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smtClean="0"/>
              <a:t>           - </a:t>
            </a:r>
            <a:r>
              <a:rPr lang="en-US" sz="2800" b="1" dirty="0" err="1" smtClean="0"/>
              <a:t>Áp</a:t>
            </a:r>
            <a:r>
              <a:rPr lang="en-US" sz="2800" b="1" dirty="0" smtClean="0"/>
              <a:t> </a:t>
            </a:r>
            <a:r>
              <a:rPr lang="en-US" sz="2800" b="1" dirty="0" err="1"/>
              <a:t>dụng</a:t>
            </a:r>
            <a:r>
              <a:rPr lang="en-US" sz="2800" b="1" dirty="0"/>
              <a:t> </a:t>
            </a:r>
            <a:r>
              <a:rPr lang="en-US" sz="2800" b="1" dirty="0" err="1"/>
              <a:t>tính</a:t>
            </a:r>
            <a:r>
              <a:rPr lang="en-US" sz="2800" b="1" dirty="0" smtClean="0"/>
              <a:t>: 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b="1" dirty="0" smtClean="0"/>
              <a:t>  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b="1" dirty="0" smtClean="0"/>
              <a:t>  HS 2: </a:t>
            </a:r>
            <a:r>
              <a:rPr lang="en-US" sz="2800" b="1" dirty="0" err="1" smtClean="0"/>
              <a:t>Thực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hiện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nhân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đơn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thức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với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đơn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thức</a:t>
            </a:r>
            <a:r>
              <a:rPr lang="en-US" sz="2800" b="1" dirty="0" smtClean="0"/>
              <a:t> : </a:t>
            </a:r>
            <a:endParaRPr lang="en-US" sz="2800" b="1" dirty="0"/>
          </a:p>
          <a:p>
            <a:pPr eaLnBrk="1" hangingPunct="1">
              <a:spcBef>
                <a:spcPct val="50000"/>
              </a:spcBef>
            </a:pPr>
            <a:r>
              <a:rPr lang="en-US" sz="2800" b="1" dirty="0" smtClean="0"/>
              <a:t>         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b="1" dirty="0" smtClean="0"/>
              <a:t>          - </a:t>
            </a:r>
            <a:r>
              <a:rPr lang="en-US" sz="2800" b="1" dirty="0" err="1" smtClean="0"/>
              <a:t>Khi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nào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số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nguyên</a:t>
            </a:r>
            <a:r>
              <a:rPr lang="en-US" sz="2800" b="1" dirty="0" smtClean="0"/>
              <a:t> a chia </a:t>
            </a:r>
            <a:r>
              <a:rPr lang="en-US" sz="2800" b="1" dirty="0" err="1" smtClean="0"/>
              <a:t>hết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cho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số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nguyên</a:t>
            </a:r>
            <a:r>
              <a:rPr lang="en-US" sz="2800" b="1" dirty="0" smtClean="0"/>
              <a:t> b.  </a:t>
            </a:r>
          </a:p>
          <a:p>
            <a:pPr eaLnBrk="1" hangingPunct="1">
              <a:spcBef>
                <a:spcPct val="50000"/>
              </a:spcBef>
            </a:pPr>
            <a:endParaRPr lang="en-US" sz="2800" b="1" dirty="0"/>
          </a:p>
          <a:p>
            <a:pPr eaLnBrk="1" hangingPunct="1">
              <a:spcBef>
                <a:spcPct val="50000"/>
              </a:spcBef>
            </a:pPr>
            <a:endParaRPr lang="en-US" sz="2800" b="1" dirty="0" smtClean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820576"/>
              </p:ext>
            </p:extLst>
          </p:nvPr>
        </p:nvGraphicFramePr>
        <p:xfrm>
          <a:off x="1771506" y="2802725"/>
          <a:ext cx="1357312" cy="5953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331" name="Equation" r:id="rId5" imgW="545760" imgH="241200" progId="Equation.DSMT4">
                  <p:embed/>
                </p:oleObj>
              </mc:Choice>
              <mc:Fallback>
                <p:oleObj name="Equation" r:id="rId5" imgW="545760" imgH="2412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1506" y="2802725"/>
                        <a:ext cx="1357312" cy="59537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7729674"/>
              </p:ext>
            </p:extLst>
          </p:nvPr>
        </p:nvGraphicFramePr>
        <p:xfrm>
          <a:off x="3286663" y="2802725"/>
          <a:ext cx="151447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332" name="Equation" r:id="rId7" imgW="609480" imgH="241200" progId="Equation.DSMT4">
                  <p:embed/>
                </p:oleObj>
              </mc:Choice>
              <mc:Fallback>
                <p:oleObj name="Equation" r:id="rId7" imgW="609480" imgH="2412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6663" y="2802725"/>
                        <a:ext cx="1514475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4715947"/>
              </p:ext>
            </p:extLst>
          </p:nvPr>
        </p:nvGraphicFramePr>
        <p:xfrm>
          <a:off x="4958983" y="2756753"/>
          <a:ext cx="1168400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333" name="Equation" r:id="rId9" imgW="469800" imgH="253800" progId="Equation.DSMT4">
                  <p:embed/>
                </p:oleObj>
              </mc:Choice>
              <mc:Fallback>
                <p:oleObj name="Equation" r:id="rId9" imgW="469800" imgH="253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8983" y="2756753"/>
                        <a:ext cx="1168400" cy="641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3159985"/>
              </p:ext>
            </p:extLst>
          </p:nvPr>
        </p:nvGraphicFramePr>
        <p:xfrm>
          <a:off x="1661968" y="4057667"/>
          <a:ext cx="1576388" cy="5025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334" name="Equation" r:id="rId11" imgW="634680" imgH="215640" progId="Equation.DSMT4">
                  <p:embed/>
                </p:oleObj>
              </mc:Choice>
              <mc:Fallback>
                <p:oleObj name="Equation" r:id="rId11" imgW="634680" imgH="21564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1968" y="4057667"/>
                        <a:ext cx="1576388" cy="5025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0856953"/>
              </p:ext>
            </p:extLst>
          </p:nvPr>
        </p:nvGraphicFramePr>
        <p:xfrm>
          <a:off x="838740" y="5279011"/>
          <a:ext cx="1350962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335" name="Equation" r:id="rId13" imgW="457200" imgH="203040" progId="Equation.DSMT4">
                  <p:embed/>
                </p:oleObj>
              </mc:Choice>
              <mc:Fallback>
                <p:oleObj name="Equation" r:id="rId13" imgW="457200" imgH="20304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740" y="5279011"/>
                        <a:ext cx="1350962" cy="48736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817958" y="1828800"/>
            <a:ext cx="809744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smtClean="0"/>
              <a:t>HS 1 - </a:t>
            </a:r>
            <a:r>
              <a:rPr lang="en-US" sz="2800" b="1" dirty="0" err="1" smtClean="0"/>
              <a:t>Viết</a:t>
            </a:r>
            <a:r>
              <a:rPr lang="en-US" sz="2800" b="1" dirty="0" smtClean="0"/>
              <a:t> </a:t>
            </a:r>
            <a:r>
              <a:rPr lang="en-US" sz="2800" b="1" dirty="0" err="1"/>
              <a:t>công</a:t>
            </a:r>
            <a:r>
              <a:rPr lang="en-US" sz="2800" b="1" dirty="0"/>
              <a:t> </a:t>
            </a:r>
            <a:r>
              <a:rPr lang="en-US" sz="2800" b="1" dirty="0" err="1"/>
              <a:t>thức</a:t>
            </a:r>
            <a:r>
              <a:rPr lang="en-US" sz="2800" b="1" dirty="0"/>
              <a:t> chia </a:t>
            </a:r>
            <a:r>
              <a:rPr lang="en-US" sz="2800" b="1" dirty="0" err="1"/>
              <a:t>hai</a:t>
            </a:r>
            <a:r>
              <a:rPr lang="en-US" sz="2800" b="1" dirty="0"/>
              <a:t> </a:t>
            </a:r>
            <a:r>
              <a:rPr lang="en-US" sz="2800" b="1" dirty="0" err="1"/>
              <a:t>lũy</a:t>
            </a:r>
            <a:r>
              <a:rPr lang="en-US" sz="2800" b="1" dirty="0"/>
              <a:t> </a:t>
            </a:r>
            <a:r>
              <a:rPr lang="en-US" sz="2800" b="1" dirty="0" err="1"/>
              <a:t>thừa</a:t>
            </a:r>
            <a:r>
              <a:rPr lang="en-US" sz="2800" b="1" dirty="0"/>
              <a:t> </a:t>
            </a:r>
            <a:r>
              <a:rPr lang="en-US" sz="2800" b="1" dirty="0" err="1"/>
              <a:t>cùng</a:t>
            </a:r>
            <a:r>
              <a:rPr lang="en-US" sz="2800" b="1" dirty="0"/>
              <a:t> </a:t>
            </a:r>
            <a:r>
              <a:rPr lang="en-US" sz="2800" b="1" dirty="0" err="1"/>
              <a:t>cơ</a:t>
            </a:r>
            <a:r>
              <a:rPr lang="en-US" sz="2800" b="1" dirty="0"/>
              <a:t> </a:t>
            </a:r>
            <a:r>
              <a:rPr lang="en-US" sz="2800" b="1" dirty="0" err="1"/>
              <a:t>số</a:t>
            </a:r>
            <a:r>
              <a:rPr lang="en-US" sz="2800" b="1" dirty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3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609600" y="2057400"/>
            <a:ext cx="8229600" cy="1384995"/>
            <a:chOff x="533400" y="2895600"/>
            <a:chExt cx="8229600" cy="1384995"/>
          </a:xfrm>
        </p:grpSpPr>
        <p:sp>
          <p:nvSpPr>
            <p:cNvPr id="18" name="Text Box 6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8229600" cy="13849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dirty="0" smtClean="0"/>
                <a:t>- </a:t>
              </a:r>
              <a:r>
                <a:rPr lang="en-US" sz="2800" dirty="0"/>
                <a:t>C</a:t>
              </a:r>
              <a:r>
                <a:rPr lang="en-US" sz="2800" dirty="0" smtClean="0"/>
                <a:t>ho </a:t>
              </a:r>
              <a:r>
                <a:rPr lang="en-US" sz="2800" dirty="0" smtClean="0">
                  <a:solidFill>
                    <a:srgbClr val="FF0000"/>
                  </a:solidFill>
                </a:rPr>
                <a:t>A </a:t>
              </a:r>
              <a:r>
                <a:rPr lang="en-US" sz="2800" dirty="0" err="1" smtClean="0"/>
                <a:t>và</a:t>
              </a:r>
              <a:r>
                <a:rPr lang="en-US" sz="2800" dirty="0" smtClean="0"/>
                <a:t> </a:t>
              </a:r>
              <a:r>
                <a:rPr lang="en-US" sz="2800" dirty="0" smtClean="0">
                  <a:solidFill>
                    <a:srgbClr val="FF0000"/>
                  </a:solidFill>
                </a:rPr>
                <a:t>B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là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hai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đa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thức</a:t>
              </a:r>
              <a:r>
                <a:rPr lang="en-US" sz="2800" dirty="0" smtClean="0"/>
                <a:t>, </a:t>
              </a:r>
              <a:br>
                <a:rPr lang="en-US" sz="2800" dirty="0" smtClean="0"/>
              </a:br>
              <a:r>
                <a:rPr lang="en-US" sz="2800" dirty="0" smtClean="0"/>
                <a:t>Ta </a:t>
              </a:r>
              <a:r>
                <a:rPr lang="en-US" sz="2800" dirty="0" err="1" smtClean="0"/>
                <a:t>nói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đa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thức</a:t>
              </a:r>
              <a:r>
                <a:rPr lang="en-US" sz="2800" dirty="0" smtClean="0">
                  <a:solidFill>
                    <a:srgbClr val="FF0000"/>
                  </a:solidFill>
                </a:rPr>
                <a:t> A </a:t>
              </a:r>
              <a:r>
                <a:rPr lang="en-US" sz="2800" dirty="0" smtClean="0"/>
                <a:t>chia </a:t>
              </a:r>
              <a:r>
                <a:rPr lang="en-US" sz="2800" dirty="0" err="1" smtClean="0"/>
                <a:t>hết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cho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đa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thức</a:t>
              </a:r>
              <a:r>
                <a:rPr lang="en-US" sz="2800" dirty="0" smtClean="0"/>
                <a:t> </a:t>
              </a:r>
              <a:r>
                <a:rPr lang="en-US" sz="2800" dirty="0" smtClean="0">
                  <a:solidFill>
                    <a:srgbClr val="FF0000"/>
                  </a:solidFill>
                </a:rPr>
                <a:t>B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nếu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tìm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được</a:t>
              </a:r>
              <a:r>
                <a:rPr lang="en-US" sz="2800" dirty="0" smtClean="0"/>
                <a:t>  </a:t>
              </a:r>
              <a:r>
                <a:rPr lang="en-US" sz="2800" dirty="0" err="1" smtClean="0"/>
                <a:t>một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đa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thức</a:t>
              </a:r>
              <a:r>
                <a:rPr lang="en-US" sz="2800" dirty="0" smtClean="0"/>
                <a:t> </a:t>
              </a:r>
              <a:r>
                <a:rPr lang="en-US" sz="2800" dirty="0" smtClean="0">
                  <a:solidFill>
                    <a:srgbClr val="FF0000"/>
                  </a:solidFill>
                </a:rPr>
                <a:t>Q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sao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cho</a:t>
              </a:r>
              <a:r>
                <a:rPr lang="en-US" sz="2800" dirty="0" smtClean="0"/>
                <a:t> </a:t>
              </a:r>
              <a:r>
                <a:rPr lang="en-US" sz="2800" dirty="0" smtClean="0">
                  <a:solidFill>
                    <a:srgbClr val="FF0000"/>
                  </a:solidFill>
                </a:rPr>
                <a:t>A = B.Q</a:t>
              </a:r>
              <a:endParaRPr lang="en-US" sz="2800" dirty="0">
                <a:solidFill>
                  <a:srgbClr val="FF0000"/>
                </a:solidFill>
              </a:endParaRPr>
            </a:p>
          </p:txBody>
        </p:sp>
        <p:graphicFrame>
          <p:nvGraphicFramePr>
            <p:cNvPr id="19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55215577"/>
                </p:ext>
              </p:extLst>
            </p:nvPr>
          </p:nvGraphicFramePr>
          <p:xfrm>
            <a:off x="4648200" y="2941637"/>
            <a:ext cx="946150" cy="4492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84" name="Equation" r:id="rId4" imgW="380880" imgH="177480" progId="Equation.DSMT4">
                    <p:embed/>
                  </p:oleObj>
                </mc:Choice>
                <mc:Fallback>
                  <p:oleObj name="Equation" r:id="rId4" imgW="380880" imgH="17748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48200" y="2941637"/>
                          <a:ext cx="946150" cy="4492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1" name="Rectangle 20"/>
          <p:cNvSpPr/>
          <p:nvPr/>
        </p:nvSpPr>
        <p:spPr>
          <a:xfrm>
            <a:off x="685800" y="3581400"/>
            <a:ext cx="39243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A</a:t>
            </a:r>
            <a:r>
              <a:rPr lang="pt-BR" sz="280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pt-BR" sz="280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gọi </a:t>
            </a:r>
            <a:r>
              <a:rPr lang="pt-BR" sz="280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là đa thức bị chia   </a:t>
            </a:r>
            <a:br>
              <a:rPr lang="pt-BR" sz="2800">
                <a:latin typeface="Times New Roman" pitchFamily="18" charset="0"/>
                <a:ea typeface="Tahoma" pitchFamily="34" charset="0"/>
                <a:cs typeface="Times New Roman" pitchFamily="18" charset="0"/>
              </a:rPr>
            </a:br>
            <a:r>
              <a:rPr lang="pt-BR" sz="2800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B</a:t>
            </a:r>
            <a:r>
              <a:rPr lang="pt-BR" sz="280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pt-BR" sz="280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gọi là đa thức chia</a:t>
            </a:r>
            <a:br>
              <a:rPr lang="pt-BR" sz="2800">
                <a:latin typeface="Times New Roman" pitchFamily="18" charset="0"/>
                <a:ea typeface="Tahoma" pitchFamily="34" charset="0"/>
                <a:cs typeface="Times New Roman" pitchFamily="18" charset="0"/>
              </a:rPr>
            </a:br>
            <a:r>
              <a:rPr lang="pt-BR" sz="2800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Q</a:t>
            </a:r>
            <a:r>
              <a:rPr lang="pt-BR" sz="280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pt-BR" sz="280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gọi là đa thức thương</a:t>
            </a:r>
            <a:endParaRPr lang="en-US" sz="280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5067300" y="3571220"/>
            <a:ext cx="3924300" cy="1649759"/>
            <a:chOff x="4991100" y="4409420"/>
            <a:chExt cx="3924300" cy="1649759"/>
          </a:xfrm>
        </p:grpSpPr>
        <p:sp>
          <p:nvSpPr>
            <p:cNvPr id="23" name="Rectangle 22"/>
            <p:cNvSpPr/>
            <p:nvPr/>
          </p:nvSpPr>
          <p:spPr>
            <a:xfrm>
              <a:off x="4991100" y="4409420"/>
              <a:ext cx="3924300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smtClean="0"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KH:</a:t>
              </a:r>
            </a:p>
            <a:p>
              <a:endParaRPr lang="en-US" sz="2800" smtClean="0">
                <a:latin typeface="Times New Roman" pitchFamily="18" charset="0"/>
                <a:ea typeface="Tahoma" pitchFamily="34" charset="0"/>
                <a:cs typeface="Times New Roman" pitchFamily="18" charset="0"/>
              </a:endParaRPr>
            </a:p>
            <a:p>
              <a:r>
                <a:rPr lang="en-US" sz="2800" smtClean="0"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hay  </a:t>
              </a:r>
              <a:endParaRPr lang="en-US" sz="2800">
                <a:latin typeface="Times New Roman" pitchFamily="18" charset="0"/>
                <a:ea typeface="Tahoma" pitchFamily="34" charset="0"/>
                <a:cs typeface="Times New Roman" pitchFamily="18" charset="0"/>
              </a:endParaRPr>
            </a:p>
          </p:txBody>
        </p:sp>
        <p:graphicFrame>
          <p:nvGraphicFramePr>
            <p:cNvPr id="24" name="Object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59457521"/>
                </p:ext>
              </p:extLst>
            </p:nvPr>
          </p:nvGraphicFramePr>
          <p:xfrm>
            <a:off x="5753100" y="4438650"/>
            <a:ext cx="1514475" cy="514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85" name="Equation" r:id="rId6" imgW="609480" imgH="203040" progId="Equation.DSMT4">
                    <p:embed/>
                  </p:oleObj>
                </mc:Choice>
                <mc:Fallback>
                  <p:oleObj name="Equation" r:id="rId6" imgW="609480" imgH="203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53100" y="4438650"/>
                          <a:ext cx="1514475" cy="5143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" name="Object 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0965165"/>
                </p:ext>
              </p:extLst>
            </p:nvPr>
          </p:nvGraphicFramePr>
          <p:xfrm>
            <a:off x="5848350" y="5063817"/>
            <a:ext cx="1104900" cy="9953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86" name="Equation" r:id="rId8" imgW="444240" imgH="393480" progId="Equation.DSMT4">
                    <p:embed/>
                  </p:oleObj>
                </mc:Choice>
                <mc:Fallback>
                  <p:oleObj name="Equation" r:id="rId8" imgW="444240" imgH="393480" progId="Equation.DSMT4">
                    <p:embed/>
                    <p:pic>
                      <p:nvPicPr>
                        <p:cNvPr id="0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48350" y="5063817"/>
                          <a:ext cx="1104900" cy="9953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330920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96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-38100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-38100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b="1">
              <a:solidFill>
                <a:srgbClr val="FF0000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552157" y="1965980"/>
            <a:ext cx="7851765" cy="954107"/>
            <a:chOff x="552157" y="2346980"/>
            <a:chExt cx="7851765" cy="954107"/>
          </a:xfrm>
        </p:grpSpPr>
        <p:sp>
          <p:nvSpPr>
            <p:cNvPr id="30" name="Text Box 24"/>
            <p:cNvSpPr txBox="1">
              <a:spLocks noChangeArrowheads="1"/>
            </p:cNvSpPr>
            <p:nvPr/>
          </p:nvSpPr>
          <p:spPr bwMode="auto">
            <a:xfrm>
              <a:off x="552157" y="2346980"/>
              <a:ext cx="7851765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80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Ở lớp 7 ta đã biết: Với mọi                                     thì:</a:t>
              </a:r>
            </a:p>
            <a:p>
              <a:pPr eaLnBrk="1" hangingPunct="1"/>
              <a:endPara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32" name="Object 3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94911223"/>
                </p:ext>
              </p:extLst>
            </p:nvPr>
          </p:nvGraphicFramePr>
          <p:xfrm>
            <a:off x="4481512" y="2408237"/>
            <a:ext cx="3214688" cy="4492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257" name="Equation" r:id="rId3" imgW="1295280" imgH="177480" progId="Equation.DSMT4">
                    <p:embed/>
                  </p:oleObj>
                </mc:Choice>
                <mc:Fallback>
                  <p:oleObj name="Equation" r:id="rId3" imgW="1295280" imgH="177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81512" y="2408237"/>
                          <a:ext cx="3214688" cy="4492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" name="Group 8"/>
          <p:cNvGrpSpPr/>
          <p:nvPr/>
        </p:nvGrpSpPr>
        <p:grpSpPr>
          <a:xfrm>
            <a:off x="2859088" y="2581949"/>
            <a:ext cx="4411662" cy="1304251"/>
            <a:chOff x="2859088" y="2962949"/>
            <a:chExt cx="4411662" cy="1304251"/>
          </a:xfrm>
        </p:grpSpPr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19107327"/>
                </p:ext>
              </p:extLst>
            </p:nvPr>
          </p:nvGraphicFramePr>
          <p:xfrm>
            <a:off x="2895600" y="2962949"/>
            <a:ext cx="2476500" cy="6000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258" name="Equation" r:id="rId5" imgW="838080" imgH="203040" progId="Equation.DSMT4">
                    <p:embed/>
                  </p:oleObj>
                </mc:Choice>
                <mc:Fallback>
                  <p:oleObj name="Equation" r:id="rId5" imgW="838080" imgH="203040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95600" y="2962949"/>
                          <a:ext cx="2476500" cy="6000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5" name="Text Box 24"/>
            <p:cNvSpPr txBox="1">
              <a:spLocks noChangeArrowheads="1"/>
            </p:cNvSpPr>
            <p:nvPr/>
          </p:nvSpPr>
          <p:spPr bwMode="auto">
            <a:xfrm>
              <a:off x="5638800" y="2971800"/>
              <a:ext cx="70243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80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nếu</a:t>
              </a:r>
              <a:endPara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" name="Text Box 24"/>
            <p:cNvSpPr txBox="1">
              <a:spLocks noChangeArrowheads="1"/>
            </p:cNvSpPr>
            <p:nvPr/>
          </p:nvSpPr>
          <p:spPr bwMode="auto">
            <a:xfrm>
              <a:off x="5638800" y="3743980"/>
              <a:ext cx="70243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80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nếu</a:t>
              </a:r>
              <a:endPara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52876764"/>
                </p:ext>
              </p:extLst>
            </p:nvPr>
          </p:nvGraphicFramePr>
          <p:xfrm>
            <a:off x="6324600" y="3870325"/>
            <a:ext cx="946150" cy="3206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259" name="Equation" r:id="rId7" imgW="380880" imgH="126720" progId="Equation.DSMT4">
                    <p:embed/>
                  </p:oleObj>
                </mc:Choice>
                <mc:Fallback>
                  <p:oleObj name="Equation" r:id="rId7" imgW="380880" imgH="126720" progId="Equation.DSMT4">
                    <p:embed/>
                    <p:pic>
                      <p:nvPicPr>
                        <p:cNvPr id="0" name="Object 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24600" y="3870325"/>
                          <a:ext cx="946150" cy="3206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51899714"/>
                </p:ext>
              </p:extLst>
            </p:nvPr>
          </p:nvGraphicFramePr>
          <p:xfrm>
            <a:off x="6324600" y="3108325"/>
            <a:ext cx="946150" cy="3206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260" name="Equation" r:id="rId9" imgW="380880" imgH="126720" progId="Equation.DSMT4">
                    <p:embed/>
                  </p:oleObj>
                </mc:Choice>
                <mc:Fallback>
                  <p:oleObj name="Equation" r:id="rId9" imgW="380880" imgH="126720" progId="Equation.DSMT4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24600" y="3108325"/>
                          <a:ext cx="946150" cy="3206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05426563"/>
                </p:ext>
              </p:extLst>
            </p:nvPr>
          </p:nvGraphicFramePr>
          <p:xfrm>
            <a:off x="2859088" y="3667125"/>
            <a:ext cx="1838325" cy="6000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261" name="Equation" r:id="rId11" imgW="622080" imgH="203040" progId="Equation.DSMT4">
                    <p:embed/>
                  </p:oleObj>
                </mc:Choice>
                <mc:Fallback>
                  <p:oleObj name="Equation" r:id="rId11" imgW="622080" imgH="203040" progId="Equation.DSMT4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59088" y="3667125"/>
                          <a:ext cx="1838325" cy="6000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13" name="Straight Connector 12"/>
          <p:cNvCxnSpPr/>
          <p:nvPr/>
        </p:nvCxnSpPr>
        <p:spPr>
          <a:xfrm>
            <a:off x="381000" y="1092200"/>
            <a:ext cx="84582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-60960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b="1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-60960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b="1"/>
          </a:p>
        </p:txBody>
      </p:sp>
      <p:sp>
        <p:nvSpPr>
          <p:cNvPr id="30" name="Text Box 24"/>
          <p:cNvSpPr txBox="1">
            <a:spLocks noChangeArrowheads="1"/>
          </p:cNvSpPr>
          <p:nvPr/>
        </p:nvSpPr>
        <p:spPr bwMode="auto">
          <a:xfrm>
            <a:off x="620100" y="1676400"/>
            <a:ext cx="522900" cy="52322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eaLnBrk="1" hangingPunct="1"/>
            <a:r>
              <a:rPr lang="en-US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?1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1802102"/>
              </p:ext>
            </p:extLst>
          </p:nvPr>
        </p:nvGraphicFramePr>
        <p:xfrm>
          <a:off x="3551238" y="2352675"/>
          <a:ext cx="1163637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21" name="Equation" r:id="rId3" imgW="393480" imgH="203040" progId="Equation.DSMT4">
                  <p:embed/>
                </p:oleObj>
              </mc:Choice>
              <mc:Fallback>
                <p:oleObj name="Equation" r:id="rId3" imgW="3934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1238" y="2352675"/>
                        <a:ext cx="1163637" cy="60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Text Box 24"/>
          <p:cNvSpPr txBox="1">
            <a:spLocks noChangeArrowheads="1"/>
          </p:cNvSpPr>
          <p:nvPr/>
        </p:nvSpPr>
        <p:spPr bwMode="auto">
          <a:xfrm>
            <a:off x="2819400" y="2451100"/>
            <a:ext cx="4635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a)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 Box 24"/>
          <p:cNvSpPr txBox="1">
            <a:spLocks noChangeArrowheads="1"/>
          </p:cNvSpPr>
          <p:nvPr/>
        </p:nvSpPr>
        <p:spPr bwMode="auto">
          <a:xfrm>
            <a:off x="1295400" y="1686580"/>
            <a:ext cx="227498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chia: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6149116"/>
              </p:ext>
            </p:extLst>
          </p:nvPr>
        </p:nvGraphicFramePr>
        <p:xfrm>
          <a:off x="3416300" y="3276600"/>
          <a:ext cx="1689100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22" name="Equation" r:id="rId5" imgW="571320" imgH="203040" progId="Equation.DSMT4">
                  <p:embed/>
                </p:oleObj>
              </mc:Choice>
              <mc:Fallback>
                <p:oleObj name="Equation" r:id="rId5" imgW="5713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6300" y="3276600"/>
                        <a:ext cx="1689100" cy="60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 Box 24"/>
          <p:cNvSpPr txBox="1">
            <a:spLocks noChangeArrowheads="1"/>
          </p:cNvSpPr>
          <p:nvPr/>
        </p:nvSpPr>
        <p:spPr bwMode="auto">
          <a:xfrm>
            <a:off x="2794000" y="3375025"/>
            <a:ext cx="4844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b)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7216576"/>
              </p:ext>
            </p:extLst>
          </p:nvPr>
        </p:nvGraphicFramePr>
        <p:xfrm>
          <a:off x="3455988" y="4178300"/>
          <a:ext cx="1727200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23" name="Equation" r:id="rId7" imgW="583920" imgH="203040" progId="Equation.DSMT4">
                  <p:embed/>
                </p:oleObj>
              </mc:Choice>
              <mc:Fallback>
                <p:oleObj name="Equation" r:id="rId7" imgW="5839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5988" y="4178300"/>
                        <a:ext cx="1727200" cy="60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 Box 24"/>
          <p:cNvSpPr txBox="1">
            <a:spLocks noChangeArrowheads="1"/>
          </p:cNvSpPr>
          <p:nvPr/>
        </p:nvSpPr>
        <p:spPr bwMode="auto">
          <a:xfrm>
            <a:off x="2832100" y="4277380"/>
            <a:ext cx="4635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c)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381000" y="863600"/>
            <a:ext cx="84582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4139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6" grpId="0"/>
      <p:bldP spid="17" grpId="0"/>
      <p:bldP spid="20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-99060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b="1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-99060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b="1"/>
          </a:p>
        </p:txBody>
      </p:sp>
      <p:sp>
        <p:nvSpPr>
          <p:cNvPr id="30" name="Text Box 24"/>
          <p:cNvSpPr txBox="1">
            <a:spLocks noChangeArrowheads="1"/>
          </p:cNvSpPr>
          <p:nvPr/>
        </p:nvSpPr>
        <p:spPr bwMode="auto">
          <a:xfrm>
            <a:off x="1598599" y="685800"/>
            <a:ext cx="522900" cy="52322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eaLnBrk="1" hangingPunct="1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?2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 Box 24"/>
          <p:cNvSpPr txBox="1">
            <a:spLocks noChangeArrowheads="1"/>
          </p:cNvSpPr>
          <p:nvPr/>
        </p:nvSpPr>
        <p:spPr bwMode="auto">
          <a:xfrm>
            <a:off x="3235287" y="1348884"/>
            <a:ext cx="4635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323844"/>
              </p:ext>
            </p:extLst>
          </p:nvPr>
        </p:nvGraphicFramePr>
        <p:xfrm>
          <a:off x="3643313" y="1981200"/>
          <a:ext cx="1690687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05" name="Equation" r:id="rId3" imgW="571320" imgH="228600" progId="Equation.DSMT4">
                  <p:embed/>
                </p:oleObj>
              </mc:Choice>
              <mc:Fallback>
                <p:oleObj name="Equation" r:id="rId3" imgW="5713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3313" y="1981200"/>
                        <a:ext cx="1690687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 Box 24"/>
          <p:cNvSpPr txBox="1">
            <a:spLocks noChangeArrowheads="1"/>
          </p:cNvSpPr>
          <p:nvPr/>
        </p:nvSpPr>
        <p:spPr bwMode="auto">
          <a:xfrm>
            <a:off x="3252910" y="1661292"/>
            <a:ext cx="128663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   b)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 Box 24"/>
          <p:cNvSpPr txBox="1">
            <a:spLocks noChangeArrowheads="1"/>
          </p:cNvSpPr>
          <p:nvPr/>
        </p:nvSpPr>
        <p:spPr bwMode="auto">
          <a:xfrm>
            <a:off x="3259837" y="2753052"/>
            <a:ext cx="6431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c)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 Box 24"/>
          <p:cNvSpPr txBox="1">
            <a:spLocks noChangeArrowheads="1"/>
          </p:cNvSpPr>
          <p:nvPr/>
        </p:nvSpPr>
        <p:spPr bwMode="auto">
          <a:xfrm>
            <a:off x="3259837" y="3352799"/>
            <a:ext cx="7745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d) 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>
            <a:off x="381000" y="482600"/>
            <a:ext cx="84582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Action Button: Forward or Next 9">
            <a:hlinkClick r:id="rId5" action="ppaction://hlinksldjump" highlightClick="1"/>
          </p:cNvPr>
          <p:cNvSpPr/>
          <p:nvPr/>
        </p:nvSpPr>
        <p:spPr>
          <a:xfrm>
            <a:off x="8229600" y="4953000"/>
            <a:ext cx="609600" cy="609600"/>
          </a:xfrm>
          <a:prstGeom prst="actionButtonForwardNex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9236942"/>
              </p:ext>
            </p:extLst>
          </p:nvPr>
        </p:nvGraphicFramePr>
        <p:xfrm>
          <a:off x="3727450" y="2676525"/>
          <a:ext cx="2292350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06" name="Equation" r:id="rId6" imgW="774360" imgH="228600" progId="Equation.DSMT4">
                  <p:embed/>
                </p:oleObj>
              </mc:Choice>
              <mc:Fallback>
                <p:oleObj name="Equation" r:id="rId6" imgW="774360" imgH="228600" progId="Equation.DSMT4">
                  <p:embed/>
                  <p:pic>
                    <p:nvPicPr>
                      <p:cNvPr id="31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7450" y="2676525"/>
                        <a:ext cx="2292350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5356632"/>
              </p:ext>
            </p:extLst>
          </p:nvPr>
        </p:nvGraphicFramePr>
        <p:xfrm>
          <a:off x="3698875" y="3316288"/>
          <a:ext cx="3006725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07" name="Equation" r:id="rId8" imgW="1015920" imgH="228600" progId="Equation.DSMT4">
                  <p:embed/>
                </p:oleObj>
              </mc:Choice>
              <mc:Fallback>
                <p:oleObj name="Equation" r:id="rId8" imgW="1015920" imgH="228600" progId="Equation.DSMT4">
                  <p:embed/>
                  <p:pic>
                    <p:nvPicPr>
                      <p:cNvPr id="31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8875" y="3316288"/>
                        <a:ext cx="3006725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0926736"/>
              </p:ext>
            </p:extLst>
          </p:nvPr>
        </p:nvGraphicFramePr>
        <p:xfrm>
          <a:off x="3588327" y="1229052"/>
          <a:ext cx="2217737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08" name="Equation" r:id="rId10" imgW="749160" imgH="228600" progId="Equation.DSMT4">
                  <p:embed/>
                </p:oleObj>
              </mc:Choice>
              <mc:Fallback>
                <p:oleObj name="Equation" r:id="rId10" imgW="749160" imgH="228600" progId="Equation.DSMT4">
                  <p:embed/>
                  <p:pic>
                    <p:nvPicPr>
                      <p:cNvPr id="31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8327" y="1229052"/>
                        <a:ext cx="2217737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 Box 24"/>
          <p:cNvSpPr txBox="1">
            <a:spLocks noChangeArrowheads="1"/>
          </p:cNvSpPr>
          <p:nvPr/>
        </p:nvSpPr>
        <p:spPr bwMode="auto">
          <a:xfrm>
            <a:off x="2246190" y="655360"/>
            <a:ext cx="234711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chia: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1355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17" grpId="0"/>
      <p:bldP spid="32" grpId="0"/>
      <p:bldP spid="33" grpId="0"/>
      <p:bldP spid="34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79437"/>
            <a:ext cx="8229600" cy="4525963"/>
          </a:xfrm>
        </p:spPr>
        <p:txBody>
          <a:bodyPr/>
          <a:lstStyle/>
          <a:p>
            <a:pPr marL="0" lvl="0" indent="0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alt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altLang="en-US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lvl="0" indent="0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  <a:p>
            <a:pPr marL="0" lvl="0" indent="0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mũ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mũ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34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4525963"/>
          </a:xfrm>
        </p:spPr>
        <p:txBody>
          <a:bodyPr>
            <a:normAutofit/>
          </a:bodyPr>
          <a:lstStyle/>
          <a:p>
            <a:pPr marL="0" lvl="0" indent="0" fontAlgn="base">
              <a:lnSpc>
                <a:spcPct val="125000"/>
              </a:lnSpc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alt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base">
              <a:lnSpc>
                <a:spcPct val="125000"/>
              </a:lnSpc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chia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 (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chia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B) ta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lvl="0" indent="0" algn="just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Chia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B.</a:t>
            </a:r>
          </a:p>
          <a:p>
            <a:pPr marL="0" lvl="0" indent="0" algn="just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Chia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luỹ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luỹ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B.</a:t>
            </a:r>
          </a:p>
          <a:p>
            <a:pPr marL="0" lvl="0" indent="0" algn="just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40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1457</TotalTime>
  <Words>537</Words>
  <Application>Microsoft Office PowerPoint</Application>
  <PresentationFormat>On-screen Show (4:3)</PresentationFormat>
  <Paragraphs>71</Paragraphs>
  <Slides>18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8" baseType="lpstr">
      <vt:lpstr>Arial</vt:lpstr>
      <vt:lpstr>Calibri</vt:lpstr>
      <vt:lpstr>Tahoma</vt:lpstr>
      <vt:lpstr>Times</vt:lpstr>
      <vt:lpstr>Times New Roman</vt:lpstr>
      <vt:lpstr>VNI-Times</vt:lpstr>
      <vt:lpstr>Office Theme</vt:lpstr>
      <vt:lpstr>1_Office Theme</vt:lpstr>
      <vt:lpstr>4_Office Theme</vt:lpstr>
      <vt:lpstr>Equation</vt:lpstr>
      <vt:lpstr>NHIỆT LIỆT CHÀO MỪNG QUÝ THẦY CÔ  CÙNG CÁC EM HỌC SINH 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Asus</dc:creator>
  <cp:lastModifiedBy>AutoBVT</cp:lastModifiedBy>
  <cp:revision>94</cp:revision>
  <dcterms:created xsi:type="dcterms:W3CDTF">2014-09-28T11:56:05Z</dcterms:created>
  <dcterms:modified xsi:type="dcterms:W3CDTF">2020-10-28T12:54:03Z</dcterms:modified>
</cp:coreProperties>
</file>