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870" r:id="rId2"/>
    <p:sldId id="859" r:id="rId3"/>
    <p:sldId id="871" r:id="rId4"/>
    <p:sldId id="872" r:id="rId5"/>
    <p:sldId id="873" r:id="rId6"/>
    <p:sldId id="874" r:id="rId7"/>
    <p:sldId id="875" r:id="rId8"/>
    <p:sldId id="876" r:id="rId9"/>
    <p:sldId id="877" r:id="rId10"/>
    <p:sldId id="878" r:id="rId11"/>
    <p:sldId id="879" r:id="rId12"/>
    <p:sldId id="880" r:id="rId13"/>
    <p:sldId id="723" r:id="rId14"/>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870"/>
            <p14:sldId id="859"/>
            <p14:sldId id="871"/>
            <p14:sldId id="872"/>
            <p14:sldId id="873"/>
            <p14:sldId id="874"/>
            <p14:sldId id="875"/>
            <p14:sldId id="876"/>
            <p14:sldId id="877"/>
            <p14:sldId id="878"/>
            <p14:sldId id="879"/>
            <p14:sldId id="880"/>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ED7"/>
    <a:srgbClr val="FDE9CB"/>
    <a:srgbClr val="FDF3B5"/>
    <a:srgbClr val="355216"/>
    <a:srgbClr val="FEF4EC"/>
    <a:srgbClr val="E3E6E2"/>
    <a:srgbClr val="CDD2CC"/>
    <a:srgbClr val="D3DDD1"/>
    <a:srgbClr val="FDEFE3"/>
    <a:srgbClr val="FEF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05" autoAdjust="0"/>
    <p:restoredTop sz="94057" autoAdjust="0"/>
  </p:normalViewPr>
  <p:slideViewPr>
    <p:cSldViewPr>
      <p:cViewPr>
        <p:scale>
          <a:sx n="100" d="100"/>
          <a:sy n="100" d="100"/>
        </p:scale>
        <p:origin x="-960" y="-21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5" Type="http://schemas.openxmlformats.org/officeDocument/2006/relationships/image" Target="../media/image13.wmf"/><Relationship Id="rId4"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 Id="rId9"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15.wmf"/><Relationship Id="rId1" Type="http://schemas.openxmlformats.org/officeDocument/2006/relationships/image" Target="../media/image23.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 Id="rId9"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2.wmf"/><Relationship Id="rId7" Type="http://schemas.openxmlformats.org/officeDocument/2006/relationships/image" Target="../media/image36.wmf"/><Relationship Id="rId2" Type="http://schemas.openxmlformats.org/officeDocument/2006/relationships/image" Target="../media/image15.wmf"/><Relationship Id="rId1" Type="http://schemas.openxmlformats.org/officeDocument/2006/relationships/image" Target="../media/image31.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image" Target="../media/image38.wmf"/><Relationship Id="rId7" Type="http://schemas.openxmlformats.org/officeDocument/2006/relationships/image" Target="../media/image42.wmf"/><Relationship Id="rId2" Type="http://schemas.openxmlformats.org/officeDocument/2006/relationships/image" Target="../media/image15.wmf"/><Relationship Id="rId1" Type="http://schemas.openxmlformats.org/officeDocument/2006/relationships/image" Target="../media/image37.w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image" Target="../media/image46.wmf"/><Relationship Id="rId7" Type="http://schemas.openxmlformats.org/officeDocument/2006/relationships/image" Target="../media/image50.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9.wmf"/><Relationship Id="rId11" Type="http://schemas.openxmlformats.org/officeDocument/2006/relationships/image" Target="../media/image54.wmf"/><Relationship Id="rId5" Type="http://schemas.openxmlformats.org/officeDocument/2006/relationships/image" Target="../media/image48.wmf"/><Relationship Id="rId10" Type="http://schemas.openxmlformats.org/officeDocument/2006/relationships/image" Target="../media/image53.wmf"/><Relationship Id="rId4" Type="http://schemas.openxmlformats.org/officeDocument/2006/relationships/image" Target="../media/image47.wmf"/><Relationship Id="rId9" Type="http://schemas.openxmlformats.org/officeDocument/2006/relationships/image" Target="../media/image5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6" Type="http://schemas.openxmlformats.org/officeDocument/2006/relationships/image" Target="../media/image60.wmf"/><Relationship Id="rId5" Type="http://schemas.openxmlformats.org/officeDocument/2006/relationships/image" Target="../media/image59.wmf"/><Relationship Id="rId4" Type="http://schemas.openxmlformats.org/officeDocument/2006/relationships/image" Target="../media/image5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12/03/2024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12/03/2024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12/03/2024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12/03/2024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12/03/2024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59.bin"/><Relationship Id="rId3" Type="http://schemas.openxmlformats.org/officeDocument/2006/relationships/notesSlide" Target="../notesSlides/notesSlide10.xml"/><Relationship Id="rId7" Type="http://schemas.openxmlformats.org/officeDocument/2006/relationships/image" Target="../media/image73.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72.png"/><Relationship Id="rId5" Type="http://schemas.openxmlformats.org/officeDocument/2006/relationships/image" Target="../media/image8.png"/><Relationship Id="rId4" Type="http://schemas.openxmlformats.org/officeDocument/2006/relationships/image" Target="../media/image62.png"/><Relationship Id="rId9" Type="http://schemas.openxmlformats.org/officeDocument/2006/relationships/image" Target="../media/image61.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60.bin"/><Relationship Id="rId3" Type="http://schemas.openxmlformats.org/officeDocument/2006/relationships/notesSlide" Target="../notesSlides/notesSlide11.xml"/><Relationship Id="rId7" Type="http://schemas.openxmlformats.org/officeDocument/2006/relationships/image" Target="../media/image76.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75.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63.wmf"/></Relationships>
</file>

<file path=ppt/slides/_rels/slide12.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notesSlide" Target="../notesSlides/notesSlide12.xml"/><Relationship Id="rId7"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78.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6.wmf"/><Relationship Id="rId3" Type="http://schemas.openxmlformats.org/officeDocument/2006/relationships/notesSlide" Target="../notesSlides/notesSlide2.xml"/><Relationship Id="rId7" Type="http://schemas.openxmlformats.org/officeDocument/2006/relationships/oleObject" Target="../embeddings/oleObject1.bin"/><Relationship Id="rId12"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png"/><Relationship Id="rId11" Type="http://schemas.openxmlformats.org/officeDocument/2006/relationships/image" Target="../media/image5.wmf"/><Relationship Id="rId5" Type="http://schemas.openxmlformats.org/officeDocument/2006/relationships/image" Target="../media/image8.png"/><Relationship Id="rId10" Type="http://schemas.openxmlformats.org/officeDocument/2006/relationships/oleObject" Target="../embeddings/oleObject2.bin"/><Relationship Id="rId4" Type="http://schemas.openxmlformats.org/officeDocument/2006/relationships/image" Target="../media/image7.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image" Target="../media/image11.wmf"/><Relationship Id="rId3" Type="http://schemas.openxmlformats.org/officeDocument/2006/relationships/notesSlide" Target="../notesSlides/notesSlide3.xml"/><Relationship Id="rId7" Type="http://schemas.openxmlformats.org/officeDocument/2006/relationships/oleObject" Target="../embeddings/oleObject4.bin"/><Relationship Id="rId12" Type="http://schemas.openxmlformats.org/officeDocument/2006/relationships/oleObject" Target="../embeddings/oleObject6.bin"/><Relationship Id="rId17" Type="http://schemas.openxmlformats.org/officeDocument/2006/relationships/image" Target="../media/image13.wmf"/><Relationship Id="rId2" Type="http://schemas.openxmlformats.org/officeDocument/2006/relationships/slideLayout" Target="../slideLayouts/slideLayout2.xml"/><Relationship Id="rId16" Type="http://schemas.openxmlformats.org/officeDocument/2006/relationships/oleObject" Target="../embeddings/oleObject8.bin"/><Relationship Id="rId1" Type="http://schemas.openxmlformats.org/officeDocument/2006/relationships/vmlDrawing" Target="../drawings/vmlDrawing2.vml"/><Relationship Id="rId6" Type="http://schemas.openxmlformats.org/officeDocument/2006/relationships/image" Target="../media/image16.png"/><Relationship Id="rId11" Type="http://schemas.openxmlformats.org/officeDocument/2006/relationships/image" Target="../media/image10.wmf"/><Relationship Id="rId5" Type="http://schemas.openxmlformats.org/officeDocument/2006/relationships/image" Target="../media/image8.png"/><Relationship Id="rId15" Type="http://schemas.openxmlformats.org/officeDocument/2006/relationships/image" Target="../media/image12.wmf"/><Relationship Id="rId10" Type="http://schemas.openxmlformats.org/officeDocument/2006/relationships/oleObject" Target="../embeddings/oleObject5.bin"/><Relationship Id="rId4" Type="http://schemas.openxmlformats.org/officeDocument/2006/relationships/image" Target="../media/image7.png"/><Relationship Id="rId9" Type="http://schemas.openxmlformats.org/officeDocument/2006/relationships/image" Target="../media/image10.png"/><Relationship Id="rId14" Type="http://schemas.openxmlformats.org/officeDocument/2006/relationships/oleObject" Target="../embeddings/oleObject7.bin"/></Relationships>
</file>

<file path=ppt/slides/_rels/slide4.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12.bin"/><Relationship Id="rId18" Type="http://schemas.openxmlformats.org/officeDocument/2006/relationships/image" Target="../media/image19.wmf"/><Relationship Id="rId3" Type="http://schemas.openxmlformats.org/officeDocument/2006/relationships/notesSlide" Target="../notesSlides/notesSlide4.xml"/><Relationship Id="rId21" Type="http://schemas.openxmlformats.org/officeDocument/2006/relationships/oleObject" Target="../embeddings/oleObject16.bin"/><Relationship Id="rId7" Type="http://schemas.openxmlformats.org/officeDocument/2006/relationships/oleObject" Target="../embeddings/oleObject9.bin"/><Relationship Id="rId12" Type="http://schemas.openxmlformats.org/officeDocument/2006/relationships/image" Target="../media/image16.wmf"/><Relationship Id="rId17" Type="http://schemas.openxmlformats.org/officeDocument/2006/relationships/oleObject" Target="../embeddings/oleObject14.bin"/><Relationship Id="rId2" Type="http://schemas.openxmlformats.org/officeDocument/2006/relationships/slideLayout" Target="../slideLayouts/slideLayout2.xml"/><Relationship Id="rId16" Type="http://schemas.openxmlformats.org/officeDocument/2006/relationships/image" Target="../media/image18.wmf"/><Relationship Id="rId20" Type="http://schemas.openxmlformats.org/officeDocument/2006/relationships/image" Target="../media/image20.wmf"/><Relationship Id="rId1" Type="http://schemas.openxmlformats.org/officeDocument/2006/relationships/vmlDrawing" Target="../drawings/vmlDrawing3.vml"/><Relationship Id="rId6" Type="http://schemas.openxmlformats.org/officeDocument/2006/relationships/image" Target="../media/image26.png"/><Relationship Id="rId11" Type="http://schemas.openxmlformats.org/officeDocument/2006/relationships/oleObject" Target="../embeddings/oleObject11.bin"/><Relationship Id="rId24" Type="http://schemas.openxmlformats.org/officeDocument/2006/relationships/image" Target="../media/image22.wmf"/><Relationship Id="rId5" Type="http://schemas.openxmlformats.org/officeDocument/2006/relationships/image" Target="../media/image8.png"/><Relationship Id="rId15" Type="http://schemas.openxmlformats.org/officeDocument/2006/relationships/oleObject" Target="../embeddings/oleObject13.bin"/><Relationship Id="rId23" Type="http://schemas.openxmlformats.org/officeDocument/2006/relationships/oleObject" Target="../embeddings/oleObject17.bin"/><Relationship Id="rId10" Type="http://schemas.openxmlformats.org/officeDocument/2006/relationships/image" Target="../media/image15.wmf"/><Relationship Id="rId19" Type="http://schemas.openxmlformats.org/officeDocument/2006/relationships/oleObject" Target="../embeddings/oleObject15.bin"/><Relationship Id="rId4" Type="http://schemas.openxmlformats.org/officeDocument/2006/relationships/image" Target="../media/image7.png"/><Relationship Id="rId9" Type="http://schemas.openxmlformats.org/officeDocument/2006/relationships/oleObject" Target="../embeddings/oleObject10.bin"/><Relationship Id="rId14" Type="http://schemas.openxmlformats.org/officeDocument/2006/relationships/image" Target="../media/image17.wmf"/><Relationship Id="rId22" Type="http://schemas.openxmlformats.org/officeDocument/2006/relationships/image" Target="../media/image21.wmf"/></Relationships>
</file>

<file path=ppt/slides/_rels/slide5.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oleObject" Target="../embeddings/oleObject21.bin"/><Relationship Id="rId18" Type="http://schemas.openxmlformats.org/officeDocument/2006/relationships/image" Target="../media/image27.wmf"/><Relationship Id="rId3" Type="http://schemas.openxmlformats.org/officeDocument/2006/relationships/notesSlide" Target="../notesSlides/notesSlide5.xml"/><Relationship Id="rId21" Type="http://schemas.openxmlformats.org/officeDocument/2006/relationships/image" Target="../media/image36.png"/><Relationship Id="rId7" Type="http://schemas.openxmlformats.org/officeDocument/2006/relationships/oleObject" Target="../embeddings/oleObject18.bin"/><Relationship Id="rId12" Type="http://schemas.openxmlformats.org/officeDocument/2006/relationships/image" Target="../media/image24.wmf"/><Relationship Id="rId17" Type="http://schemas.openxmlformats.org/officeDocument/2006/relationships/oleObject" Target="../embeddings/oleObject23.bin"/><Relationship Id="rId25" Type="http://schemas.openxmlformats.org/officeDocument/2006/relationships/image" Target="../media/image30.wmf"/><Relationship Id="rId2" Type="http://schemas.openxmlformats.org/officeDocument/2006/relationships/slideLayout" Target="../slideLayouts/slideLayout2.xml"/><Relationship Id="rId16" Type="http://schemas.openxmlformats.org/officeDocument/2006/relationships/image" Target="../media/image26.wmf"/><Relationship Id="rId20" Type="http://schemas.openxmlformats.org/officeDocument/2006/relationships/image" Target="../media/image28.wmf"/><Relationship Id="rId1" Type="http://schemas.openxmlformats.org/officeDocument/2006/relationships/vmlDrawing" Target="../drawings/vmlDrawing4.vml"/><Relationship Id="rId6" Type="http://schemas.openxmlformats.org/officeDocument/2006/relationships/image" Target="../media/image35.png"/><Relationship Id="rId11" Type="http://schemas.openxmlformats.org/officeDocument/2006/relationships/oleObject" Target="../embeddings/oleObject20.bin"/><Relationship Id="rId24" Type="http://schemas.openxmlformats.org/officeDocument/2006/relationships/oleObject" Target="../embeddings/oleObject26.bin"/><Relationship Id="rId5" Type="http://schemas.openxmlformats.org/officeDocument/2006/relationships/image" Target="../media/image8.png"/><Relationship Id="rId15" Type="http://schemas.openxmlformats.org/officeDocument/2006/relationships/oleObject" Target="../embeddings/oleObject22.bin"/><Relationship Id="rId23" Type="http://schemas.openxmlformats.org/officeDocument/2006/relationships/image" Target="../media/image29.wmf"/><Relationship Id="rId10" Type="http://schemas.openxmlformats.org/officeDocument/2006/relationships/image" Target="../media/image15.wmf"/><Relationship Id="rId19" Type="http://schemas.openxmlformats.org/officeDocument/2006/relationships/oleObject" Target="../embeddings/oleObject24.bin"/><Relationship Id="rId4" Type="http://schemas.openxmlformats.org/officeDocument/2006/relationships/image" Target="../media/image7.png"/><Relationship Id="rId9" Type="http://schemas.openxmlformats.org/officeDocument/2006/relationships/oleObject" Target="../embeddings/oleObject19.bin"/><Relationship Id="rId14" Type="http://schemas.openxmlformats.org/officeDocument/2006/relationships/image" Target="../media/image25.wmf"/><Relationship Id="rId22" Type="http://schemas.openxmlformats.org/officeDocument/2006/relationships/oleObject" Target="../embeddings/oleObject25.bin"/></Relationships>
</file>

<file path=ppt/slides/_rels/slide6.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oleObject" Target="../embeddings/oleObject30.bin"/><Relationship Id="rId18" Type="http://schemas.openxmlformats.org/officeDocument/2006/relationships/image" Target="../media/image35.wmf"/><Relationship Id="rId3" Type="http://schemas.openxmlformats.org/officeDocument/2006/relationships/notesSlide" Target="../notesSlides/notesSlide6.xml"/><Relationship Id="rId7" Type="http://schemas.openxmlformats.org/officeDocument/2006/relationships/oleObject" Target="../embeddings/oleObject27.bin"/><Relationship Id="rId12" Type="http://schemas.openxmlformats.org/officeDocument/2006/relationships/image" Target="../media/image32.wmf"/><Relationship Id="rId17" Type="http://schemas.openxmlformats.org/officeDocument/2006/relationships/oleObject" Target="../embeddings/oleObject32.bin"/><Relationship Id="rId2" Type="http://schemas.openxmlformats.org/officeDocument/2006/relationships/slideLayout" Target="../slideLayouts/slideLayout2.xml"/><Relationship Id="rId16" Type="http://schemas.openxmlformats.org/officeDocument/2006/relationships/image" Target="../media/image34.wmf"/><Relationship Id="rId20" Type="http://schemas.openxmlformats.org/officeDocument/2006/relationships/image" Target="../media/image36.wmf"/><Relationship Id="rId1" Type="http://schemas.openxmlformats.org/officeDocument/2006/relationships/vmlDrawing" Target="../drawings/vmlDrawing5.vml"/><Relationship Id="rId6" Type="http://schemas.openxmlformats.org/officeDocument/2006/relationships/image" Target="../media/image43.png"/><Relationship Id="rId11" Type="http://schemas.openxmlformats.org/officeDocument/2006/relationships/oleObject" Target="../embeddings/oleObject29.bin"/><Relationship Id="rId5" Type="http://schemas.openxmlformats.org/officeDocument/2006/relationships/image" Target="../media/image8.png"/><Relationship Id="rId15" Type="http://schemas.openxmlformats.org/officeDocument/2006/relationships/oleObject" Target="../embeddings/oleObject31.bin"/><Relationship Id="rId10" Type="http://schemas.openxmlformats.org/officeDocument/2006/relationships/image" Target="../media/image15.wmf"/><Relationship Id="rId19" Type="http://schemas.openxmlformats.org/officeDocument/2006/relationships/oleObject" Target="../embeddings/oleObject33.bin"/><Relationship Id="rId4" Type="http://schemas.openxmlformats.org/officeDocument/2006/relationships/image" Target="../media/image7.png"/><Relationship Id="rId9" Type="http://schemas.openxmlformats.org/officeDocument/2006/relationships/oleObject" Target="../embeddings/oleObject28.bin"/><Relationship Id="rId14" Type="http://schemas.openxmlformats.org/officeDocument/2006/relationships/image" Target="../media/image33.wmf"/></Relationships>
</file>

<file path=ppt/slides/_rels/slide7.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oleObject" Target="../embeddings/oleObject37.bin"/><Relationship Id="rId18" Type="http://schemas.openxmlformats.org/officeDocument/2006/relationships/image" Target="../media/image41.wmf"/><Relationship Id="rId3" Type="http://schemas.openxmlformats.org/officeDocument/2006/relationships/notesSlide" Target="../notesSlides/notesSlide7.xml"/><Relationship Id="rId21" Type="http://schemas.openxmlformats.org/officeDocument/2006/relationships/image" Target="../media/image42.wmf"/><Relationship Id="rId7" Type="http://schemas.openxmlformats.org/officeDocument/2006/relationships/oleObject" Target="../embeddings/oleObject34.bin"/><Relationship Id="rId12" Type="http://schemas.openxmlformats.org/officeDocument/2006/relationships/image" Target="../media/image38.wmf"/><Relationship Id="rId17" Type="http://schemas.openxmlformats.org/officeDocument/2006/relationships/oleObject" Target="../embeddings/oleObject39.bin"/><Relationship Id="rId2" Type="http://schemas.openxmlformats.org/officeDocument/2006/relationships/slideLayout" Target="../slideLayouts/slideLayout2.xml"/><Relationship Id="rId16" Type="http://schemas.openxmlformats.org/officeDocument/2006/relationships/image" Target="../media/image40.wmf"/><Relationship Id="rId20" Type="http://schemas.openxmlformats.org/officeDocument/2006/relationships/oleObject" Target="../embeddings/oleObject40.bin"/><Relationship Id="rId1" Type="http://schemas.openxmlformats.org/officeDocument/2006/relationships/vmlDrawing" Target="../drawings/vmlDrawing6.vml"/><Relationship Id="rId6" Type="http://schemas.openxmlformats.org/officeDocument/2006/relationships/image" Target="../media/image51.png"/><Relationship Id="rId11" Type="http://schemas.openxmlformats.org/officeDocument/2006/relationships/oleObject" Target="../embeddings/oleObject36.bin"/><Relationship Id="rId5" Type="http://schemas.openxmlformats.org/officeDocument/2006/relationships/image" Target="../media/image8.png"/><Relationship Id="rId15" Type="http://schemas.openxmlformats.org/officeDocument/2006/relationships/oleObject" Target="../embeddings/oleObject38.bin"/><Relationship Id="rId23" Type="http://schemas.openxmlformats.org/officeDocument/2006/relationships/image" Target="../media/image43.wmf"/><Relationship Id="rId10" Type="http://schemas.openxmlformats.org/officeDocument/2006/relationships/image" Target="../media/image15.wmf"/><Relationship Id="rId19" Type="http://schemas.openxmlformats.org/officeDocument/2006/relationships/image" Target="../media/image52.png"/><Relationship Id="rId4" Type="http://schemas.openxmlformats.org/officeDocument/2006/relationships/image" Target="../media/image7.png"/><Relationship Id="rId9" Type="http://schemas.openxmlformats.org/officeDocument/2006/relationships/oleObject" Target="../embeddings/oleObject35.bin"/><Relationship Id="rId14" Type="http://schemas.openxmlformats.org/officeDocument/2006/relationships/image" Target="../media/image39.wmf"/><Relationship Id="rId22" Type="http://schemas.openxmlformats.org/officeDocument/2006/relationships/oleObject" Target="../embeddings/oleObject41.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43.bin"/><Relationship Id="rId13" Type="http://schemas.openxmlformats.org/officeDocument/2006/relationships/image" Target="../media/image47.wmf"/><Relationship Id="rId18" Type="http://schemas.openxmlformats.org/officeDocument/2006/relationships/oleObject" Target="../embeddings/oleObject48.bin"/><Relationship Id="rId26" Type="http://schemas.openxmlformats.org/officeDocument/2006/relationships/oleObject" Target="../embeddings/oleObject52.bin"/><Relationship Id="rId3" Type="http://schemas.openxmlformats.org/officeDocument/2006/relationships/notesSlide" Target="../notesSlides/notesSlide8.xml"/><Relationship Id="rId21" Type="http://schemas.openxmlformats.org/officeDocument/2006/relationships/image" Target="../media/image51.wmf"/><Relationship Id="rId7" Type="http://schemas.openxmlformats.org/officeDocument/2006/relationships/image" Target="../media/image44.wmf"/><Relationship Id="rId12" Type="http://schemas.openxmlformats.org/officeDocument/2006/relationships/oleObject" Target="../embeddings/oleObject45.bin"/><Relationship Id="rId17" Type="http://schemas.openxmlformats.org/officeDocument/2006/relationships/image" Target="../media/image49.wmf"/><Relationship Id="rId25" Type="http://schemas.openxmlformats.org/officeDocument/2006/relationships/image" Target="../media/image53.wmf"/><Relationship Id="rId2" Type="http://schemas.openxmlformats.org/officeDocument/2006/relationships/slideLayout" Target="../slideLayouts/slideLayout2.xml"/><Relationship Id="rId16" Type="http://schemas.openxmlformats.org/officeDocument/2006/relationships/oleObject" Target="../embeddings/oleObject47.bin"/><Relationship Id="rId20" Type="http://schemas.openxmlformats.org/officeDocument/2006/relationships/oleObject" Target="../embeddings/oleObject49.bin"/><Relationship Id="rId1" Type="http://schemas.openxmlformats.org/officeDocument/2006/relationships/vmlDrawing" Target="../drawings/vmlDrawing7.vml"/><Relationship Id="rId6" Type="http://schemas.openxmlformats.org/officeDocument/2006/relationships/oleObject" Target="../embeddings/oleObject42.bin"/><Relationship Id="rId11" Type="http://schemas.openxmlformats.org/officeDocument/2006/relationships/image" Target="../media/image46.wmf"/><Relationship Id="rId24" Type="http://schemas.openxmlformats.org/officeDocument/2006/relationships/oleObject" Target="../embeddings/oleObject51.bin"/><Relationship Id="rId5" Type="http://schemas.openxmlformats.org/officeDocument/2006/relationships/image" Target="../media/image8.png"/><Relationship Id="rId15" Type="http://schemas.openxmlformats.org/officeDocument/2006/relationships/image" Target="../media/image48.wmf"/><Relationship Id="rId23" Type="http://schemas.openxmlformats.org/officeDocument/2006/relationships/image" Target="../media/image52.wmf"/><Relationship Id="rId10" Type="http://schemas.openxmlformats.org/officeDocument/2006/relationships/oleObject" Target="../embeddings/oleObject44.bin"/><Relationship Id="rId19" Type="http://schemas.openxmlformats.org/officeDocument/2006/relationships/image" Target="../media/image50.wmf"/><Relationship Id="rId4" Type="http://schemas.openxmlformats.org/officeDocument/2006/relationships/image" Target="../media/image7.png"/><Relationship Id="rId9" Type="http://schemas.openxmlformats.org/officeDocument/2006/relationships/image" Target="../media/image45.wmf"/><Relationship Id="rId14" Type="http://schemas.openxmlformats.org/officeDocument/2006/relationships/oleObject" Target="../embeddings/oleObject46.bin"/><Relationship Id="rId22" Type="http://schemas.openxmlformats.org/officeDocument/2006/relationships/oleObject" Target="../embeddings/oleObject50.bin"/><Relationship Id="rId27" Type="http://schemas.openxmlformats.org/officeDocument/2006/relationships/image" Target="../media/image54.wmf"/></Relationships>
</file>

<file path=ppt/slides/_rels/slide9.x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oleObject" Target="../embeddings/oleObject56.bin"/><Relationship Id="rId18" Type="http://schemas.openxmlformats.org/officeDocument/2006/relationships/image" Target="../media/image60.wmf"/><Relationship Id="rId3" Type="http://schemas.openxmlformats.org/officeDocument/2006/relationships/notesSlide" Target="../notesSlides/notesSlide9.xml"/><Relationship Id="rId7" Type="http://schemas.openxmlformats.org/officeDocument/2006/relationships/oleObject" Target="../embeddings/oleObject53.bin"/><Relationship Id="rId12" Type="http://schemas.openxmlformats.org/officeDocument/2006/relationships/image" Target="../media/image57.wmf"/><Relationship Id="rId17" Type="http://schemas.openxmlformats.org/officeDocument/2006/relationships/oleObject" Target="../embeddings/oleObject58.bin"/><Relationship Id="rId2" Type="http://schemas.openxmlformats.org/officeDocument/2006/relationships/slideLayout" Target="../slideLayouts/slideLayout2.xml"/><Relationship Id="rId16" Type="http://schemas.openxmlformats.org/officeDocument/2006/relationships/image" Target="../media/image59.wmf"/><Relationship Id="rId1" Type="http://schemas.openxmlformats.org/officeDocument/2006/relationships/vmlDrawing" Target="../drawings/vmlDrawing8.vml"/><Relationship Id="rId6" Type="http://schemas.openxmlformats.org/officeDocument/2006/relationships/image" Target="../media/image70.png"/><Relationship Id="rId11" Type="http://schemas.openxmlformats.org/officeDocument/2006/relationships/oleObject" Target="../embeddings/oleObject55.bin"/><Relationship Id="rId5" Type="http://schemas.openxmlformats.org/officeDocument/2006/relationships/image" Target="../media/image8.png"/><Relationship Id="rId15" Type="http://schemas.openxmlformats.org/officeDocument/2006/relationships/oleObject" Target="../embeddings/oleObject57.bin"/><Relationship Id="rId10" Type="http://schemas.openxmlformats.org/officeDocument/2006/relationships/image" Target="../media/image56.wmf"/><Relationship Id="rId4" Type="http://schemas.openxmlformats.org/officeDocument/2006/relationships/image" Target="../media/image7.png"/><Relationship Id="rId9" Type="http://schemas.openxmlformats.org/officeDocument/2006/relationships/oleObject" Target="../embeddings/oleObject54.bin"/><Relationship Id="rId14" Type="http://schemas.openxmlformats.org/officeDocument/2006/relationships/image" Target="../media/image58.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9366" y="3429000"/>
            <a:ext cx="5677705" cy="2914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30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0412" y="1577109"/>
            <a:ext cx="6866659" cy="192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0219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930" y="120095"/>
            <a:ext cx="1804987" cy="157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1" y="114301"/>
            <a:ext cx="9525866" cy="1638300"/>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152400"/>
            <a:ext cx="9227418"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Một công ty xây dựng mua một chiếc máy ủi với giá 3 tỉ đồng. Cứ sau mỗi năm sử dụng, giá trị của chiếc máy ủi này lại giảm 20% so với giá trị của nó trong năm liền trước đó. </a:t>
            </a:r>
            <a:endParaRPr lang="en-US" b="1" smtClean="0">
              <a:latin typeface="Arial" pitchFamily="34" charset="0"/>
              <a:cs typeface="Arial" pitchFamily="34" charset="0"/>
            </a:endParaRPr>
          </a:p>
          <a:p>
            <a:r>
              <a:rPr lang="vi-VN" b="1" smtClean="0">
                <a:latin typeface="Arial" pitchFamily="34" charset="0"/>
                <a:cs typeface="Arial" pitchFamily="34" charset="0"/>
              </a:rPr>
              <a:t>Tìm </a:t>
            </a:r>
            <a:r>
              <a:rPr lang="vi-VN" b="1">
                <a:latin typeface="Arial" pitchFamily="34" charset="0"/>
                <a:cs typeface="Arial" pitchFamily="34" charset="0"/>
              </a:rPr>
              <a:t>giá trị còn lại của chiếc máy ủi đó sau 5 năm sử dụng.</a:t>
            </a:r>
          </a:p>
        </p:txBody>
      </p:sp>
      <p:sp>
        <p:nvSpPr>
          <p:cNvPr id="10" name="Rectangle 9"/>
          <p:cNvSpPr/>
          <p:nvPr/>
        </p:nvSpPr>
        <p:spPr>
          <a:xfrm>
            <a:off x="406750" y="435934"/>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2.19</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7212" y="185737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760412" y="2286000"/>
            <a:ext cx="10820400" cy="1200329"/>
          </a:xfrm>
          <a:prstGeom prst="rect">
            <a:avLst/>
          </a:prstGeom>
          <a:noFill/>
        </p:spPr>
        <p:txBody>
          <a:bodyPr wrap="square" rtlCol="0">
            <a:spAutoFit/>
          </a:bodyPr>
          <a:lstStyle/>
          <a:p>
            <a:pPr marL="342900" indent="-342900">
              <a:buFont typeface="Wingdings" pitchFamily="2" charset="2"/>
              <a:buChar char="v"/>
            </a:pPr>
            <a:r>
              <a:rPr lang="vi-VN" b="1">
                <a:latin typeface="Arial" pitchFamily="34" charset="0"/>
                <a:cs typeface="Arial" pitchFamily="34" charset="0"/>
              </a:rPr>
              <a:t>Cứ sau mỗi năm sử dụng, giá trị của chiếc máy ủi giảm 20% so với giá trị của nó trong năm liền trước đó, tức là giá trị của chiếc máy ủi năm sau thì bằng 80% giá trị của chiếc máy ủi so với năm liền trước đó.</a:t>
            </a:r>
            <a:endParaRPr lang="en-US"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1065212" y="3569732"/>
                <a:ext cx="10515600" cy="461665"/>
              </a:xfrm>
              <a:prstGeom prst="rect">
                <a:avLst/>
              </a:prstGeom>
              <a:noFill/>
            </p:spPr>
            <p:txBody>
              <a:bodyPr wrap="square" rtlCol="0">
                <a:spAutoFit/>
              </a:bodyPr>
              <a:lstStyle/>
              <a:p>
                <a:r>
                  <a:rPr lang="vi-VN" b="1">
                    <a:latin typeface="Arial" pitchFamily="34" charset="0"/>
                    <a:cs typeface="Arial" pitchFamily="34" charset="0"/>
                  </a:rPr>
                  <a:t>Giá trị của chiếc máy ủi sau 1 năm sử dụng là </a:t>
                </a:r>
                <a14:m>
                  <m:oMath xmlns:m="http://schemas.openxmlformats.org/officeDocument/2006/math">
                    <m:r>
                      <a:rPr lang="vi-VN" b="1" i="1" smtClean="0">
                        <a:latin typeface="Cambria Math"/>
                        <a:cs typeface="Arial" pitchFamily="34" charset="0"/>
                      </a:rPr>
                      <m:t>𝟑</m:t>
                    </m:r>
                    <m:r>
                      <a:rPr lang="vi-VN" b="1" i="1" smtClean="0">
                        <a:latin typeface="Cambria Math"/>
                        <a:cs typeface="Arial" pitchFamily="34" charset="0"/>
                      </a:rPr>
                      <m:t>.</m:t>
                    </m:r>
                    <m:r>
                      <a:rPr lang="vi-VN" b="1" i="1" smtClean="0">
                        <a:latin typeface="Cambria Math"/>
                        <a:cs typeface="Arial" pitchFamily="34" charset="0"/>
                      </a:rPr>
                      <m:t>𝟎</m:t>
                    </m:r>
                    <m:r>
                      <a:rPr lang="vi-VN" b="1" i="1" smtClean="0">
                        <a:latin typeface="Cambria Math"/>
                        <a:cs typeface="Arial" pitchFamily="34" charset="0"/>
                      </a:rPr>
                      <m:t>,</m:t>
                    </m:r>
                    <m:r>
                      <a:rPr lang="vi-VN" b="1" i="1" smtClean="0">
                        <a:latin typeface="Cambria Math"/>
                        <a:cs typeface="Arial" pitchFamily="34" charset="0"/>
                      </a:rPr>
                      <m:t>𝟖</m:t>
                    </m:r>
                    <m:r>
                      <a:rPr lang="vi-VN" b="1" i="1" smtClean="0">
                        <a:latin typeface="Cambria Math"/>
                        <a:cs typeface="Arial" pitchFamily="34" charset="0"/>
                      </a:rPr>
                      <m:t>=</m:t>
                    </m:r>
                    <m:r>
                      <a:rPr lang="vi-VN" b="1" i="1" smtClean="0">
                        <a:latin typeface="Cambria Math"/>
                        <a:cs typeface="Arial" pitchFamily="34" charset="0"/>
                      </a:rPr>
                      <m:t>𝟐</m:t>
                    </m:r>
                    <m:r>
                      <a:rPr lang="vi-VN" b="1" i="1" smtClean="0">
                        <a:latin typeface="Cambria Math"/>
                        <a:cs typeface="Arial" pitchFamily="34" charset="0"/>
                      </a:rPr>
                      <m:t>,</m:t>
                    </m:r>
                    <m:r>
                      <a:rPr lang="vi-VN" b="1" i="1" smtClean="0">
                        <a:latin typeface="Cambria Math"/>
                        <a:cs typeface="Arial" pitchFamily="34" charset="0"/>
                      </a:rPr>
                      <m:t>𝟒</m:t>
                    </m:r>
                  </m:oMath>
                </a14:m>
                <a:r>
                  <a:rPr lang="vi-VN" b="1" smtClean="0">
                    <a:latin typeface="Arial" pitchFamily="34" charset="0"/>
                    <a:cs typeface="Arial" pitchFamily="34" charset="0"/>
                  </a:rPr>
                  <a:t> </a:t>
                </a:r>
                <a:r>
                  <a:rPr lang="vi-VN" b="1">
                    <a:latin typeface="Arial" pitchFamily="34" charset="0"/>
                    <a:cs typeface="Arial" pitchFamily="34" charset="0"/>
                  </a:rPr>
                  <a:t>(tỉ đồng).</a:t>
                </a:r>
                <a:endParaRPr lang="en-US" b="1">
                  <a:latin typeface="Arial" pitchFamily="34" charset="0"/>
                  <a:cs typeface="Arial"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1065212" y="3569732"/>
                <a:ext cx="10515600" cy="461665"/>
              </a:xfrm>
              <a:prstGeom prst="rect">
                <a:avLst/>
              </a:prstGeom>
              <a:blipFill rotWithShape="1">
                <a:blip r:embed="rId6"/>
                <a:stretch>
                  <a:fillRect l="-928" t="-9333"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1065212" y="4122003"/>
                <a:ext cx="10515600" cy="830997"/>
              </a:xfrm>
              <a:prstGeom prst="rect">
                <a:avLst/>
              </a:prstGeom>
              <a:noFill/>
            </p:spPr>
            <p:txBody>
              <a:bodyPr wrap="square" rtlCol="0">
                <a:spAutoFit/>
              </a:bodyPr>
              <a:lstStyle/>
              <a:p>
                <a:r>
                  <a:rPr lang="vi-VN" b="1">
                    <a:latin typeface="Arial" pitchFamily="34" charset="0"/>
                    <a:cs typeface="Arial" pitchFamily="34" charset="0"/>
                  </a:rPr>
                  <a:t>Giá trị của chiếc máy ủi sau mỗi năm sử dụng lập thành một cấp số nhân với số hạng đầu </a:t>
                </a:r>
                <a14:m>
                  <m:oMath xmlns:m="http://schemas.openxmlformats.org/officeDocument/2006/math">
                    <m:r>
                      <a:rPr lang="vi-VN" b="1" i="1" smtClean="0">
                        <a:latin typeface="Cambria Math"/>
                        <a:cs typeface="Arial" pitchFamily="34" charset="0"/>
                      </a:rPr>
                      <m:t>𝒖</m:t>
                    </m:r>
                    <m:r>
                      <a:rPr lang="vi-VN" b="1" i="1" baseline="-25000" smtClean="0">
                        <a:latin typeface="Cambria Math"/>
                        <a:cs typeface="Arial" pitchFamily="34" charset="0"/>
                      </a:rPr>
                      <m:t>𝟏</m:t>
                    </m:r>
                    <m:r>
                      <a:rPr lang="vi-VN" b="1" i="1" smtClean="0">
                        <a:latin typeface="Cambria Math"/>
                        <a:cs typeface="Arial" pitchFamily="34" charset="0"/>
                      </a:rPr>
                      <m:t>=</m:t>
                    </m:r>
                    <m:r>
                      <a:rPr lang="vi-VN" b="1" i="1" smtClean="0">
                        <a:latin typeface="Cambria Math"/>
                        <a:cs typeface="Arial" pitchFamily="34" charset="0"/>
                      </a:rPr>
                      <m:t>𝟐</m:t>
                    </m:r>
                    <m:r>
                      <a:rPr lang="vi-VN" b="1" i="1" smtClean="0">
                        <a:latin typeface="Cambria Math"/>
                        <a:cs typeface="Arial" pitchFamily="34" charset="0"/>
                      </a:rPr>
                      <m:t>,</m:t>
                    </m:r>
                    <m:r>
                      <a:rPr lang="vi-VN" b="1" i="1" smtClean="0">
                        <a:latin typeface="Cambria Math"/>
                        <a:cs typeface="Arial" pitchFamily="34" charset="0"/>
                      </a:rPr>
                      <m:t>𝟒</m:t>
                    </m:r>
                  </m:oMath>
                </a14:m>
                <a:r>
                  <a:rPr lang="vi-VN" b="1" smtClean="0">
                    <a:latin typeface="Arial" pitchFamily="34" charset="0"/>
                    <a:cs typeface="Arial" pitchFamily="34" charset="0"/>
                  </a:rPr>
                  <a:t> </a:t>
                </a:r>
                <a:r>
                  <a:rPr lang="vi-VN" b="1">
                    <a:latin typeface="Arial" pitchFamily="34" charset="0"/>
                    <a:cs typeface="Arial" pitchFamily="34" charset="0"/>
                  </a:rPr>
                  <a:t>và công bội </a:t>
                </a:r>
                <a14:m>
                  <m:oMath xmlns:m="http://schemas.openxmlformats.org/officeDocument/2006/math">
                    <m:r>
                      <a:rPr lang="vi-VN" b="1" i="1" smtClean="0">
                        <a:latin typeface="Cambria Math"/>
                        <a:cs typeface="Arial" pitchFamily="34" charset="0"/>
                      </a:rPr>
                      <m:t>𝒒</m:t>
                    </m:r>
                    <m:r>
                      <a:rPr lang="vi-VN" b="1" i="1" smtClean="0">
                        <a:latin typeface="Cambria Math"/>
                        <a:cs typeface="Arial" pitchFamily="34" charset="0"/>
                      </a:rPr>
                      <m:t>=</m:t>
                    </m:r>
                    <m:r>
                      <a:rPr lang="vi-VN" b="1" i="1" smtClean="0">
                        <a:latin typeface="Cambria Math"/>
                        <a:cs typeface="Arial" pitchFamily="34" charset="0"/>
                      </a:rPr>
                      <m:t>𝟎</m:t>
                    </m:r>
                    <m:r>
                      <a:rPr lang="vi-VN" b="1" i="1" smtClean="0">
                        <a:latin typeface="Cambria Math"/>
                        <a:cs typeface="Arial" pitchFamily="34" charset="0"/>
                      </a:rPr>
                      <m:t>,</m:t>
                    </m:r>
                    <m:r>
                      <a:rPr lang="vi-VN" b="1" i="1" smtClean="0">
                        <a:latin typeface="Cambria Math"/>
                        <a:cs typeface="Arial" pitchFamily="34" charset="0"/>
                      </a:rPr>
                      <m:t>𝟖</m:t>
                    </m:r>
                  </m:oMath>
                </a14:m>
                <a:r>
                  <a:rPr lang="vi-VN" b="1">
                    <a:latin typeface="Arial" pitchFamily="34" charset="0"/>
                    <a:cs typeface="Arial" pitchFamily="34" charset="0"/>
                  </a:rPr>
                  <a:t>.</a:t>
                </a:r>
                <a:endParaRPr lang="en-US" b="1">
                  <a:latin typeface="Arial" pitchFamily="34" charset="0"/>
                  <a:cs typeface="Arial"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1065212" y="4122003"/>
                <a:ext cx="10515600" cy="830997"/>
              </a:xfrm>
              <a:prstGeom prst="rect">
                <a:avLst/>
              </a:prstGeom>
              <a:blipFill rotWithShape="1">
                <a:blip r:embed="rId7"/>
                <a:stretch>
                  <a:fillRect l="-928" t="-5109" b="-16058"/>
                </a:stretch>
              </a:blipFill>
            </p:spPr>
            <p:txBody>
              <a:bodyPr/>
              <a:lstStyle/>
              <a:p>
                <a:r>
                  <a:rPr lang="en-US">
                    <a:noFill/>
                  </a:rPr>
                  <a:t> </a:t>
                </a:r>
              </a:p>
            </p:txBody>
          </p:sp>
        </mc:Fallback>
      </mc:AlternateContent>
      <p:sp>
        <p:nvSpPr>
          <p:cNvPr id="21" name="TextBox 20"/>
          <p:cNvSpPr txBox="1"/>
          <p:nvPr/>
        </p:nvSpPr>
        <p:spPr>
          <a:xfrm>
            <a:off x="1004167" y="4988957"/>
            <a:ext cx="10515600" cy="461665"/>
          </a:xfrm>
          <a:prstGeom prst="rect">
            <a:avLst/>
          </a:prstGeom>
          <a:noFill/>
        </p:spPr>
        <p:txBody>
          <a:bodyPr wrap="square" rtlCol="0">
            <a:spAutoFit/>
          </a:bodyPr>
          <a:lstStyle/>
          <a:p>
            <a:r>
              <a:rPr lang="vi-VN" b="1">
                <a:latin typeface="Arial" pitchFamily="34" charset="0"/>
                <a:cs typeface="Arial" pitchFamily="34" charset="0"/>
              </a:rPr>
              <a:t>Vậy giá trị còn lại của chiếc máy ủi sau 5 năm sử dụng </a:t>
            </a:r>
            <a:r>
              <a:rPr lang="vi-VN" b="1" smtClean="0">
                <a:latin typeface="Arial" pitchFamily="34" charset="0"/>
                <a:cs typeface="Arial" pitchFamily="34" charset="0"/>
              </a:rPr>
              <a:t>là</a:t>
            </a:r>
            <a:r>
              <a:rPr lang="en-US" b="1" smtClean="0">
                <a:latin typeface="Arial" pitchFamily="34" charset="0"/>
                <a:cs typeface="Arial" pitchFamily="34" charset="0"/>
              </a:rPr>
              <a:t> :</a:t>
            </a:r>
            <a:endParaRPr lang="en-US"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787990979"/>
              </p:ext>
            </p:extLst>
          </p:nvPr>
        </p:nvGraphicFramePr>
        <p:xfrm>
          <a:off x="3122612" y="5562600"/>
          <a:ext cx="4551363" cy="519112"/>
        </p:xfrm>
        <a:graphic>
          <a:graphicData uri="http://schemas.openxmlformats.org/presentationml/2006/ole">
            <mc:AlternateContent xmlns:mc="http://schemas.openxmlformats.org/markup-compatibility/2006">
              <mc:Choice xmlns:v="urn:schemas-microsoft-com:vml" Requires="v">
                <p:oleObj spid="_x0000_s106504" name="Equation" r:id="rId8" imgW="2120760" imgH="241200" progId="Equation.DSMT4">
                  <p:embed/>
                </p:oleObj>
              </mc:Choice>
              <mc:Fallback>
                <p:oleObj name="Equation" r:id="rId8" imgW="2120760" imgH="241200" progId="Equation.DSMT4">
                  <p:embed/>
                  <p:pic>
                    <p:nvPicPr>
                      <p:cNvPr id="0" name="Object 29"/>
                      <p:cNvPicPr>
                        <a:picLocks noChangeAspect="1" noChangeArrowheads="1"/>
                      </p:cNvPicPr>
                      <p:nvPr/>
                    </p:nvPicPr>
                    <p:blipFill>
                      <a:blip r:embed="rId9"/>
                      <a:srcRect/>
                      <a:stretch>
                        <a:fillRect/>
                      </a:stretch>
                    </p:blipFill>
                    <p:spPr bwMode="auto">
                      <a:xfrm>
                        <a:off x="3122612" y="5562600"/>
                        <a:ext cx="45513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 name="TextBox 28"/>
          <p:cNvSpPr txBox="1"/>
          <p:nvPr/>
        </p:nvSpPr>
        <p:spPr>
          <a:xfrm>
            <a:off x="7694612" y="5562600"/>
            <a:ext cx="1414192" cy="461665"/>
          </a:xfrm>
          <a:prstGeom prst="rect">
            <a:avLst/>
          </a:prstGeom>
          <a:noFill/>
        </p:spPr>
        <p:txBody>
          <a:bodyPr wrap="square" rtlCol="0">
            <a:spAutoFit/>
          </a:bodyPr>
          <a:lstStyle/>
          <a:p>
            <a:r>
              <a:rPr lang="en-US" b="1" smtClean="0">
                <a:latin typeface="Arial" pitchFamily="34" charset="0"/>
                <a:cs typeface="Arial" pitchFamily="34" charset="0"/>
              </a:rPr>
              <a:t>(tỉ đồng)</a:t>
            </a:r>
            <a:endParaRPr lang="en-US" b="1">
              <a:latin typeface="Arial" pitchFamily="34" charset="0"/>
              <a:cs typeface="Arial" pitchFamily="34" charset="0"/>
            </a:endParaRPr>
          </a:p>
        </p:txBody>
      </p:sp>
    </p:spTree>
    <p:extLst>
      <p:ext uri="{BB962C8B-B14F-4D97-AF65-F5344CB8AC3E}">
        <p14:creationId xmlns:p14="http://schemas.microsoft.com/office/powerpoint/2010/main" val="895265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1" y="114301"/>
            <a:ext cx="9525866" cy="1638300"/>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152400"/>
            <a:ext cx="9227418"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Vào năm 2020, dân số của một quốc gia là khoảng 97 triệu người và tốc độ tăng trưởng dân số là 0,91%. Nếu tốc độ tăng trưởng dân số này được giữ nguyên hằng năm, hãy ước tính dân số của quốc gia đó vào năm 2030</a:t>
            </a:r>
            <a:r>
              <a:rPr lang="vi-VN" b="1" smtClean="0">
                <a:latin typeface="Arial" pitchFamily="34" charset="0"/>
                <a:cs typeface="Arial" pitchFamily="34" charset="0"/>
              </a:rPr>
              <a:t>.</a:t>
            </a:r>
            <a:endParaRPr lang="vi-VN" b="1">
              <a:latin typeface="Arial" pitchFamily="34" charset="0"/>
              <a:cs typeface="Arial" pitchFamily="34" charset="0"/>
            </a:endParaRPr>
          </a:p>
        </p:txBody>
      </p:sp>
      <p:sp>
        <p:nvSpPr>
          <p:cNvPr id="10" name="Rectangle 9"/>
          <p:cNvSpPr/>
          <p:nvPr/>
        </p:nvSpPr>
        <p:spPr>
          <a:xfrm>
            <a:off x="415567" y="435934"/>
            <a:ext cx="1435714"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2.20</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7212" y="185737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760412" y="2286000"/>
            <a:ext cx="10820400" cy="830997"/>
          </a:xfrm>
          <a:prstGeom prst="rect">
            <a:avLst/>
          </a:prstGeom>
          <a:noFill/>
        </p:spPr>
        <p:txBody>
          <a:bodyPr wrap="square" rtlCol="0">
            <a:spAutoFit/>
          </a:bodyPr>
          <a:lstStyle/>
          <a:p>
            <a:pPr marL="342900" indent="-342900">
              <a:buFont typeface="Wingdings" pitchFamily="2" charset="2"/>
              <a:buChar char="v"/>
            </a:pPr>
            <a:r>
              <a:rPr lang="vi-VN" b="1">
                <a:latin typeface="Arial" pitchFamily="34" charset="0"/>
                <a:cs typeface="Arial" pitchFamily="34" charset="0"/>
              </a:rPr>
              <a:t>Giả sử dân số của quốc gia đó là N. Vì tốc độ tăng trưởng dân số là 0,91% nên sau một năm, số dân tăng thêm là 0,91% . N</a:t>
            </a:r>
            <a:endParaRPr lang="en-US" b="1">
              <a:latin typeface="Arial" pitchFamily="34" charset="0"/>
              <a:cs typeface="Arial" pitchFamily="34" charset="0"/>
            </a:endParaRPr>
          </a:p>
        </p:txBody>
      </p:sp>
      <p:sp>
        <p:nvSpPr>
          <p:cNvPr id="19" name="TextBox 18"/>
          <p:cNvSpPr txBox="1"/>
          <p:nvPr/>
        </p:nvSpPr>
        <p:spPr>
          <a:xfrm>
            <a:off x="1065212" y="3200400"/>
            <a:ext cx="10515600" cy="461665"/>
          </a:xfrm>
          <a:prstGeom prst="rect">
            <a:avLst/>
          </a:prstGeom>
          <a:noFill/>
        </p:spPr>
        <p:txBody>
          <a:bodyPr wrap="square" rtlCol="0">
            <a:spAutoFit/>
          </a:bodyPr>
          <a:lstStyle/>
          <a:p>
            <a:r>
              <a:rPr lang="pt-BR" b="1">
                <a:latin typeface="Arial" pitchFamily="34" charset="0"/>
                <a:cs typeface="Arial" pitchFamily="34" charset="0"/>
              </a:rPr>
              <a:t>Vậy dân số </a:t>
            </a:r>
            <a:r>
              <a:rPr lang="pt-BR" b="1" smtClean="0">
                <a:latin typeface="Arial" pitchFamily="34" charset="0"/>
                <a:cs typeface="Arial" pitchFamily="34" charset="0"/>
              </a:rPr>
              <a:t>vào </a:t>
            </a:r>
            <a:r>
              <a:rPr lang="pt-BR" b="1">
                <a:latin typeface="Arial" pitchFamily="34" charset="0"/>
                <a:cs typeface="Arial" pitchFamily="34" charset="0"/>
              </a:rPr>
              <a:t>năm sau </a:t>
            </a:r>
            <a:r>
              <a:rPr lang="pt-BR" b="1" smtClean="0">
                <a:latin typeface="Arial" pitchFamily="34" charset="0"/>
                <a:cs typeface="Arial" pitchFamily="34" charset="0"/>
              </a:rPr>
              <a:t>là :  </a:t>
            </a:r>
            <a:r>
              <a:rPr lang="pt-BR" b="1">
                <a:latin typeface="Arial" pitchFamily="34" charset="0"/>
                <a:cs typeface="Arial" pitchFamily="34" charset="0"/>
              </a:rPr>
              <a:t>N + 0,91% . N = 100,91% . N = 1,0091N.</a:t>
            </a:r>
            <a:endParaRPr lang="en-US"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0" name="TextBox 19"/>
              <p:cNvSpPr txBox="1"/>
              <p:nvPr/>
            </p:nvSpPr>
            <p:spPr>
              <a:xfrm>
                <a:off x="1065212" y="3733800"/>
                <a:ext cx="10515600" cy="830997"/>
              </a:xfrm>
              <a:prstGeom prst="rect">
                <a:avLst/>
              </a:prstGeom>
              <a:noFill/>
            </p:spPr>
            <p:txBody>
              <a:bodyPr wrap="square" rtlCol="0">
                <a:spAutoFit/>
              </a:bodyPr>
              <a:lstStyle/>
              <a:p>
                <a:r>
                  <a:rPr lang="vi-VN" b="1">
                    <a:latin typeface="Arial" pitchFamily="34" charset="0"/>
                    <a:cs typeface="Arial" pitchFamily="34" charset="0"/>
                  </a:rPr>
                  <a:t>Như vậy, dân số của quốc gia đó sau mỗi năm lập thành một cấp số nhân với số hạng đầu </a:t>
                </a:r>
                <a14:m>
                  <m:oMath xmlns:m="http://schemas.openxmlformats.org/officeDocument/2006/math">
                    <m:r>
                      <a:rPr lang="vi-VN" b="1" i="1" smtClean="0">
                        <a:latin typeface="Cambria Math"/>
                        <a:cs typeface="Arial" pitchFamily="34" charset="0"/>
                      </a:rPr>
                      <m:t>𝒖</m:t>
                    </m:r>
                    <m:r>
                      <a:rPr lang="vi-VN" b="1" i="1" baseline="-25000" smtClean="0">
                        <a:latin typeface="Cambria Math"/>
                        <a:cs typeface="Arial" pitchFamily="34" charset="0"/>
                      </a:rPr>
                      <m:t>𝟏</m:t>
                    </m:r>
                    <m:r>
                      <a:rPr lang="vi-VN" b="1" i="1" smtClean="0">
                        <a:latin typeface="Cambria Math"/>
                        <a:cs typeface="Arial" pitchFamily="34" charset="0"/>
                      </a:rPr>
                      <m:t>=</m:t>
                    </m:r>
                    <m:r>
                      <a:rPr lang="vi-VN" b="1" i="1" smtClean="0">
                        <a:latin typeface="Cambria Math"/>
                        <a:cs typeface="Arial" pitchFamily="34" charset="0"/>
                      </a:rPr>
                      <m:t>𝑵</m:t>
                    </m:r>
                  </m:oMath>
                </a14:m>
                <a:r>
                  <a:rPr lang="vi-VN" b="1" smtClean="0">
                    <a:latin typeface="Arial" pitchFamily="34" charset="0"/>
                    <a:cs typeface="Arial" pitchFamily="34" charset="0"/>
                  </a:rPr>
                  <a:t> </a:t>
                </a:r>
                <a:r>
                  <a:rPr lang="vi-VN" b="1">
                    <a:latin typeface="Arial" pitchFamily="34" charset="0"/>
                    <a:cs typeface="Arial" pitchFamily="34" charset="0"/>
                  </a:rPr>
                  <a:t>và công bội </a:t>
                </a:r>
                <a14:m>
                  <m:oMath xmlns:m="http://schemas.openxmlformats.org/officeDocument/2006/math">
                    <m:r>
                      <a:rPr lang="vi-VN" b="1" i="1" smtClean="0">
                        <a:latin typeface="Cambria Math"/>
                        <a:cs typeface="Arial" pitchFamily="34" charset="0"/>
                      </a:rPr>
                      <m:t>𝒒</m:t>
                    </m:r>
                    <m:r>
                      <a:rPr lang="vi-VN" b="1" i="1" smtClean="0">
                        <a:latin typeface="Cambria Math"/>
                        <a:cs typeface="Arial" pitchFamily="34" charset="0"/>
                      </a:rPr>
                      <m:t>=</m:t>
                    </m:r>
                    <m:r>
                      <a:rPr lang="vi-VN" b="1" i="1" smtClean="0">
                        <a:latin typeface="Cambria Math"/>
                        <a:cs typeface="Arial" pitchFamily="34" charset="0"/>
                      </a:rPr>
                      <m:t>𝟏</m:t>
                    </m:r>
                    <m:r>
                      <a:rPr lang="vi-VN" b="1" i="1" smtClean="0">
                        <a:latin typeface="Cambria Math"/>
                        <a:cs typeface="Arial" pitchFamily="34" charset="0"/>
                      </a:rPr>
                      <m:t>,</m:t>
                    </m:r>
                    <m:r>
                      <a:rPr lang="vi-VN" b="1" i="1" smtClean="0">
                        <a:latin typeface="Cambria Math"/>
                        <a:cs typeface="Arial" pitchFamily="34" charset="0"/>
                      </a:rPr>
                      <m:t>𝟎𝟎𝟗𝟏</m:t>
                    </m:r>
                  </m:oMath>
                </a14:m>
                <a:r>
                  <a:rPr lang="vi-VN" b="1">
                    <a:latin typeface="Arial" pitchFamily="34" charset="0"/>
                    <a:cs typeface="Arial" pitchFamily="34" charset="0"/>
                  </a:rPr>
                  <a:t>.</a:t>
                </a:r>
                <a:endParaRPr lang="en-US" b="1">
                  <a:latin typeface="Arial" pitchFamily="34" charset="0"/>
                  <a:cs typeface="Arial"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1065212" y="3733800"/>
                <a:ext cx="10515600" cy="830997"/>
              </a:xfrm>
              <a:prstGeom prst="rect">
                <a:avLst/>
              </a:prstGeom>
              <a:blipFill rotWithShape="1">
                <a:blip r:embed="rId6"/>
                <a:stretch>
                  <a:fillRect l="-928" t="-5147"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1065212" y="4564797"/>
                <a:ext cx="10515600" cy="461665"/>
              </a:xfrm>
              <a:prstGeom prst="rect">
                <a:avLst/>
              </a:prstGeom>
              <a:noFill/>
            </p:spPr>
            <p:txBody>
              <a:bodyPr wrap="square" rtlCol="0">
                <a:spAutoFit/>
              </a:bodyPr>
              <a:lstStyle/>
              <a:p>
                <a:r>
                  <a:rPr lang="vi-VN" b="1">
                    <a:latin typeface="Arial" pitchFamily="34" charset="0"/>
                    <a:cs typeface="Arial" pitchFamily="34" charset="0"/>
                  </a:rPr>
                  <a:t>Theo bài ra ta có: </a:t>
                </a:r>
                <a14:m>
                  <m:oMath xmlns:m="http://schemas.openxmlformats.org/officeDocument/2006/math">
                    <m:r>
                      <a:rPr lang="vi-VN" b="1" i="1" smtClean="0">
                        <a:latin typeface="Cambria Math"/>
                        <a:cs typeface="Arial" pitchFamily="34" charset="0"/>
                      </a:rPr>
                      <m:t>𝒖</m:t>
                    </m:r>
                    <m:r>
                      <a:rPr lang="vi-VN" b="1" i="1" baseline="-25000" smtClean="0">
                        <a:latin typeface="Cambria Math"/>
                        <a:cs typeface="Arial" pitchFamily="34" charset="0"/>
                      </a:rPr>
                      <m:t>𝟏</m:t>
                    </m:r>
                    <m:r>
                      <a:rPr lang="vi-VN" b="1" i="1" smtClean="0">
                        <a:latin typeface="Cambria Math"/>
                        <a:cs typeface="Arial" pitchFamily="34" charset="0"/>
                      </a:rPr>
                      <m:t>=</m:t>
                    </m:r>
                    <m:r>
                      <a:rPr lang="vi-VN" b="1" i="1" smtClean="0">
                        <a:latin typeface="Cambria Math"/>
                        <a:cs typeface="Arial" pitchFamily="34" charset="0"/>
                      </a:rPr>
                      <m:t>𝟗𝟕</m:t>
                    </m:r>
                    <m:r>
                      <a:rPr lang="vi-VN" b="1" i="1" smtClean="0">
                        <a:latin typeface="Cambria Math"/>
                        <a:cs typeface="Arial" pitchFamily="34" charset="0"/>
                      </a:rPr>
                      <m:t> </m:t>
                    </m:r>
                  </m:oMath>
                </a14:m>
                <a:r>
                  <a:rPr lang="vi-VN" b="1">
                    <a:latin typeface="Arial" pitchFamily="34" charset="0"/>
                    <a:cs typeface="Arial" pitchFamily="34" charset="0"/>
                  </a:rPr>
                  <a:t>ứng với năm 2020</a:t>
                </a:r>
                <a:r>
                  <a:rPr lang="vi-VN" b="1" smtClean="0">
                    <a:latin typeface="Arial" pitchFamily="34" charset="0"/>
                    <a:cs typeface="Arial" pitchFamily="34" charset="0"/>
                  </a:rPr>
                  <a:t>.</a:t>
                </a:r>
                <a:r>
                  <a:rPr lang="pl-PL" b="1">
                    <a:latin typeface="Arial" pitchFamily="34" charset="0"/>
                    <a:cs typeface="Arial" pitchFamily="34" charset="0"/>
                  </a:rPr>
                  <a:t> Ta có: 2030 – 2020 = 10.</a:t>
                </a:r>
                <a:r>
                  <a:rPr lang="en-US" b="1" smtClean="0">
                    <a:latin typeface="Arial" pitchFamily="34" charset="0"/>
                    <a:cs typeface="Arial" pitchFamily="34" charset="0"/>
                  </a:rPr>
                  <a:t> </a:t>
                </a:r>
                <a:endParaRPr lang="en-US" b="1">
                  <a:latin typeface="Arial" pitchFamily="34" charset="0"/>
                  <a:cs typeface="Arial"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1065212" y="4564797"/>
                <a:ext cx="10515600" cy="461665"/>
              </a:xfrm>
              <a:prstGeom prst="rect">
                <a:avLst/>
              </a:prstGeom>
              <a:blipFill rotWithShape="1">
                <a:blip r:embed="rId7"/>
                <a:stretch>
                  <a:fillRect l="-928" t="-9211" b="-30263"/>
                </a:stretch>
              </a:blipFill>
            </p:spPr>
            <p:txBody>
              <a:bodyPr/>
              <a:lstStyle/>
              <a:p>
                <a:r>
                  <a:rPr lang="en-US">
                    <a:noFill/>
                  </a:rPr>
                  <a:t> </a:t>
                </a:r>
              </a:p>
            </p:txBody>
          </p:sp>
        </mc:Fallback>
      </mc:AlternateContent>
      <p:graphicFrame>
        <p:nvGraphicFramePr>
          <p:cNvPr id="2" name="Object 1"/>
          <p:cNvGraphicFramePr>
            <a:graphicFrameLocks noChangeAspect="1"/>
          </p:cNvGraphicFramePr>
          <p:nvPr>
            <p:extLst>
              <p:ext uri="{D42A27DB-BD31-4B8C-83A1-F6EECF244321}">
                <p14:modId xmlns:p14="http://schemas.microsoft.com/office/powerpoint/2010/main" val="1074430405"/>
              </p:ext>
            </p:extLst>
          </p:nvPr>
        </p:nvGraphicFramePr>
        <p:xfrm>
          <a:off x="3351212" y="5762655"/>
          <a:ext cx="4714875" cy="519113"/>
        </p:xfrm>
        <a:graphic>
          <a:graphicData uri="http://schemas.openxmlformats.org/presentationml/2006/ole">
            <mc:AlternateContent xmlns:mc="http://schemas.openxmlformats.org/markup-compatibility/2006">
              <mc:Choice xmlns:v="urn:schemas-microsoft-com:vml" Requires="v">
                <p:oleObj spid="_x0000_s107525" name="Equation" r:id="rId8" imgW="2197080" imgH="241200" progId="Equation.DSMT4">
                  <p:embed/>
                </p:oleObj>
              </mc:Choice>
              <mc:Fallback>
                <p:oleObj name="Equation" r:id="rId8" imgW="2197080" imgH="241200" progId="Equation.DSMT4">
                  <p:embed/>
                  <p:pic>
                    <p:nvPicPr>
                      <p:cNvPr id="0" name=""/>
                      <p:cNvPicPr>
                        <a:picLocks noChangeAspect="1" noChangeArrowheads="1"/>
                      </p:cNvPicPr>
                      <p:nvPr/>
                    </p:nvPicPr>
                    <p:blipFill>
                      <a:blip r:embed="rId9"/>
                      <a:srcRect/>
                      <a:stretch>
                        <a:fillRect/>
                      </a:stretch>
                    </p:blipFill>
                    <p:spPr bwMode="auto">
                      <a:xfrm>
                        <a:off x="3351212" y="5762655"/>
                        <a:ext cx="47148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 name="TextBox 28"/>
          <p:cNvSpPr txBox="1"/>
          <p:nvPr/>
        </p:nvSpPr>
        <p:spPr>
          <a:xfrm>
            <a:off x="8151812" y="5781765"/>
            <a:ext cx="1828800" cy="400110"/>
          </a:xfrm>
          <a:prstGeom prst="rect">
            <a:avLst/>
          </a:prstGeom>
          <a:noFill/>
        </p:spPr>
        <p:txBody>
          <a:bodyPr wrap="square" rtlCol="0">
            <a:spAutoFit/>
          </a:bodyPr>
          <a:lstStyle/>
          <a:p>
            <a:r>
              <a:rPr lang="en-US" sz="2000" b="1" smtClean="0">
                <a:latin typeface="Arial" pitchFamily="34" charset="0"/>
                <a:cs typeface="Arial" pitchFamily="34" charset="0"/>
              </a:rPr>
              <a:t>(triệu người)</a:t>
            </a:r>
            <a:endParaRPr lang="en-US" sz="2000" b="1">
              <a:latin typeface="Arial" pitchFamily="34" charset="0"/>
              <a:cs typeface="Arial" pitchFamily="34" charset="0"/>
            </a:endParaRPr>
          </a:p>
        </p:txBody>
      </p:sp>
      <p:sp>
        <p:nvSpPr>
          <p:cNvPr id="13" name="TextBox 12"/>
          <p:cNvSpPr txBox="1"/>
          <p:nvPr/>
        </p:nvSpPr>
        <p:spPr>
          <a:xfrm>
            <a:off x="1063624" y="5181600"/>
            <a:ext cx="10515600" cy="461665"/>
          </a:xfrm>
          <a:prstGeom prst="rect">
            <a:avLst/>
          </a:prstGeom>
          <a:noFill/>
        </p:spPr>
        <p:txBody>
          <a:bodyPr wrap="square" rtlCol="0">
            <a:spAutoFit/>
          </a:bodyPr>
          <a:lstStyle/>
          <a:p>
            <a:r>
              <a:rPr lang="vi-VN" b="1">
                <a:latin typeface="Arial" pitchFamily="34" charset="0"/>
                <a:cs typeface="Arial" pitchFamily="34" charset="0"/>
              </a:rPr>
              <a:t>Dân số của quốc gia đó vào năm 2030 </a:t>
            </a:r>
            <a:r>
              <a:rPr lang="en-US" b="1" smtClean="0">
                <a:latin typeface="Arial" pitchFamily="34" charset="0"/>
                <a:cs typeface="Arial" pitchFamily="34" charset="0"/>
              </a:rPr>
              <a:t>:</a:t>
            </a:r>
            <a:endParaRPr lang="en-US" b="1">
              <a:latin typeface="Arial" pitchFamily="34" charset="0"/>
              <a:cs typeface="Arial" pitchFamily="34" charset="0"/>
            </a:endParaRPr>
          </a:p>
        </p:txBody>
      </p:sp>
    </p:spTree>
    <p:extLst>
      <p:ext uri="{BB962C8B-B14F-4D97-AF65-F5344CB8AC3E}">
        <p14:creationId xmlns:p14="http://schemas.microsoft.com/office/powerpoint/2010/main" val="1277113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left)">
                                      <p:cBhvr>
                                        <p:cTn id="3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9"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1" y="114300"/>
            <a:ext cx="9525866" cy="2007847"/>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152400"/>
            <a:ext cx="9227418" cy="1969748"/>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Một loại thuốc được dùng mỗi ngày một lần. Lúc đầu nồng độ thuốc trong máu của bệnh nhân tăng nhanh, nhưng mỗi liều tiếp có tác dụng ít hơn liều trước đó. Lượng thuốc trong máu ở ngày thứ nhất là 50 mg, và mỗi ngày sau đó giảm chỉ còn một nửa so với ngày kề trước đó. Tính tổng lượng thuốc (tính bằng mg) trong máu của bệnh nhân sau khi dùng thuốc 10 ngày liên tiếp.</a:t>
            </a:r>
          </a:p>
        </p:txBody>
      </p:sp>
      <p:sp>
        <p:nvSpPr>
          <p:cNvPr id="10" name="Rectangle 9"/>
          <p:cNvSpPr/>
          <p:nvPr/>
        </p:nvSpPr>
        <p:spPr>
          <a:xfrm>
            <a:off x="406750" y="435934"/>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2.21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7212" y="220500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8" name="TextBox 17"/>
              <p:cNvSpPr txBox="1"/>
              <p:nvPr/>
            </p:nvSpPr>
            <p:spPr>
              <a:xfrm>
                <a:off x="760412" y="2633632"/>
                <a:ext cx="10820400" cy="1386020"/>
              </a:xfrm>
              <a:prstGeom prst="rect">
                <a:avLst/>
              </a:prstGeom>
              <a:noFill/>
            </p:spPr>
            <p:txBody>
              <a:bodyPr wrap="square" rtlCol="0">
                <a:spAutoFit/>
              </a:bodyPr>
              <a:lstStyle/>
              <a:p>
                <a:pPr marL="342900" indent="-342900">
                  <a:buFont typeface="Wingdings" pitchFamily="2" charset="2"/>
                  <a:buChar char="v"/>
                </a:pPr>
                <a:r>
                  <a:rPr lang="vi-VN" b="1" smtClean="0">
                    <a:latin typeface="Arial" pitchFamily="34" charset="0"/>
                    <a:cs typeface="Arial" pitchFamily="34" charset="0"/>
                  </a:rPr>
                  <a:t>Lượng thuốc (tính bằng mg) trong máu của bệnh nhân sau mỗi ngày dùng thuốc lập thành một cấp số nhân với số hạng đầu </a:t>
                </a:r>
                <a14:m>
                  <m:oMath xmlns:m="http://schemas.openxmlformats.org/officeDocument/2006/math">
                    <m:r>
                      <a:rPr lang="vi-VN" b="1" i="1" smtClean="0">
                        <a:latin typeface="Cambria Math"/>
                        <a:cs typeface="Arial" pitchFamily="34" charset="0"/>
                      </a:rPr>
                      <m:t>𝒖</m:t>
                    </m:r>
                    <m:r>
                      <a:rPr lang="vi-VN" b="1" i="1" baseline="-25000" smtClean="0">
                        <a:latin typeface="Cambria Math"/>
                        <a:cs typeface="Arial" pitchFamily="34" charset="0"/>
                      </a:rPr>
                      <m:t>𝟏</m:t>
                    </m:r>
                    <m:r>
                      <a:rPr lang="vi-VN" b="1" i="1" smtClean="0">
                        <a:latin typeface="Cambria Math"/>
                        <a:cs typeface="Arial" pitchFamily="34" charset="0"/>
                      </a:rPr>
                      <m:t>=</m:t>
                    </m:r>
                    <m:r>
                      <a:rPr lang="vi-VN" b="1" i="1" smtClean="0">
                        <a:latin typeface="Cambria Math"/>
                        <a:cs typeface="Arial" pitchFamily="34" charset="0"/>
                      </a:rPr>
                      <m:t>𝟓𝟎</m:t>
                    </m:r>
                  </m:oMath>
                </a14:m>
                <a:r>
                  <a:rPr lang="vi-VN" b="1" smtClean="0">
                    <a:latin typeface="Arial" pitchFamily="34" charset="0"/>
                    <a:cs typeface="Arial" pitchFamily="34" charset="0"/>
                  </a:rPr>
                  <a:t> và công </a:t>
                </a:r>
                <a:r>
                  <a:rPr lang="vi-VN" b="1">
                    <a:latin typeface="Arial" pitchFamily="34" charset="0"/>
                    <a:cs typeface="Arial" pitchFamily="34" charset="0"/>
                  </a:rPr>
                  <a:t>bội </a:t>
                </a:r>
                <a14:m>
                  <m:oMath xmlns:m="http://schemas.openxmlformats.org/officeDocument/2006/math">
                    <m:r>
                      <a:rPr lang="en-US" b="1" i="1" smtClean="0">
                        <a:latin typeface="Cambria Math"/>
                        <a:cs typeface="Arial" pitchFamily="34" charset="0"/>
                      </a:rPr>
                      <m:t>𝒒</m:t>
                    </m:r>
                    <m:r>
                      <a:rPr lang="en-US" b="1" i="1" smtClean="0">
                        <a:latin typeface="Cambria Math"/>
                        <a:cs typeface="Arial" pitchFamily="34" charset="0"/>
                      </a:rPr>
                      <m:t>=</m:t>
                    </m:r>
                    <m:f>
                      <m:fPr>
                        <m:ctrlPr>
                          <a:rPr lang="en-US" b="1" i="1" smtClean="0">
                            <a:latin typeface="Cambria Math"/>
                            <a:cs typeface="Arial" pitchFamily="34" charset="0"/>
                          </a:rPr>
                        </m:ctrlPr>
                      </m:fPr>
                      <m:num>
                        <m:r>
                          <a:rPr lang="en-US" b="1" i="1" smtClean="0">
                            <a:latin typeface="Cambria Math"/>
                            <a:cs typeface="Arial" pitchFamily="34" charset="0"/>
                          </a:rPr>
                          <m:t>𝟏</m:t>
                        </m:r>
                      </m:num>
                      <m:den>
                        <m:r>
                          <a:rPr lang="en-US" b="1" i="1" smtClean="0">
                            <a:latin typeface="Cambria Math"/>
                            <a:cs typeface="Arial" pitchFamily="34" charset="0"/>
                          </a:rPr>
                          <m:t>𝟐</m:t>
                        </m:r>
                      </m:den>
                    </m:f>
                  </m:oMath>
                </a14:m>
                <a:endParaRPr lang="en-US"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760412" y="2633632"/>
                <a:ext cx="10820400" cy="1386020"/>
              </a:xfrm>
              <a:prstGeom prst="rect">
                <a:avLst/>
              </a:prstGeom>
              <a:blipFill rotWithShape="1">
                <a:blip r:embed="rId6"/>
                <a:stretch>
                  <a:fillRect l="-789" t="-3084" b="-1762"/>
                </a:stretch>
              </a:blipFill>
            </p:spPr>
            <p:txBody>
              <a:bodyPr/>
              <a:lstStyle/>
              <a:p>
                <a:r>
                  <a:rPr lang="en-US">
                    <a:noFill/>
                  </a:rPr>
                  <a:t> </a:t>
                </a:r>
              </a:p>
            </p:txBody>
          </p:sp>
        </mc:Fallback>
      </mc:AlternateContent>
      <p:sp>
        <p:nvSpPr>
          <p:cNvPr id="19" name="TextBox 18"/>
          <p:cNvSpPr txBox="1"/>
          <p:nvPr/>
        </p:nvSpPr>
        <p:spPr>
          <a:xfrm>
            <a:off x="1065212" y="4034135"/>
            <a:ext cx="10515600" cy="1200329"/>
          </a:xfrm>
          <a:prstGeom prst="rect">
            <a:avLst/>
          </a:prstGeom>
          <a:noFill/>
        </p:spPr>
        <p:txBody>
          <a:bodyPr wrap="square" rtlCol="0">
            <a:spAutoFit/>
          </a:bodyPr>
          <a:lstStyle/>
          <a:p>
            <a:r>
              <a:rPr lang="vi-VN" b="1">
                <a:latin typeface="Arial" pitchFamily="34" charset="0"/>
                <a:cs typeface="Arial" pitchFamily="34" charset="0"/>
              </a:rPr>
              <a:t>Tổng lượng thuốc (tính bằng mg) trong máu của bệnh nhân sau khi dùng thuốc 10 ngày liên tiếp chính bằng tổng của 10 số hạng đầu của cấp số nhân trên </a:t>
            </a:r>
            <a:r>
              <a:rPr lang="en-US" b="1" smtClean="0">
                <a:latin typeface="Arial" pitchFamily="34" charset="0"/>
                <a:cs typeface="Arial" pitchFamily="34" charset="0"/>
              </a:rPr>
              <a:t>:</a:t>
            </a:r>
            <a:endParaRPr lang="en-US"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35705555"/>
              </p:ext>
            </p:extLst>
          </p:nvPr>
        </p:nvGraphicFramePr>
        <p:xfrm>
          <a:off x="4113212" y="5031293"/>
          <a:ext cx="5524500" cy="1565853"/>
        </p:xfrm>
        <a:graphic>
          <a:graphicData uri="http://schemas.openxmlformats.org/presentationml/2006/ole">
            <mc:AlternateContent xmlns:mc="http://schemas.openxmlformats.org/markup-compatibility/2006">
              <mc:Choice xmlns:v="urn:schemas-microsoft-com:vml" Requires="v">
                <p:oleObj spid="_x0000_s108547" name="Equation" r:id="rId7" imgW="2831760" imgH="799920" progId="Equation.DSMT4">
                  <p:embed/>
                </p:oleObj>
              </mc:Choice>
              <mc:Fallback>
                <p:oleObj name="Equation" r:id="rId7" imgW="2831760" imgH="799920" progId="Equation.DSMT4">
                  <p:embed/>
                  <p:pic>
                    <p:nvPicPr>
                      <p:cNvPr id="0" name=""/>
                      <p:cNvPicPr>
                        <a:picLocks noChangeAspect="1" noChangeArrowheads="1"/>
                      </p:cNvPicPr>
                      <p:nvPr/>
                    </p:nvPicPr>
                    <p:blipFill>
                      <a:blip r:embed="rId8"/>
                      <a:srcRect/>
                      <a:stretch>
                        <a:fillRect/>
                      </a:stretch>
                    </p:blipFill>
                    <p:spPr bwMode="auto">
                      <a:xfrm>
                        <a:off x="4113212" y="5031293"/>
                        <a:ext cx="5524500" cy="156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497863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7358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113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113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1" y="180975"/>
            <a:ext cx="9525866" cy="1676977"/>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228600"/>
            <a:ext cx="9227418" cy="92330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Xác định công bội, số hạng thứ 5, số hạng tổng quát và số hạng thứ 100 của mỗi cấp số nhân sau:</a:t>
            </a:r>
          </a:p>
        </p:txBody>
      </p:sp>
      <p:sp>
        <p:nvSpPr>
          <p:cNvPr id="10" name="Rectangle 9"/>
          <p:cNvSpPr/>
          <p:nvPr/>
        </p:nvSpPr>
        <p:spPr>
          <a:xfrm>
            <a:off x="406750" y="533400"/>
            <a:ext cx="145334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2.15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9850" y="195733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8" name="TextBox 17"/>
              <p:cNvSpPr txBox="1"/>
              <p:nvPr/>
            </p:nvSpPr>
            <p:spPr>
              <a:xfrm>
                <a:off x="1065212" y="2433935"/>
                <a:ext cx="10828389" cy="461665"/>
              </a:xfrm>
              <a:prstGeom prst="rect">
                <a:avLst/>
              </a:prstGeom>
              <a:noFill/>
            </p:spPr>
            <p:txBody>
              <a:bodyPr wrap="square" rtlCol="0">
                <a:spAutoFit/>
              </a:bodyPr>
              <a:lstStyle/>
              <a:p>
                <a:r>
                  <a:rPr lang="vi-VN" b="1">
                    <a:latin typeface="Arial" pitchFamily="34" charset="0"/>
                    <a:cs typeface="Arial" pitchFamily="34" charset="0"/>
                  </a:rPr>
                  <a:t>a) Cấp số nhân đã cho có số hạng đầu </a:t>
                </a:r>
                <a14:m>
                  <m:oMath xmlns:m="http://schemas.openxmlformats.org/officeDocument/2006/math">
                    <m:r>
                      <a:rPr lang="vi-VN" b="1" i="1" smtClean="0">
                        <a:latin typeface="Cambria Math"/>
                        <a:cs typeface="Arial" pitchFamily="34" charset="0"/>
                      </a:rPr>
                      <m:t>𝒖</m:t>
                    </m:r>
                    <m:r>
                      <a:rPr lang="vi-VN" b="1" i="1" baseline="-25000" smtClean="0">
                        <a:latin typeface="Cambria Math"/>
                        <a:cs typeface="Arial" pitchFamily="34" charset="0"/>
                      </a:rPr>
                      <m:t>𝟏</m:t>
                    </m:r>
                    <m:r>
                      <a:rPr lang="vi-VN" b="1" i="1" smtClean="0">
                        <a:latin typeface="Cambria Math"/>
                        <a:cs typeface="Arial" pitchFamily="34" charset="0"/>
                      </a:rPr>
                      <m:t>=</m:t>
                    </m:r>
                    <m:r>
                      <a:rPr lang="en-US" b="1" i="1" smtClean="0">
                        <a:latin typeface="Cambria Math"/>
                        <a:cs typeface="Arial" pitchFamily="34" charset="0"/>
                      </a:rPr>
                      <m:t>𝟏</m:t>
                    </m:r>
                  </m:oMath>
                </a14:m>
                <a:r>
                  <a:rPr lang="vi-VN" b="1" smtClean="0">
                    <a:latin typeface="Arial" pitchFamily="34" charset="0"/>
                    <a:cs typeface="Arial" pitchFamily="34" charset="0"/>
                  </a:rPr>
                  <a:t> </a:t>
                </a:r>
                <a:r>
                  <a:rPr lang="vi-VN" b="1">
                    <a:latin typeface="Arial" pitchFamily="34" charset="0"/>
                    <a:cs typeface="Arial" pitchFamily="34" charset="0"/>
                  </a:rPr>
                  <a:t>và công bội là </a:t>
                </a:r>
                <a14:m>
                  <m:oMath xmlns:m="http://schemas.openxmlformats.org/officeDocument/2006/math">
                    <m:r>
                      <a:rPr lang="vi-VN" b="1" i="1" smtClean="0">
                        <a:latin typeface="Cambria Math"/>
                        <a:cs typeface="Arial" pitchFamily="34" charset="0"/>
                      </a:rPr>
                      <m:t>𝒒</m:t>
                    </m:r>
                    <m:r>
                      <a:rPr lang="vi-VN" b="1" i="1" smtClean="0">
                        <a:latin typeface="Cambria Math"/>
                        <a:cs typeface="Arial" pitchFamily="34" charset="0"/>
                      </a:rPr>
                      <m:t>=</m:t>
                    </m:r>
                    <m:r>
                      <a:rPr lang="vi-VN" b="1" i="1" smtClean="0">
                        <a:latin typeface="Cambria Math"/>
                        <a:cs typeface="Arial" pitchFamily="34" charset="0"/>
                      </a:rPr>
                      <m:t>𝟒</m:t>
                    </m:r>
                    <m:r>
                      <a:rPr lang="vi-VN" b="1" i="1" smtClean="0">
                        <a:latin typeface="Cambria Math"/>
                        <a:cs typeface="Arial" pitchFamily="34" charset="0"/>
                      </a:rPr>
                      <m:t>:</m:t>
                    </m:r>
                    <m:r>
                      <a:rPr lang="vi-VN" b="1" i="1" smtClean="0">
                        <a:latin typeface="Cambria Math"/>
                        <a:cs typeface="Arial" pitchFamily="34" charset="0"/>
                      </a:rPr>
                      <m:t>𝟏</m:t>
                    </m:r>
                    <m:r>
                      <a:rPr lang="vi-VN" b="1" i="1" smtClean="0">
                        <a:latin typeface="Cambria Math"/>
                        <a:cs typeface="Arial" pitchFamily="34" charset="0"/>
                      </a:rPr>
                      <m:t>=</m:t>
                    </m:r>
                    <m:r>
                      <a:rPr lang="vi-VN" b="1" i="1" smtClean="0">
                        <a:latin typeface="Cambria Math"/>
                        <a:cs typeface="Arial" pitchFamily="34" charset="0"/>
                      </a:rPr>
                      <m:t>𝟒</m:t>
                    </m:r>
                  </m:oMath>
                </a14:m>
                <a:r>
                  <a:rPr lang="vi-VN" b="1">
                    <a:latin typeface="Arial" pitchFamily="34" charset="0"/>
                    <a:cs typeface="Arial" pitchFamily="34" charset="0"/>
                  </a:rPr>
                  <a:t>.</a:t>
                </a:r>
                <a:endParaRPr lang="en-US"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065212" y="2433935"/>
                <a:ext cx="10828389" cy="461665"/>
              </a:xfrm>
              <a:prstGeom prst="rect">
                <a:avLst/>
              </a:prstGeom>
              <a:blipFill rotWithShape="1">
                <a:blip r:embed="rId6"/>
                <a:stretch>
                  <a:fillRect l="-901" t="-9211" b="-30263"/>
                </a:stretch>
              </a:blipFill>
            </p:spPr>
            <p:txBody>
              <a:bodyPr/>
              <a:lstStyle/>
              <a:p>
                <a:r>
                  <a:rPr lang="en-US">
                    <a:noFill/>
                  </a:rPr>
                  <a:t> </a:t>
                </a:r>
              </a:p>
            </p:txBody>
          </p:sp>
        </mc:Fallback>
      </mc:AlternateContent>
      <p:sp>
        <p:nvSpPr>
          <p:cNvPr id="29" name="TextBox 28"/>
          <p:cNvSpPr txBox="1"/>
          <p:nvPr/>
        </p:nvSpPr>
        <p:spPr>
          <a:xfrm>
            <a:off x="2744295" y="3048000"/>
            <a:ext cx="2948479" cy="461665"/>
          </a:xfrm>
          <a:prstGeom prst="rect">
            <a:avLst/>
          </a:prstGeom>
          <a:noFill/>
        </p:spPr>
        <p:txBody>
          <a:bodyPr wrap="square" rtlCol="0">
            <a:spAutoFit/>
          </a:bodyPr>
          <a:lstStyle/>
          <a:p>
            <a:r>
              <a:rPr lang="fr-FR" b="1">
                <a:latin typeface="Arial" pitchFamily="34" charset="0"/>
                <a:cs typeface="Arial" pitchFamily="34" charset="0"/>
              </a:rPr>
              <a:t>Số hạng thứ 5 </a:t>
            </a:r>
            <a:r>
              <a:rPr lang="fr-FR" b="1" smtClean="0">
                <a:latin typeface="Arial" pitchFamily="34" charset="0"/>
                <a:cs typeface="Arial" pitchFamily="34" charset="0"/>
              </a:rPr>
              <a:t>là :</a:t>
            </a:r>
            <a:endParaRPr lang="en-US" b="1">
              <a:latin typeface="Arial" pitchFamily="34" charset="0"/>
              <a:cs typeface="Arial" pitchFamily="34" charset="0"/>
            </a:endParaRPr>
          </a:p>
        </p:txBody>
      </p:sp>
      <p:graphicFrame>
        <p:nvGraphicFramePr>
          <p:cNvPr id="31" name="Object 30"/>
          <p:cNvGraphicFramePr>
            <a:graphicFrameLocks noChangeAspect="1"/>
          </p:cNvGraphicFramePr>
          <p:nvPr>
            <p:extLst>
              <p:ext uri="{D42A27DB-BD31-4B8C-83A1-F6EECF244321}">
                <p14:modId xmlns:p14="http://schemas.microsoft.com/office/powerpoint/2010/main" val="369751676"/>
              </p:ext>
            </p:extLst>
          </p:nvPr>
        </p:nvGraphicFramePr>
        <p:xfrm>
          <a:off x="5587682" y="3009423"/>
          <a:ext cx="3478530" cy="569278"/>
        </p:xfrm>
        <a:graphic>
          <a:graphicData uri="http://schemas.openxmlformats.org/presentationml/2006/ole">
            <mc:AlternateContent xmlns:mc="http://schemas.openxmlformats.org/markup-compatibility/2006">
              <mc:Choice xmlns:v="urn:schemas-microsoft-com:vml" Requires="v">
                <p:oleObj spid="_x0000_s70003" name="Equation" r:id="rId7" imgW="1473120" imgH="241200" progId="Equation.DSMT4">
                  <p:embed/>
                </p:oleObj>
              </mc:Choice>
              <mc:Fallback>
                <p:oleObj name="Equation" r:id="rId7" imgW="1473120" imgH="241200" progId="Equation.DSMT4">
                  <p:embed/>
                  <p:pic>
                    <p:nvPicPr>
                      <p:cNvPr id="0" name=""/>
                      <p:cNvPicPr>
                        <a:picLocks noChangeAspect="1" noChangeArrowheads="1"/>
                      </p:cNvPicPr>
                      <p:nvPr/>
                    </p:nvPicPr>
                    <p:blipFill>
                      <a:blip r:embed="rId8"/>
                      <a:srcRect/>
                      <a:stretch>
                        <a:fillRect/>
                      </a:stretch>
                    </p:blipFill>
                    <p:spPr bwMode="auto">
                      <a:xfrm>
                        <a:off x="5587682" y="3009423"/>
                        <a:ext cx="3478530" cy="5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34" name="TextBox 33"/>
              <p:cNvSpPr txBox="1"/>
              <p:nvPr/>
            </p:nvSpPr>
            <p:spPr>
              <a:xfrm>
                <a:off x="2353394" y="1143000"/>
                <a:ext cx="9227418" cy="724343"/>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     </a:t>
                </a:r>
                <a:r>
                  <a:rPr lang="pt-BR" sz="2600" b="1" smtClean="0">
                    <a:latin typeface="Arial" pitchFamily="34" charset="0"/>
                    <a:cs typeface="Arial" pitchFamily="34" charset="0"/>
                  </a:rPr>
                  <a:t>a</a:t>
                </a:r>
                <a:r>
                  <a:rPr lang="pt-BR" sz="2600" b="1">
                    <a:latin typeface="Arial" pitchFamily="34" charset="0"/>
                    <a:cs typeface="Arial" pitchFamily="34" charset="0"/>
                  </a:rPr>
                  <a:t>) 1, 4, 16, </a:t>
                </a:r>
                <a:r>
                  <a:rPr lang="pt-BR" sz="2600" b="1" smtClean="0">
                    <a:latin typeface="Arial" pitchFamily="34" charset="0"/>
                    <a:cs typeface="Arial" pitchFamily="34" charset="0"/>
                  </a:rPr>
                  <a:t>...	          		</a:t>
                </a:r>
                <a:r>
                  <a:rPr lang="pl-PL" sz="2600" b="1" smtClean="0">
                    <a:latin typeface="Arial" pitchFamily="34" charset="0"/>
                    <a:cs typeface="Arial" pitchFamily="34" charset="0"/>
                  </a:rPr>
                  <a:t>b</a:t>
                </a:r>
                <a:r>
                  <a:rPr lang="pl-PL" sz="2600" b="1">
                    <a:latin typeface="Arial" pitchFamily="34" charset="0"/>
                    <a:cs typeface="Arial" pitchFamily="34" charset="0"/>
                  </a:rPr>
                  <a:t>) </a:t>
                </a:r>
                <a14:m>
                  <m:oMath xmlns:m="http://schemas.openxmlformats.org/officeDocument/2006/math">
                    <m:r>
                      <a:rPr lang="en-US" sz="2600" b="1" i="1" smtClean="0">
                        <a:latin typeface="Cambria Math"/>
                        <a:cs typeface="Arial" pitchFamily="34" charset="0"/>
                      </a:rPr>
                      <m:t>𝟐</m:t>
                    </m:r>
                    <m:r>
                      <a:rPr lang="en-US" sz="2600" b="1" i="1" smtClean="0">
                        <a:latin typeface="Cambria Math"/>
                        <a:cs typeface="Arial" pitchFamily="34" charset="0"/>
                      </a:rPr>
                      <m:t> , −</m:t>
                    </m:r>
                    <m:f>
                      <m:fPr>
                        <m:ctrlPr>
                          <a:rPr lang="en-US" sz="2600" b="1" i="1" smtClean="0">
                            <a:latin typeface="Cambria Math"/>
                            <a:cs typeface="Arial" pitchFamily="34" charset="0"/>
                          </a:rPr>
                        </m:ctrlPr>
                      </m:fPr>
                      <m:num>
                        <m:r>
                          <a:rPr lang="en-US" sz="2600" b="1" i="1" smtClean="0">
                            <a:latin typeface="Cambria Math"/>
                            <a:cs typeface="Arial" pitchFamily="34" charset="0"/>
                          </a:rPr>
                          <m:t>𝟏</m:t>
                        </m:r>
                      </m:num>
                      <m:den>
                        <m:r>
                          <a:rPr lang="en-US" sz="2600" b="1" i="1" smtClean="0">
                            <a:latin typeface="Cambria Math"/>
                            <a:cs typeface="Arial" pitchFamily="34" charset="0"/>
                          </a:rPr>
                          <m:t>𝟐</m:t>
                        </m:r>
                      </m:den>
                    </m:f>
                    <m:r>
                      <a:rPr lang="en-US" sz="2600" b="1" i="1" smtClean="0">
                        <a:latin typeface="Cambria Math"/>
                        <a:cs typeface="Arial" pitchFamily="34" charset="0"/>
                      </a:rPr>
                      <m:t>,</m:t>
                    </m:r>
                    <m:f>
                      <m:fPr>
                        <m:ctrlPr>
                          <a:rPr lang="en-US" sz="2600" b="1" i="1">
                            <a:latin typeface="Cambria Math"/>
                            <a:cs typeface="Arial" pitchFamily="34" charset="0"/>
                          </a:rPr>
                        </m:ctrlPr>
                      </m:fPr>
                      <m:num>
                        <m:r>
                          <a:rPr lang="en-US" sz="2600" b="1" i="1">
                            <a:latin typeface="Cambria Math"/>
                            <a:cs typeface="Arial" pitchFamily="34" charset="0"/>
                          </a:rPr>
                          <m:t>𝟏</m:t>
                        </m:r>
                      </m:num>
                      <m:den>
                        <m:r>
                          <a:rPr lang="en-US" sz="2600" b="1" i="1" smtClean="0">
                            <a:latin typeface="Cambria Math"/>
                            <a:cs typeface="Arial" pitchFamily="34" charset="0"/>
                          </a:rPr>
                          <m:t>𝟖</m:t>
                        </m:r>
                      </m:den>
                    </m:f>
                    <m:r>
                      <a:rPr lang="en-US" sz="2600" b="1" i="1" smtClean="0">
                        <a:latin typeface="Cambria Math"/>
                        <a:cs typeface="Arial" pitchFamily="34" charset="0"/>
                      </a:rPr>
                      <m:t> , …</m:t>
                    </m:r>
                  </m:oMath>
                </a14:m>
                <a:endParaRPr lang="vi-VN" sz="2600" b="1">
                  <a:latin typeface="Arial" pitchFamily="34" charset="0"/>
                  <a:cs typeface="Arial" pitchFamily="34"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2353394" y="1143000"/>
                <a:ext cx="9227418" cy="724343"/>
              </a:xfrm>
              <a:prstGeom prst="rect">
                <a:avLst/>
              </a:prstGeom>
              <a:blipFill rotWithShape="1">
                <a:blip r:embed="rId9"/>
                <a:stretch>
                  <a:fillRect b="-1695"/>
                </a:stretch>
              </a:blipFill>
            </p:spPr>
            <p:txBody>
              <a:bodyPr/>
              <a:lstStyle/>
              <a:p>
                <a:r>
                  <a:rPr lang="en-US">
                    <a:noFill/>
                  </a:rPr>
                  <a:t> </a:t>
                </a:r>
              </a:p>
            </p:txBody>
          </p:sp>
        </mc:Fallback>
      </mc:AlternateContent>
      <p:sp>
        <p:nvSpPr>
          <p:cNvPr id="19" name="TextBox 18"/>
          <p:cNvSpPr txBox="1"/>
          <p:nvPr/>
        </p:nvSpPr>
        <p:spPr>
          <a:xfrm>
            <a:off x="2744295" y="3733800"/>
            <a:ext cx="3481879" cy="461665"/>
          </a:xfrm>
          <a:prstGeom prst="rect">
            <a:avLst/>
          </a:prstGeom>
          <a:noFill/>
        </p:spPr>
        <p:txBody>
          <a:bodyPr wrap="square" rtlCol="0">
            <a:spAutoFit/>
          </a:bodyPr>
          <a:lstStyle/>
          <a:p>
            <a:r>
              <a:rPr lang="fr-FR" b="1">
                <a:latin typeface="Arial" pitchFamily="34" charset="0"/>
                <a:cs typeface="Arial" pitchFamily="34" charset="0"/>
              </a:rPr>
              <a:t>Số hạng </a:t>
            </a:r>
            <a:r>
              <a:rPr lang="fr-FR" b="1" smtClean="0">
                <a:latin typeface="Arial" pitchFamily="34" charset="0"/>
                <a:cs typeface="Arial" pitchFamily="34" charset="0"/>
              </a:rPr>
              <a:t>tổng quát là :</a:t>
            </a:r>
            <a:endParaRPr lang="en-US" b="1">
              <a:latin typeface="Arial" pitchFamily="34" charset="0"/>
              <a:cs typeface="Arial" pitchFamily="34" charset="0"/>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1094185414"/>
              </p:ext>
            </p:extLst>
          </p:nvPr>
        </p:nvGraphicFramePr>
        <p:xfrm>
          <a:off x="6140132" y="3695223"/>
          <a:ext cx="3688080" cy="569278"/>
        </p:xfrm>
        <a:graphic>
          <a:graphicData uri="http://schemas.openxmlformats.org/presentationml/2006/ole">
            <mc:AlternateContent xmlns:mc="http://schemas.openxmlformats.org/markup-compatibility/2006">
              <mc:Choice xmlns:v="urn:schemas-microsoft-com:vml" Requires="v">
                <p:oleObj spid="_x0000_s70004" name="Equation" r:id="rId10" imgW="1562040" imgH="241200" progId="Equation.DSMT4">
                  <p:embed/>
                </p:oleObj>
              </mc:Choice>
              <mc:Fallback>
                <p:oleObj name="Equation" r:id="rId10" imgW="1562040" imgH="241200" progId="Equation.DSMT4">
                  <p:embed/>
                  <p:pic>
                    <p:nvPicPr>
                      <p:cNvPr id="0" name=""/>
                      <p:cNvPicPr>
                        <a:picLocks noChangeAspect="1" noChangeArrowheads="1"/>
                      </p:cNvPicPr>
                      <p:nvPr/>
                    </p:nvPicPr>
                    <p:blipFill>
                      <a:blip r:embed="rId11"/>
                      <a:srcRect/>
                      <a:stretch>
                        <a:fillRect/>
                      </a:stretch>
                    </p:blipFill>
                    <p:spPr bwMode="auto">
                      <a:xfrm>
                        <a:off x="6140132" y="3695223"/>
                        <a:ext cx="3688080" cy="5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Box 20"/>
          <p:cNvSpPr txBox="1"/>
          <p:nvPr/>
        </p:nvSpPr>
        <p:spPr>
          <a:xfrm>
            <a:off x="2744295" y="4419600"/>
            <a:ext cx="3481879" cy="461665"/>
          </a:xfrm>
          <a:prstGeom prst="rect">
            <a:avLst/>
          </a:prstGeom>
          <a:noFill/>
        </p:spPr>
        <p:txBody>
          <a:bodyPr wrap="square" rtlCol="0">
            <a:spAutoFit/>
          </a:bodyPr>
          <a:lstStyle/>
          <a:p>
            <a:r>
              <a:rPr lang="fr-FR" b="1">
                <a:latin typeface="Arial" pitchFamily="34" charset="0"/>
                <a:cs typeface="Arial" pitchFamily="34" charset="0"/>
              </a:rPr>
              <a:t>Số hạng </a:t>
            </a:r>
            <a:r>
              <a:rPr lang="fr-FR" b="1" smtClean="0">
                <a:latin typeface="Arial" pitchFamily="34" charset="0"/>
                <a:cs typeface="Arial" pitchFamily="34" charset="0"/>
              </a:rPr>
              <a:t>thứ 100 là :</a:t>
            </a:r>
            <a:endParaRPr lang="en-US" b="1">
              <a:latin typeface="Arial" pitchFamily="34" charset="0"/>
              <a:cs typeface="Arial" pitchFamily="34"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524635628"/>
              </p:ext>
            </p:extLst>
          </p:nvPr>
        </p:nvGraphicFramePr>
        <p:xfrm>
          <a:off x="6081710" y="4365792"/>
          <a:ext cx="2458720" cy="569278"/>
        </p:xfrm>
        <a:graphic>
          <a:graphicData uri="http://schemas.openxmlformats.org/presentationml/2006/ole">
            <mc:AlternateContent xmlns:mc="http://schemas.openxmlformats.org/markup-compatibility/2006">
              <mc:Choice xmlns:v="urn:schemas-microsoft-com:vml" Requires="v">
                <p:oleObj spid="_x0000_s70005" name="Equation" r:id="rId12" imgW="1041120" imgH="241200" progId="Equation.DSMT4">
                  <p:embed/>
                </p:oleObj>
              </mc:Choice>
              <mc:Fallback>
                <p:oleObj name="Equation" r:id="rId12" imgW="1041120" imgH="241200" progId="Equation.DSMT4">
                  <p:embed/>
                  <p:pic>
                    <p:nvPicPr>
                      <p:cNvPr id="0" name=""/>
                      <p:cNvPicPr>
                        <a:picLocks noChangeAspect="1" noChangeArrowheads="1"/>
                      </p:cNvPicPr>
                      <p:nvPr/>
                    </p:nvPicPr>
                    <p:blipFill>
                      <a:blip r:embed="rId13"/>
                      <a:srcRect/>
                      <a:stretch>
                        <a:fillRect/>
                      </a:stretch>
                    </p:blipFill>
                    <p:spPr bwMode="auto">
                      <a:xfrm>
                        <a:off x="6081710" y="4365792"/>
                        <a:ext cx="2458720" cy="5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856597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left)">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9" grpId="0"/>
      <p:bldP spid="19"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1" y="180975"/>
            <a:ext cx="9525866" cy="1676977"/>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228600"/>
            <a:ext cx="9227418" cy="92330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Xác định công bội, số hạng thứ 5, số hạng tổng quát và số hạng thứ 100 của mỗi cấp số nhân sau:</a:t>
            </a:r>
          </a:p>
        </p:txBody>
      </p:sp>
      <p:sp>
        <p:nvSpPr>
          <p:cNvPr id="10" name="Rectangle 9"/>
          <p:cNvSpPr/>
          <p:nvPr/>
        </p:nvSpPr>
        <p:spPr>
          <a:xfrm>
            <a:off x="406750" y="533400"/>
            <a:ext cx="145334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2.15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9850" y="195733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8" name="TextBox 17"/>
              <p:cNvSpPr txBox="1"/>
              <p:nvPr/>
            </p:nvSpPr>
            <p:spPr>
              <a:xfrm>
                <a:off x="684212" y="2362200"/>
                <a:ext cx="11209389" cy="624082"/>
              </a:xfrm>
              <a:prstGeom prst="rect">
                <a:avLst/>
              </a:prstGeom>
              <a:noFill/>
            </p:spPr>
            <p:txBody>
              <a:bodyPr wrap="square" rtlCol="0">
                <a:spAutoFit/>
              </a:bodyPr>
              <a:lstStyle/>
              <a:p>
                <a:r>
                  <a:rPr lang="en-US" b="1" smtClean="0">
                    <a:latin typeface="Arial" pitchFamily="34" charset="0"/>
                    <a:cs typeface="Arial" pitchFamily="34" charset="0"/>
                  </a:rPr>
                  <a:t>b</a:t>
                </a:r>
                <a:r>
                  <a:rPr lang="vi-VN" b="1" smtClean="0">
                    <a:latin typeface="Arial" pitchFamily="34" charset="0"/>
                    <a:cs typeface="Arial" pitchFamily="34" charset="0"/>
                  </a:rPr>
                  <a:t>) Cấp số nhân đã cho có số hạng </a:t>
                </a:r>
                <a:r>
                  <a:rPr lang="vi-VN" b="1">
                    <a:latin typeface="Arial" pitchFamily="34" charset="0"/>
                    <a:cs typeface="Arial" pitchFamily="34" charset="0"/>
                  </a:rPr>
                  <a:t>đầu </a:t>
                </a:r>
                <a14:m>
                  <m:oMath xmlns:m="http://schemas.openxmlformats.org/officeDocument/2006/math">
                    <m:r>
                      <a:rPr lang="vi-VN" b="1" i="1" smtClean="0">
                        <a:latin typeface="Cambria Math"/>
                        <a:cs typeface="Arial" pitchFamily="34" charset="0"/>
                      </a:rPr>
                      <m:t>𝒖</m:t>
                    </m:r>
                    <m:r>
                      <a:rPr lang="vi-VN" b="1" i="1" baseline="-25000" smtClean="0">
                        <a:latin typeface="Cambria Math"/>
                        <a:cs typeface="Arial" pitchFamily="34" charset="0"/>
                      </a:rPr>
                      <m:t>𝟏</m:t>
                    </m:r>
                    <m:r>
                      <a:rPr lang="vi-VN" b="1" i="1" smtClean="0">
                        <a:latin typeface="Cambria Math"/>
                        <a:cs typeface="Arial" pitchFamily="34" charset="0"/>
                      </a:rPr>
                      <m:t>=</m:t>
                    </m:r>
                    <m:r>
                      <a:rPr lang="en-US" b="1" i="1" smtClean="0">
                        <a:latin typeface="Cambria Math"/>
                        <a:cs typeface="Arial" pitchFamily="34" charset="0"/>
                      </a:rPr>
                      <m:t>𝟐</m:t>
                    </m:r>
                  </m:oMath>
                </a14:m>
                <a:r>
                  <a:rPr lang="vi-VN" b="1" smtClean="0">
                    <a:latin typeface="Arial" pitchFamily="34" charset="0"/>
                    <a:cs typeface="Arial" pitchFamily="34" charset="0"/>
                  </a:rPr>
                  <a:t> </a:t>
                </a:r>
                <a:r>
                  <a:rPr lang="vi-VN" b="1">
                    <a:latin typeface="Arial" pitchFamily="34" charset="0"/>
                    <a:cs typeface="Arial" pitchFamily="34" charset="0"/>
                  </a:rPr>
                  <a:t>và công bội là </a:t>
                </a:r>
                <a14:m>
                  <m:oMath xmlns:m="http://schemas.openxmlformats.org/officeDocument/2006/math">
                    <m:r>
                      <a:rPr lang="vi-VN" b="1" i="1" smtClean="0">
                        <a:latin typeface="Cambria Math"/>
                        <a:cs typeface="Arial" pitchFamily="34" charset="0"/>
                      </a:rPr>
                      <m:t>𝒒</m:t>
                    </m:r>
                    <m:r>
                      <a:rPr lang="vi-VN" b="1" i="1" smtClean="0">
                        <a:latin typeface="Cambria Math"/>
                        <a:cs typeface="Arial" pitchFamily="34" charset="0"/>
                      </a:rPr>
                      <m:t>=−</m:t>
                    </m:r>
                    <m:f>
                      <m:fPr>
                        <m:ctrlPr>
                          <a:rPr lang="en-US" b="1" i="1" smtClean="0">
                            <a:latin typeface="Cambria Math"/>
                            <a:cs typeface="Arial" pitchFamily="34" charset="0"/>
                          </a:rPr>
                        </m:ctrlPr>
                      </m:fPr>
                      <m:num>
                        <m:r>
                          <a:rPr lang="en-US" b="1" i="1" smtClean="0">
                            <a:latin typeface="Cambria Math"/>
                            <a:cs typeface="Arial" pitchFamily="34" charset="0"/>
                          </a:rPr>
                          <m:t>𝟏</m:t>
                        </m:r>
                      </m:num>
                      <m:den>
                        <m:r>
                          <a:rPr lang="en-US" b="1" i="1" smtClean="0">
                            <a:latin typeface="Cambria Math"/>
                            <a:cs typeface="Arial" pitchFamily="34" charset="0"/>
                          </a:rPr>
                          <m:t>𝟐</m:t>
                        </m:r>
                      </m:den>
                    </m:f>
                    <m:r>
                      <a:rPr lang="vi-VN" b="1" i="1" smtClean="0">
                        <a:latin typeface="Cambria Math"/>
                        <a:cs typeface="Arial" pitchFamily="34" charset="0"/>
                      </a:rPr>
                      <m:t>:</m:t>
                    </m:r>
                    <m:r>
                      <a:rPr lang="vi-VN" b="1" i="1" smtClean="0">
                        <a:latin typeface="Cambria Math"/>
                        <a:cs typeface="Arial" pitchFamily="34" charset="0"/>
                      </a:rPr>
                      <m:t>𝟏</m:t>
                    </m:r>
                    <m:r>
                      <a:rPr lang="vi-VN" b="1" i="1" smtClean="0">
                        <a:latin typeface="Cambria Math"/>
                        <a:cs typeface="Arial" pitchFamily="34" charset="0"/>
                      </a:rPr>
                      <m:t>=−</m:t>
                    </m:r>
                    <m:f>
                      <m:fPr>
                        <m:ctrlPr>
                          <a:rPr lang="en-US" b="1" i="1" smtClean="0">
                            <a:latin typeface="Cambria Math"/>
                            <a:cs typeface="Arial" pitchFamily="34" charset="0"/>
                          </a:rPr>
                        </m:ctrlPr>
                      </m:fPr>
                      <m:num>
                        <m:r>
                          <a:rPr lang="en-US" b="1" i="1" smtClean="0">
                            <a:latin typeface="Cambria Math"/>
                            <a:cs typeface="Arial" pitchFamily="34" charset="0"/>
                          </a:rPr>
                          <m:t>𝟏</m:t>
                        </m:r>
                      </m:num>
                      <m:den>
                        <m:r>
                          <a:rPr lang="en-US" b="1" i="1" smtClean="0">
                            <a:latin typeface="Cambria Math"/>
                            <a:cs typeface="Arial" pitchFamily="34" charset="0"/>
                          </a:rPr>
                          <m:t>𝟒</m:t>
                        </m:r>
                      </m:den>
                    </m:f>
                  </m:oMath>
                </a14:m>
                <a:endParaRPr lang="en-US"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684212" y="2362200"/>
                <a:ext cx="11209389" cy="624082"/>
              </a:xfrm>
              <a:prstGeom prst="rect">
                <a:avLst/>
              </a:prstGeom>
              <a:blipFill rotWithShape="1">
                <a:blip r:embed="rId6"/>
                <a:stretch>
                  <a:fillRect l="-816" b="-7843"/>
                </a:stretch>
              </a:blipFill>
            </p:spPr>
            <p:txBody>
              <a:bodyPr/>
              <a:lstStyle/>
              <a:p>
                <a:r>
                  <a:rPr lang="en-US">
                    <a:noFill/>
                  </a:rPr>
                  <a:t> </a:t>
                </a:r>
              </a:p>
            </p:txBody>
          </p:sp>
        </mc:Fallback>
      </mc:AlternateContent>
      <p:sp>
        <p:nvSpPr>
          <p:cNvPr id="29" name="TextBox 28"/>
          <p:cNvSpPr txBox="1"/>
          <p:nvPr/>
        </p:nvSpPr>
        <p:spPr>
          <a:xfrm>
            <a:off x="2744295" y="3178900"/>
            <a:ext cx="2948479" cy="461665"/>
          </a:xfrm>
          <a:prstGeom prst="rect">
            <a:avLst/>
          </a:prstGeom>
          <a:noFill/>
        </p:spPr>
        <p:txBody>
          <a:bodyPr wrap="square" rtlCol="0">
            <a:spAutoFit/>
          </a:bodyPr>
          <a:lstStyle/>
          <a:p>
            <a:r>
              <a:rPr lang="fr-FR" b="1">
                <a:latin typeface="Arial" pitchFamily="34" charset="0"/>
                <a:cs typeface="Arial" pitchFamily="34" charset="0"/>
              </a:rPr>
              <a:t>Số hạng thứ 5 </a:t>
            </a:r>
            <a:r>
              <a:rPr lang="fr-FR" b="1" smtClean="0">
                <a:latin typeface="Arial" pitchFamily="34" charset="0"/>
                <a:cs typeface="Arial" pitchFamily="34" charset="0"/>
              </a:rPr>
              <a:t>là :</a:t>
            </a:r>
            <a:endParaRPr lang="en-US" b="1">
              <a:latin typeface="Arial" pitchFamily="34" charset="0"/>
              <a:cs typeface="Arial" pitchFamily="34" charset="0"/>
            </a:endParaRPr>
          </a:p>
        </p:txBody>
      </p:sp>
      <p:graphicFrame>
        <p:nvGraphicFramePr>
          <p:cNvPr id="31" name="Object 30"/>
          <p:cNvGraphicFramePr>
            <a:graphicFrameLocks noChangeAspect="1"/>
          </p:cNvGraphicFramePr>
          <p:nvPr>
            <p:extLst>
              <p:ext uri="{D42A27DB-BD31-4B8C-83A1-F6EECF244321}">
                <p14:modId xmlns:p14="http://schemas.microsoft.com/office/powerpoint/2010/main" val="1996469934"/>
              </p:ext>
            </p:extLst>
          </p:nvPr>
        </p:nvGraphicFramePr>
        <p:xfrm>
          <a:off x="5580200" y="2968530"/>
          <a:ext cx="3493813" cy="914452"/>
        </p:xfrm>
        <a:graphic>
          <a:graphicData uri="http://schemas.openxmlformats.org/presentationml/2006/ole">
            <mc:AlternateContent xmlns:mc="http://schemas.openxmlformats.org/markup-compatibility/2006">
              <mc:Choice xmlns:v="urn:schemas-microsoft-com:vml" Requires="v">
                <p:oleObj spid="_x0000_s99401" name="Equation" r:id="rId7" imgW="1790640" imgH="469800" progId="Equation.DSMT4">
                  <p:embed/>
                </p:oleObj>
              </mc:Choice>
              <mc:Fallback>
                <p:oleObj name="Equation" r:id="rId7" imgW="1790640" imgH="469800" progId="Equation.DSMT4">
                  <p:embed/>
                  <p:pic>
                    <p:nvPicPr>
                      <p:cNvPr id="0" name=""/>
                      <p:cNvPicPr>
                        <a:picLocks noChangeAspect="1" noChangeArrowheads="1"/>
                      </p:cNvPicPr>
                      <p:nvPr/>
                    </p:nvPicPr>
                    <p:blipFill>
                      <a:blip r:embed="rId8"/>
                      <a:srcRect/>
                      <a:stretch>
                        <a:fillRect/>
                      </a:stretch>
                    </p:blipFill>
                    <p:spPr bwMode="auto">
                      <a:xfrm>
                        <a:off x="5580200" y="2968530"/>
                        <a:ext cx="3493813" cy="914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34" name="TextBox 33"/>
              <p:cNvSpPr txBox="1"/>
              <p:nvPr/>
            </p:nvSpPr>
            <p:spPr>
              <a:xfrm>
                <a:off x="2353394" y="1143000"/>
                <a:ext cx="9227418" cy="724343"/>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     </a:t>
                </a:r>
                <a:r>
                  <a:rPr lang="pt-BR" sz="2600" b="1" smtClean="0">
                    <a:latin typeface="Arial" pitchFamily="34" charset="0"/>
                    <a:cs typeface="Arial" pitchFamily="34" charset="0"/>
                  </a:rPr>
                  <a:t>a</a:t>
                </a:r>
                <a:r>
                  <a:rPr lang="pt-BR" sz="2600" b="1">
                    <a:latin typeface="Arial" pitchFamily="34" charset="0"/>
                    <a:cs typeface="Arial" pitchFamily="34" charset="0"/>
                  </a:rPr>
                  <a:t>) 1, 4, 16, </a:t>
                </a:r>
                <a:r>
                  <a:rPr lang="pt-BR" sz="2600" b="1" smtClean="0">
                    <a:latin typeface="Arial" pitchFamily="34" charset="0"/>
                    <a:cs typeface="Arial" pitchFamily="34" charset="0"/>
                  </a:rPr>
                  <a:t>...	          		</a:t>
                </a:r>
                <a:r>
                  <a:rPr lang="pl-PL" sz="2600" b="1" smtClean="0">
                    <a:latin typeface="Arial" pitchFamily="34" charset="0"/>
                    <a:cs typeface="Arial" pitchFamily="34" charset="0"/>
                  </a:rPr>
                  <a:t>b</a:t>
                </a:r>
                <a:r>
                  <a:rPr lang="pl-PL" sz="2600" b="1">
                    <a:latin typeface="Arial" pitchFamily="34" charset="0"/>
                    <a:cs typeface="Arial" pitchFamily="34" charset="0"/>
                  </a:rPr>
                  <a:t>) </a:t>
                </a:r>
                <a14:m>
                  <m:oMath xmlns:m="http://schemas.openxmlformats.org/officeDocument/2006/math">
                    <m:r>
                      <a:rPr lang="en-US" sz="2600" b="1" i="1" smtClean="0">
                        <a:latin typeface="Cambria Math"/>
                        <a:cs typeface="Arial" pitchFamily="34" charset="0"/>
                      </a:rPr>
                      <m:t>𝟐</m:t>
                    </m:r>
                    <m:r>
                      <a:rPr lang="en-US" sz="2600" b="1" i="1" smtClean="0">
                        <a:latin typeface="Cambria Math"/>
                        <a:cs typeface="Arial" pitchFamily="34" charset="0"/>
                      </a:rPr>
                      <m:t> , −</m:t>
                    </m:r>
                    <m:f>
                      <m:fPr>
                        <m:ctrlPr>
                          <a:rPr lang="en-US" sz="2600" b="1" i="1" smtClean="0">
                            <a:latin typeface="Cambria Math"/>
                            <a:cs typeface="Arial" pitchFamily="34" charset="0"/>
                          </a:rPr>
                        </m:ctrlPr>
                      </m:fPr>
                      <m:num>
                        <m:r>
                          <a:rPr lang="en-US" sz="2600" b="1" i="1" smtClean="0">
                            <a:latin typeface="Cambria Math"/>
                            <a:cs typeface="Arial" pitchFamily="34" charset="0"/>
                          </a:rPr>
                          <m:t>𝟏</m:t>
                        </m:r>
                      </m:num>
                      <m:den>
                        <m:r>
                          <a:rPr lang="en-US" sz="2600" b="1" i="1" smtClean="0">
                            <a:latin typeface="Cambria Math"/>
                            <a:cs typeface="Arial" pitchFamily="34" charset="0"/>
                          </a:rPr>
                          <m:t>𝟐</m:t>
                        </m:r>
                      </m:den>
                    </m:f>
                    <m:r>
                      <a:rPr lang="en-US" sz="2600" b="1" i="1" smtClean="0">
                        <a:latin typeface="Cambria Math"/>
                        <a:cs typeface="Arial" pitchFamily="34" charset="0"/>
                      </a:rPr>
                      <m:t>,</m:t>
                    </m:r>
                    <m:f>
                      <m:fPr>
                        <m:ctrlPr>
                          <a:rPr lang="en-US" sz="2600" b="1" i="1">
                            <a:latin typeface="Cambria Math"/>
                            <a:cs typeface="Arial" pitchFamily="34" charset="0"/>
                          </a:rPr>
                        </m:ctrlPr>
                      </m:fPr>
                      <m:num>
                        <m:r>
                          <a:rPr lang="en-US" sz="2600" b="1" i="1">
                            <a:latin typeface="Cambria Math"/>
                            <a:cs typeface="Arial" pitchFamily="34" charset="0"/>
                          </a:rPr>
                          <m:t>𝟏</m:t>
                        </m:r>
                      </m:num>
                      <m:den>
                        <m:r>
                          <a:rPr lang="en-US" sz="2600" b="1" i="1" smtClean="0">
                            <a:latin typeface="Cambria Math"/>
                            <a:cs typeface="Arial" pitchFamily="34" charset="0"/>
                          </a:rPr>
                          <m:t>𝟖</m:t>
                        </m:r>
                      </m:den>
                    </m:f>
                    <m:r>
                      <a:rPr lang="en-US" sz="2600" b="1" i="1" smtClean="0">
                        <a:latin typeface="Cambria Math"/>
                        <a:cs typeface="Arial" pitchFamily="34" charset="0"/>
                      </a:rPr>
                      <m:t> , …</m:t>
                    </m:r>
                  </m:oMath>
                </a14:m>
                <a:endParaRPr lang="vi-VN" sz="2600" b="1">
                  <a:latin typeface="Arial" pitchFamily="34" charset="0"/>
                  <a:cs typeface="Arial" pitchFamily="34"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2353394" y="1143000"/>
                <a:ext cx="9227418" cy="724343"/>
              </a:xfrm>
              <a:prstGeom prst="rect">
                <a:avLst/>
              </a:prstGeom>
              <a:blipFill rotWithShape="1">
                <a:blip r:embed="rId9"/>
                <a:stretch>
                  <a:fillRect b="-1695"/>
                </a:stretch>
              </a:blipFill>
            </p:spPr>
            <p:txBody>
              <a:bodyPr/>
              <a:lstStyle/>
              <a:p>
                <a:r>
                  <a:rPr lang="en-US">
                    <a:noFill/>
                  </a:rPr>
                  <a:t> </a:t>
                </a:r>
              </a:p>
            </p:txBody>
          </p:sp>
        </mc:Fallback>
      </mc:AlternateContent>
      <p:sp>
        <p:nvSpPr>
          <p:cNvPr id="19" name="TextBox 18"/>
          <p:cNvSpPr txBox="1"/>
          <p:nvPr/>
        </p:nvSpPr>
        <p:spPr>
          <a:xfrm>
            <a:off x="2744295" y="4150373"/>
            <a:ext cx="3481879" cy="461665"/>
          </a:xfrm>
          <a:prstGeom prst="rect">
            <a:avLst/>
          </a:prstGeom>
          <a:noFill/>
        </p:spPr>
        <p:txBody>
          <a:bodyPr wrap="square" rtlCol="0">
            <a:spAutoFit/>
          </a:bodyPr>
          <a:lstStyle/>
          <a:p>
            <a:r>
              <a:rPr lang="fr-FR" b="1">
                <a:latin typeface="Arial" pitchFamily="34" charset="0"/>
                <a:cs typeface="Arial" pitchFamily="34" charset="0"/>
              </a:rPr>
              <a:t>Số hạng </a:t>
            </a:r>
            <a:r>
              <a:rPr lang="fr-FR" b="1" smtClean="0">
                <a:latin typeface="Arial" pitchFamily="34" charset="0"/>
                <a:cs typeface="Arial" pitchFamily="34" charset="0"/>
              </a:rPr>
              <a:t>tổng quát là :</a:t>
            </a:r>
            <a:endParaRPr lang="en-US" b="1">
              <a:latin typeface="Arial" pitchFamily="34" charset="0"/>
              <a:cs typeface="Arial" pitchFamily="34" charset="0"/>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2514093091"/>
              </p:ext>
            </p:extLst>
          </p:nvPr>
        </p:nvGraphicFramePr>
        <p:xfrm>
          <a:off x="6170612" y="3938224"/>
          <a:ext cx="2900795" cy="917076"/>
        </p:xfrm>
        <a:graphic>
          <a:graphicData uri="http://schemas.openxmlformats.org/presentationml/2006/ole">
            <mc:AlternateContent xmlns:mc="http://schemas.openxmlformats.org/markup-compatibility/2006">
              <mc:Choice xmlns:v="urn:schemas-microsoft-com:vml" Requires="v">
                <p:oleObj spid="_x0000_s99402" name="Equation" r:id="rId10" imgW="1485720" imgH="469800" progId="Equation.DSMT4">
                  <p:embed/>
                </p:oleObj>
              </mc:Choice>
              <mc:Fallback>
                <p:oleObj name="Equation" r:id="rId10" imgW="1485720" imgH="469800" progId="Equation.DSMT4">
                  <p:embed/>
                  <p:pic>
                    <p:nvPicPr>
                      <p:cNvPr id="0" name=""/>
                      <p:cNvPicPr>
                        <a:picLocks noChangeAspect="1" noChangeArrowheads="1"/>
                      </p:cNvPicPr>
                      <p:nvPr/>
                    </p:nvPicPr>
                    <p:blipFill>
                      <a:blip r:embed="rId11"/>
                      <a:srcRect/>
                      <a:stretch>
                        <a:fillRect/>
                      </a:stretch>
                    </p:blipFill>
                    <p:spPr bwMode="auto">
                      <a:xfrm>
                        <a:off x="6170612" y="3938224"/>
                        <a:ext cx="2900795" cy="91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Box 20"/>
          <p:cNvSpPr txBox="1"/>
          <p:nvPr/>
        </p:nvSpPr>
        <p:spPr>
          <a:xfrm>
            <a:off x="2744295" y="5178030"/>
            <a:ext cx="3481879" cy="461665"/>
          </a:xfrm>
          <a:prstGeom prst="rect">
            <a:avLst/>
          </a:prstGeom>
          <a:noFill/>
        </p:spPr>
        <p:txBody>
          <a:bodyPr wrap="square" rtlCol="0">
            <a:spAutoFit/>
          </a:bodyPr>
          <a:lstStyle/>
          <a:p>
            <a:r>
              <a:rPr lang="fr-FR" b="1">
                <a:latin typeface="Arial" pitchFamily="34" charset="0"/>
                <a:cs typeface="Arial" pitchFamily="34" charset="0"/>
              </a:rPr>
              <a:t>Số hạng </a:t>
            </a:r>
            <a:r>
              <a:rPr lang="fr-FR" b="1" smtClean="0">
                <a:latin typeface="Arial" pitchFamily="34" charset="0"/>
                <a:cs typeface="Arial" pitchFamily="34" charset="0"/>
              </a:rPr>
              <a:t>thứ 100 là :</a:t>
            </a:r>
            <a:endParaRPr lang="en-US" b="1">
              <a:latin typeface="Arial" pitchFamily="34" charset="0"/>
              <a:cs typeface="Arial" pitchFamily="34"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2847750693"/>
              </p:ext>
            </p:extLst>
          </p:nvPr>
        </p:nvGraphicFramePr>
        <p:xfrm>
          <a:off x="5865812" y="4950324"/>
          <a:ext cx="3395414" cy="917076"/>
        </p:xfrm>
        <a:graphic>
          <a:graphicData uri="http://schemas.openxmlformats.org/presentationml/2006/ole">
            <mc:AlternateContent xmlns:mc="http://schemas.openxmlformats.org/markup-compatibility/2006">
              <mc:Choice xmlns:v="urn:schemas-microsoft-com:vml" Requires="v">
                <p:oleObj spid="_x0000_s99403" name="Equation" r:id="rId12" imgW="1739880" imgH="469800" progId="Equation.DSMT4">
                  <p:embed/>
                </p:oleObj>
              </mc:Choice>
              <mc:Fallback>
                <p:oleObj name="Equation" r:id="rId12" imgW="1739880" imgH="469800" progId="Equation.DSMT4">
                  <p:embed/>
                  <p:pic>
                    <p:nvPicPr>
                      <p:cNvPr id="0" name=""/>
                      <p:cNvPicPr>
                        <a:picLocks noChangeAspect="1" noChangeArrowheads="1"/>
                      </p:cNvPicPr>
                      <p:nvPr/>
                    </p:nvPicPr>
                    <p:blipFill>
                      <a:blip r:embed="rId13"/>
                      <a:srcRect/>
                      <a:stretch>
                        <a:fillRect/>
                      </a:stretch>
                    </p:blipFill>
                    <p:spPr bwMode="auto">
                      <a:xfrm>
                        <a:off x="5865812" y="4950324"/>
                        <a:ext cx="3395414" cy="91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428505451"/>
              </p:ext>
            </p:extLst>
          </p:nvPr>
        </p:nvGraphicFramePr>
        <p:xfrm>
          <a:off x="9294812" y="5023893"/>
          <a:ext cx="866775" cy="769938"/>
        </p:xfrm>
        <a:graphic>
          <a:graphicData uri="http://schemas.openxmlformats.org/presentationml/2006/ole">
            <mc:AlternateContent xmlns:mc="http://schemas.openxmlformats.org/markup-compatibility/2006">
              <mc:Choice xmlns:v="urn:schemas-microsoft-com:vml" Requires="v">
                <p:oleObj spid="_x0000_s99404" name="Equation" r:id="rId14" imgW="444240" imgH="393480" progId="Equation.DSMT4">
                  <p:embed/>
                </p:oleObj>
              </mc:Choice>
              <mc:Fallback>
                <p:oleObj name="Equation" r:id="rId14" imgW="444240" imgH="393480" progId="Equation.DSMT4">
                  <p:embed/>
                  <p:pic>
                    <p:nvPicPr>
                      <p:cNvPr id="0" name=""/>
                      <p:cNvPicPr>
                        <a:picLocks noChangeAspect="1" noChangeArrowheads="1"/>
                      </p:cNvPicPr>
                      <p:nvPr/>
                    </p:nvPicPr>
                    <p:blipFill>
                      <a:blip r:embed="rId15"/>
                      <a:srcRect/>
                      <a:stretch>
                        <a:fillRect/>
                      </a:stretch>
                    </p:blipFill>
                    <p:spPr bwMode="auto">
                      <a:xfrm>
                        <a:off x="9294812" y="5023893"/>
                        <a:ext cx="8667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4270759228"/>
              </p:ext>
            </p:extLst>
          </p:nvPr>
        </p:nvGraphicFramePr>
        <p:xfrm>
          <a:off x="10209212" y="5023893"/>
          <a:ext cx="792163" cy="769938"/>
        </p:xfrm>
        <a:graphic>
          <a:graphicData uri="http://schemas.openxmlformats.org/presentationml/2006/ole">
            <mc:AlternateContent xmlns:mc="http://schemas.openxmlformats.org/markup-compatibility/2006">
              <mc:Choice xmlns:v="urn:schemas-microsoft-com:vml" Requires="v">
                <p:oleObj spid="_x0000_s99405" name="Equation" r:id="rId16" imgW="406080" imgH="393480" progId="Equation.DSMT4">
                  <p:embed/>
                </p:oleObj>
              </mc:Choice>
              <mc:Fallback>
                <p:oleObj name="Equation" r:id="rId16" imgW="406080" imgH="393480" progId="Equation.DSMT4">
                  <p:embed/>
                  <p:pic>
                    <p:nvPicPr>
                      <p:cNvPr id="0" name=""/>
                      <p:cNvPicPr>
                        <a:picLocks noChangeAspect="1" noChangeArrowheads="1"/>
                      </p:cNvPicPr>
                      <p:nvPr/>
                    </p:nvPicPr>
                    <p:blipFill>
                      <a:blip r:embed="rId17"/>
                      <a:srcRect/>
                      <a:stretch>
                        <a:fillRect/>
                      </a:stretch>
                    </p:blipFill>
                    <p:spPr bwMode="auto">
                      <a:xfrm>
                        <a:off x="10209212" y="5023893"/>
                        <a:ext cx="7921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966120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left)">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9" grpId="0"/>
      <p:bldP spid="19"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1" y="114300"/>
            <a:ext cx="9525866" cy="2257425"/>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161925"/>
            <a:ext cx="9227418"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Viết năm số hạng đầu của mỗi dãy số (u</a:t>
            </a:r>
            <a:r>
              <a:rPr lang="vi-VN" b="1" baseline="-25000">
                <a:latin typeface="Arial" pitchFamily="34" charset="0"/>
                <a:cs typeface="Arial" pitchFamily="34" charset="0"/>
              </a:rPr>
              <a:t>n</a:t>
            </a:r>
            <a:r>
              <a:rPr lang="vi-VN" b="1">
                <a:latin typeface="Arial" pitchFamily="34" charset="0"/>
                <a:cs typeface="Arial" pitchFamily="34" charset="0"/>
              </a:rPr>
              <a:t>) sau và xem nó có phải là cấp số nhân không. Nếu nó là cấp số nhân, hãy tìm công bội q và viết công thức tính số hạng tổng quát của nó dưới dạng u</a:t>
            </a:r>
            <a:r>
              <a:rPr lang="vi-VN" b="1" baseline="-25000">
                <a:latin typeface="Arial" pitchFamily="34" charset="0"/>
                <a:cs typeface="Arial" pitchFamily="34" charset="0"/>
              </a:rPr>
              <a:t>n</a:t>
            </a:r>
            <a:r>
              <a:rPr lang="vi-VN" b="1">
                <a:latin typeface="Arial" pitchFamily="34" charset="0"/>
                <a:cs typeface="Arial" pitchFamily="34" charset="0"/>
              </a:rPr>
              <a:t> = u</a:t>
            </a:r>
            <a:r>
              <a:rPr lang="vi-VN" b="1" baseline="-25000">
                <a:latin typeface="Arial" pitchFamily="34" charset="0"/>
                <a:cs typeface="Arial" pitchFamily="34" charset="0"/>
              </a:rPr>
              <a:t>1</a:t>
            </a:r>
            <a:r>
              <a:rPr lang="vi-VN" b="1">
                <a:latin typeface="Arial" pitchFamily="34" charset="0"/>
                <a:cs typeface="Arial" pitchFamily="34" charset="0"/>
              </a:rPr>
              <a:t> . q</a:t>
            </a:r>
            <a:r>
              <a:rPr lang="vi-VN" b="1" baseline="30000">
                <a:latin typeface="Arial" pitchFamily="34" charset="0"/>
                <a:cs typeface="Arial" pitchFamily="34" charset="0"/>
              </a:rPr>
              <a:t>n – 1</a:t>
            </a:r>
            <a:r>
              <a:rPr lang="vi-VN" b="1">
                <a:latin typeface="Arial" pitchFamily="34" charset="0"/>
                <a:cs typeface="Arial" pitchFamily="34" charset="0"/>
              </a:rPr>
              <a:t>.</a:t>
            </a:r>
          </a:p>
        </p:txBody>
      </p:sp>
      <p:sp>
        <p:nvSpPr>
          <p:cNvPr id="10" name="Rectangle 9"/>
          <p:cNvSpPr/>
          <p:nvPr/>
        </p:nvSpPr>
        <p:spPr>
          <a:xfrm>
            <a:off x="406750" y="533400"/>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2.16</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1669" y="25146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8" name="TextBox 17"/>
              <p:cNvSpPr txBox="1"/>
              <p:nvPr/>
            </p:nvSpPr>
            <p:spPr>
              <a:xfrm>
                <a:off x="1065212" y="2895600"/>
                <a:ext cx="10828389" cy="461665"/>
              </a:xfrm>
              <a:prstGeom prst="rect">
                <a:avLst/>
              </a:prstGeom>
              <a:noFill/>
            </p:spPr>
            <p:txBody>
              <a:bodyPr wrap="square" rtlCol="0">
                <a:spAutoFit/>
              </a:bodyPr>
              <a:lstStyle/>
              <a:p>
                <a:r>
                  <a:rPr lang="vi-VN" b="1">
                    <a:latin typeface="Arial" pitchFamily="34" charset="0"/>
                    <a:cs typeface="Arial" pitchFamily="34" charset="0"/>
                  </a:rPr>
                  <a:t>a) </a:t>
                </a:r>
                <a:r>
                  <a:rPr lang="vi-VN" b="1" smtClean="0">
                    <a:latin typeface="Arial" pitchFamily="34" charset="0"/>
                    <a:cs typeface="Arial" pitchFamily="34" charset="0"/>
                  </a:rPr>
                  <a:t>Năm </a:t>
                </a:r>
                <a:r>
                  <a:rPr lang="vi-VN" b="1">
                    <a:latin typeface="Arial" pitchFamily="34" charset="0"/>
                    <a:cs typeface="Arial" pitchFamily="34" charset="0"/>
                  </a:rPr>
                  <a:t>số hạng đầu của dãy số là: </a:t>
                </a:r>
                <a14:m>
                  <m:oMath xmlns:m="http://schemas.openxmlformats.org/officeDocument/2006/math">
                    <m:r>
                      <a:rPr lang="vi-VN" b="1" i="1" smtClean="0">
                        <a:latin typeface="Cambria Math"/>
                        <a:cs typeface="Arial" pitchFamily="34" charset="0"/>
                      </a:rPr>
                      <m:t>𝒖</m:t>
                    </m:r>
                    <m:r>
                      <a:rPr lang="vi-VN" b="1" i="1" baseline="-25000">
                        <a:latin typeface="Cambria Math"/>
                        <a:cs typeface="Arial" pitchFamily="34" charset="0"/>
                      </a:rPr>
                      <m:t>𝟏</m:t>
                    </m:r>
                    <m:r>
                      <a:rPr lang="vi-VN" b="1" i="1">
                        <a:latin typeface="Cambria Math"/>
                        <a:cs typeface="Arial" pitchFamily="34" charset="0"/>
                      </a:rPr>
                      <m:t> = </m:t>
                    </m:r>
                    <m:r>
                      <a:rPr lang="vi-VN" b="1" i="1" smtClean="0">
                        <a:latin typeface="Cambria Math"/>
                        <a:cs typeface="Arial" pitchFamily="34" charset="0"/>
                      </a:rPr>
                      <m:t>𝟓</m:t>
                    </m:r>
                    <m:r>
                      <a:rPr lang="vi-VN" b="1" i="1" smtClean="0">
                        <a:latin typeface="Cambria Math"/>
                        <a:cs typeface="Arial" pitchFamily="34" charset="0"/>
                      </a:rPr>
                      <m:t>.</m:t>
                    </m:r>
                    <m:r>
                      <a:rPr lang="vi-VN" b="1" i="1" smtClean="0">
                        <a:latin typeface="Cambria Math"/>
                        <a:cs typeface="Arial" pitchFamily="34" charset="0"/>
                      </a:rPr>
                      <m:t>𝟏</m:t>
                    </m:r>
                    <m:r>
                      <a:rPr lang="vi-VN" b="1" i="1" smtClean="0">
                        <a:latin typeface="Cambria Math"/>
                        <a:cs typeface="Arial" pitchFamily="34" charset="0"/>
                      </a:rPr>
                      <m:t>=</m:t>
                    </m:r>
                    <m:r>
                      <a:rPr lang="vi-VN" b="1" i="1" smtClean="0">
                        <a:latin typeface="Cambria Math"/>
                        <a:cs typeface="Arial" pitchFamily="34" charset="0"/>
                      </a:rPr>
                      <m:t>𝟓</m:t>
                    </m:r>
                  </m:oMath>
                </a14:m>
                <a:endParaRPr lang="en-US"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065212" y="2895600"/>
                <a:ext cx="10828389" cy="461665"/>
              </a:xfrm>
              <a:prstGeom prst="rect">
                <a:avLst/>
              </a:prstGeom>
              <a:blipFill rotWithShape="1">
                <a:blip r:embed="rId6"/>
                <a:stretch>
                  <a:fillRect l="-901" t="-9211" b="-30263"/>
                </a:stretch>
              </a:blipFill>
            </p:spPr>
            <p:txBody>
              <a:bodyPr/>
              <a:lstStyle/>
              <a:p>
                <a:r>
                  <a:rPr lang="en-US">
                    <a:noFill/>
                  </a:rPr>
                  <a:t> </a:t>
                </a:r>
              </a:p>
            </p:txBody>
          </p:sp>
        </mc:Fallback>
      </mc:AlternateContent>
      <p:sp>
        <p:nvSpPr>
          <p:cNvPr id="21" name="TextBox 20"/>
          <p:cNvSpPr txBox="1"/>
          <p:nvPr/>
        </p:nvSpPr>
        <p:spPr>
          <a:xfrm>
            <a:off x="1065212" y="5423665"/>
            <a:ext cx="3200400" cy="461665"/>
          </a:xfrm>
          <a:prstGeom prst="rect">
            <a:avLst/>
          </a:prstGeom>
          <a:noFill/>
        </p:spPr>
        <p:txBody>
          <a:bodyPr wrap="square" rtlCol="0">
            <a:spAutoFit/>
          </a:bodyPr>
          <a:lstStyle/>
          <a:p>
            <a:r>
              <a:rPr lang="pt-BR" b="1">
                <a:latin typeface="Arial" pitchFamily="34" charset="0"/>
                <a:cs typeface="Arial" pitchFamily="34" charset="0"/>
              </a:rPr>
              <a:t>Với mọi n ≥ 2 ta </a:t>
            </a:r>
            <a:r>
              <a:rPr lang="pt-BR" b="1" smtClean="0">
                <a:latin typeface="Arial" pitchFamily="34" charset="0"/>
                <a:cs typeface="Arial" pitchFamily="34" charset="0"/>
              </a:rPr>
              <a:t>có :</a:t>
            </a:r>
            <a:endParaRPr lang="en-US" b="1">
              <a:latin typeface="Arial" pitchFamily="34" charset="0"/>
              <a:cs typeface="Arial" pitchFamily="34"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1229781679"/>
              </p:ext>
            </p:extLst>
          </p:nvPr>
        </p:nvGraphicFramePr>
        <p:xfrm>
          <a:off x="6291190" y="3352800"/>
          <a:ext cx="1744806" cy="490682"/>
        </p:xfrm>
        <a:graphic>
          <a:graphicData uri="http://schemas.openxmlformats.org/presentationml/2006/ole">
            <mc:AlternateContent xmlns:mc="http://schemas.openxmlformats.org/markup-compatibility/2006">
              <mc:Choice xmlns:v="urn:schemas-microsoft-com:vml" Requires="v">
                <p:oleObj spid="_x0000_s100456" name="Equation" r:id="rId7" imgW="812520" imgH="228600" progId="Equation.DSMT4">
                  <p:embed/>
                </p:oleObj>
              </mc:Choice>
              <mc:Fallback>
                <p:oleObj name="Equation" r:id="rId7" imgW="812520" imgH="228600" progId="Equation.DSMT4">
                  <p:embed/>
                  <p:pic>
                    <p:nvPicPr>
                      <p:cNvPr id="0" name=""/>
                      <p:cNvPicPr>
                        <a:picLocks noChangeAspect="1" noChangeArrowheads="1"/>
                      </p:cNvPicPr>
                      <p:nvPr/>
                    </p:nvPicPr>
                    <p:blipFill>
                      <a:blip r:embed="rId8"/>
                      <a:srcRect/>
                      <a:stretch>
                        <a:fillRect/>
                      </a:stretch>
                    </p:blipFill>
                    <p:spPr bwMode="auto">
                      <a:xfrm>
                        <a:off x="6291190" y="3352800"/>
                        <a:ext cx="1744806" cy="490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37423550"/>
              </p:ext>
            </p:extLst>
          </p:nvPr>
        </p:nvGraphicFramePr>
        <p:xfrm>
          <a:off x="2436812" y="1751463"/>
          <a:ext cx="8935911" cy="568579"/>
        </p:xfrm>
        <a:graphic>
          <a:graphicData uri="http://schemas.openxmlformats.org/presentationml/2006/ole">
            <mc:AlternateContent xmlns:mc="http://schemas.openxmlformats.org/markup-compatibility/2006">
              <mc:Choice xmlns:v="urn:schemas-microsoft-com:vml" Requires="v">
                <p:oleObj spid="_x0000_s100457" name="Equation" r:id="rId9" imgW="3784320" imgH="241200" progId="Equation.DSMT4">
                  <p:embed/>
                </p:oleObj>
              </mc:Choice>
              <mc:Fallback>
                <p:oleObj name="Equation" r:id="rId9" imgW="3784320" imgH="241200" progId="Equation.DSMT4">
                  <p:embed/>
                  <p:pic>
                    <p:nvPicPr>
                      <p:cNvPr id="0" name="Object 30"/>
                      <p:cNvPicPr>
                        <a:picLocks noChangeAspect="1" noChangeArrowheads="1"/>
                      </p:cNvPicPr>
                      <p:nvPr/>
                    </p:nvPicPr>
                    <p:blipFill>
                      <a:blip r:embed="rId10"/>
                      <a:srcRect/>
                      <a:stretch>
                        <a:fillRect/>
                      </a:stretch>
                    </p:blipFill>
                    <p:spPr bwMode="auto">
                      <a:xfrm>
                        <a:off x="2436812" y="1751463"/>
                        <a:ext cx="8935911" cy="568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163076338"/>
              </p:ext>
            </p:extLst>
          </p:nvPr>
        </p:nvGraphicFramePr>
        <p:xfrm>
          <a:off x="6289819" y="3810000"/>
          <a:ext cx="1717386" cy="490682"/>
        </p:xfrm>
        <a:graphic>
          <a:graphicData uri="http://schemas.openxmlformats.org/presentationml/2006/ole">
            <mc:AlternateContent xmlns:mc="http://schemas.openxmlformats.org/markup-compatibility/2006">
              <mc:Choice xmlns:v="urn:schemas-microsoft-com:vml" Requires="v">
                <p:oleObj spid="_x0000_s100458" name="Equation" r:id="rId11" imgW="799920" imgH="228600" progId="Equation.DSMT4">
                  <p:embed/>
                </p:oleObj>
              </mc:Choice>
              <mc:Fallback>
                <p:oleObj name="Equation" r:id="rId11" imgW="799920" imgH="228600" progId="Equation.DSMT4">
                  <p:embed/>
                  <p:pic>
                    <p:nvPicPr>
                      <p:cNvPr id="0" name=""/>
                      <p:cNvPicPr>
                        <a:picLocks noChangeAspect="1" noChangeArrowheads="1"/>
                      </p:cNvPicPr>
                      <p:nvPr/>
                    </p:nvPicPr>
                    <p:blipFill>
                      <a:blip r:embed="rId12"/>
                      <a:srcRect/>
                      <a:stretch>
                        <a:fillRect/>
                      </a:stretch>
                    </p:blipFill>
                    <p:spPr bwMode="auto">
                      <a:xfrm>
                        <a:off x="6289819" y="3810000"/>
                        <a:ext cx="1717386" cy="490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435044617"/>
              </p:ext>
            </p:extLst>
          </p:nvPr>
        </p:nvGraphicFramePr>
        <p:xfrm>
          <a:off x="6292489" y="4267200"/>
          <a:ext cx="1770785" cy="490682"/>
        </p:xfrm>
        <a:graphic>
          <a:graphicData uri="http://schemas.openxmlformats.org/presentationml/2006/ole">
            <mc:AlternateContent xmlns:mc="http://schemas.openxmlformats.org/markup-compatibility/2006">
              <mc:Choice xmlns:v="urn:schemas-microsoft-com:vml" Requires="v">
                <p:oleObj spid="_x0000_s100459" name="Equation" r:id="rId13" imgW="825480" imgH="228600" progId="Equation.DSMT4">
                  <p:embed/>
                </p:oleObj>
              </mc:Choice>
              <mc:Fallback>
                <p:oleObj name="Equation" r:id="rId13" imgW="825480" imgH="228600" progId="Equation.DSMT4">
                  <p:embed/>
                  <p:pic>
                    <p:nvPicPr>
                      <p:cNvPr id="0" name=""/>
                      <p:cNvPicPr>
                        <a:picLocks noChangeAspect="1" noChangeArrowheads="1"/>
                      </p:cNvPicPr>
                      <p:nvPr/>
                    </p:nvPicPr>
                    <p:blipFill>
                      <a:blip r:embed="rId14"/>
                      <a:srcRect/>
                      <a:stretch>
                        <a:fillRect/>
                      </a:stretch>
                    </p:blipFill>
                    <p:spPr bwMode="auto">
                      <a:xfrm>
                        <a:off x="6292489" y="4267200"/>
                        <a:ext cx="1770785" cy="490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174470404"/>
              </p:ext>
            </p:extLst>
          </p:nvPr>
        </p:nvGraphicFramePr>
        <p:xfrm>
          <a:off x="6291118" y="4724400"/>
          <a:ext cx="1743364" cy="490682"/>
        </p:xfrm>
        <a:graphic>
          <a:graphicData uri="http://schemas.openxmlformats.org/presentationml/2006/ole">
            <mc:AlternateContent xmlns:mc="http://schemas.openxmlformats.org/markup-compatibility/2006">
              <mc:Choice xmlns:v="urn:schemas-microsoft-com:vml" Requires="v">
                <p:oleObj spid="_x0000_s100460" name="Equation" r:id="rId15" imgW="812520" imgH="228600" progId="Equation.DSMT4">
                  <p:embed/>
                </p:oleObj>
              </mc:Choice>
              <mc:Fallback>
                <p:oleObj name="Equation" r:id="rId15" imgW="812520" imgH="228600" progId="Equation.DSMT4">
                  <p:embed/>
                  <p:pic>
                    <p:nvPicPr>
                      <p:cNvPr id="0" name=""/>
                      <p:cNvPicPr>
                        <a:picLocks noChangeAspect="1" noChangeArrowheads="1"/>
                      </p:cNvPicPr>
                      <p:nvPr/>
                    </p:nvPicPr>
                    <p:blipFill>
                      <a:blip r:embed="rId16"/>
                      <a:srcRect/>
                      <a:stretch>
                        <a:fillRect/>
                      </a:stretch>
                    </p:blipFill>
                    <p:spPr bwMode="auto">
                      <a:xfrm>
                        <a:off x="6291118" y="4724400"/>
                        <a:ext cx="1743364" cy="490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2642690979"/>
              </p:ext>
            </p:extLst>
          </p:nvPr>
        </p:nvGraphicFramePr>
        <p:xfrm>
          <a:off x="4209905" y="5299733"/>
          <a:ext cx="1933864" cy="927966"/>
        </p:xfrm>
        <a:graphic>
          <a:graphicData uri="http://schemas.openxmlformats.org/presentationml/2006/ole">
            <mc:AlternateContent xmlns:mc="http://schemas.openxmlformats.org/markup-compatibility/2006">
              <mc:Choice xmlns:v="urn:schemas-microsoft-com:vml" Requires="v">
                <p:oleObj spid="_x0000_s100461" name="Equation" r:id="rId17" imgW="901440" imgH="431640" progId="Equation.DSMT4">
                  <p:embed/>
                </p:oleObj>
              </mc:Choice>
              <mc:Fallback>
                <p:oleObj name="Equation" r:id="rId17" imgW="901440" imgH="431640" progId="Equation.DSMT4">
                  <p:embed/>
                  <p:pic>
                    <p:nvPicPr>
                      <p:cNvPr id="0" name=""/>
                      <p:cNvPicPr>
                        <a:picLocks noChangeAspect="1" noChangeArrowheads="1"/>
                      </p:cNvPicPr>
                      <p:nvPr/>
                    </p:nvPicPr>
                    <p:blipFill>
                      <a:blip r:embed="rId18"/>
                      <a:srcRect/>
                      <a:stretch>
                        <a:fillRect/>
                      </a:stretch>
                    </p:blipFill>
                    <p:spPr bwMode="auto">
                      <a:xfrm>
                        <a:off x="4209905" y="5299733"/>
                        <a:ext cx="1933864" cy="92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2245030021"/>
              </p:ext>
            </p:extLst>
          </p:nvPr>
        </p:nvGraphicFramePr>
        <p:xfrm>
          <a:off x="6105550" y="5253335"/>
          <a:ext cx="1198562" cy="901700"/>
        </p:xfrm>
        <a:graphic>
          <a:graphicData uri="http://schemas.openxmlformats.org/presentationml/2006/ole">
            <mc:AlternateContent xmlns:mc="http://schemas.openxmlformats.org/markup-compatibility/2006">
              <mc:Choice xmlns:v="urn:schemas-microsoft-com:vml" Requires="v">
                <p:oleObj spid="_x0000_s100462" name="Equation" r:id="rId19" imgW="558720" imgH="419040" progId="Equation.DSMT4">
                  <p:embed/>
                </p:oleObj>
              </mc:Choice>
              <mc:Fallback>
                <p:oleObj name="Equation" r:id="rId19" imgW="558720" imgH="419040" progId="Equation.DSMT4">
                  <p:embed/>
                  <p:pic>
                    <p:nvPicPr>
                      <p:cNvPr id="0" name=""/>
                      <p:cNvPicPr>
                        <a:picLocks noChangeAspect="1" noChangeArrowheads="1"/>
                      </p:cNvPicPr>
                      <p:nvPr/>
                    </p:nvPicPr>
                    <p:blipFill>
                      <a:blip r:embed="rId20"/>
                      <a:srcRect/>
                      <a:stretch>
                        <a:fillRect/>
                      </a:stretch>
                    </p:blipFill>
                    <p:spPr bwMode="auto">
                      <a:xfrm>
                        <a:off x="6105550" y="5253335"/>
                        <a:ext cx="1198562"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734433295"/>
              </p:ext>
            </p:extLst>
          </p:nvPr>
        </p:nvGraphicFramePr>
        <p:xfrm>
          <a:off x="7246937" y="5235546"/>
          <a:ext cx="1362075" cy="901700"/>
        </p:xfrm>
        <a:graphic>
          <a:graphicData uri="http://schemas.openxmlformats.org/presentationml/2006/ole">
            <mc:AlternateContent xmlns:mc="http://schemas.openxmlformats.org/markup-compatibility/2006">
              <mc:Choice xmlns:v="urn:schemas-microsoft-com:vml" Requires="v">
                <p:oleObj spid="_x0000_s100463" name="Equation" r:id="rId21" imgW="634680" imgH="419040" progId="Equation.DSMT4">
                  <p:embed/>
                </p:oleObj>
              </mc:Choice>
              <mc:Fallback>
                <p:oleObj name="Equation" r:id="rId21" imgW="634680" imgH="419040" progId="Equation.DSMT4">
                  <p:embed/>
                  <p:pic>
                    <p:nvPicPr>
                      <p:cNvPr id="0" name=""/>
                      <p:cNvPicPr>
                        <a:picLocks noChangeAspect="1" noChangeArrowheads="1"/>
                      </p:cNvPicPr>
                      <p:nvPr/>
                    </p:nvPicPr>
                    <p:blipFill>
                      <a:blip r:embed="rId22"/>
                      <a:srcRect/>
                      <a:stretch>
                        <a:fillRect/>
                      </a:stretch>
                    </p:blipFill>
                    <p:spPr bwMode="auto">
                      <a:xfrm>
                        <a:off x="7246937" y="5235546"/>
                        <a:ext cx="1362075"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1620639028"/>
              </p:ext>
            </p:extLst>
          </p:nvPr>
        </p:nvGraphicFramePr>
        <p:xfrm>
          <a:off x="8575675" y="5204123"/>
          <a:ext cx="1581150" cy="901700"/>
        </p:xfrm>
        <a:graphic>
          <a:graphicData uri="http://schemas.openxmlformats.org/presentationml/2006/ole">
            <mc:AlternateContent xmlns:mc="http://schemas.openxmlformats.org/markup-compatibility/2006">
              <mc:Choice xmlns:v="urn:schemas-microsoft-com:vml" Requires="v">
                <p:oleObj spid="_x0000_s100464" name="Equation" r:id="rId23" imgW="736560" imgH="419040" progId="Equation.DSMT4">
                  <p:embed/>
                </p:oleObj>
              </mc:Choice>
              <mc:Fallback>
                <p:oleObj name="Equation" r:id="rId23" imgW="736560" imgH="419040" progId="Equation.DSMT4">
                  <p:embed/>
                  <p:pic>
                    <p:nvPicPr>
                      <p:cNvPr id="0" name=""/>
                      <p:cNvPicPr>
                        <a:picLocks noChangeAspect="1" noChangeArrowheads="1"/>
                      </p:cNvPicPr>
                      <p:nvPr/>
                    </p:nvPicPr>
                    <p:blipFill>
                      <a:blip r:embed="rId24"/>
                      <a:srcRect/>
                      <a:stretch>
                        <a:fillRect/>
                      </a:stretch>
                    </p:blipFill>
                    <p:spPr bwMode="auto">
                      <a:xfrm>
                        <a:off x="8575675" y="5204123"/>
                        <a:ext cx="158115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TextBox 31"/>
          <p:cNvSpPr txBox="1"/>
          <p:nvPr/>
        </p:nvSpPr>
        <p:spPr>
          <a:xfrm>
            <a:off x="10209212" y="5417965"/>
            <a:ext cx="1981200" cy="400110"/>
          </a:xfrm>
          <a:prstGeom prst="rect">
            <a:avLst/>
          </a:prstGeom>
          <a:noFill/>
        </p:spPr>
        <p:txBody>
          <a:bodyPr wrap="square" rtlCol="0">
            <a:spAutoFit/>
          </a:bodyPr>
          <a:lstStyle/>
          <a:p>
            <a:r>
              <a:rPr lang="pt-BR" sz="2000" b="1" smtClean="0">
                <a:latin typeface="Arial" pitchFamily="34" charset="0"/>
                <a:cs typeface="Arial" pitchFamily="34" charset="0"/>
              </a:rPr>
              <a:t>luôn thay đổi</a:t>
            </a:r>
            <a:endParaRPr lang="en-US" sz="2000" b="1">
              <a:latin typeface="Arial" pitchFamily="34" charset="0"/>
              <a:cs typeface="Arial" pitchFamily="34" charset="0"/>
            </a:endParaRPr>
          </a:p>
        </p:txBody>
      </p:sp>
      <p:sp>
        <p:nvSpPr>
          <p:cNvPr id="33" name="TextBox 32"/>
          <p:cNvSpPr txBox="1"/>
          <p:nvPr/>
        </p:nvSpPr>
        <p:spPr>
          <a:xfrm>
            <a:off x="1019994" y="6243935"/>
            <a:ext cx="9036818" cy="461665"/>
          </a:xfrm>
          <a:prstGeom prst="rect">
            <a:avLst/>
          </a:prstGeom>
          <a:noFill/>
        </p:spPr>
        <p:txBody>
          <a:bodyPr wrap="square" rtlCol="0">
            <a:spAutoFit/>
          </a:bodyPr>
          <a:lstStyle/>
          <a:p>
            <a:r>
              <a:rPr lang="vi-VN" b="1">
                <a:latin typeface="Arial" pitchFamily="34" charset="0"/>
                <a:cs typeface="Arial" pitchFamily="34" charset="0"/>
              </a:rPr>
              <a:t>Do đó, dãy số (u</a:t>
            </a:r>
            <a:r>
              <a:rPr lang="vi-VN" b="1" baseline="-25000">
                <a:latin typeface="Arial" pitchFamily="34" charset="0"/>
                <a:cs typeface="Arial" pitchFamily="34" charset="0"/>
              </a:rPr>
              <a:t>n</a:t>
            </a:r>
            <a:r>
              <a:rPr lang="vi-VN" b="1">
                <a:latin typeface="Arial" pitchFamily="34" charset="0"/>
                <a:cs typeface="Arial" pitchFamily="34" charset="0"/>
              </a:rPr>
              <a:t>) không là cấp số nhân.</a:t>
            </a:r>
            <a:endParaRPr lang="en-US" b="1">
              <a:latin typeface="Arial" pitchFamily="34" charset="0"/>
              <a:cs typeface="Arial" pitchFamily="34" charset="0"/>
            </a:endParaRPr>
          </a:p>
        </p:txBody>
      </p:sp>
    </p:spTree>
    <p:extLst>
      <p:ext uri="{BB962C8B-B14F-4D97-AF65-F5344CB8AC3E}">
        <p14:creationId xmlns:p14="http://schemas.microsoft.com/office/powerpoint/2010/main" val="33993923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left)">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left)">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left)">
                                      <p:cBhvr>
                                        <p:cTn id="55" dur="500"/>
                                        <p:tgtEl>
                                          <p:spTgt spid="30"/>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wipe(left)">
                                      <p:cBhvr>
                                        <p:cTn id="59" dur="500"/>
                                        <p:tgtEl>
                                          <p:spTgt spid="3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left)">
                                      <p:cBhvr>
                                        <p:cTn id="6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1" y="114300"/>
            <a:ext cx="9525866" cy="2257425"/>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161925"/>
            <a:ext cx="9227418"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Viết năm số hạng đầu của mỗi dãy số (u</a:t>
            </a:r>
            <a:r>
              <a:rPr lang="vi-VN" b="1" baseline="-25000">
                <a:latin typeface="Arial" pitchFamily="34" charset="0"/>
                <a:cs typeface="Arial" pitchFamily="34" charset="0"/>
              </a:rPr>
              <a:t>n</a:t>
            </a:r>
            <a:r>
              <a:rPr lang="vi-VN" b="1">
                <a:latin typeface="Arial" pitchFamily="34" charset="0"/>
                <a:cs typeface="Arial" pitchFamily="34" charset="0"/>
              </a:rPr>
              <a:t>) sau và xem nó có phải là cấp số nhân không. Nếu nó là cấp số nhân, hãy tìm công bội q và viết công thức tính số hạng tổng quát của nó dưới dạng u</a:t>
            </a:r>
            <a:r>
              <a:rPr lang="vi-VN" b="1" baseline="-25000">
                <a:latin typeface="Arial" pitchFamily="34" charset="0"/>
                <a:cs typeface="Arial" pitchFamily="34" charset="0"/>
              </a:rPr>
              <a:t>n</a:t>
            </a:r>
            <a:r>
              <a:rPr lang="vi-VN" b="1">
                <a:latin typeface="Arial" pitchFamily="34" charset="0"/>
                <a:cs typeface="Arial" pitchFamily="34" charset="0"/>
              </a:rPr>
              <a:t> = u</a:t>
            </a:r>
            <a:r>
              <a:rPr lang="vi-VN" b="1" baseline="-25000">
                <a:latin typeface="Arial" pitchFamily="34" charset="0"/>
                <a:cs typeface="Arial" pitchFamily="34" charset="0"/>
              </a:rPr>
              <a:t>1</a:t>
            </a:r>
            <a:r>
              <a:rPr lang="vi-VN" b="1">
                <a:latin typeface="Arial" pitchFamily="34" charset="0"/>
                <a:cs typeface="Arial" pitchFamily="34" charset="0"/>
              </a:rPr>
              <a:t> . q</a:t>
            </a:r>
            <a:r>
              <a:rPr lang="vi-VN" b="1" baseline="30000">
                <a:latin typeface="Arial" pitchFamily="34" charset="0"/>
                <a:cs typeface="Arial" pitchFamily="34" charset="0"/>
              </a:rPr>
              <a:t>n – 1</a:t>
            </a:r>
            <a:r>
              <a:rPr lang="vi-VN" b="1">
                <a:latin typeface="Arial" pitchFamily="34" charset="0"/>
                <a:cs typeface="Arial" pitchFamily="34" charset="0"/>
              </a:rPr>
              <a:t>.</a:t>
            </a:r>
          </a:p>
        </p:txBody>
      </p:sp>
      <p:sp>
        <p:nvSpPr>
          <p:cNvPr id="10" name="Rectangle 9"/>
          <p:cNvSpPr/>
          <p:nvPr/>
        </p:nvSpPr>
        <p:spPr>
          <a:xfrm>
            <a:off x="406750" y="533400"/>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2.16</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1669" y="25146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8" name="TextBox 17"/>
              <p:cNvSpPr txBox="1"/>
              <p:nvPr/>
            </p:nvSpPr>
            <p:spPr>
              <a:xfrm>
                <a:off x="1065212" y="2895600"/>
                <a:ext cx="10828389" cy="461665"/>
              </a:xfrm>
              <a:prstGeom prst="rect">
                <a:avLst/>
              </a:prstGeom>
              <a:noFill/>
            </p:spPr>
            <p:txBody>
              <a:bodyPr wrap="square" rtlCol="0">
                <a:spAutoFit/>
              </a:bodyPr>
              <a:lstStyle/>
              <a:p>
                <a:r>
                  <a:rPr lang="en-US" b="1" smtClean="0">
                    <a:latin typeface="Arial" pitchFamily="34" charset="0"/>
                    <a:cs typeface="Arial" pitchFamily="34" charset="0"/>
                  </a:rPr>
                  <a:t>b</a:t>
                </a:r>
                <a:r>
                  <a:rPr lang="vi-VN" b="1" smtClean="0">
                    <a:latin typeface="Arial" pitchFamily="34" charset="0"/>
                    <a:cs typeface="Arial" pitchFamily="34" charset="0"/>
                  </a:rPr>
                  <a:t>) Năm </a:t>
                </a:r>
                <a:r>
                  <a:rPr lang="vi-VN" b="1">
                    <a:latin typeface="Arial" pitchFamily="34" charset="0"/>
                    <a:cs typeface="Arial" pitchFamily="34" charset="0"/>
                  </a:rPr>
                  <a:t>số hạng đầu của dãy số là: </a:t>
                </a:r>
                <a14:m>
                  <m:oMath xmlns:m="http://schemas.openxmlformats.org/officeDocument/2006/math">
                    <m:r>
                      <a:rPr lang="vi-VN" b="1" i="1" smtClean="0">
                        <a:latin typeface="Cambria Math"/>
                        <a:cs typeface="Arial" pitchFamily="34" charset="0"/>
                      </a:rPr>
                      <m:t>𝒖</m:t>
                    </m:r>
                    <m:r>
                      <a:rPr lang="vi-VN" b="1" i="1" baseline="-25000">
                        <a:latin typeface="Cambria Math"/>
                        <a:cs typeface="Arial" pitchFamily="34" charset="0"/>
                      </a:rPr>
                      <m:t>𝟏</m:t>
                    </m:r>
                    <m:r>
                      <a:rPr lang="vi-VN" b="1" i="1">
                        <a:latin typeface="Cambria Math"/>
                        <a:cs typeface="Arial" pitchFamily="34" charset="0"/>
                      </a:rPr>
                      <m:t> = </m:t>
                    </m:r>
                    <m:r>
                      <a:rPr lang="vi-VN" b="1" i="1" smtClean="0">
                        <a:latin typeface="Cambria Math"/>
                        <a:cs typeface="Arial" pitchFamily="34" charset="0"/>
                      </a:rPr>
                      <m:t>𝟓</m:t>
                    </m:r>
                    <m:r>
                      <a:rPr lang="vi-VN" b="1" i="1" baseline="30000" smtClean="0">
                        <a:latin typeface="Cambria Math"/>
                        <a:cs typeface="Arial" pitchFamily="34" charset="0"/>
                      </a:rPr>
                      <m:t>𝟏</m:t>
                    </m:r>
                    <m:r>
                      <a:rPr lang="vi-VN" b="1" i="1" smtClean="0">
                        <a:latin typeface="Cambria Math"/>
                        <a:cs typeface="Arial" pitchFamily="34" charset="0"/>
                      </a:rPr>
                      <m:t>=</m:t>
                    </m:r>
                    <m:r>
                      <a:rPr lang="vi-VN" b="1" i="1" smtClean="0">
                        <a:latin typeface="Cambria Math"/>
                        <a:cs typeface="Arial" pitchFamily="34" charset="0"/>
                      </a:rPr>
                      <m:t>𝟓</m:t>
                    </m:r>
                  </m:oMath>
                </a14:m>
                <a:endParaRPr lang="en-US"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065212" y="2895600"/>
                <a:ext cx="10828389" cy="461665"/>
              </a:xfrm>
              <a:prstGeom prst="rect">
                <a:avLst/>
              </a:prstGeom>
              <a:blipFill rotWithShape="1">
                <a:blip r:embed="rId6"/>
                <a:stretch>
                  <a:fillRect l="-901" t="-9211" b="-30263"/>
                </a:stretch>
              </a:blipFill>
            </p:spPr>
            <p:txBody>
              <a:bodyPr/>
              <a:lstStyle/>
              <a:p>
                <a:r>
                  <a:rPr lang="en-US">
                    <a:noFill/>
                  </a:rPr>
                  <a:t> </a:t>
                </a:r>
              </a:p>
            </p:txBody>
          </p:sp>
        </mc:Fallback>
      </mc:AlternateContent>
      <p:sp>
        <p:nvSpPr>
          <p:cNvPr id="21" name="TextBox 20"/>
          <p:cNvSpPr txBox="1"/>
          <p:nvPr/>
        </p:nvSpPr>
        <p:spPr>
          <a:xfrm>
            <a:off x="1293812" y="4072766"/>
            <a:ext cx="3200400" cy="461665"/>
          </a:xfrm>
          <a:prstGeom prst="rect">
            <a:avLst/>
          </a:prstGeom>
          <a:noFill/>
        </p:spPr>
        <p:txBody>
          <a:bodyPr wrap="square" rtlCol="0">
            <a:spAutoFit/>
          </a:bodyPr>
          <a:lstStyle/>
          <a:p>
            <a:r>
              <a:rPr lang="pt-BR" b="1">
                <a:latin typeface="Arial" pitchFamily="34" charset="0"/>
                <a:cs typeface="Arial" pitchFamily="34" charset="0"/>
              </a:rPr>
              <a:t>Với mọi n ≥ 2 ta </a:t>
            </a:r>
            <a:r>
              <a:rPr lang="pt-BR" b="1" smtClean="0">
                <a:latin typeface="Arial" pitchFamily="34" charset="0"/>
                <a:cs typeface="Arial" pitchFamily="34" charset="0"/>
              </a:rPr>
              <a:t>có :</a:t>
            </a:r>
            <a:endParaRPr lang="en-US" b="1">
              <a:latin typeface="Arial" pitchFamily="34" charset="0"/>
              <a:cs typeface="Arial" pitchFamily="34"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1526469986"/>
              </p:ext>
            </p:extLst>
          </p:nvPr>
        </p:nvGraphicFramePr>
        <p:xfrm>
          <a:off x="2163763" y="3322638"/>
          <a:ext cx="1663700" cy="517525"/>
        </p:xfrm>
        <a:graphic>
          <a:graphicData uri="http://schemas.openxmlformats.org/presentationml/2006/ole">
            <mc:AlternateContent xmlns:mc="http://schemas.openxmlformats.org/markup-compatibility/2006">
              <mc:Choice xmlns:v="urn:schemas-microsoft-com:vml" Requires="v">
                <p:oleObj spid="_x0000_s101469" name="Equation" r:id="rId7" imgW="774360" imgH="241200" progId="Equation.DSMT4">
                  <p:embed/>
                </p:oleObj>
              </mc:Choice>
              <mc:Fallback>
                <p:oleObj name="Equation" r:id="rId7" imgW="774360" imgH="241200" progId="Equation.DSMT4">
                  <p:embed/>
                  <p:pic>
                    <p:nvPicPr>
                      <p:cNvPr id="0" name=""/>
                      <p:cNvPicPr>
                        <a:picLocks noChangeAspect="1" noChangeArrowheads="1"/>
                      </p:cNvPicPr>
                      <p:nvPr/>
                    </p:nvPicPr>
                    <p:blipFill>
                      <a:blip r:embed="rId8"/>
                      <a:srcRect/>
                      <a:stretch>
                        <a:fillRect/>
                      </a:stretch>
                    </p:blipFill>
                    <p:spPr bwMode="auto">
                      <a:xfrm>
                        <a:off x="2163763" y="3322638"/>
                        <a:ext cx="16637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321896072"/>
              </p:ext>
            </p:extLst>
          </p:nvPr>
        </p:nvGraphicFramePr>
        <p:xfrm>
          <a:off x="2436812" y="1751463"/>
          <a:ext cx="8935911" cy="568579"/>
        </p:xfrm>
        <a:graphic>
          <a:graphicData uri="http://schemas.openxmlformats.org/presentationml/2006/ole">
            <mc:AlternateContent xmlns:mc="http://schemas.openxmlformats.org/markup-compatibility/2006">
              <mc:Choice xmlns:v="urn:schemas-microsoft-com:vml" Requires="v">
                <p:oleObj spid="_x0000_s101470" name="Equation" r:id="rId9" imgW="3784320" imgH="241200" progId="Equation.DSMT4">
                  <p:embed/>
                </p:oleObj>
              </mc:Choice>
              <mc:Fallback>
                <p:oleObj name="Equation" r:id="rId9" imgW="3784320" imgH="241200" progId="Equation.DSMT4">
                  <p:embed/>
                  <p:pic>
                    <p:nvPicPr>
                      <p:cNvPr id="0" name=""/>
                      <p:cNvPicPr>
                        <a:picLocks noChangeAspect="1" noChangeArrowheads="1"/>
                      </p:cNvPicPr>
                      <p:nvPr/>
                    </p:nvPicPr>
                    <p:blipFill>
                      <a:blip r:embed="rId10"/>
                      <a:srcRect/>
                      <a:stretch>
                        <a:fillRect/>
                      </a:stretch>
                    </p:blipFill>
                    <p:spPr bwMode="auto">
                      <a:xfrm>
                        <a:off x="2436812" y="1751463"/>
                        <a:ext cx="8935911" cy="568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894291353"/>
              </p:ext>
            </p:extLst>
          </p:nvPr>
        </p:nvGraphicFramePr>
        <p:xfrm>
          <a:off x="4119034" y="3322638"/>
          <a:ext cx="1881187" cy="517525"/>
        </p:xfrm>
        <a:graphic>
          <a:graphicData uri="http://schemas.openxmlformats.org/presentationml/2006/ole">
            <mc:AlternateContent xmlns:mc="http://schemas.openxmlformats.org/markup-compatibility/2006">
              <mc:Choice xmlns:v="urn:schemas-microsoft-com:vml" Requires="v">
                <p:oleObj spid="_x0000_s101471" name="Equation" r:id="rId11" imgW="876240" imgH="241200" progId="Equation.DSMT4">
                  <p:embed/>
                </p:oleObj>
              </mc:Choice>
              <mc:Fallback>
                <p:oleObj name="Equation" r:id="rId11" imgW="876240" imgH="241200" progId="Equation.DSMT4">
                  <p:embed/>
                  <p:pic>
                    <p:nvPicPr>
                      <p:cNvPr id="0" name=""/>
                      <p:cNvPicPr>
                        <a:picLocks noChangeAspect="1" noChangeArrowheads="1"/>
                      </p:cNvPicPr>
                      <p:nvPr/>
                    </p:nvPicPr>
                    <p:blipFill>
                      <a:blip r:embed="rId12"/>
                      <a:srcRect/>
                      <a:stretch>
                        <a:fillRect/>
                      </a:stretch>
                    </p:blipFill>
                    <p:spPr bwMode="auto">
                      <a:xfrm>
                        <a:off x="4119034" y="3322638"/>
                        <a:ext cx="18811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499066126"/>
              </p:ext>
            </p:extLst>
          </p:nvPr>
        </p:nvGraphicFramePr>
        <p:xfrm>
          <a:off x="6291792" y="3322638"/>
          <a:ext cx="1987550" cy="517525"/>
        </p:xfrm>
        <a:graphic>
          <a:graphicData uri="http://schemas.openxmlformats.org/presentationml/2006/ole">
            <mc:AlternateContent xmlns:mc="http://schemas.openxmlformats.org/markup-compatibility/2006">
              <mc:Choice xmlns:v="urn:schemas-microsoft-com:vml" Requires="v">
                <p:oleObj spid="_x0000_s101472" name="Equation" r:id="rId13" imgW="927000" imgH="241200" progId="Equation.DSMT4">
                  <p:embed/>
                </p:oleObj>
              </mc:Choice>
              <mc:Fallback>
                <p:oleObj name="Equation" r:id="rId13" imgW="927000" imgH="241200" progId="Equation.DSMT4">
                  <p:embed/>
                  <p:pic>
                    <p:nvPicPr>
                      <p:cNvPr id="0" name=""/>
                      <p:cNvPicPr>
                        <a:picLocks noChangeAspect="1" noChangeArrowheads="1"/>
                      </p:cNvPicPr>
                      <p:nvPr/>
                    </p:nvPicPr>
                    <p:blipFill>
                      <a:blip r:embed="rId14"/>
                      <a:srcRect/>
                      <a:stretch>
                        <a:fillRect/>
                      </a:stretch>
                    </p:blipFill>
                    <p:spPr bwMode="auto">
                      <a:xfrm>
                        <a:off x="6291792" y="3322638"/>
                        <a:ext cx="19875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1424089824"/>
              </p:ext>
            </p:extLst>
          </p:nvPr>
        </p:nvGraphicFramePr>
        <p:xfrm>
          <a:off x="8570913" y="3322638"/>
          <a:ext cx="2124075" cy="519112"/>
        </p:xfrm>
        <a:graphic>
          <a:graphicData uri="http://schemas.openxmlformats.org/presentationml/2006/ole">
            <mc:AlternateContent xmlns:mc="http://schemas.openxmlformats.org/markup-compatibility/2006">
              <mc:Choice xmlns:v="urn:schemas-microsoft-com:vml" Requires="v">
                <p:oleObj spid="_x0000_s101473" name="Equation" r:id="rId15" imgW="990360" imgH="241200" progId="Equation.DSMT4">
                  <p:embed/>
                </p:oleObj>
              </mc:Choice>
              <mc:Fallback>
                <p:oleObj name="Equation" r:id="rId15" imgW="990360" imgH="241200" progId="Equation.DSMT4">
                  <p:embed/>
                  <p:pic>
                    <p:nvPicPr>
                      <p:cNvPr id="0" name=""/>
                      <p:cNvPicPr>
                        <a:picLocks noChangeAspect="1" noChangeArrowheads="1"/>
                      </p:cNvPicPr>
                      <p:nvPr/>
                    </p:nvPicPr>
                    <p:blipFill>
                      <a:blip r:embed="rId16"/>
                      <a:srcRect/>
                      <a:stretch>
                        <a:fillRect/>
                      </a:stretch>
                    </p:blipFill>
                    <p:spPr bwMode="auto">
                      <a:xfrm>
                        <a:off x="8570913" y="3322638"/>
                        <a:ext cx="21240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1591219092"/>
              </p:ext>
            </p:extLst>
          </p:nvPr>
        </p:nvGraphicFramePr>
        <p:xfrm>
          <a:off x="4596923" y="3871913"/>
          <a:ext cx="1617028" cy="1082675"/>
        </p:xfrm>
        <a:graphic>
          <a:graphicData uri="http://schemas.openxmlformats.org/presentationml/2006/ole">
            <mc:AlternateContent xmlns:mc="http://schemas.openxmlformats.org/markup-compatibility/2006">
              <mc:Choice xmlns:v="urn:schemas-microsoft-com:vml" Requires="v">
                <p:oleObj spid="_x0000_s101474" name="Equation" r:id="rId17" imgW="685800" imgH="457200" progId="Equation.DSMT4">
                  <p:embed/>
                </p:oleObj>
              </mc:Choice>
              <mc:Fallback>
                <p:oleObj name="Equation" r:id="rId17" imgW="685800" imgH="457200" progId="Equation.DSMT4">
                  <p:embed/>
                  <p:pic>
                    <p:nvPicPr>
                      <p:cNvPr id="0" name=""/>
                      <p:cNvPicPr>
                        <a:picLocks noChangeAspect="1" noChangeArrowheads="1"/>
                      </p:cNvPicPr>
                      <p:nvPr/>
                    </p:nvPicPr>
                    <p:blipFill>
                      <a:blip r:embed="rId18"/>
                      <a:srcRect/>
                      <a:stretch>
                        <a:fillRect/>
                      </a:stretch>
                    </p:blipFill>
                    <p:spPr bwMode="auto">
                      <a:xfrm>
                        <a:off x="4596923" y="3871913"/>
                        <a:ext cx="161702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3246371564"/>
              </p:ext>
            </p:extLst>
          </p:nvPr>
        </p:nvGraphicFramePr>
        <p:xfrm>
          <a:off x="6139179" y="3874783"/>
          <a:ext cx="1707833" cy="991870"/>
        </p:xfrm>
        <a:graphic>
          <a:graphicData uri="http://schemas.openxmlformats.org/presentationml/2006/ole">
            <mc:AlternateContent xmlns:mc="http://schemas.openxmlformats.org/markup-compatibility/2006">
              <mc:Choice xmlns:v="urn:schemas-microsoft-com:vml" Requires="v">
                <p:oleObj spid="_x0000_s101475" name="Equation" r:id="rId19" imgW="723600" imgH="419040" progId="Equation.DSMT4">
                  <p:embed/>
                </p:oleObj>
              </mc:Choice>
              <mc:Fallback>
                <p:oleObj name="Equation" r:id="rId19" imgW="723600" imgH="419040" progId="Equation.DSMT4">
                  <p:embed/>
                  <p:pic>
                    <p:nvPicPr>
                      <p:cNvPr id="0" name=""/>
                      <p:cNvPicPr>
                        <a:picLocks noChangeAspect="1" noChangeArrowheads="1"/>
                      </p:cNvPicPr>
                      <p:nvPr/>
                    </p:nvPicPr>
                    <p:blipFill>
                      <a:blip r:embed="rId20"/>
                      <a:srcRect/>
                      <a:stretch>
                        <a:fillRect/>
                      </a:stretch>
                    </p:blipFill>
                    <p:spPr bwMode="auto">
                      <a:xfrm>
                        <a:off x="6139179" y="3874783"/>
                        <a:ext cx="1707833" cy="991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33" name="TextBox 32"/>
              <p:cNvSpPr txBox="1"/>
              <p:nvPr/>
            </p:nvSpPr>
            <p:spPr>
              <a:xfrm>
                <a:off x="1293811" y="5029200"/>
                <a:ext cx="10355985" cy="830997"/>
              </a:xfrm>
              <a:prstGeom prst="rect">
                <a:avLst/>
              </a:prstGeom>
              <a:noFill/>
            </p:spPr>
            <p:txBody>
              <a:bodyPr wrap="square" rtlCol="0">
                <a:spAutoFit/>
              </a:bodyPr>
              <a:lstStyle/>
              <a:p>
                <a:r>
                  <a:rPr lang="vi-VN" b="1">
                    <a:latin typeface="Arial" pitchFamily="34" charset="0"/>
                    <a:cs typeface="Arial" pitchFamily="34" charset="0"/>
                  </a:rPr>
                  <a:t>Do đó, (u</a:t>
                </a:r>
                <a:r>
                  <a:rPr lang="vi-VN" b="1" baseline="-25000">
                    <a:latin typeface="Arial" pitchFamily="34" charset="0"/>
                    <a:cs typeface="Arial" pitchFamily="34" charset="0"/>
                  </a:rPr>
                  <a:t>n</a:t>
                </a:r>
                <a:r>
                  <a:rPr lang="vi-VN" b="1">
                    <a:latin typeface="Arial" pitchFamily="34" charset="0"/>
                    <a:cs typeface="Arial" pitchFamily="34" charset="0"/>
                  </a:rPr>
                  <a:t>) là cấp số nhân với số hạng đầu </a:t>
                </a:r>
                <a14:m>
                  <m:oMath xmlns:m="http://schemas.openxmlformats.org/officeDocument/2006/math">
                    <m:r>
                      <a:rPr lang="vi-VN" b="1" i="1" smtClean="0">
                        <a:latin typeface="Cambria Math"/>
                        <a:cs typeface="Arial" pitchFamily="34" charset="0"/>
                      </a:rPr>
                      <m:t>𝒖</m:t>
                    </m:r>
                    <m:r>
                      <a:rPr lang="vi-VN" b="1" i="1" baseline="-25000" smtClean="0">
                        <a:latin typeface="Cambria Math"/>
                        <a:cs typeface="Arial" pitchFamily="34" charset="0"/>
                      </a:rPr>
                      <m:t>𝟏</m:t>
                    </m:r>
                    <m:r>
                      <a:rPr lang="vi-VN" b="1" i="1" smtClean="0">
                        <a:latin typeface="Cambria Math"/>
                        <a:cs typeface="Arial" pitchFamily="34" charset="0"/>
                      </a:rPr>
                      <m:t>=</m:t>
                    </m:r>
                    <m:r>
                      <a:rPr lang="vi-VN" b="1" i="1" smtClean="0">
                        <a:latin typeface="Cambria Math"/>
                        <a:cs typeface="Arial" pitchFamily="34" charset="0"/>
                      </a:rPr>
                      <m:t>𝟓</m:t>
                    </m:r>
                  </m:oMath>
                </a14:m>
                <a:r>
                  <a:rPr lang="vi-VN" b="1">
                    <a:latin typeface="Arial" pitchFamily="34" charset="0"/>
                    <a:cs typeface="Arial" pitchFamily="34" charset="0"/>
                  </a:rPr>
                  <a:t>, công bội </a:t>
                </a:r>
                <a14:m>
                  <m:oMath xmlns:m="http://schemas.openxmlformats.org/officeDocument/2006/math">
                    <m:r>
                      <a:rPr lang="vi-VN" b="1" i="1" smtClean="0">
                        <a:latin typeface="Cambria Math"/>
                        <a:cs typeface="Arial" pitchFamily="34" charset="0"/>
                      </a:rPr>
                      <m:t>𝒒</m:t>
                    </m:r>
                    <m:r>
                      <a:rPr lang="vi-VN" b="1" i="1" smtClean="0">
                        <a:latin typeface="Cambria Math"/>
                        <a:cs typeface="Arial" pitchFamily="34" charset="0"/>
                      </a:rPr>
                      <m:t>=</m:t>
                    </m:r>
                    <m:r>
                      <a:rPr lang="vi-VN" b="1" i="1" smtClean="0">
                        <a:latin typeface="Cambria Math"/>
                        <a:cs typeface="Arial" pitchFamily="34" charset="0"/>
                      </a:rPr>
                      <m:t>𝟓</m:t>
                    </m:r>
                    <m:r>
                      <a:rPr lang="vi-VN" b="1" i="1" smtClean="0">
                        <a:latin typeface="Cambria Math"/>
                        <a:cs typeface="Arial" pitchFamily="34" charset="0"/>
                      </a:rPr>
                      <m:t> </m:t>
                    </m:r>
                  </m:oMath>
                </a14:m>
                <a:r>
                  <a:rPr lang="vi-VN" b="1" smtClean="0">
                    <a:latin typeface="Arial" pitchFamily="34" charset="0"/>
                    <a:cs typeface="Arial" pitchFamily="34" charset="0"/>
                  </a:rPr>
                  <a:t>và </a:t>
                </a:r>
                <a:r>
                  <a:rPr lang="vi-VN" b="1">
                    <a:latin typeface="Arial" pitchFamily="34" charset="0"/>
                    <a:cs typeface="Arial" pitchFamily="34" charset="0"/>
                  </a:rPr>
                  <a:t>số hạng tổng quát là </a:t>
                </a:r>
                <a:endParaRPr lang="en-US" b="1">
                  <a:latin typeface="Arial" pitchFamily="34" charset="0"/>
                  <a:cs typeface="Arial" pitchFamily="34"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1293811" y="5029200"/>
                <a:ext cx="10355985" cy="830997"/>
              </a:xfrm>
              <a:prstGeom prst="rect">
                <a:avLst/>
              </a:prstGeom>
              <a:blipFill rotWithShape="1">
                <a:blip r:embed="rId21"/>
                <a:stretch>
                  <a:fillRect l="-883" t="-5147" b="-16912"/>
                </a:stretch>
              </a:blipFill>
            </p:spPr>
            <p:txBody>
              <a:bodyPr/>
              <a:lstStyle/>
              <a:p>
                <a:r>
                  <a:rPr lang="en-US">
                    <a:noFill/>
                  </a:rPr>
                  <a:t> </a:t>
                </a:r>
              </a:p>
            </p:txBody>
          </p:sp>
        </mc:Fallback>
      </mc:AlternateContent>
      <p:graphicFrame>
        <p:nvGraphicFramePr>
          <p:cNvPr id="29" name="Object 28"/>
          <p:cNvGraphicFramePr>
            <a:graphicFrameLocks noChangeAspect="1"/>
          </p:cNvGraphicFramePr>
          <p:nvPr>
            <p:extLst>
              <p:ext uri="{D42A27DB-BD31-4B8C-83A1-F6EECF244321}">
                <p14:modId xmlns:p14="http://schemas.microsoft.com/office/powerpoint/2010/main" val="440955177"/>
              </p:ext>
            </p:extLst>
          </p:nvPr>
        </p:nvGraphicFramePr>
        <p:xfrm>
          <a:off x="8169115" y="4126133"/>
          <a:ext cx="1887697" cy="541338"/>
        </p:xfrm>
        <a:graphic>
          <a:graphicData uri="http://schemas.openxmlformats.org/presentationml/2006/ole">
            <mc:AlternateContent xmlns:mc="http://schemas.openxmlformats.org/markup-compatibility/2006">
              <mc:Choice xmlns:v="urn:schemas-microsoft-com:vml" Requires="v">
                <p:oleObj spid="_x0000_s101476" name="Equation" r:id="rId22" imgW="799920" imgH="228600" progId="Equation.DSMT4">
                  <p:embed/>
                </p:oleObj>
              </mc:Choice>
              <mc:Fallback>
                <p:oleObj name="Equation" r:id="rId22" imgW="799920" imgH="228600" progId="Equation.DSMT4">
                  <p:embed/>
                  <p:pic>
                    <p:nvPicPr>
                      <p:cNvPr id="0" name=""/>
                      <p:cNvPicPr>
                        <a:picLocks noChangeAspect="1" noChangeArrowheads="1"/>
                      </p:cNvPicPr>
                      <p:nvPr/>
                    </p:nvPicPr>
                    <p:blipFill>
                      <a:blip r:embed="rId23"/>
                      <a:srcRect/>
                      <a:stretch>
                        <a:fillRect/>
                      </a:stretch>
                    </p:blipFill>
                    <p:spPr bwMode="auto">
                      <a:xfrm>
                        <a:off x="8169115" y="4126133"/>
                        <a:ext cx="1887697"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988409353"/>
              </p:ext>
            </p:extLst>
          </p:nvPr>
        </p:nvGraphicFramePr>
        <p:xfrm>
          <a:off x="4741093" y="5791200"/>
          <a:ext cx="3476625" cy="571500"/>
        </p:xfrm>
        <a:graphic>
          <a:graphicData uri="http://schemas.openxmlformats.org/presentationml/2006/ole">
            <mc:AlternateContent xmlns:mc="http://schemas.openxmlformats.org/markup-compatibility/2006">
              <mc:Choice xmlns:v="urn:schemas-microsoft-com:vml" Requires="v">
                <p:oleObj spid="_x0000_s101477" name="Equation" r:id="rId24" imgW="1473120" imgH="241200" progId="Equation.DSMT4">
                  <p:embed/>
                </p:oleObj>
              </mc:Choice>
              <mc:Fallback>
                <p:oleObj name="Equation" r:id="rId24" imgW="1473120" imgH="241200" progId="Equation.DSMT4">
                  <p:embed/>
                  <p:pic>
                    <p:nvPicPr>
                      <p:cNvPr id="0" name=""/>
                      <p:cNvPicPr>
                        <a:picLocks noChangeAspect="1" noChangeArrowheads="1"/>
                      </p:cNvPicPr>
                      <p:nvPr/>
                    </p:nvPicPr>
                    <p:blipFill>
                      <a:blip r:embed="rId25"/>
                      <a:srcRect/>
                      <a:stretch>
                        <a:fillRect/>
                      </a:stretch>
                    </p:blipFill>
                    <p:spPr bwMode="auto">
                      <a:xfrm>
                        <a:off x="4741093" y="5791200"/>
                        <a:ext cx="34766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027119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left)">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left)">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500"/>
                            </p:stCondLst>
                            <p:childTnLst>
                              <p:par>
                                <p:cTn id="53" presetID="22" presetClass="entr" presetSubtype="8"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left)">
                                      <p:cBhvr>
                                        <p:cTn id="5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1" y="114300"/>
            <a:ext cx="9525866" cy="2257425"/>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161925"/>
            <a:ext cx="9227418"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Viết năm số hạng đầu của mỗi dãy số (u</a:t>
            </a:r>
            <a:r>
              <a:rPr lang="vi-VN" b="1" baseline="-25000">
                <a:latin typeface="Arial" pitchFamily="34" charset="0"/>
                <a:cs typeface="Arial" pitchFamily="34" charset="0"/>
              </a:rPr>
              <a:t>n</a:t>
            </a:r>
            <a:r>
              <a:rPr lang="vi-VN" b="1">
                <a:latin typeface="Arial" pitchFamily="34" charset="0"/>
                <a:cs typeface="Arial" pitchFamily="34" charset="0"/>
              </a:rPr>
              <a:t>) sau và xem nó có phải là cấp số nhân không. Nếu nó là cấp số nhân, hãy tìm công bội q và viết công thức tính số hạng tổng quát của nó dưới dạng u</a:t>
            </a:r>
            <a:r>
              <a:rPr lang="vi-VN" b="1" baseline="-25000">
                <a:latin typeface="Arial" pitchFamily="34" charset="0"/>
                <a:cs typeface="Arial" pitchFamily="34" charset="0"/>
              </a:rPr>
              <a:t>n</a:t>
            </a:r>
            <a:r>
              <a:rPr lang="vi-VN" b="1">
                <a:latin typeface="Arial" pitchFamily="34" charset="0"/>
                <a:cs typeface="Arial" pitchFamily="34" charset="0"/>
              </a:rPr>
              <a:t> = u</a:t>
            </a:r>
            <a:r>
              <a:rPr lang="vi-VN" b="1" baseline="-25000">
                <a:latin typeface="Arial" pitchFamily="34" charset="0"/>
                <a:cs typeface="Arial" pitchFamily="34" charset="0"/>
              </a:rPr>
              <a:t>1</a:t>
            </a:r>
            <a:r>
              <a:rPr lang="vi-VN" b="1">
                <a:latin typeface="Arial" pitchFamily="34" charset="0"/>
                <a:cs typeface="Arial" pitchFamily="34" charset="0"/>
              </a:rPr>
              <a:t> . q</a:t>
            </a:r>
            <a:r>
              <a:rPr lang="vi-VN" b="1" baseline="30000">
                <a:latin typeface="Arial" pitchFamily="34" charset="0"/>
                <a:cs typeface="Arial" pitchFamily="34" charset="0"/>
              </a:rPr>
              <a:t>n – 1</a:t>
            </a:r>
            <a:r>
              <a:rPr lang="vi-VN" b="1">
                <a:latin typeface="Arial" pitchFamily="34" charset="0"/>
                <a:cs typeface="Arial" pitchFamily="34" charset="0"/>
              </a:rPr>
              <a:t>.</a:t>
            </a:r>
          </a:p>
        </p:txBody>
      </p:sp>
      <p:sp>
        <p:nvSpPr>
          <p:cNvPr id="10" name="Rectangle 9"/>
          <p:cNvSpPr/>
          <p:nvPr/>
        </p:nvSpPr>
        <p:spPr>
          <a:xfrm>
            <a:off x="406750" y="533400"/>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2.16</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1669" y="25146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8" name="TextBox 17"/>
              <p:cNvSpPr txBox="1"/>
              <p:nvPr/>
            </p:nvSpPr>
            <p:spPr>
              <a:xfrm>
                <a:off x="1065212" y="2895600"/>
                <a:ext cx="10828389" cy="461665"/>
              </a:xfrm>
              <a:prstGeom prst="rect">
                <a:avLst/>
              </a:prstGeom>
              <a:noFill/>
            </p:spPr>
            <p:txBody>
              <a:bodyPr wrap="square" rtlCol="0">
                <a:spAutoFit/>
              </a:bodyPr>
              <a:lstStyle/>
              <a:p>
                <a:r>
                  <a:rPr lang="en-US" b="1" smtClean="0">
                    <a:latin typeface="Arial" pitchFamily="34" charset="0"/>
                    <a:cs typeface="Arial" pitchFamily="34" charset="0"/>
                  </a:rPr>
                  <a:t>c</a:t>
                </a:r>
                <a:r>
                  <a:rPr lang="vi-VN" b="1" smtClean="0">
                    <a:latin typeface="Arial" pitchFamily="34" charset="0"/>
                    <a:cs typeface="Arial" pitchFamily="34" charset="0"/>
                  </a:rPr>
                  <a:t>) Năm </a:t>
                </a:r>
                <a:r>
                  <a:rPr lang="vi-VN" b="1">
                    <a:latin typeface="Arial" pitchFamily="34" charset="0"/>
                    <a:cs typeface="Arial" pitchFamily="34" charset="0"/>
                  </a:rPr>
                  <a:t>số hạng đầu của dãy số là: </a:t>
                </a:r>
                <a14:m>
                  <m:oMath xmlns:m="http://schemas.openxmlformats.org/officeDocument/2006/math">
                    <m:r>
                      <a:rPr lang="vi-VN" b="1" i="1" smtClean="0">
                        <a:latin typeface="Cambria Math"/>
                        <a:cs typeface="Arial" pitchFamily="34" charset="0"/>
                      </a:rPr>
                      <m:t>𝒖</m:t>
                    </m:r>
                    <m:r>
                      <a:rPr lang="vi-VN" b="1" i="1" baseline="-25000">
                        <a:latin typeface="Cambria Math"/>
                        <a:cs typeface="Arial" pitchFamily="34" charset="0"/>
                      </a:rPr>
                      <m:t>𝟏</m:t>
                    </m:r>
                    <m:r>
                      <a:rPr lang="vi-VN" b="1" i="1">
                        <a:latin typeface="Cambria Math"/>
                        <a:cs typeface="Arial" pitchFamily="34" charset="0"/>
                      </a:rPr>
                      <m:t> =</m:t>
                    </m:r>
                    <m:r>
                      <a:rPr lang="en-US" b="1" i="1" smtClean="0">
                        <a:latin typeface="Cambria Math"/>
                        <a:cs typeface="Arial" pitchFamily="34" charset="0"/>
                      </a:rPr>
                      <m:t>𝟏</m:t>
                    </m:r>
                  </m:oMath>
                </a14:m>
                <a:endParaRPr lang="en-US"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065212" y="2895600"/>
                <a:ext cx="10828389" cy="461665"/>
              </a:xfrm>
              <a:prstGeom prst="rect">
                <a:avLst/>
              </a:prstGeom>
              <a:blipFill rotWithShape="1">
                <a:blip r:embed="rId6"/>
                <a:stretch>
                  <a:fillRect l="-901" t="-9211" b="-30263"/>
                </a:stretch>
              </a:blipFill>
            </p:spPr>
            <p:txBody>
              <a:bodyPr/>
              <a:lstStyle/>
              <a:p>
                <a:r>
                  <a:rPr lang="en-US">
                    <a:noFill/>
                  </a:rPr>
                  <a:t> </a:t>
                </a:r>
              </a:p>
            </p:txBody>
          </p:sp>
        </mc:Fallback>
      </mc:AlternateContent>
      <p:sp>
        <p:nvSpPr>
          <p:cNvPr id="21" name="TextBox 20"/>
          <p:cNvSpPr txBox="1"/>
          <p:nvPr/>
        </p:nvSpPr>
        <p:spPr>
          <a:xfrm>
            <a:off x="1293812" y="4144501"/>
            <a:ext cx="1371600" cy="461665"/>
          </a:xfrm>
          <a:prstGeom prst="rect">
            <a:avLst/>
          </a:prstGeom>
          <a:noFill/>
        </p:spPr>
        <p:txBody>
          <a:bodyPr wrap="square" rtlCol="0">
            <a:spAutoFit/>
          </a:bodyPr>
          <a:lstStyle/>
          <a:p>
            <a:r>
              <a:rPr lang="pt-BR" b="1" smtClean="0">
                <a:latin typeface="Arial" pitchFamily="34" charset="0"/>
                <a:cs typeface="Arial" pitchFamily="34" charset="0"/>
              </a:rPr>
              <a:t>Ta có :</a:t>
            </a:r>
            <a:endParaRPr lang="en-US" b="1">
              <a:latin typeface="Arial" pitchFamily="34" charset="0"/>
              <a:cs typeface="Arial" pitchFamily="34"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3085036878"/>
              </p:ext>
            </p:extLst>
          </p:nvPr>
        </p:nvGraphicFramePr>
        <p:xfrm>
          <a:off x="2178050" y="3407073"/>
          <a:ext cx="1635125" cy="490537"/>
        </p:xfrm>
        <a:graphic>
          <a:graphicData uri="http://schemas.openxmlformats.org/presentationml/2006/ole">
            <mc:AlternateContent xmlns:mc="http://schemas.openxmlformats.org/markup-compatibility/2006">
              <mc:Choice xmlns:v="urn:schemas-microsoft-com:vml" Requires="v">
                <p:oleObj spid="_x0000_s102466" name="Equation" r:id="rId7" imgW="761760" imgH="228600" progId="Equation.DSMT4">
                  <p:embed/>
                </p:oleObj>
              </mc:Choice>
              <mc:Fallback>
                <p:oleObj name="Equation" r:id="rId7" imgW="761760" imgH="228600" progId="Equation.DSMT4">
                  <p:embed/>
                  <p:pic>
                    <p:nvPicPr>
                      <p:cNvPr id="0" name=""/>
                      <p:cNvPicPr>
                        <a:picLocks noChangeAspect="1" noChangeArrowheads="1"/>
                      </p:cNvPicPr>
                      <p:nvPr/>
                    </p:nvPicPr>
                    <p:blipFill>
                      <a:blip r:embed="rId8"/>
                      <a:srcRect/>
                      <a:stretch>
                        <a:fillRect/>
                      </a:stretch>
                    </p:blipFill>
                    <p:spPr bwMode="auto">
                      <a:xfrm>
                        <a:off x="2178050" y="3407073"/>
                        <a:ext cx="163512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509573195"/>
              </p:ext>
            </p:extLst>
          </p:nvPr>
        </p:nvGraphicFramePr>
        <p:xfrm>
          <a:off x="2436812" y="1751463"/>
          <a:ext cx="8935911" cy="568579"/>
        </p:xfrm>
        <a:graphic>
          <a:graphicData uri="http://schemas.openxmlformats.org/presentationml/2006/ole">
            <mc:AlternateContent xmlns:mc="http://schemas.openxmlformats.org/markup-compatibility/2006">
              <mc:Choice xmlns:v="urn:schemas-microsoft-com:vml" Requires="v">
                <p:oleObj spid="_x0000_s102467" name="Equation" r:id="rId9" imgW="3784320" imgH="241200" progId="Equation.DSMT4">
                  <p:embed/>
                </p:oleObj>
              </mc:Choice>
              <mc:Fallback>
                <p:oleObj name="Equation" r:id="rId9" imgW="3784320" imgH="241200" progId="Equation.DSMT4">
                  <p:embed/>
                  <p:pic>
                    <p:nvPicPr>
                      <p:cNvPr id="0" name=""/>
                      <p:cNvPicPr>
                        <a:picLocks noChangeAspect="1" noChangeArrowheads="1"/>
                      </p:cNvPicPr>
                      <p:nvPr/>
                    </p:nvPicPr>
                    <p:blipFill>
                      <a:blip r:embed="rId10"/>
                      <a:srcRect/>
                      <a:stretch>
                        <a:fillRect/>
                      </a:stretch>
                    </p:blipFill>
                    <p:spPr bwMode="auto">
                      <a:xfrm>
                        <a:off x="2436812" y="1751463"/>
                        <a:ext cx="8935911" cy="568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4101600178"/>
              </p:ext>
            </p:extLst>
          </p:nvPr>
        </p:nvGraphicFramePr>
        <p:xfrm>
          <a:off x="4187825" y="3407073"/>
          <a:ext cx="1744663" cy="490537"/>
        </p:xfrm>
        <a:graphic>
          <a:graphicData uri="http://schemas.openxmlformats.org/presentationml/2006/ole">
            <mc:AlternateContent xmlns:mc="http://schemas.openxmlformats.org/markup-compatibility/2006">
              <mc:Choice xmlns:v="urn:schemas-microsoft-com:vml" Requires="v">
                <p:oleObj spid="_x0000_s102468" name="Equation" r:id="rId11" imgW="812520" imgH="228600" progId="Equation.DSMT4">
                  <p:embed/>
                </p:oleObj>
              </mc:Choice>
              <mc:Fallback>
                <p:oleObj name="Equation" r:id="rId11" imgW="812520" imgH="228600" progId="Equation.DSMT4">
                  <p:embed/>
                  <p:pic>
                    <p:nvPicPr>
                      <p:cNvPr id="0" name=""/>
                      <p:cNvPicPr>
                        <a:picLocks noChangeAspect="1" noChangeArrowheads="1"/>
                      </p:cNvPicPr>
                      <p:nvPr/>
                    </p:nvPicPr>
                    <p:blipFill>
                      <a:blip r:embed="rId12"/>
                      <a:srcRect/>
                      <a:stretch>
                        <a:fillRect/>
                      </a:stretch>
                    </p:blipFill>
                    <p:spPr bwMode="auto">
                      <a:xfrm>
                        <a:off x="4187825" y="3407073"/>
                        <a:ext cx="1744663"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660260067"/>
              </p:ext>
            </p:extLst>
          </p:nvPr>
        </p:nvGraphicFramePr>
        <p:xfrm>
          <a:off x="6291263" y="3407073"/>
          <a:ext cx="1987550" cy="490537"/>
        </p:xfrm>
        <a:graphic>
          <a:graphicData uri="http://schemas.openxmlformats.org/presentationml/2006/ole">
            <mc:AlternateContent xmlns:mc="http://schemas.openxmlformats.org/markup-compatibility/2006">
              <mc:Choice xmlns:v="urn:schemas-microsoft-com:vml" Requires="v">
                <p:oleObj spid="_x0000_s102469" name="Equation" r:id="rId13" imgW="927000" imgH="228600" progId="Equation.DSMT4">
                  <p:embed/>
                </p:oleObj>
              </mc:Choice>
              <mc:Fallback>
                <p:oleObj name="Equation" r:id="rId13" imgW="927000" imgH="228600" progId="Equation.DSMT4">
                  <p:embed/>
                  <p:pic>
                    <p:nvPicPr>
                      <p:cNvPr id="0" name=""/>
                      <p:cNvPicPr>
                        <a:picLocks noChangeAspect="1" noChangeArrowheads="1"/>
                      </p:cNvPicPr>
                      <p:nvPr/>
                    </p:nvPicPr>
                    <p:blipFill>
                      <a:blip r:embed="rId14"/>
                      <a:srcRect/>
                      <a:stretch>
                        <a:fillRect/>
                      </a:stretch>
                    </p:blipFill>
                    <p:spPr bwMode="auto">
                      <a:xfrm>
                        <a:off x="6291263" y="3407073"/>
                        <a:ext cx="19875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111729200"/>
              </p:ext>
            </p:extLst>
          </p:nvPr>
        </p:nvGraphicFramePr>
        <p:xfrm>
          <a:off x="8583613" y="3407073"/>
          <a:ext cx="2097087" cy="492125"/>
        </p:xfrm>
        <a:graphic>
          <a:graphicData uri="http://schemas.openxmlformats.org/presentationml/2006/ole">
            <mc:AlternateContent xmlns:mc="http://schemas.openxmlformats.org/markup-compatibility/2006">
              <mc:Choice xmlns:v="urn:schemas-microsoft-com:vml" Requires="v">
                <p:oleObj spid="_x0000_s102470" name="Equation" r:id="rId15" imgW="977760" imgH="228600" progId="Equation.DSMT4">
                  <p:embed/>
                </p:oleObj>
              </mc:Choice>
              <mc:Fallback>
                <p:oleObj name="Equation" r:id="rId15" imgW="977760" imgH="228600" progId="Equation.DSMT4">
                  <p:embed/>
                  <p:pic>
                    <p:nvPicPr>
                      <p:cNvPr id="0" name=""/>
                      <p:cNvPicPr>
                        <a:picLocks noChangeAspect="1" noChangeArrowheads="1"/>
                      </p:cNvPicPr>
                      <p:nvPr/>
                    </p:nvPicPr>
                    <p:blipFill>
                      <a:blip r:embed="rId16"/>
                      <a:srcRect/>
                      <a:stretch>
                        <a:fillRect/>
                      </a:stretch>
                    </p:blipFill>
                    <p:spPr bwMode="auto">
                      <a:xfrm>
                        <a:off x="8583613" y="3407073"/>
                        <a:ext cx="20970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176673420"/>
              </p:ext>
            </p:extLst>
          </p:nvPr>
        </p:nvGraphicFramePr>
        <p:xfrm>
          <a:off x="2665412" y="4144501"/>
          <a:ext cx="1466850" cy="541337"/>
        </p:xfrm>
        <a:graphic>
          <a:graphicData uri="http://schemas.openxmlformats.org/presentationml/2006/ole">
            <mc:AlternateContent xmlns:mc="http://schemas.openxmlformats.org/markup-compatibility/2006">
              <mc:Choice xmlns:v="urn:schemas-microsoft-com:vml" Requires="v">
                <p:oleObj spid="_x0000_s102471" name="Equation" r:id="rId17" imgW="622080" imgH="228600" progId="Equation.DSMT4">
                  <p:embed/>
                </p:oleObj>
              </mc:Choice>
              <mc:Fallback>
                <p:oleObj name="Equation" r:id="rId17" imgW="622080" imgH="228600" progId="Equation.DSMT4">
                  <p:embed/>
                  <p:pic>
                    <p:nvPicPr>
                      <p:cNvPr id="0" name=""/>
                      <p:cNvPicPr>
                        <a:picLocks noChangeAspect="1" noChangeArrowheads="1"/>
                      </p:cNvPicPr>
                      <p:nvPr/>
                    </p:nvPicPr>
                    <p:blipFill>
                      <a:blip r:embed="rId18"/>
                      <a:srcRect/>
                      <a:stretch>
                        <a:fillRect/>
                      </a:stretch>
                    </p:blipFill>
                    <p:spPr bwMode="auto">
                      <a:xfrm>
                        <a:off x="2665412" y="4144501"/>
                        <a:ext cx="146685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 name="TextBox 32"/>
          <p:cNvSpPr txBox="1"/>
          <p:nvPr/>
        </p:nvSpPr>
        <p:spPr>
          <a:xfrm>
            <a:off x="1293811" y="5100935"/>
            <a:ext cx="10355985" cy="461665"/>
          </a:xfrm>
          <a:prstGeom prst="rect">
            <a:avLst/>
          </a:prstGeom>
          <a:noFill/>
        </p:spPr>
        <p:txBody>
          <a:bodyPr wrap="square" rtlCol="0">
            <a:spAutoFit/>
          </a:bodyPr>
          <a:lstStyle/>
          <a:p>
            <a:r>
              <a:rPr lang="vi-VN" b="1">
                <a:latin typeface="Arial" pitchFamily="34" charset="0"/>
                <a:cs typeface="Arial" pitchFamily="34" charset="0"/>
              </a:rPr>
              <a:t>Vậy dãy số (u</a:t>
            </a:r>
            <a:r>
              <a:rPr lang="vi-VN" b="1" baseline="-25000">
                <a:latin typeface="Arial" pitchFamily="34" charset="0"/>
                <a:cs typeface="Arial" pitchFamily="34" charset="0"/>
              </a:rPr>
              <a:t>n</a:t>
            </a:r>
            <a:r>
              <a:rPr lang="vi-VN" b="1">
                <a:latin typeface="Arial" pitchFamily="34" charset="0"/>
                <a:cs typeface="Arial" pitchFamily="34" charset="0"/>
              </a:rPr>
              <a:t>) không là cấp số nhân.</a:t>
            </a:r>
            <a:endParaRPr lang="en-US" b="1">
              <a:latin typeface="Arial" pitchFamily="34" charset="0"/>
              <a:cs typeface="Arial" pitchFamily="34" charset="0"/>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1524163532"/>
              </p:ext>
            </p:extLst>
          </p:nvPr>
        </p:nvGraphicFramePr>
        <p:xfrm>
          <a:off x="4418012" y="3926036"/>
          <a:ext cx="1647825" cy="1022350"/>
        </p:xfrm>
        <a:graphic>
          <a:graphicData uri="http://schemas.openxmlformats.org/presentationml/2006/ole">
            <mc:AlternateContent xmlns:mc="http://schemas.openxmlformats.org/markup-compatibility/2006">
              <mc:Choice xmlns:v="urn:schemas-microsoft-com:vml" Requires="v">
                <p:oleObj spid="_x0000_s102472" name="Equation" r:id="rId19" imgW="698400" imgH="431640" progId="Equation.DSMT4">
                  <p:embed/>
                </p:oleObj>
              </mc:Choice>
              <mc:Fallback>
                <p:oleObj name="Equation" r:id="rId19" imgW="698400" imgH="431640" progId="Equation.DSMT4">
                  <p:embed/>
                  <p:pic>
                    <p:nvPicPr>
                      <p:cNvPr id="0" name=""/>
                      <p:cNvPicPr>
                        <a:picLocks noChangeAspect="1" noChangeArrowheads="1"/>
                      </p:cNvPicPr>
                      <p:nvPr/>
                    </p:nvPicPr>
                    <p:blipFill>
                      <a:blip r:embed="rId20"/>
                      <a:srcRect/>
                      <a:stretch>
                        <a:fillRect/>
                      </a:stretch>
                    </p:blipFill>
                    <p:spPr bwMode="auto">
                      <a:xfrm>
                        <a:off x="4418012" y="3926036"/>
                        <a:ext cx="16478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p:cNvSpPr txBox="1"/>
          <p:nvPr/>
        </p:nvSpPr>
        <p:spPr>
          <a:xfrm>
            <a:off x="6212320" y="4160095"/>
            <a:ext cx="4758891" cy="461665"/>
          </a:xfrm>
          <a:prstGeom prst="rect">
            <a:avLst/>
          </a:prstGeom>
          <a:noFill/>
        </p:spPr>
        <p:txBody>
          <a:bodyPr wrap="square" rtlCol="0">
            <a:spAutoFit/>
          </a:bodyPr>
          <a:lstStyle/>
          <a:p>
            <a:r>
              <a:rPr lang="vi-VN" b="1">
                <a:latin typeface="Arial" pitchFamily="34" charset="0"/>
                <a:cs typeface="Arial" pitchFamily="34" charset="0"/>
              </a:rPr>
              <a:t>luôn thay đổi với mọi n ≥ 2.</a:t>
            </a:r>
            <a:endParaRPr lang="en-US" b="1">
              <a:latin typeface="Arial" pitchFamily="34" charset="0"/>
              <a:cs typeface="Arial" pitchFamily="34" charset="0"/>
            </a:endParaRPr>
          </a:p>
        </p:txBody>
      </p:sp>
    </p:spTree>
    <p:extLst>
      <p:ext uri="{BB962C8B-B14F-4D97-AF65-F5344CB8AC3E}">
        <p14:creationId xmlns:p14="http://schemas.microsoft.com/office/powerpoint/2010/main" val="35520641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500"/>
                                        <p:tgtEl>
                                          <p:spTgt spid="29"/>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left)">
                                      <p:cBhvr>
                                        <p:cTn id="5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33"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1" y="114300"/>
            <a:ext cx="9525866" cy="2257425"/>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161925"/>
            <a:ext cx="9227418"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Viết năm số hạng đầu của mỗi dãy số (u</a:t>
            </a:r>
            <a:r>
              <a:rPr lang="vi-VN" b="1" baseline="-25000">
                <a:latin typeface="Arial" pitchFamily="34" charset="0"/>
                <a:cs typeface="Arial" pitchFamily="34" charset="0"/>
              </a:rPr>
              <a:t>n</a:t>
            </a:r>
            <a:r>
              <a:rPr lang="vi-VN" b="1">
                <a:latin typeface="Arial" pitchFamily="34" charset="0"/>
                <a:cs typeface="Arial" pitchFamily="34" charset="0"/>
              </a:rPr>
              <a:t>) sau và xem nó có phải là cấp số nhân không. Nếu nó là cấp số nhân, hãy tìm công bội q và viết công thức tính số hạng tổng quát của nó dưới dạng u</a:t>
            </a:r>
            <a:r>
              <a:rPr lang="vi-VN" b="1" baseline="-25000">
                <a:latin typeface="Arial" pitchFamily="34" charset="0"/>
                <a:cs typeface="Arial" pitchFamily="34" charset="0"/>
              </a:rPr>
              <a:t>n</a:t>
            </a:r>
            <a:r>
              <a:rPr lang="vi-VN" b="1">
                <a:latin typeface="Arial" pitchFamily="34" charset="0"/>
                <a:cs typeface="Arial" pitchFamily="34" charset="0"/>
              </a:rPr>
              <a:t> = u</a:t>
            </a:r>
            <a:r>
              <a:rPr lang="vi-VN" b="1" baseline="-25000">
                <a:latin typeface="Arial" pitchFamily="34" charset="0"/>
                <a:cs typeface="Arial" pitchFamily="34" charset="0"/>
              </a:rPr>
              <a:t>1</a:t>
            </a:r>
            <a:r>
              <a:rPr lang="vi-VN" b="1">
                <a:latin typeface="Arial" pitchFamily="34" charset="0"/>
                <a:cs typeface="Arial" pitchFamily="34" charset="0"/>
              </a:rPr>
              <a:t> . q</a:t>
            </a:r>
            <a:r>
              <a:rPr lang="vi-VN" b="1" baseline="30000">
                <a:latin typeface="Arial" pitchFamily="34" charset="0"/>
                <a:cs typeface="Arial" pitchFamily="34" charset="0"/>
              </a:rPr>
              <a:t>n – 1</a:t>
            </a:r>
            <a:r>
              <a:rPr lang="vi-VN" b="1">
                <a:latin typeface="Arial" pitchFamily="34" charset="0"/>
                <a:cs typeface="Arial" pitchFamily="34" charset="0"/>
              </a:rPr>
              <a:t>.</a:t>
            </a:r>
          </a:p>
        </p:txBody>
      </p:sp>
      <p:sp>
        <p:nvSpPr>
          <p:cNvPr id="10" name="Rectangle 9"/>
          <p:cNvSpPr/>
          <p:nvPr/>
        </p:nvSpPr>
        <p:spPr>
          <a:xfrm>
            <a:off x="406750" y="533400"/>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2.16</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1669" y="25146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8" name="TextBox 17"/>
              <p:cNvSpPr txBox="1"/>
              <p:nvPr/>
            </p:nvSpPr>
            <p:spPr>
              <a:xfrm>
                <a:off x="1065212" y="2895600"/>
                <a:ext cx="10828389" cy="461665"/>
              </a:xfrm>
              <a:prstGeom prst="rect">
                <a:avLst/>
              </a:prstGeom>
              <a:noFill/>
            </p:spPr>
            <p:txBody>
              <a:bodyPr wrap="square" rtlCol="0">
                <a:spAutoFit/>
              </a:bodyPr>
              <a:lstStyle/>
              <a:p>
                <a:r>
                  <a:rPr lang="en-US" b="1" smtClean="0">
                    <a:latin typeface="Arial" pitchFamily="34" charset="0"/>
                    <a:cs typeface="Arial" pitchFamily="34" charset="0"/>
                  </a:rPr>
                  <a:t>d</a:t>
                </a:r>
                <a:r>
                  <a:rPr lang="vi-VN" b="1" smtClean="0">
                    <a:latin typeface="Arial" pitchFamily="34" charset="0"/>
                    <a:cs typeface="Arial" pitchFamily="34" charset="0"/>
                  </a:rPr>
                  <a:t>) Năm </a:t>
                </a:r>
                <a:r>
                  <a:rPr lang="vi-VN" b="1">
                    <a:latin typeface="Arial" pitchFamily="34" charset="0"/>
                    <a:cs typeface="Arial" pitchFamily="34" charset="0"/>
                  </a:rPr>
                  <a:t>số hạng đầu của dãy số là: </a:t>
                </a:r>
                <a14:m>
                  <m:oMath xmlns:m="http://schemas.openxmlformats.org/officeDocument/2006/math">
                    <m:r>
                      <a:rPr lang="vi-VN" b="1" i="1" smtClean="0">
                        <a:latin typeface="Cambria Math"/>
                        <a:cs typeface="Arial" pitchFamily="34" charset="0"/>
                      </a:rPr>
                      <m:t>𝒖</m:t>
                    </m:r>
                    <m:r>
                      <a:rPr lang="vi-VN" b="1" i="1" baseline="-25000">
                        <a:latin typeface="Cambria Math"/>
                        <a:cs typeface="Arial" pitchFamily="34" charset="0"/>
                      </a:rPr>
                      <m:t>𝟏</m:t>
                    </m:r>
                    <m:r>
                      <a:rPr lang="vi-VN" b="1" i="1">
                        <a:latin typeface="Cambria Math"/>
                        <a:cs typeface="Arial" pitchFamily="34" charset="0"/>
                      </a:rPr>
                      <m:t> =</m:t>
                    </m:r>
                    <m:r>
                      <a:rPr lang="en-US" b="1" i="1" smtClean="0">
                        <a:latin typeface="Cambria Math"/>
                        <a:cs typeface="Arial" pitchFamily="34" charset="0"/>
                      </a:rPr>
                      <m:t>𝟏</m:t>
                    </m:r>
                  </m:oMath>
                </a14:m>
                <a:endParaRPr lang="en-US"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065212" y="2895600"/>
                <a:ext cx="10828389" cy="461665"/>
              </a:xfrm>
              <a:prstGeom prst="rect">
                <a:avLst/>
              </a:prstGeom>
              <a:blipFill rotWithShape="1">
                <a:blip r:embed="rId6"/>
                <a:stretch>
                  <a:fillRect l="-901" t="-9211" b="-30263"/>
                </a:stretch>
              </a:blipFill>
            </p:spPr>
            <p:txBody>
              <a:bodyPr/>
              <a:lstStyle/>
              <a:p>
                <a:r>
                  <a:rPr lang="en-US">
                    <a:noFill/>
                  </a:rPr>
                  <a:t> </a:t>
                </a:r>
              </a:p>
            </p:txBody>
          </p:sp>
        </mc:Fallback>
      </mc:AlternateContent>
      <p:sp>
        <p:nvSpPr>
          <p:cNvPr id="21" name="TextBox 20"/>
          <p:cNvSpPr txBox="1"/>
          <p:nvPr/>
        </p:nvSpPr>
        <p:spPr>
          <a:xfrm>
            <a:off x="1370012" y="4176400"/>
            <a:ext cx="1371600" cy="461665"/>
          </a:xfrm>
          <a:prstGeom prst="rect">
            <a:avLst/>
          </a:prstGeom>
          <a:noFill/>
        </p:spPr>
        <p:txBody>
          <a:bodyPr wrap="square" rtlCol="0">
            <a:spAutoFit/>
          </a:bodyPr>
          <a:lstStyle/>
          <a:p>
            <a:r>
              <a:rPr lang="pt-BR" b="1" smtClean="0">
                <a:latin typeface="Arial" pitchFamily="34" charset="0"/>
                <a:cs typeface="Arial" pitchFamily="34" charset="0"/>
              </a:rPr>
              <a:t>Ta có :</a:t>
            </a:r>
            <a:endParaRPr lang="en-US" b="1">
              <a:latin typeface="Arial" pitchFamily="34" charset="0"/>
              <a:cs typeface="Arial" pitchFamily="34"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1465986176"/>
              </p:ext>
            </p:extLst>
          </p:nvPr>
        </p:nvGraphicFramePr>
        <p:xfrm>
          <a:off x="2190750" y="3406775"/>
          <a:ext cx="1608138" cy="490538"/>
        </p:xfrm>
        <a:graphic>
          <a:graphicData uri="http://schemas.openxmlformats.org/presentationml/2006/ole">
            <mc:AlternateContent xmlns:mc="http://schemas.openxmlformats.org/markup-compatibility/2006">
              <mc:Choice xmlns:v="urn:schemas-microsoft-com:vml" Requires="v">
                <p:oleObj spid="_x0000_s103491" name="Equation" r:id="rId7" imgW="749160" imgH="228600" progId="Equation.DSMT4">
                  <p:embed/>
                </p:oleObj>
              </mc:Choice>
              <mc:Fallback>
                <p:oleObj name="Equation" r:id="rId7" imgW="749160" imgH="228600" progId="Equation.DSMT4">
                  <p:embed/>
                  <p:pic>
                    <p:nvPicPr>
                      <p:cNvPr id="0" name=""/>
                      <p:cNvPicPr>
                        <a:picLocks noChangeAspect="1" noChangeArrowheads="1"/>
                      </p:cNvPicPr>
                      <p:nvPr/>
                    </p:nvPicPr>
                    <p:blipFill>
                      <a:blip r:embed="rId8"/>
                      <a:srcRect/>
                      <a:stretch>
                        <a:fillRect/>
                      </a:stretch>
                    </p:blipFill>
                    <p:spPr bwMode="auto">
                      <a:xfrm>
                        <a:off x="2190750" y="3406775"/>
                        <a:ext cx="160813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789784365"/>
              </p:ext>
            </p:extLst>
          </p:nvPr>
        </p:nvGraphicFramePr>
        <p:xfrm>
          <a:off x="2436812" y="1751463"/>
          <a:ext cx="8935911" cy="568579"/>
        </p:xfrm>
        <a:graphic>
          <a:graphicData uri="http://schemas.openxmlformats.org/presentationml/2006/ole">
            <mc:AlternateContent xmlns:mc="http://schemas.openxmlformats.org/markup-compatibility/2006">
              <mc:Choice xmlns:v="urn:schemas-microsoft-com:vml" Requires="v">
                <p:oleObj spid="_x0000_s103492" name="Equation" r:id="rId9" imgW="3784320" imgH="241200" progId="Equation.DSMT4">
                  <p:embed/>
                </p:oleObj>
              </mc:Choice>
              <mc:Fallback>
                <p:oleObj name="Equation" r:id="rId9" imgW="3784320" imgH="241200" progId="Equation.DSMT4">
                  <p:embed/>
                  <p:pic>
                    <p:nvPicPr>
                      <p:cNvPr id="0" name=""/>
                      <p:cNvPicPr>
                        <a:picLocks noChangeAspect="1" noChangeArrowheads="1"/>
                      </p:cNvPicPr>
                      <p:nvPr/>
                    </p:nvPicPr>
                    <p:blipFill>
                      <a:blip r:embed="rId10"/>
                      <a:srcRect/>
                      <a:stretch>
                        <a:fillRect/>
                      </a:stretch>
                    </p:blipFill>
                    <p:spPr bwMode="auto">
                      <a:xfrm>
                        <a:off x="2436812" y="1751463"/>
                        <a:ext cx="8935911" cy="568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450637580"/>
              </p:ext>
            </p:extLst>
          </p:nvPr>
        </p:nvGraphicFramePr>
        <p:xfrm>
          <a:off x="4106863" y="3406775"/>
          <a:ext cx="1908175" cy="490538"/>
        </p:xfrm>
        <a:graphic>
          <a:graphicData uri="http://schemas.openxmlformats.org/presentationml/2006/ole">
            <mc:AlternateContent xmlns:mc="http://schemas.openxmlformats.org/markup-compatibility/2006">
              <mc:Choice xmlns:v="urn:schemas-microsoft-com:vml" Requires="v">
                <p:oleObj spid="_x0000_s103493" name="Equation" r:id="rId11" imgW="888840" imgH="228600" progId="Equation.DSMT4">
                  <p:embed/>
                </p:oleObj>
              </mc:Choice>
              <mc:Fallback>
                <p:oleObj name="Equation" r:id="rId11" imgW="888840" imgH="228600" progId="Equation.DSMT4">
                  <p:embed/>
                  <p:pic>
                    <p:nvPicPr>
                      <p:cNvPr id="0" name=""/>
                      <p:cNvPicPr>
                        <a:picLocks noChangeAspect="1" noChangeArrowheads="1"/>
                      </p:cNvPicPr>
                      <p:nvPr/>
                    </p:nvPicPr>
                    <p:blipFill>
                      <a:blip r:embed="rId12"/>
                      <a:srcRect/>
                      <a:stretch>
                        <a:fillRect/>
                      </a:stretch>
                    </p:blipFill>
                    <p:spPr bwMode="auto">
                      <a:xfrm>
                        <a:off x="4106863" y="3406775"/>
                        <a:ext cx="190817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18457723"/>
              </p:ext>
            </p:extLst>
          </p:nvPr>
        </p:nvGraphicFramePr>
        <p:xfrm>
          <a:off x="6237288" y="3406775"/>
          <a:ext cx="2097087" cy="490538"/>
        </p:xfrm>
        <a:graphic>
          <a:graphicData uri="http://schemas.openxmlformats.org/presentationml/2006/ole">
            <mc:AlternateContent xmlns:mc="http://schemas.openxmlformats.org/markup-compatibility/2006">
              <mc:Choice xmlns:v="urn:schemas-microsoft-com:vml" Requires="v">
                <p:oleObj spid="_x0000_s103494" name="Equation" r:id="rId13" imgW="977760" imgH="228600" progId="Equation.DSMT4">
                  <p:embed/>
                </p:oleObj>
              </mc:Choice>
              <mc:Fallback>
                <p:oleObj name="Equation" r:id="rId13" imgW="977760" imgH="228600" progId="Equation.DSMT4">
                  <p:embed/>
                  <p:pic>
                    <p:nvPicPr>
                      <p:cNvPr id="0" name=""/>
                      <p:cNvPicPr>
                        <a:picLocks noChangeAspect="1" noChangeArrowheads="1"/>
                      </p:cNvPicPr>
                      <p:nvPr/>
                    </p:nvPicPr>
                    <p:blipFill>
                      <a:blip r:embed="rId14"/>
                      <a:srcRect/>
                      <a:stretch>
                        <a:fillRect/>
                      </a:stretch>
                    </p:blipFill>
                    <p:spPr bwMode="auto">
                      <a:xfrm>
                        <a:off x="6237288" y="3406775"/>
                        <a:ext cx="2097087"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1101486778"/>
              </p:ext>
            </p:extLst>
          </p:nvPr>
        </p:nvGraphicFramePr>
        <p:xfrm>
          <a:off x="8570913" y="3406775"/>
          <a:ext cx="2124075" cy="492125"/>
        </p:xfrm>
        <a:graphic>
          <a:graphicData uri="http://schemas.openxmlformats.org/presentationml/2006/ole">
            <mc:AlternateContent xmlns:mc="http://schemas.openxmlformats.org/markup-compatibility/2006">
              <mc:Choice xmlns:v="urn:schemas-microsoft-com:vml" Requires="v">
                <p:oleObj spid="_x0000_s103495" name="Equation" r:id="rId15" imgW="990360" imgH="228600" progId="Equation.DSMT4">
                  <p:embed/>
                </p:oleObj>
              </mc:Choice>
              <mc:Fallback>
                <p:oleObj name="Equation" r:id="rId15" imgW="990360" imgH="228600" progId="Equation.DSMT4">
                  <p:embed/>
                  <p:pic>
                    <p:nvPicPr>
                      <p:cNvPr id="0" name=""/>
                      <p:cNvPicPr>
                        <a:picLocks noChangeAspect="1" noChangeArrowheads="1"/>
                      </p:cNvPicPr>
                      <p:nvPr/>
                    </p:nvPicPr>
                    <p:blipFill>
                      <a:blip r:embed="rId16"/>
                      <a:srcRect/>
                      <a:stretch>
                        <a:fillRect/>
                      </a:stretch>
                    </p:blipFill>
                    <p:spPr bwMode="auto">
                      <a:xfrm>
                        <a:off x="8570913" y="3406775"/>
                        <a:ext cx="21240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2952453647"/>
              </p:ext>
            </p:extLst>
          </p:nvPr>
        </p:nvGraphicFramePr>
        <p:xfrm>
          <a:off x="2679700" y="4144963"/>
          <a:ext cx="1436688" cy="541337"/>
        </p:xfrm>
        <a:graphic>
          <a:graphicData uri="http://schemas.openxmlformats.org/presentationml/2006/ole">
            <mc:AlternateContent xmlns:mc="http://schemas.openxmlformats.org/markup-compatibility/2006">
              <mc:Choice xmlns:v="urn:schemas-microsoft-com:vml" Requires="v">
                <p:oleObj spid="_x0000_s103496" name="Equation" r:id="rId17" imgW="609480" imgH="228600" progId="Equation.DSMT4">
                  <p:embed/>
                </p:oleObj>
              </mc:Choice>
              <mc:Fallback>
                <p:oleObj name="Equation" r:id="rId17" imgW="609480" imgH="228600" progId="Equation.DSMT4">
                  <p:embed/>
                  <p:pic>
                    <p:nvPicPr>
                      <p:cNvPr id="0" name=""/>
                      <p:cNvPicPr>
                        <a:picLocks noChangeAspect="1" noChangeArrowheads="1"/>
                      </p:cNvPicPr>
                      <p:nvPr/>
                    </p:nvPicPr>
                    <p:blipFill>
                      <a:blip r:embed="rId18"/>
                      <a:srcRect/>
                      <a:stretch>
                        <a:fillRect/>
                      </a:stretch>
                    </p:blipFill>
                    <p:spPr bwMode="auto">
                      <a:xfrm>
                        <a:off x="2679700" y="4144963"/>
                        <a:ext cx="1436688"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33" name="TextBox 32"/>
              <p:cNvSpPr txBox="1"/>
              <p:nvPr/>
            </p:nvSpPr>
            <p:spPr>
              <a:xfrm>
                <a:off x="1293811" y="5100935"/>
                <a:ext cx="10355985" cy="830997"/>
              </a:xfrm>
              <a:prstGeom prst="rect">
                <a:avLst/>
              </a:prstGeom>
              <a:noFill/>
            </p:spPr>
            <p:txBody>
              <a:bodyPr wrap="square" rtlCol="0">
                <a:spAutoFit/>
              </a:bodyPr>
              <a:lstStyle/>
              <a:p>
                <a:r>
                  <a:rPr lang="vi-VN" b="1">
                    <a:latin typeface="Arial" pitchFamily="34" charset="0"/>
                    <a:cs typeface="Arial" pitchFamily="34" charset="0"/>
                  </a:rPr>
                  <a:t>Vậy dãy số (u</a:t>
                </a:r>
                <a:r>
                  <a:rPr lang="vi-VN" b="1" baseline="-25000">
                    <a:latin typeface="Arial" pitchFamily="34" charset="0"/>
                    <a:cs typeface="Arial" pitchFamily="34" charset="0"/>
                  </a:rPr>
                  <a:t>n</a:t>
                </a:r>
                <a:r>
                  <a:rPr lang="vi-VN" b="1">
                    <a:latin typeface="Arial" pitchFamily="34" charset="0"/>
                    <a:cs typeface="Arial" pitchFamily="34" charset="0"/>
                  </a:rPr>
                  <a:t>) là cấp số nhân với số hạng đầu </a:t>
                </a:r>
                <a14:m>
                  <m:oMath xmlns:m="http://schemas.openxmlformats.org/officeDocument/2006/math">
                    <m:r>
                      <a:rPr lang="vi-VN" b="1" i="1" smtClean="0">
                        <a:latin typeface="Cambria Math"/>
                        <a:cs typeface="Arial" pitchFamily="34" charset="0"/>
                      </a:rPr>
                      <m:t>𝒖</m:t>
                    </m:r>
                    <m:r>
                      <a:rPr lang="vi-VN" b="1" i="1" baseline="-25000" smtClean="0">
                        <a:latin typeface="Cambria Math"/>
                        <a:cs typeface="Arial" pitchFamily="34" charset="0"/>
                      </a:rPr>
                      <m:t>𝟏</m:t>
                    </m:r>
                    <m:r>
                      <a:rPr lang="vi-VN" b="1" i="1" smtClean="0">
                        <a:latin typeface="Cambria Math"/>
                        <a:cs typeface="Arial" pitchFamily="34" charset="0"/>
                      </a:rPr>
                      <m:t>=</m:t>
                    </m:r>
                    <m:r>
                      <a:rPr lang="vi-VN" b="1" i="1" smtClean="0">
                        <a:latin typeface="Cambria Math"/>
                        <a:cs typeface="Arial" pitchFamily="34" charset="0"/>
                      </a:rPr>
                      <m:t>𝟏</m:t>
                    </m:r>
                  </m:oMath>
                </a14:m>
                <a:r>
                  <a:rPr lang="vi-VN" b="1">
                    <a:latin typeface="Arial" pitchFamily="34" charset="0"/>
                    <a:cs typeface="Arial" pitchFamily="34" charset="0"/>
                  </a:rPr>
                  <a:t>, công bội </a:t>
                </a:r>
                <a14:m>
                  <m:oMath xmlns:m="http://schemas.openxmlformats.org/officeDocument/2006/math">
                    <m:r>
                      <a:rPr lang="vi-VN" b="1" i="1" smtClean="0">
                        <a:latin typeface="Cambria Math"/>
                        <a:cs typeface="Arial" pitchFamily="34" charset="0"/>
                      </a:rPr>
                      <m:t>𝒒</m:t>
                    </m:r>
                    <m:r>
                      <a:rPr lang="vi-VN" b="1" i="1" smtClean="0">
                        <a:latin typeface="Cambria Math"/>
                        <a:cs typeface="Arial" pitchFamily="34" charset="0"/>
                      </a:rPr>
                      <m:t>=</m:t>
                    </m:r>
                    <m:r>
                      <a:rPr lang="vi-VN" b="1" i="1" smtClean="0">
                        <a:latin typeface="Cambria Math"/>
                        <a:cs typeface="Arial" pitchFamily="34" charset="0"/>
                      </a:rPr>
                      <m:t>𝟓</m:t>
                    </m:r>
                  </m:oMath>
                </a14:m>
                <a:r>
                  <a:rPr lang="vi-VN" b="1" smtClean="0">
                    <a:latin typeface="Arial" pitchFamily="34" charset="0"/>
                    <a:cs typeface="Arial" pitchFamily="34" charset="0"/>
                  </a:rPr>
                  <a:t> </a:t>
                </a:r>
                <a:r>
                  <a:rPr lang="vi-VN" b="1">
                    <a:latin typeface="Arial" pitchFamily="34" charset="0"/>
                    <a:cs typeface="Arial" pitchFamily="34" charset="0"/>
                  </a:rPr>
                  <a:t>và có số hạng tổng </a:t>
                </a:r>
                <a:r>
                  <a:rPr lang="vi-VN" b="1" smtClean="0">
                    <a:latin typeface="Arial" pitchFamily="34" charset="0"/>
                    <a:cs typeface="Arial" pitchFamily="34" charset="0"/>
                  </a:rPr>
                  <a:t>quát</a:t>
                </a:r>
                <a:r>
                  <a:rPr lang="en-US" b="1" smtClean="0">
                    <a:latin typeface="Arial" pitchFamily="34" charset="0"/>
                    <a:cs typeface="Arial" pitchFamily="34" charset="0"/>
                  </a:rPr>
                  <a:t> :</a:t>
                </a:r>
                <a:endParaRPr lang="en-US" b="1">
                  <a:latin typeface="Arial" pitchFamily="34" charset="0"/>
                  <a:cs typeface="Arial" pitchFamily="34"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1293811" y="5100935"/>
                <a:ext cx="10355985" cy="830997"/>
              </a:xfrm>
              <a:prstGeom prst="rect">
                <a:avLst/>
              </a:prstGeom>
              <a:blipFill rotWithShape="1">
                <a:blip r:embed="rId19"/>
                <a:stretch>
                  <a:fillRect l="-883" t="-5147" b="-16912"/>
                </a:stretch>
              </a:blipFill>
            </p:spPr>
            <p:txBody>
              <a:bodyPr/>
              <a:lstStyle/>
              <a:p>
                <a:r>
                  <a:rPr lang="en-US">
                    <a:noFill/>
                  </a:rPr>
                  <a:t> </a:t>
                </a:r>
              </a:p>
            </p:txBody>
          </p:sp>
        </mc:Fallback>
      </mc:AlternateContent>
      <p:graphicFrame>
        <p:nvGraphicFramePr>
          <p:cNvPr id="29" name="Object 28"/>
          <p:cNvGraphicFramePr>
            <a:graphicFrameLocks noChangeAspect="1"/>
          </p:cNvGraphicFramePr>
          <p:nvPr>
            <p:extLst>
              <p:ext uri="{D42A27DB-BD31-4B8C-83A1-F6EECF244321}">
                <p14:modId xmlns:p14="http://schemas.microsoft.com/office/powerpoint/2010/main" val="2261851419"/>
              </p:ext>
            </p:extLst>
          </p:nvPr>
        </p:nvGraphicFramePr>
        <p:xfrm>
          <a:off x="4543424" y="4006850"/>
          <a:ext cx="2846388" cy="1022350"/>
        </p:xfrm>
        <a:graphic>
          <a:graphicData uri="http://schemas.openxmlformats.org/presentationml/2006/ole">
            <mc:AlternateContent xmlns:mc="http://schemas.openxmlformats.org/markup-compatibility/2006">
              <mc:Choice xmlns:v="urn:schemas-microsoft-com:vml" Requires="v">
                <p:oleObj spid="_x0000_s103497" name="Equation" r:id="rId20" imgW="1206360" imgH="431640" progId="Equation.DSMT4">
                  <p:embed/>
                </p:oleObj>
              </mc:Choice>
              <mc:Fallback>
                <p:oleObj name="Equation" r:id="rId20" imgW="1206360" imgH="431640" progId="Equation.DSMT4">
                  <p:embed/>
                  <p:pic>
                    <p:nvPicPr>
                      <p:cNvPr id="0" name=""/>
                      <p:cNvPicPr>
                        <a:picLocks noChangeAspect="1" noChangeArrowheads="1"/>
                      </p:cNvPicPr>
                      <p:nvPr/>
                    </p:nvPicPr>
                    <p:blipFill>
                      <a:blip r:embed="rId21"/>
                      <a:srcRect/>
                      <a:stretch>
                        <a:fillRect/>
                      </a:stretch>
                    </p:blipFill>
                    <p:spPr bwMode="auto">
                      <a:xfrm>
                        <a:off x="4543424" y="4006850"/>
                        <a:ext cx="2846388"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836369053"/>
              </p:ext>
            </p:extLst>
          </p:nvPr>
        </p:nvGraphicFramePr>
        <p:xfrm>
          <a:off x="4929188" y="5810250"/>
          <a:ext cx="3654425" cy="571500"/>
        </p:xfrm>
        <a:graphic>
          <a:graphicData uri="http://schemas.openxmlformats.org/presentationml/2006/ole">
            <mc:AlternateContent xmlns:mc="http://schemas.openxmlformats.org/markup-compatibility/2006">
              <mc:Choice xmlns:v="urn:schemas-microsoft-com:vml" Requires="v">
                <p:oleObj spid="_x0000_s103498" name="Equation" r:id="rId22" imgW="1549080" imgH="241200" progId="Equation.DSMT4">
                  <p:embed/>
                </p:oleObj>
              </mc:Choice>
              <mc:Fallback>
                <p:oleObj name="Equation" r:id="rId22" imgW="1549080" imgH="241200" progId="Equation.DSMT4">
                  <p:embed/>
                  <p:pic>
                    <p:nvPicPr>
                      <p:cNvPr id="0" name=""/>
                      <p:cNvPicPr>
                        <a:picLocks noChangeAspect="1" noChangeArrowheads="1"/>
                      </p:cNvPicPr>
                      <p:nvPr/>
                    </p:nvPicPr>
                    <p:blipFill>
                      <a:blip r:embed="rId23"/>
                      <a:srcRect/>
                      <a:stretch>
                        <a:fillRect/>
                      </a:stretch>
                    </p:blipFill>
                    <p:spPr bwMode="auto">
                      <a:xfrm>
                        <a:off x="4929188" y="5810250"/>
                        <a:ext cx="3654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363723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left)">
                                      <p:cBhvr>
                                        <p:cTn id="46" dur="500"/>
                                        <p:tgtEl>
                                          <p:spTgt spid="33"/>
                                        </p:tgtEl>
                                      </p:cBhvr>
                                    </p:animEffect>
                                  </p:childTnLst>
                                </p:cTn>
                              </p:par>
                            </p:childTnLst>
                          </p:cTn>
                        </p:par>
                        <p:par>
                          <p:cTn id="47" fill="hold">
                            <p:stCondLst>
                              <p:cond delay="500"/>
                            </p:stCondLst>
                            <p:childTnLst>
                              <p:par>
                                <p:cTn id="48" presetID="22" presetClass="entr" presetSubtype="8" fill="hold"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1" y="114301"/>
            <a:ext cx="9525866" cy="1638300"/>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219693"/>
            <a:ext cx="9227418"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Một cấp số nhân có số hạng thứ 6 bằng 96 và số hạng thứ 3 bằng 12. </a:t>
            </a:r>
            <a:endParaRPr lang="en-US" sz="2600" b="1" smtClean="0">
              <a:latin typeface="Arial" pitchFamily="34" charset="0"/>
              <a:cs typeface="Arial" pitchFamily="34" charset="0"/>
            </a:endParaRPr>
          </a:p>
          <a:p>
            <a:r>
              <a:rPr lang="vi-VN" sz="2600" b="1" smtClean="0">
                <a:latin typeface="Arial" pitchFamily="34" charset="0"/>
                <a:cs typeface="Arial" pitchFamily="34" charset="0"/>
              </a:rPr>
              <a:t>Tìm </a:t>
            </a:r>
            <a:r>
              <a:rPr lang="vi-VN" sz="2600" b="1">
                <a:latin typeface="Arial" pitchFamily="34" charset="0"/>
                <a:cs typeface="Arial" pitchFamily="34" charset="0"/>
              </a:rPr>
              <a:t>số hạng thứ 50 của cấp số nhân này</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sp>
        <p:nvSpPr>
          <p:cNvPr id="10" name="Rectangle 9"/>
          <p:cNvSpPr/>
          <p:nvPr/>
        </p:nvSpPr>
        <p:spPr>
          <a:xfrm>
            <a:off x="406750" y="435934"/>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2.17</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7212" y="1905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2213658" y="2362200"/>
            <a:ext cx="3423554" cy="461665"/>
          </a:xfrm>
          <a:prstGeom prst="rect">
            <a:avLst/>
          </a:prstGeom>
          <a:noFill/>
        </p:spPr>
        <p:txBody>
          <a:bodyPr wrap="square" rtlCol="0">
            <a:spAutoFit/>
          </a:bodyPr>
          <a:lstStyle/>
          <a:p>
            <a:r>
              <a:rPr lang="en-US" b="1" smtClean="0">
                <a:latin typeface="Arial" pitchFamily="34" charset="0"/>
                <a:cs typeface="Arial" pitchFamily="34" charset="0"/>
              </a:rPr>
              <a:t>Theo giả thiết, ta có :</a:t>
            </a:r>
            <a:endParaRPr lang="en-US" b="1">
              <a:latin typeface="Arial" pitchFamily="34" charset="0"/>
              <a:cs typeface="Arial" pitchFamily="34"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3281238865"/>
              </p:ext>
            </p:extLst>
          </p:nvPr>
        </p:nvGraphicFramePr>
        <p:xfrm>
          <a:off x="5654675" y="2368550"/>
          <a:ext cx="3106737" cy="517525"/>
        </p:xfrm>
        <a:graphic>
          <a:graphicData uri="http://schemas.openxmlformats.org/presentationml/2006/ole">
            <mc:AlternateContent xmlns:mc="http://schemas.openxmlformats.org/markup-compatibility/2006">
              <mc:Choice xmlns:v="urn:schemas-microsoft-com:vml" Requires="v">
                <p:oleObj spid="_x0000_s104529" name="Equation" r:id="rId6" imgW="1447560" imgH="241200" progId="Equation.DSMT4">
                  <p:embed/>
                </p:oleObj>
              </mc:Choice>
              <mc:Fallback>
                <p:oleObj name="Equation" r:id="rId6" imgW="1447560" imgH="241200" progId="Equation.DSMT4">
                  <p:embed/>
                  <p:pic>
                    <p:nvPicPr>
                      <p:cNvPr id="0" name=""/>
                      <p:cNvPicPr>
                        <a:picLocks noChangeAspect="1" noChangeArrowheads="1"/>
                      </p:cNvPicPr>
                      <p:nvPr/>
                    </p:nvPicPr>
                    <p:blipFill>
                      <a:blip r:embed="rId7"/>
                      <a:srcRect/>
                      <a:stretch>
                        <a:fillRect/>
                      </a:stretch>
                    </p:blipFill>
                    <p:spPr bwMode="auto">
                      <a:xfrm>
                        <a:off x="5654675" y="2368550"/>
                        <a:ext cx="31067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3680036494"/>
              </p:ext>
            </p:extLst>
          </p:nvPr>
        </p:nvGraphicFramePr>
        <p:xfrm>
          <a:off x="5649973" y="2971800"/>
          <a:ext cx="3078163" cy="517525"/>
        </p:xfrm>
        <a:graphic>
          <a:graphicData uri="http://schemas.openxmlformats.org/presentationml/2006/ole">
            <mc:AlternateContent xmlns:mc="http://schemas.openxmlformats.org/markup-compatibility/2006">
              <mc:Choice xmlns:v="urn:schemas-microsoft-com:vml" Requires="v">
                <p:oleObj spid="_x0000_s104530" name="Equation" r:id="rId8" imgW="1434960" imgH="241200" progId="Equation.DSMT4">
                  <p:embed/>
                </p:oleObj>
              </mc:Choice>
              <mc:Fallback>
                <p:oleObj name="Equation" r:id="rId8" imgW="1434960" imgH="241200" progId="Equation.DSMT4">
                  <p:embed/>
                  <p:pic>
                    <p:nvPicPr>
                      <p:cNvPr id="0" name=""/>
                      <p:cNvPicPr>
                        <a:picLocks noChangeAspect="1" noChangeArrowheads="1"/>
                      </p:cNvPicPr>
                      <p:nvPr/>
                    </p:nvPicPr>
                    <p:blipFill>
                      <a:blip r:embed="rId9"/>
                      <a:srcRect/>
                      <a:stretch>
                        <a:fillRect/>
                      </a:stretch>
                    </p:blipFill>
                    <p:spPr bwMode="auto">
                      <a:xfrm>
                        <a:off x="5649973" y="2971800"/>
                        <a:ext cx="30781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2071060824"/>
              </p:ext>
            </p:extLst>
          </p:nvPr>
        </p:nvGraphicFramePr>
        <p:xfrm>
          <a:off x="3444874" y="3581400"/>
          <a:ext cx="1527175" cy="927100"/>
        </p:xfrm>
        <a:graphic>
          <a:graphicData uri="http://schemas.openxmlformats.org/presentationml/2006/ole">
            <mc:AlternateContent xmlns:mc="http://schemas.openxmlformats.org/markup-compatibility/2006">
              <mc:Choice xmlns:v="urn:schemas-microsoft-com:vml" Requires="v">
                <p:oleObj spid="_x0000_s104531" name="Equation" r:id="rId10" imgW="711000" imgH="431640" progId="Equation.DSMT4">
                  <p:embed/>
                </p:oleObj>
              </mc:Choice>
              <mc:Fallback>
                <p:oleObj name="Equation" r:id="rId10" imgW="711000" imgH="431640" progId="Equation.DSMT4">
                  <p:embed/>
                  <p:pic>
                    <p:nvPicPr>
                      <p:cNvPr id="0" name=""/>
                      <p:cNvPicPr>
                        <a:picLocks noChangeAspect="1" noChangeArrowheads="1"/>
                      </p:cNvPicPr>
                      <p:nvPr/>
                    </p:nvPicPr>
                    <p:blipFill>
                      <a:blip r:embed="rId11"/>
                      <a:srcRect/>
                      <a:stretch>
                        <a:fillRect/>
                      </a:stretch>
                    </p:blipFill>
                    <p:spPr bwMode="auto">
                      <a:xfrm>
                        <a:off x="3444874" y="3581400"/>
                        <a:ext cx="152717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2720404365"/>
              </p:ext>
            </p:extLst>
          </p:nvPr>
        </p:nvGraphicFramePr>
        <p:xfrm>
          <a:off x="5503863" y="3505200"/>
          <a:ext cx="1663700" cy="981075"/>
        </p:xfrm>
        <a:graphic>
          <a:graphicData uri="http://schemas.openxmlformats.org/presentationml/2006/ole">
            <mc:AlternateContent xmlns:mc="http://schemas.openxmlformats.org/markup-compatibility/2006">
              <mc:Choice xmlns:v="urn:schemas-microsoft-com:vml" Requires="v">
                <p:oleObj spid="_x0000_s104532" name="Equation" r:id="rId12" imgW="774360" imgH="457200" progId="Equation.DSMT4">
                  <p:embed/>
                </p:oleObj>
              </mc:Choice>
              <mc:Fallback>
                <p:oleObj name="Equation" r:id="rId12" imgW="774360" imgH="457200" progId="Equation.DSMT4">
                  <p:embed/>
                  <p:pic>
                    <p:nvPicPr>
                      <p:cNvPr id="0" name=""/>
                      <p:cNvPicPr>
                        <a:picLocks noChangeAspect="1" noChangeArrowheads="1"/>
                      </p:cNvPicPr>
                      <p:nvPr/>
                    </p:nvPicPr>
                    <p:blipFill>
                      <a:blip r:embed="rId13"/>
                      <a:srcRect/>
                      <a:stretch>
                        <a:fillRect/>
                      </a:stretch>
                    </p:blipFill>
                    <p:spPr bwMode="auto">
                      <a:xfrm>
                        <a:off x="5503863" y="3505200"/>
                        <a:ext cx="16637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778314750"/>
              </p:ext>
            </p:extLst>
          </p:nvPr>
        </p:nvGraphicFramePr>
        <p:xfrm>
          <a:off x="7618412" y="3733800"/>
          <a:ext cx="1308100" cy="490538"/>
        </p:xfrm>
        <a:graphic>
          <a:graphicData uri="http://schemas.openxmlformats.org/presentationml/2006/ole">
            <mc:AlternateContent xmlns:mc="http://schemas.openxmlformats.org/markup-compatibility/2006">
              <mc:Choice xmlns:v="urn:schemas-microsoft-com:vml" Requires="v">
                <p:oleObj spid="_x0000_s104533" name="Equation" r:id="rId14" imgW="609480" imgH="228600" progId="Equation.DSMT4">
                  <p:embed/>
                </p:oleObj>
              </mc:Choice>
              <mc:Fallback>
                <p:oleObj name="Equation" r:id="rId14" imgW="609480" imgH="228600" progId="Equation.DSMT4">
                  <p:embed/>
                  <p:pic>
                    <p:nvPicPr>
                      <p:cNvPr id="0" name=""/>
                      <p:cNvPicPr>
                        <a:picLocks noChangeAspect="1" noChangeArrowheads="1"/>
                      </p:cNvPicPr>
                      <p:nvPr/>
                    </p:nvPicPr>
                    <p:blipFill>
                      <a:blip r:embed="rId15"/>
                      <a:srcRect/>
                      <a:stretch>
                        <a:fillRect/>
                      </a:stretch>
                    </p:blipFill>
                    <p:spPr bwMode="auto">
                      <a:xfrm>
                        <a:off x="7618412" y="3733800"/>
                        <a:ext cx="13081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2249899400"/>
              </p:ext>
            </p:extLst>
          </p:nvPr>
        </p:nvGraphicFramePr>
        <p:xfrm>
          <a:off x="9348788" y="3760788"/>
          <a:ext cx="1198562" cy="436562"/>
        </p:xfrm>
        <a:graphic>
          <a:graphicData uri="http://schemas.openxmlformats.org/presentationml/2006/ole">
            <mc:AlternateContent xmlns:mc="http://schemas.openxmlformats.org/markup-compatibility/2006">
              <mc:Choice xmlns:v="urn:schemas-microsoft-com:vml" Requires="v">
                <p:oleObj spid="_x0000_s104534" name="Equation" r:id="rId16" imgW="558720" imgH="203040" progId="Equation.DSMT4">
                  <p:embed/>
                </p:oleObj>
              </mc:Choice>
              <mc:Fallback>
                <p:oleObj name="Equation" r:id="rId16" imgW="558720" imgH="203040" progId="Equation.DSMT4">
                  <p:embed/>
                  <p:pic>
                    <p:nvPicPr>
                      <p:cNvPr id="0" name=""/>
                      <p:cNvPicPr>
                        <a:picLocks noChangeAspect="1" noChangeArrowheads="1"/>
                      </p:cNvPicPr>
                      <p:nvPr/>
                    </p:nvPicPr>
                    <p:blipFill>
                      <a:blip r:embed="rId17"/>
                      <a:srcRect/>
                      <a:stretch>
                        <a:fillRect/>
                      </a:stretch>
                    </p:blipFill>
                    <p:spPr bwMode="auto">
                      <a:xfrm>
                        <a:off x="9348788" y="3760788"/>
                        <a:ext cx="1198562"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 name="TextBox 37"/>
          <p:cNvSpPr txBox="1"/>
          <p:nvPr/>
        </p:nvSpPr>
        <p:spPr>
          <a:xfrm>
            <a:off x="2273299" y="4648200"/>
            <a:ext cx="1535113" cy="461665"/>
          </a:xfrm>
          <a:prstGeom prst="rect">
            <a:avLst/>
          </a:prstGeom>
          <a:noFill/>
        </p:spPr>
        <p:txBody>
          <a:bodyPr wrap="square" rtlCol="0">
            <a:spAutoFit/>
          </a:bodyPr>
          <a:lstStyle/>
          <a:p>
            <a:r>
              <a:rPr lang="en-US" b="1" smtClean="0">
                <a:latin typeface="Arial" pitchFamily="34" charset="0"/>
                <a:cs typeface="Arial" pitchFamily="34" charset="0"/>
              </a:rPr>
              <a:t>Ta có : </a:t>
            </a:r>
            <a:endParaRPr lang="en-US" b="1">
              <a:latin typeface="Arial" pitchFamily="34" charset="0"/>
              <a:cs typeface="Arial" pitchFamily="34" charset="0"/>
            </a:endParaRPr>
          </a:p>
        </p:txBody>
      </p:sp>
      <p:graphicFrame>
        <p:nvGraphicFramePr>
          <p:cNvPr id="39" name="Object 38"/>
          <p:cNvGraphicFramePr>
            <a:graphicFrameLocks noChangeAspect="1"/>
          </p:cNvGraphicFramePr>
          <p:nvPr>
            <p:extLst>
              <p:ext uri="{D42A27DB-BD31-4B8C-83A1-F6EECF244321}">
                <p14:modId xmlns:p14="http://schemas.microsoft.com/office/powerpoint/2010/main" val="908679354"/>
              </p:ext>
            </p:extLst>
          </p:nvPr>
        </p:nvGraphicFramePr>
        <p:xfrm>
          <a:off x="3579812" y="4605338"/>
          <a:ext cx="1933575" cy="517525"/>
        </p:xfrm>
        <a:graphic>
          <a:graphicData uri="http://schemas.openxmlformats.org/presentationml/2006/ole">
            <mc:AlternateContent xmlns:mc="http://schemas.openxmlformats.org/markup-compatibility/2006">
              <mc:Choice xmlns:v="urn:schemas-microsoft-com:vml" Requires="v">
                <p:oleObj spid="_x0000_s104535" name="Equation" r:id="rId18" imgW="901440" imgH="241200" progId="Equation.DSMT4">
                  <p:embed/>
                </p:oleObj>
              </mc:Choice>
              <mc:Fallback>
                <p:oleObj name="Equation" r:id="rId18" imgW="901440" imgH="241200" progId="Equation.DSMT4">
                  <p:embed/>
                  <p:pic>
                    <p:nvPicPr>
                      <p:cNvPr id="0" name=""/>
                      <p:cNvPicPr>
                        <a:picLocks noChangeAspect="1" noChangeArrowheads="1"/>
                      </p:cNvPicPr>
                      <p:nvPr/>
                    </p:nvPicPr>
                    <p:blipFill>
                      <a:blip r:embed="rId19"/>
                      <a:srcRect/>
                      <a:stretch>
                        <a:fillRect/>
                      </a:stretch>
                    </p:blipFill>
                    <p:spPr bwMode="auto">
                      <a:xfrm>
                        <a:off x="3579812" y="4605338"/>
                        <a:ext cx="19335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1990437659"/>
              </p:ext>
            </p:extLst>
          </p:nvPr>
        </p:nvGraphicFramePr>
        <p:xfrm>
          <a:off x="5886450" y="4605338"/>
          <a:ext cx="1770063" cy="517525"/>
        </p:xfrm>
        <a:graphic>
          <a:graphicData uri="http://schemas.openxmlformats.org/presentationml/2006/ole">
            <mc:AlternateContent xmlns:mc="http://schemas.openxmlformats.org/markup-compatibility/2006">
              <mc:Choice xmlns:v="urn:schemas-microsoft-com:vml" Requires="v">
                <p:oleObj spid="_x0000_s104536" name="Equation" r:id="rId20" imgW="825480" imgH="241200" progId="Equation.DSMT4">
                  <p:embed/>
                </p:oleObj>
              </mc:Choice>
              <mc:Fallback>
                <p:oleObj name="Equation" r:id="rId20" imgW="825480" imgH="241200" progId="Equation.DSMT4">
                  <p:embed/>
                  <p:pic>
                    <p:nvPicPr>
                      <p:cNvPr id="0" name=""/>
                      <p:cNvPicPr>
                        <a:picLocks noChangeAspect="1" noChangeArrowheads="1"/>
                      </p:cNvPicPr>
                      <p:nvPr/>
                    </p:nvPicPr>
                    <p:blipFill>
                      <a:blip r:embed="rId21"/>
                      <a:srcRect/>
                      <a:stretch>
                        <a:fillRect/>
                      </a:stretch>
                    </p:blipFill>
                    <p:spPr bwMode="auto">
                      <a:xfrm>
                        <a:off x="5886450" y="4605338"/>
                        <a:ext cx="17700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1309821655"/>
              </p:ext>
            </p:extLst>
          </p:nvPr>
        </p:nvGraphicFramePr>
        <p:xfrm>
          <a:off x="8029575" y="4632325"/>
          <a:ext cx="1252538" cy="490538"/>
        </p:xfrm>
        <a:graphic>
          <a:graphicData uri="http://schemas.openxmlformats.org/presentationml/2006/ole">
            <mc:AlternateContent xmlns:mc="http://schemas.openxmlformats.org/markup-compatibility/2006">
              <mc:Choice xmlns:v="urn:schemas-microsoft-com:vml" Requires="v">
                <p:oleObj spid="_x0000_s104537" name="Equation" r:id="rId22" imgW="583920" imgH="228600" progId="Equation.DSMT4">
                  <p:embed/>
                </p:oleObj>
              </mc:Choice>
              <mc:Fallback>
                <p:oleObj name="Equation" r:id="rId22" imgW="583920" imgH="228600" progId="Equation.DSMT4">
                  <p:embed/>
                  <p:pic>
                    <p:nvPicPr>
                      <p:cNvPr id="0" name=""/>
                      <p:cNvPicPr>
                        <a:picLocks noChangeAspect="1" noChangeArrowheads="1"/>
                      </p:cNvPicPr>
                      <p:nvPr/>
                    </p:nvPicPr>
                    <p:blipFill>
                      <a:blip r:embed="rId23"/>
                      <a:srcRect/>
                      <a:stretch>
                        <a:fillRect/>
                      </a:stretch>
                    </p:blipFill>
                    <p:spPr bwMode="auto">
                      <a:xfrm>
                        <a:off x="8029575" y="4632325"/>
                        <a:ext cx="125253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2" name="TextBox 41"/>
          <p:cNvSpPr txBox="1"/>
          <p:nvPr/>
        </p:nvSpPr>
        <p:spPr>
          <a:xfrm>
            <a:off x="2273298" y="5410200"/>
            <a:ext cx="3211514" cy="461665"/>
          </a:xfrm>
          <a:prstGeom prst="rect">
            <a:avLst/>
          </a:prstGeom>
          <a:noFill/>
        </p:spPr>
        <p:txBody>
          <a:bodyPr wrap="square" rtlCol="0">
            <a:spAutoFit/>
          </a:bodyPr>
          <a:lstStyle/>
          <a:p>
            <a:r>
              <a:rPr lang="en-US" b="1" smtClean="0">
                <a:latin typeface="Arial" pitchFamily="34" charset="0"/>
                <a:cs typeface="Arial" pitchFamily="34" charset="0"/>
              </a:rPr>
              <a:t>Số hạng thứ 50 là :</a:t>
            </a:r>
            <a:endParaRPr lang="en-US" b="1">
              <a:latin typeface="Arial" pitchFamily="34" charset="0"/>
              <a:cs typeface="Arial" pitchFamily="34" charset="0"/>
            </a:endParaRPr>
          </a:p>
        </p:txBody>
      </p:sp>
      <p:graphicFrame>
        <p:nvGraphicFramePr>
          <p:cNvPr id="43" name="Object 42"/>
          <p:cNvGraphicFramePr>
            <a:graphicFrameLocks noChangeAspect="1"/>
          </p:cNvGraphicFramePr>
          <p:nvPr>
            <p:extLst>
              <p:ext uri="{D42A27DB-BD31-4B8C-83A1-F6EECF244321}">
                <p14:modId xmlns:p14="http://schemas.microsoft.com/office/powerpoint/2010/main" val="516741707"/>
              </p:ext>
            </p:extLst>
          </p:nvPr>
        </p:nvGraphicFramePr>
        <p:xfrm>
          <a:off x="5243945" y="5382269"/>
          <a:ext cx="1662113" cy="517525"/>
        </p:xfrm>
        <a:graphic>
          <a:graphicData uri="http://schemas.openxmlformats.org/presentationml/2006/ole">
            <mc:AlternateContent xmlns:mc="http://schemas.openxmlformats.org/markup-compatibility/2006">
              <mc:Choice xmlns:v="urn:schemas-microsoft-com:vml" Requires="v">
                <p:oleObj spid="_x0000_s104538" name="Equation" r:id="rId24" imgW="774360" imgH="241200" progId="Equation.DSMT4">
                  <p:embed/>
                </p:oleObj>
              </mc:Choice>
              <mc:Fallback>
                <p:oleObj name="Equation" r:id="rId24" imgW="774360" imgH="241200" progId="Equation.DSMT4">
                  <p:embed/>
                  <p:pic>
                    <p:nvPicPr>
                      <p:cNvPr id="0" name=""/>
                      <p:cNvPicPr>
                        <a:picLocks noChangeAspect="1" noChangeArrowheads="1"/>
                      </p:cNvPicPr>
                      <p:nvPr/>
                    </p:nvPicPr>
                    <p:blipFill>
                      <a:blip r:embed="rId25"/>
                      <a:srcRect/>
                      <a:stretch>
                        <a:fillRect/>
                      </a:stretch>
                    </p:blipFill>
                    <p:spPr bwMode="auto">
                      <a:xfrm>
                        <a:off x="5243945" y="5382269"/>
                        <a:ext cx="16621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1689535732"/>
              </p:ext>
            </p:extLst>
          </p:nvPr>
        </p:nvGraphicFramePr>
        <p:xfrm>
          <a:off x="6891337" y="5410200"/>
          <a:ext cx="2098675" cy="436562"/>
        </p:xfrm>
        <a:graphic>
          <a:graphicData uri="http://schemas.openxmlformats.org/presentationml/2006/ole">
            <mc:AlternateContent xmlns:mc="http://schemas.openxmlformats.org/markup-compatibility/2006">
              <mc:Choice xmlns:v="urn:schemas-microsoft-com:vml" Requires="v">
                <p:oleObj spid="_x0000_s104539" name="Equation" r:id="rId26" imgW="977760" imgH="203040" progId="Equation.DSMT4">
                  <p:embed/>
                </p:oleObj>
              </mc:Choice>
              <mc:Fallback>
                <p:oleObj name="Equation" r:id="rId26" imgW="977760" imgH="203040" progId="Equation.DSMT4">
                  <p:embed/>
                  <p:pic>
                    <p:nvPicPr>
                      <p:cNvPr id="0" name=""/>
                      <p:cNvPicPr>
                        <a:picLocks noChangeAspect="1" noChangeArrowheads="1"/>
                      </p:cNvPicPr>
                      <p:nvPr/>
                    </p:nvPicPr>
                    <p:blipFill>
                      <a:blip r:embed="rId27"/>
                      <a:srcRect/>
                      <a:stretch>
                        <a:fillRect/>
                      </a:stretch>
                    </p:blipFill>
                    <p:spPr bwMode="auto">
                      <a:xfrm>
                        <a:off x="6891337" y="5410200"/>
                        <a:ext cx="209867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068897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left)">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left)">
                                      <p:cBhvr>
                                        <p:cTn id="35" dur="500"/>
                                        <p:tgtEl>
                                          <p:spTgt spid="3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left)">
                                      <p:cBhvr>
                                        <p:cTn id="45" dur="500"/>
                                        <p:tgtEl>
                                          <p:spTgt spid="38"/>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left)">
                                      <p:cBhvr>
                                        <p:cTn id="49" dur="500"/>
                                        <p:tgtEl>
                                          <p:spTgt spid="3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500"/>
                                        <p:tgtEl>
                                          <p:spTgt spid="4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500"/>
                            </p:stCondLst>
                            <p:childTnLst>
                              <p:par>
                                <p:cTn id="66" presetID="22" presetClass="entr" presetSubtype="8" fill="hold"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8" grpId="0"/>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1" y="114301"/>
            <a:ext cx="9525866" cy="1638300"/>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219693"/>
            <a:ext cx="9227418"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Một cấp số nhân có số hạng đầu bằng 5 và công bội bằng 2. Hỏi phải lấy tổng của bao nhiêu số hạng đầu của cấp số nhân này để có tổng bằng </a:t>
            </a:r>
            <a:r>
              <a:rPr lang="vi-VN" sz="2600" b="1" smtClean="0">
                <a:latin typeface="Arial" pitchFamily="34" charset="0"/>
                <a:cs typeface="Arial" pitchFamily="34" charset="0"/>
              </a:rPr>
              <a:t>5115</a:t>
            </a:r>
            <a:r>
              <a:rPr lang="vi-VN" sz="2600" b="1">
                <a:latin typeface="Arial" pitchFamily="34" charset="0"/>
                <a:cs typeface="Arial" pitchFamily="34" charset="0"/>
              </a:rPr>
              <a:t>?</a:t>
            </a:r>
          </a:p>
        </p:txBody>
      </p:sp>
      <p:sp>
        <p:nvSpPr>
          <p:cNvPr id="10" name="Rectangle 9"/>
          <p:cNvSpPr/>
          <p:nvPr/>
        </p:nvSpPr>
        <p:spPr>
          <a:xfrm>
            <a:off x="406750" y="435934"/>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2.18</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7212" y="1905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8" name="TextBox 17"/>
              <p:cNvSpPr txBox="1"/>
              <p:nvPr/>
            </p:nvSpPr>
            <p:spPr>
              <a:xfrm>
                <a:off x="2213658" y="2286000"/>
                <a:ext cx="9367154" cy="461665"/>
              </a:xfrm>
              <a:prstGeom prst="rect">
                <a:avLst/>
              </a:prstGeom>
              <a:noFill/>
            </p:spPr>
            <p:txBody>
              <a:bodyPr wrap="square" rtlCol="0">
                <a:spAutoFit/>
              </a:bodyPr>
              <a:lstStyle/>
              <a:p>
                <a:r>
                  <a:rPr lang="vi-VN" b="1">
                    <a:latin typeface="Arial" pitchFamily="34" charset="0"/>
                    <a:cs typeface="Arial" pitchFamily="34" charset="0"/>
                  </a:rPr>
                  <a:t>Cấp số nhân đã cho có số hạng đầu </a:t>
                </a:r>
                <a14:m>
                  <m:oMath xmlns:m="http://schemas.openxmlformats.org/officeDocument/2006/math">
                    <m:r>
                      <a:rPr lang="vi-VN" b="1" i="1" smtClean="0">
                        <a:latin typeface="Cambria Math"/>
                        <a:cs typeface="Arial" pitchFamily="34" charset="0"/>
                      </a:rPr>
                      <m:t>𝒖</m:t>
                    </m:r>
                    <m:r>
                      <a:rPr lang="vi-VN" b="1" i="1" baseline="-25000" smtClean="0">
                        <a:latin typeface="Cambria Math"/>
                        <a:cs typeface="Arial" pitchFamily="34" charset="0"/>
                      </a:rPr>
                      <m:t>𝟏</m:t>
                    </m:r>
                    <m:r>
                      <a:rPr lang="vi-VN" b="1" i="1" smtClean="0">
                        <a:latin typeface="Cambria Math"/>
                        <a:cs typeface="Arial" pitchFamily="34" charset="0"/>
                      </a:rPr>
                      <m:t>=</m:t>
                    </m:r>
                    <m:r>
                      <a:rPr lang="vi-VN" b="1" i="1" smtClean="0">
                        <a:latin typeface="Cambria Math"/>
                        <a:cs typeface="Arial" pitchFamily="34" charset="0"/>
                      </a:rPr>
                      <m:t>𝟓</m:t>
                    </m:r>
                    <m:r>
                      <a:rPr lang="vi-VN" b="1" i="1" smtClean="0">
                        <a:latin typeface="Cambria Math"/>
                        <a:cs typeface="Arial" pitchFamily="34" charset="0"/>
                      </a:rPr>
                      <m:t> </m:t>
                    </m:r>
                  </m:oMath>
                </a14:m>
                <a:r>
                  <a:rPr lang="vi-VN" b="1">
                    <a:latin typeface="Arial" pitchFamily="34" charset="0"/>
                    <a:cs typeface="Arial" pitchFamily="34" charset="0"/>
                  </a:rPr>
                  <a:t>và công bội </a:t>
                </a:r>
                <a14:m>
                  <m:oMath xmlns:m="http://schemas.openxmlformats.org/officeDocument/2006/math">
                    <m:r>
                      <a:rPr lang="vi-VN" b="1" i="1" smtClean="0">
                        <a:latin typeface="Cambria Math"/>
                        <a:cs typeface="Arial" pitchFamily="34" charset="0"/>
                      </a:rPr>
                      <m:t>𝒒</m:t>
                    </m:r>
                    <m:r>
                      <a:rPr lang="vi-VN" b="1" i="1" smtClean="0">
                        <a:latin typeface="Cambria Math"/>
                        <a:cs typeface="Arial" pitchFamily="34" charset="0"/>
                      </a:rPr>
                      <m:t>=</m:t>
                    </m:r>
                    <m:r>
                      <a:rPr lang="vi-VN" b="1" i="1" smtClean="0">
                        <a:latin typeface="Cambria Math"/>
                        <a:cs typeface="Arial" pitchFamily="34" charset="0"/>
                      </a:rPr>
                      <m:t>𝟐</m:t>
                    </m:r>
                  </m:oMath>
                </a14:m>
                <a:r>
                  <a:rPr lang="vi-VN" b="1">
                    <a:latin typeface="Arial" pitchFamily="34" charset="0"/>
                    <a:cs typeface="Arial" pitchFamily="34" charset="0"/>
                  </a:rPr>
                  <a:t>.</a:t>
                </a:r>
                <a:endParaRPr lang="en-US"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2213658" y="2286000"/>
                <a:ext cx="9367154" cy="461665"/>
              </a:xfrm>
              <a:prstGeom prst="rect">
                <a:avLst/>
              </a:prstGeom>
              <a:blipFill rotWithShape="1">
                <a:blip r:embed="rId6"/>
                <a:stretch>
                  <a:fillRect l="-976" t="-9211" b="-30263"/>
                </a:stretch>
              </a:blipFill>
            </p:spPr>
            <p:txBody>
              <a:bodyPr/>
              <a:lstStyle/>
              <a:p>
                <a:r>
                  <a:rPr lang="en-US">
                    <a:noFill/>
                  </a:rPr>
                  <a:t> </a:t>
                </a:r>
              </a:p>
            </p:txBody>
          </p:sp>
        </mc:Fallback>
      </mc:AlternateContent>
      <p:graphicFrame>
        <p:nvGraphicFramePr>
          <p:cNvPr id="22" name="Object 21"/>
          <p:cNvGraphicFramePr>
            <a:graphicFrameLocks noChangeAspect="1"/>
          </p:cNvGraphicFramePr>
          <p:nvPr>
            <p:extLst>
              <p:ext uri="{D42A27DB-BD31-4B8C-83A1-F6EECF244321}">
                <p14:modId xmlns:p14="http://schemas.microsoft.com/office/powerpoint/2010/main" val="2466925986"/>
              </p:ext>
            </p:extLst>
          </p:nvPr>
        </p:nvGraphicFramePr>
        <p:xfrm>
          <a:off x="4494212" y="3288268"/>
          <a:ext cx="1989137" cy="954087"/>
        </p:xfrm>
        <a:graphic>
          <a:graphicData uri="http://schemas.openxmlformats.org/presentationml/2006/ole">
            <mc:AlternateContent xmlns:mc="http://schemas.openxmlformats.org/markup-compatibility/2006">
              <mc:Choice xmlns:v="urn:schemas-microsoft-com:vml" Requires="v">
                <p:oleObj spid="_x0000_s105507" name="Equation" r:id="rId7" imgW="927000" imgH="444240" progId="Equation.DSMT4">
                  <p:embed/>
                </p:oleObj>
              </mc:Choice>
              <mc:Fallback>
                <p:oleObj name="Equation" r:id="rId7" imgW="927000" imgH="444240" progId="Equation.DSMT4">
                  <p:embed/>
                  <p:pic>
                    <p:nvPicPr>
                      <p:cNvPr id="0" name=""/>
                      <p:cNvPicPr>
                        <a:picLocks noChangeAspect="1" noChangeArrowheads="1"/>
                      </p:cNvPicPr>
                      <p:nvPr/>
                    </p:nvPicPr>
                    <p:blipFill>
                      <a:blip r:embed="rId8"/>
                      <a:srcRect/>
                      <a:stretch>
                        <a:fillRect/>
                      </a:stretch>
                    </p:blipFill>
                    <p:spPr bwMode="auto">
                      <a:xfrm>
                        <a:off x="4494212" y="3288268"/>
                        <a:ext cx="19891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Box 22"/>
          <p:cNvSpPr txBox="1"/>
          <p:nvPr/>
        </p:nvSpPr>
        <p:spPr>
          <a:xfrm>
            <a:off x="2193020" y="2826603"/>
            <a:ext cx="9367154" cy="461665"/>
          </a:xfrm>
          <a:prstGeom prst="rect">
            <a:avLst/>
          </a:prstGeom>
          <a:noFill/>
        </p:spPr>
        <p:txBody>
          <a:bodyPr wrap="square" rtlCol="0">
            <a:spAutoFit/>
          </a:bodyPr>
          <a:lstStyle/>
          <a:p>
            <a:r>
              <a:rPr lang="vi-VN" b="1">
                <a:latin typeface="Arial" pitchFamily="34" charset="0"/>
                <a:cs typeface="Arial" pitchFamily="34" charset="0"/>
              </a:rPr>
              <a:t>Giả sử tổng của n số hạng đầu bằng </a:t>
            </a:r>
            <a:r>
              <a:rPr lang="vi-VN" b="1" smtClean="0">
                <a:latin typeface="Arial" pitchFamily="34" charset="0"/>
                <a:cs typeface="Arial" pitchFamily="34" charset="0"/>
              </a:rPr>
              <a:t>5115</a:t>
            </a:r>
            <a:r>
              <a:rPr lang="vi-VN" b="1">
                <a:latin typeface="Arial" pitchFamily="34" charset="0"/>
                <a:cs typeface="Arial" pitchFamily="34" charset="0"/>
              </a:rPr>
              <a:t>.</a:t>
            </a:r>
            <a:endParaRPr lang="en-US" b="1">
              <a:latin typeface="Arial" pitchFamily="34" charset="0"/>
              <a:cs typeface="Arial" pitchFamily="34" charset="0"/>
            </a:endParaRPr>
          </a:p>
        </p:txBody>
      </p:sp>
      <p:sp>
        <p:nvSpPr>
          <p:cNvPr id="24" name="TextBox 23"/>
          <p:cNvSpPr txBox="1"/>
          <p:nvPr/>
        </p:nvSpPr>
        <p:spPr>
          <a:xfrm>
            <a:off x="2203287" y="3507938"/>
            <a:ext cx="2214725" cy="461665"/>
          </a:xfrm>
          <a:prstGeom prst="rect">
            <a:avLst/>
          </a:prstGeom>
          <a:noFill/>
        </p:spPr>
        <p:txBody>
          <a:bodyPr wrap="square" rtlCol="0">
            <a:spAutoFit/>
          </a:bodyPr>
          <a:lstStyle/>
          <a:p>
            <a:r>
              <a:rPr lang="vi-VN" b="1">
                <a:latin typeface="Arial" pitchFamily="34" charset="0"/>
                <a:cs typeface="Arial" pitchFamily="34" charset="0"/>
              </a:rPr>
              <a:t>Khi đó ta </a:t>
            </a:r>
            <a:r>
              <a:rPr lang="vi-VN" b="1" smtClean="0">
                <a:latin typeface="Arial" pitchFamily="34" charset="0"/>
                <a:cs typeface="Arial" pitchFamily="34" charset="0"/>
              </a:rPr>
              <a:t>có</a:t>
            </a:r>
            <a:r>
              <a:rPr lang="en-US" b="1" smtClean="0">
                <a:latin typeface="Arial" pitchFamily="34" charset="0"/>
                <a:cs typeface="Arial" pitchFamily="34" charset="0"/>
              </a:rPr>
              <a:t> </a:t>
            </a:r>
            <a:r>
              <a:rPr lang="vi-VN" b="1" smtClean="0">
                <a:latin typeface="Arial" pitchFamily="34" charset="0"/>
                <a:cs typeface="Arial" pitchFamily="34" charset="0"/>
              </a:rPr>
              <a:t>:</a:t>
            </a:r>
            <a:endParaRPr lang="en-US" b="1">
              <a:latin typeface="Arial" pitchFamily="34" charset="0"/>
              <a:cs typeface="Arial" pitchFamily="34" charset="0"/>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2941823980"/>
              </p:ext>
            </p:extLst>
          </p:nvPr>
        </p:nvGraphicFramePr>
        <p:xfrm>
          <a:off x="6475412" y="3286978"/>
          <a:ext cx="1471613" cy="900113"/>
        </p:xfrm>
        <a:graphic>
          <a:graphicData uri="http://schemas.openxmlformats.org/presentationml/2006/ole">
            <mc:AlternateContent xmlns:mc="http://schemas.openxmlformats.org/markup-compatibility/2006">
              <mc:Choice xmlns:v="urn:schemas-microsoft-com:vml" Requires="v">
                <p:oleObj spid="_x0000_s105508" name="Equation" r:id="rId9" imgW="685800" imgH="419040" progId="Equation.DSMT4">
                  <p:embed/>
                </p:oleObj>
              </mc:Choice>
              <mc:Fallback>
                <p:oleObj name="Equation" r:id="rId9" imgW="685800" imgH="419040" progId="Equation.DSMT4">
                  <p:embed/>
                  <p:pic>
                    <p:nvPicPr>
                      <p:cNvPr id="0" name=""/>
                      <p:cNvPicPr>
                        <a:picLocks noChangeAspect="1" noChangeArrowheads="1"/>
                      </p:cNvPicPr>
                      <p:nvPr/>
                    </p:nvPicPr>
                    <p:blipFill>
                      <a:blip r:embed="rId10"/>
                      <a:srcRect/>
                      <a:stretch>
                        <a:fillRect/>
                      </a:stretch>
                    </p:blipFill>
                    <p:spPr bwMode="auto">
                      <a:xfrm>
                        <a:off x="6475412" y="3286978"/>
                        <a:ext cx="1471613"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3944688494"/>
              </p:ext>
            </p:extLst>
          </p:nvPr>
        </p:nvGraphicFramePr>
        <p:xfrm>
          <a:off x="7924800" y="3493353"/>
          <a:ext cx="2589212" cy="490538"/>
        </p:xfrm>
        <a:graphic>
          <a:graphicData uri="http://schemas.openxmlformats.org/presentationml/2006/ole">
            <mc:AlternateContent xmlns:mc="http://schemas.openxmlformats.org/markup-compatibility/2006">
              <mc:Choice xmlns:v="urn:schemas-microsoft-com:vml" Requires="v">
                <p:oleObj spid="_x0000_s105509" name="Equation" r:id="rId11" imgW="1206360" imgH="228600" progId="Equation.DSMT4">
                  <p:embed/>
                </p:oleObj>
              </mc:Choice>
              <mc:Fallback>
                <p:oleObj name="Equation" r:id="rId11" imgW="1206360" imgH="228600" progId="Equation.DSMT4">
                  <p:embed/>
                  <p:pic>
                    <p:nvPicPr>
                      <p:cNvPr id="0" name=""/>
                      <p:cNvPicPr>
                        <a:picLocks noChangeAspect="1" noChangeArrowheads="1"/>
                      </p:cNvPicPr>
                      <p:nvPr/>
                    </p:nvPicPr>
                    <p:blipFill>
                      <a:blip r:embed="rId12"/>
                      <a:srcRect/>
                      <a:stretch>
                        <a:fillRect/>
                      </a:stretch>
                    </p:blipFill>
                    <p:spPr bwMode="auto">
                      <a:xfrm>
                        <a:off x="7924800" y="3493353"/>
                        <a:ext cx="258921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2052524199"/>
              </p:ext>
            </p:extLst>
          </p:nvPr>
        </p:nvGraphicFramePr>
        <p:xfrm>
          <a:off x="4443474" y="4191000"/>
          <a:ext cx="2589212" cy="490538"/>
        </p:xfrm>
        <a:graphic>
          <a:graphicData uri="http://schemas.openxmlformats.org/presentationml/2006/ole">
            <mc:AlternateContent xmlns:mc="http://schemas.openxmlformats.org/markup-compatibility/2006">
              <mc:Choice xmlns:v="urn:schemas-microsoft-com:vml" Requires="v">
                <p:oleObj spid="_x0000_s105510" name="Equation" r:id="rId13" imgW="1206360" imgH="228600" progId="Equation.DSMT4">
                  <p:embed/>
                </p:oleObj>
              </mc:Choice>
              <mc:Fallback>
                <p:oleObj name="Equation" r:id="rId13" imgW="1206360" imgH="228600" progId="Equation.DSMT4">
                  <p:embed/>
                  <p:pic>
                    <p:nvPicPr>
                      <p:cNvPr id="0" name=""/>
                      <p:cNvPicPr>
                        <a:picLocks noChangeAspect="1" noChangeArrowheads="1"/>
                      </p:cNvPicPr>
                      <p:nvPr/>
                    </p:nvPicPr>
                    <p:blipFill>
                      <a:blip r:embed="rId14"/>
                      <a:srcRect/>
                      <a:stretch>
                        <a:fillRect/>
                      </a:stretch>
                    </p:blipFill>
                    <p:spPr bwMode="auto">
                      <a:xfrm>
                        <a:off x="4443474" y="4191000"/>
                        <a:ext cx="258921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3750215380"/>
              </p:ext>
            </p:extLst>
          </p:nvPr>
        </p:nvGraphicFramePr>
        <p:xfrm>
          <a:off x="4443474" y="4789488"/>
          <a:ext cx="2452687" cy="436562"/>
        </p:xfrm>
        <a:graphic>
          <a:graphicData uri="http://schemas.openxmlformats.org/presentationml/2006/ole">
            <mc:AlternateContent xmlns:mc="http://schemas.openxmlformats.org/markup-compatibility/2006">
              <mc:Choice xmlns:v="urn:schemas-microsoft-com:vml" Requires="v">
                <p:oleObj spid="_x0000_s105511" name="Equation" r:id="rId15" imgW="1143000" imgH="203040" progId="Equation.DSMT4">
                  <p:embed/>
                </p:oleObj>
              </mc:Choice>
              <mc:Fallback>
                <p:oleObj name="Equation" r:id="rId15" imgW="1143000" imgH="203040" progId="Equation.DSMT4">
                  <p:embed/>
                  <p:pic>
                    <p:nvPicPr>
                      <p:cNvPr id="0" name=""/>
                      <p:cNvPicPr>
                        <a:picLocks noChangeAspect="1" noChangeArrowheads="1"/>
                      </p:cNvPicPr>
                      <p:nvPr/>
                    </p:nvPicPr>
                    <p:blipFill>
                      <a:blip r:embed="rId16"/>
                      <a:srcRect/>
                      <a:stretch>
                        <a:fillRect/>
                      </a:stretch>
                    </p:blipFill>
                    <p:spPr bwMode="auto">
                      <a:xfrm>
                        <a:off x="4443474" y="4789488"/>
                        <a:ext cx="2452687"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195000804"/>
              </p:ext>
            </p:extLst>
          </p:nvPr>
        </p:nvGraphicFramePr>
        <p:xfrm>
          <a:off x="4443474" y="5360988"/>
          <a:ext cx="1308100" cy="382587"/>
        </p:xfrm>
        <a:graphic>
          <a:graphicData uri="http://schemas.openxmlformats.org/presentationml/2006/ole">
            <mc:AlternateContent xmlns:mc="http://schemas.openxmlformats.org/markup-compatibility/2006">
              <mc:Choice xmlns:v="urn:schemas-microsoft-com:vml" Requires="v">
                <p:oleObj spid="_x0000_s105512" name="Equation" r:id="rId17" imgW="609480" imgH="177480" progId="Equation.DSMT4">
                  <p:embed/>
                </p:oleObj>
              </mc:Choice>
              <mc:Fallback>
                <p:oleObj name="Equation" r:id="rId17" imgW="609480" imgH="177480" progId="Equation.DSMT4">
                  <p:embed/>
                  <p:pic>
                    <p:nvPicPr>
                      <p:cNvPr id="0" name=""/>
                      <p:cNvPicPr>
                        <a:picLocks noChangeAspect="1" noChangeArrowheads="1"/>
                      </p:cNvPicPr>
                      <p:nvPr/>
                    </p:nvPicPr>
                    <p:blipFill>
                      <a:blip r:embed="rId18"/>
                      <a:srcRect/>
                      <a:stretch>
                        <a:fillRect/>
                      </a:stretch>
                    </p:blipFill>
                    <p:spPr bwMode="auto">
                      <a:xfrm>
                        <a:off x="4443474" y="5360988"/>
                        <a:ext cx="1308100"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TextBox 31"/>
          <p:cNvSpPr txBox="1"/>
          <p:nvPr/>
        </p:nvSpPr>
        <p:spPr>
          <a:xfrm>
            <a:off x="2213658" y="5867400"/>
            <a:ext cx="9595754" cy="830997"/>
          </a:xfrm>
          <a:prstGeom prst="rect">
            <a:avLst/>
          </a:prstGeom>
          <a:noFill/>
        </p:spPr>
        <p:txBody>
          <a:bodyPr wrap="square" rtlCol="0">
            <a:spAutoFit/>
          </a:bodyPr>
          <a:lstStyle/>
          <a:p>
            <a:r>
              <a:rPr lang="vi-VN" b="1">
                <a:latin typeface="Arial" pitchFamily="34" charset="0"/>
                <a:cs typeface="Arial" pitchFamily="34" charset="0"/>
              </a:rPr>
              <a:t>Vậy để có tổng bằng </a:t>
            </a:r>
            <a:r>
              <a:rPr lang="vi-VN" b="1" smtClean="0">
                <a:latin typeface="Arial" pitchFamily="34" charset="0"/>
                <a:cs typeface="Arial" pitchFamily="34" charset="0"/>
              </a:rPr>
              <a:t>5115 </a:t>
            </a:r>
            <a:r>
              <a:rPr lang="vi-VN" b="1">
                <a:latin typeface="Arial" pitchFamily="34" charset="0"/>
                <a:cs typeface="Arial" pitchFamily="34" charset="0"/>
              </a:rPr>
              <a:t>thì phải lấy tổng của </a:t>
            </a:r>
            <a:r>
              <a:rPr lang="vi-VN" b="1">
                <a:solidFill>
                  <a:schemeClr val="accent2">
                    <a:lumMod val="75000"/>
                  </a:schemeClr>
                </a:solidFill>
                <a:latin typeface="Arial" pitchFamily="34" charset="0"/>
                <a:cs typeface="Arial" pitchFamily="34" charset="0"/>
              </a:rPr>
              <a:t>10</a:t>
            </a:r>
            <a:r>
              <a:rPr lang="vi-VN" b="1">
                <a:latin typeface="Arial" pitchFamily="34" charset="0"/>
                <a:cs typeface="Arial" pitchFamily="34" charset="0"/>
              </a:rPr>
              <a:t> số hạng đầu của cấp số nhân đã cho.</a:t>
            </a:r>
            <a:endParaRPr lang="en-US" b="1">
              <a:latin typeface="Arial" pitchFamily="34" charset="0"/>
              <a:cs typeface="Arial" pitchFamily="34" charset="0"/>
            </a:endParaRPr>
          </a:p>
        </p:txBody>
      </p:sp>
    </p:spTree>
    <p:extLst>
      <p:ext uri="{BB962C8B-B14F-4D97-AF65-F5344CB8AC3E}">
        <p14:creationId xmlns:p14="http://schemas.microsoft.com/office/powerpoint/2010/main" val="28268259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left)">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left)">
                                      <p:cBhvr>
                                        <p:cTn id="50" dur="5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24" grpId="0"/>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36919</TotalTime>
  <Words>1281</Words>
  <PresentationFormat>Custom</PresentationFormat>
  <Paragraphs>81</Paragraphs>
  <Slides>13</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2021-08-04T05:24:17Z</dcterms:created>
  <dcterms:modified xsi:type="dcterms:W3CDTF">2024-03-12T02:36:43Z</dcterms:modified>
</cp:coreProperties>
</file>