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59" r:id="rId2"/>
  </p:sldMasterIdLst>
  <p:notesMasterIdLst>
    <p:notesMasterId r:id="rId31"/>
  </p:notesMasterIdLst>
  <p:sldIdLst>
    <p:sldId id="338" r:id="rId3"/>
    <p:sldId id="322" r:id="rId4"/>
    <p:sldId id="323" r:id="rId5"/>
    <p:sldId id="324" r:id="rId6"/>
    <p:sldId id="325" r:id="rId7"/>
    <p:sldId id="326" r:id="rId8"/>
    <p:sldId id="257" r:id="rId9"/>
    <p:sldId id="260" r:id="rId10"/>
    <p:sldId id="292" r:id="rId11"/>
    <p:sldId id="317" r:id="rId12"/>
    <p:sldId id="263" r:id="rId13"/>
    <p:sldId id="265" r:id="rId14"/>
    <p:sldId id="329" r:id="rId15"/>
    <p:sldId id="330" r:id="rId16"/>
    <p:sldId id="318" r:id="rId17"/>
    <p:sldId id="331" r:id="rId18"/>
    <p:sldId id="285" r:id="rId19"/>
    <p:sldId id="332" r:id="rId20"/>
    <p:sldId id="333" r:id="rId21"/>
    <p:sldId id="334" r:id="rId22"/>
    <p:sldId id="280" r:id="rId23"/>
    <p:sldId id="287" r:id="rId24"/>
    <p:sldId id="288" r:id="rId25"/>
    <p:sldId id="336" r:id="rId26"/>
    <p:sldId id="337" r:id="rId27"/>
    <p:sldId id="281" r:id="rId28"/>
    <p:sldId id="290" r:id="rId29"/>
    <p:sldId id="283" r:id="rId30"/>
  </p:sldIdLst>
  <p:sldSz cx="9144000" cy="5143500" type="screen16x9"/>
  <p:notesSz cx="6858000" cy="9144000"/>
  <p:embeddedFontLst>
    <p:embeddedFont>
      <p:font typeface="Varela Round" panose="020B0604020202020204" charset="-79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等线" panose="020B0604020202020204" charset="-122"/>
      <p:regular r:id="rId37"/>
      <p:bold r:id="rId38"/>
    </p:embeddedFont>
    <p:embeddedFont>
      <p:font typeface="等线 Light" panose="020B0604020202020204" charset="-122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8068B5-05EC-40D0-BF61-CF48C4B65AA2}">
  <a:tblStyle styleId="{238068B5-05EC-40D0-BF61-CF48C4B65A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 varScale="1">
        <p:scale>
          <a:sx n="97" d="100"/>
          <a:sy n="97" d="100"/>
        </p:scale>
        <p:origin x="4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5586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677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823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761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45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985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710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751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97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7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D8539-E05B-4FF8-8842-739306BC43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03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326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780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5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76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×"/>
              <a:defRPr sz="2800"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59A5A-4AD1-4FEE-A578-AC75916BF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275608-FDD3-4037-80E3-6817C95F7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A486C9-05E8-4F7B-9952-75C9C0EFA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28C99-A615-425B-8E04-0D2E1539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9B265B-08EC-44DF-914F-91837563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2018A0-67FA-42F0-B7E3-A3FA429A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30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B05333-EB9F-4EA5-A92D-90CBAC00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2D17A9-E8DE-45E8-82DA-E7FAEB675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EB78BD-2EB8-4B2B-93E9-FE63ED620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798FF58-1EEE-4789-83C5-78BD4F319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F22CD0-1569-4950-A64B-93919CC04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4DD9CBC-27A1-483E-B58C-F1BBDE7D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8252E4-CB2F-4AE4-9BAA-A97895FA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0689ACC-9352-4302-9BAE-3A5D7CB9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71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07FE6A-F02A-4AF7-9F4C-3DE4E0F7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4B5CB0-ACDC-4CA5-8DF8-1A41F04CF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C67B28E-5C41-4749-81EE-BC348C7E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8764BA-0C4B-452F-90D0-7FB0F36F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646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8A0577-3D99-4C6D-81C9-661CCF49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0927CE-A3D8-41EC-A001-C1AF53DC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4AE60F-48BC-494E-96D0-C98FD930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137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F86D49-4528-4639-9E96-E0358D5A0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C9491C-57E9-41FE-A4C3-66D829A26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BFE178-D617-4E9C-82D9-6551B5EEB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5E2A60-AE9B-44EF-BF4D-61454D09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A5B51F-474B-4777-B1F3-326F155B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497843-B1B6-41D2-98FB-E19F9B83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906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0787CD-3562-4A07-90B9-AC5D90A5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0EB6A0-2A6B-41D4-B9BB-4DC0D5EBE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EF36F2-426B-4760-ADC8-1EE0DFE1A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D8B9F-E7A9-431C-B2FB-9354787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09AA06-E52B-4B61-9DD3-514840D5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4A1220-8AC7-4C6B-A4C3-85AFBBF9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24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89FA8-BE9A-4D41-A88B-20FCD0AC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B49285-05B5-4B41-9A9C-B4FD83F00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78C44-2B7A-4DC5-AA09-C1798841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D542AC-52A4-436F-9AAD-05756D51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7A1508-E703-417C-AC98-3CAD4D13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97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E1ECF5-8A66-426C-8B7B-A4490F52B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802D60-C7D4-40A5-B5F0-6873978B3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8059F0-9AE5-476C-8306-F69F2046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9C95C6-BA8C-42A1-96C7-50E1F95D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29B4D4-9C2A-47E8-A530-791985A0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60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6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body" idx="1"/>
          </p:nvPr>
        </p:nvSpPr>
        <p:spPr>
          <a:xfrm>
            <a:off x="717750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2"/>
          </p:nvPr>
        </p:nvSpPr>
        <p:spPr>
          <a:xfrm>
            <a:off x="4684654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457200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2"/>
          </p:nvPr>
        </p:nvSpPr>
        <p:spPr>
          <a:xfrm>
            <a:off x="3223964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3"/>
          </p:nvPr>
        </p:nvSpPr>
        <p:spPr>
          <a:xfrm>
            <a:off x="5990727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/>
          <p:nvPr/>
        </p:nvSpPr>
        <p:spPr>
          <a:xfrm rot="10800000" flipH="1">
            <a:off x="0" y="4394700"/>
            <a:ext cx="9144000" cy="748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9"/>
          <p:cNvSpPr/>
          <p:nvPr/>
        </p:nvSpPr>
        <p:spPr>
          <a:xfrm rot="10800000" flipH="1">
            <a:off x="25" y="0"/>
            <a:ext cx="9144000" cy="439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 rot="10800000" flipH="1">
            <a:off x="600363" y="446821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 rot="10800000" flipH="1">
            <a:off x="2072752" y="4305585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rot="-9504435" flipH="1">
            <a:off x="1719786" y="4902830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 rot="10800000" flipH="1">
            <a:off x="7099013" y="489876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 rot="9749673" flipH="1">
            <a:off x="6663925" y="4453738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rot="9301861" flipH="1">
            <a:off x="8006334" y="4368566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rot="10800000" flipH="1">
            <a:off x="990538" y="486410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 rot="9577518" flipH="1">
            <a:off x="108260" y="4767237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 rot="8100000" flipH="1">
            <a:off x="1289705" y="4512591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 rot="10800000" flipH="1">
            <a:off x="8761763" y="459625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10800000" flipH="1">
            <a:off x="8309194" y="4823445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10800000" flipH="1">
            <a:off x="7656300" y="4650068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body" idx="1"/>
          </p:nvPr>
        </p:nvSpPr>
        <p:spPr>
          <a:xfrm>
            <a:off x="2346325" y="4406300"/>
            <a:ext cx="44514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175" name="Google Shape;175;p9"/>
          <p:cNvSpPr txBox="1">
            <a:spLocks noGrp="1"/>
          </p:cNvSpPr>
          <p:nvPr>
            <p:ph type="sldNum" idx="12"/>
          </p:nvPr>
        </p:nvSpPr>
        <p:spPr>
          <a:xfrm>
            <a:off x="4297650" y="4829475"/>
            <a:ext cx="548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out decoration">
  <p:cSld name="BLANK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AD2FF7-A2E9-41E5-BEE1-D663D8D50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C9828D-2BB6-4CCD-8507-218E5BEA7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F4011A-D7A1-4394-8078-CA0D5726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5BF16C-34EA-4865-831C-4E87A584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7E5BF9-5E7F-4C5E-A9B7-AC1E61E0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41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417526-112A-4F95-AA7D-7C9D8352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913910-9403-4796-9AC2-ED069F7E4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F9EBC2-C818-4F2C-8F28-264E7D2A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CE6776-E86A-47AF-B079-1703AAEB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3266A-0310-4ADE-8F72-97C400F1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1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E34DF-054E-42C8-8BAA-E17D291C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C5BEB9-7D79-4BAE-BF3E-5FA77501A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0ED97C-6678-4374-B4E4-A6ECD708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3C00F1-1705-4194-85AA-B8851B27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6CAE39-1C68-4B23-9908-0AE1424B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2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7BD1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3000"/>
              <a:buFont typeface="Varela Round"/>
              <a:buChar char="×"/>
              <a:defRPr sz="30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●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○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■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9E47659-B2CF-4F44-AA0B-FCAC3F0D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34F047-158E-44A7-82E7-66CFBCFAE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57758F-6AEE-4A6F-A9F4-A7077ED1B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C64365-1FB7-465B-BB5E-CF5DC37EF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5759D5-707C-4C83-8FA3-24D80B790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17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😉</a:t>
            </a: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170039" y="1633091"/>
            <a:ext cx="7639664" cy="11310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 7 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1110" y="4749851"/>
            <a:ext cx="776748" cy="215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0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493294" y="-1"/>
            <a:ext cx="8193505" cy="1063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AutoShape 2" descr="Vì sao chim chẳng bao giờ đâm vào nhau khi bay trên trờ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D64EF-B11B-4141-AD7E-FB22B1A0B52B}"/>
              </a:ext>
            </a:extLst>
          </p:cNvPr>
          <p:cNvSpPr txBox="1"/>
          <p:nvPr/>
        </p:nvSpPr>
        <p:spPr>
          <a:xfrm>
            <a:off x="393849" y="4519902"/>
            <a:ext cx="890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của vật nhìn thấy trong gương phẳng được gọi là ảnh của vật qua gương phẳng.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A554E-1668-4C2E-8EAC-EE3F63E53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1079084"/>
            <a:ext cx="5022056" cy="31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460375" y="160338"/>
            <a:ext cx="8193505" cy="871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II.  Tính 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AutoShape 2" descr="Vì sao chim chẳng bao giờ đâm vào nhau khi bay trên trờ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Google Shape;212;p13"/>
          <p:cNvSpPr txBox="1">
            <a:spLocks/>
          </p:cNvSpPr>
          <p:nvPr/>
        </p:nvSpPr>
        <p:spPr>
          <a:xfrm>
            <a:off x="1300222" y="4256045"/>
            <a:ext cx="59578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GB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ảnh quan sát trong gương và vật</a:t>
            </a:r>
            <a:endParaRPr lang="vi-V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82C852-8EEC-4366-8FC1-13CA02D5B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84" y="1085850"/>
            <a:ext cx="7434804" cy="31729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Dự đoán</a:t>
            </a:r>
            <a:endPara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358815" y="2398749"/>
            <a:ext cx="4213185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thể thu được ảnh qua gương phẳng trên màn chắn không?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638" y="2563545"/>
            <a:ext cx="4572000" cy="11339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 tạo bởi gương phẳng không hứng được trên màn chắn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12;p13"/>
          <p:cNvSpPr txBox="1">
            <a:spLocks/>
          </p:cNvSpPr>
          <p:nvPr/>
        </p:nvSpPr>
        <p:spPr>
          <a:xfrm>
            <a:off x="5777523" y="4058370"/>
            <a:ext cx="24487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lang="vi-V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75650-EB48-497E-AA13-7833DC627B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54461" y="1515488"/>
            <a:ext cx="3597078" cy="261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 đoán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358815" y="2398749"/>
            <a:ext cx="4213185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Khoảng cách từ ảnh đến gương phẳng có bằng khoảng cách từ vật đến gương phẳng không?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510" y="2398749"/>
            <a:ext cx="4923635" cy="19538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Khoảng cách từ</a:t>
            </a:r>
            <a:r>
              <a:rPr kumimoji="0" lang="nl-NL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ảnh tới gương bằng khoảng cách từ vật tới gương phẳng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212;p13"/>
          <p:cNvSpPr txBox="1">
            <a:spLocks/>
          </p:cNvSpPr>
          <p:nvPr/>
        </p:nvSpPr>
        <p:spPr>
          <a:xfrm>
            <a:off x="5777523" y="4058370"/>
            <a:ext cx="24487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Hồ Gươm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75650-EB48-497E-AA13-7833DC627B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54461" y="1515488"/>
            <a:ext cx="3597078" cy="26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 đoán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142875" y="2398749"/>
            <a:ext cx="5303182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sánh độ lớn của ảnh và độ lớn của vật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5" y="2786913"/>
            <a:ext cx="5251817" cy="6612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sz="28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 lớn của ảnh bẳng độ lớn của vật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29D14-B1AA-4926-A959-F7FC2E2E0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057" y="1373932"/>
            <a:ext cx="3111660" cy="28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0;p19">
            <a:extLst>
              <a:ext uri="{FF2B5EF4-FFF2-40B4-BE49-F238E27FC236}">
                <a16:creationId xmlns:a16="http://schemas.microsoft.com/office/drawing/2014/main" id="{4FD48B04-F41C-4321-B81E-8E36C5B4BC8C}"/>
              </a:ext>
            </a:extLst>
          </p:cNvPr>
          <p:cNvSpPr txBox="1">
            <a:spLocks/>
          </p:cNvSpPr>
          <p:nvPr/>
        </p:nvSpPr>
        <p:spPr>
          <a:xfrm>
            <a:off x="0" y="195074"/>
            <a:ext cx="4097654" cy="645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Thí nghiệm kiểm tra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0888A-1DE6-40B2-BD47-902ED8F05BD6}"/>
              </a:ext>
            </a:extLst>
          </p:cNvPr>
          <p:cNvSpPr txBox="1"/>
          <p:nvPr/>
        </p:nvSpPr>
        <p:spPr>
          <a:xfrm>
            <a:off x="603986" y="4377783"/>
            <a:ext cx="840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tính chất của ảnh tạo bởi gương phẳng bằng thí nghiệm </a:t>
            </a:r>
          </a:p>
          <a:p>
            <a:pPr algn="ctr"/>
            <a:r>
              <a:rPr lang="de-DE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hoàn thành phiếu học tập số 1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7A42452F-4AF2-4600-9B28-650E2D8CCD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48827" y="1230060"/>
            <a:ext cx="5100638" cy="267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3734" y="195519"/>
            <a:ext cx="3112760" cy="61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3802" y="1370205"/>
            <a:ext cx="5430628" cy="2495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Xác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định dụng cụ thí nghiệm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hành thí nghiệm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phiếu học tập số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4625"/>
            <a:ext cx="3360646" cy="1595089"/>
          </a:xfrm>
          <a:prstGeom prst="rect">
            <a:avLst/>
          </a:prstGeom>
        </p:spPr>
      </p:pic>
      <p:pic>
        <p:nvPicPr>
          <p:cNvPr id="8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891" y="3400659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55253" y="81419"/>
            <a:ext cx="800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579BA-4BB1-49CB-BE7A-85D96DBAF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82" y="1277875"/>
            <a:ext cx="7538671" cy="35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1267063" y="848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Dựng ảnh của vật qua gương phẳng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</a:t>
            </a: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ựng</a:t>
            </a:r>
            <a:r>
              <a:rPr kumimoji="0" lang="en-GB" sz="2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 ảnh của một điểm sáng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3953" y="1380871"/>
            <a:ext cx="7616093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SGK thực thiện theo yêu cầu của GV. Hoàn thiện phiếu học tập số 2 vào bảng phụ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086EE-4F8B-401F-8D1D-4E516560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09" y="2571750"/>
            <a:ext cx="4579581" cy="1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3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1267063" y="848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Dựng ảnh của vật qua gương phẳng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6706623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Dựng ảnh của một vật</a:t>
            </a:r>
            <a:r>
              <a:rPr kumimoji="0" lang="en-GB" sz="2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 qua gương phẳng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5682" y="1380871"/>
            <a:ext cx="5126381" cy="1619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Lấy A’ đối xứng với A qua gương;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B’ đối xứng với B qua gương.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Nối A’B’ bằng nét đứt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A’B’ là ảnh của AB qua gương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BD9F2-9A2D-4152-8F8A-988EC6020F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42064" y="1134945"/>
            <a:ext cx="3521984" cy="28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6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024" y="1122973"/>
            <a:ext cx="9248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 dung nào sau đây không thuộc về Định luật phản xạ ánh sáng: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1668044"/>
            <a:ext cx="3722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Góc phản xạ bằng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2190625"/>
            <a:ext cx="54393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Tia phản xạ nằm trong mặt phẳng chứa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tới và pháp tuyến tại điểm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2932230"/>
            <a:ext cx="39308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của tia tới xác định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góc SIN=I là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224" y="3717061"/>
            <a:ext cx="41344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Góc phản xạ nhỏ hơn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2C7866-6F6F-4153-A426-E288CAA860DA}"/>
              </a:ext>
            </a:extLst>
          </p:cNvPr>
          <p:cNvSpPr/>
          <p:nvPr/>
        </p:nvSpPr>
        <p:spPr>
          <a:xfrm>
            <a:off x="2554305" y="3717060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5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253" y="81419"/>
            <a:ext cx="800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 TẬP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57C4F-B0E4-4D6F-AA66-BE12F518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25" y="1034900"/>
            <a:ext cx="7711537" cy="39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98797" y="1266098"/>
            <a:ext cx="87464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</a:t>
            </a:r>
            <a:r>
              <a:rPr lang="vi-VN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soi gương, ta thấy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424267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078109" y="2106306"/>
            <a:ext cx="314409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latin typeface="+mj-lt"/>
              </a:rPr>
              <a:t>Ảnh ảo ở sau gương</a:t>
            </a:r>
            <a:r>
              <a:rPr lang="en-US" altLang="en-US" sz="2400">
                <a:latin typeface="+mj-lt"/>
                <a:cs typeface="Times New Roman" panose="02020603050405020304" pitchFamily="18" charset="0"/>
              </a:rPr>
              <a:t>.</a:t>
            </a:r>
            <a:endParaRPr sz="2400" dirty="0">
              <a:solidFill>
                <a:srgbClr val="336699"/>
              </a:solidFill>
              <a:latin typeface="+mj-lt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430037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078110" y="2895512"/>
            <a:ext cx="2965852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thật ở sau gương	</a:t>
            </a:r>
            <a:r>
              <a:rPr lang="vi-VN"/>
              <a:t>	 </a:t>
            </a:r>
            <a:endParaRPr lang="en-US"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424267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078108" y="4267852"/>
            <a:ext cx="3336979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ảo ở trước gương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436299" y="355054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2972968" y="3539397"/>
            <a:ext cx="3442120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solidFill>
                  <a:srgbClr val="336699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thật ở trước gương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/>
      <p:bldP spid="9" grpId="1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185432"/>
            <a:ext cx="8536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/>
              <a:t>.</a:t>
            </a:r>
            <a:r>
              <a:rPr lang="vi-VN"/>
              <a:t> Đặt một vật cách gương phẳng 4cm sẽ cho ảnh ảo cách gương một khoảng là:</a:t>
            </a:r>
            <a:endParaRPr lang="en-US"/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729594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383436" y="2106306"/>
            <a:ext cx="182842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735364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383436" y="2895512"/>
            <a:ext cx="2162965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Times New Roman" panose="02020603050405020304" pitchFamily="18" charset="0"/>
                <a:ea typeface="Muli"/>
                <a:cs typeface="Times New Roman" panose="02020603050405020304" pitchFamily="18" charset="0"/>
              </a:rPr>
              <a:t>16 </a:t>
            </a:r>
            <a:r>
              <a:rPr lang="vi-VN" sz="2400"/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729594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383436" y="4234501"/>
            <a:ext cx="261344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2400"/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729594" y="356257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3278295" y="3574931"/>
            <a:ext cx="226810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solidFill>
                  <a:srgbClr val="336699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vi-VN" sz="2400"/>
              <a:t>cm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0" grpId="1" animBg="1"/>
      <p:bldP spid="11" grpId="0"/>
      <p:bldP spid="12" grpId="0" animBg="1"/>
      <p:bldP spid="13" grpId="0"/>
      <p:bldP spid="13" grpId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264873"/>
            <a:ext cx="8536129" cy="11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phát biểu </a:t>
            </a:r>
            <a:r>
              <a:rPr lang="vi-VN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Ảnh của vật qua gương phẳng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710747" y="19757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1364589" y="1897133"/>
            <a:ext cx="8036586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</a:rPr>
              <a:t>Là ảnh ảo, kích thước càng lớn khi vật càng gần gương phẳng.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709080" y="4237075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870946" y="2691598"/>
            <a:ext cx="740460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đối xứng với vật qua gương phẳng.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710747" y="267587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923560" y="4303776"/>
            <a:ext cx="791650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khoảng cách từ ảnh tới gương bằng khoảng cách từ vật đến gương.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709080" y="344018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868550" y="3382918"/>
            <a:ext cx="8104000" cy="8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kích thước càng lớn khi vật càng gần gương phẳng.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2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5" y="1185432"/>
            <a:ext cx="8536129" cy="86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indent="421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 .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ngọn nến cao 10 cm đặt trước gương phẳng, ảnh của ngọn nến cao: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729594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383436" y="2106306"/>
            <a:ext cx="182842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735364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D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383436" y="2895512"/>
            <a:ext cx="2162965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Arial"/>
              </a:rPr>
              <a:t>20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729594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383436" y="4234501"/>
            <a:ext cx="261344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729594" y="356257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3278295" y="3574931"/>
            <a:ext cx="226810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15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0" grpId="1" animBg="1"/>
      <p:bldP spid="11" grpId="0"/>
      <p:bldP spid="12" grpId="0" animBg="1"/>
      <p:bldP spid="13" grpId="0"/>
      <p:bldP spid="13" grpId="1"/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5" y="1264873"/>
            <a:ext cx="8536129" cy="156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indent="421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en-US" alt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5: 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của vật tạo bởi gương phẳng là: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710747" y="19757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1364589" y="1897133"/>
            <a:ext cx="8036586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thật, hứng được trên màn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709080" y="4237075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1364589" y="2677881"/>
            <a:ext cx="740460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ảo, hứng được trên màn.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710747" y="267587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1364589" y="4246235"/>
            <a:ext cx="791650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thật, không hứng được trên màn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709080" y="344018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1204307" y="3355926"/>
            <a:ext cx="8104000" cy="8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Ảnh ảo, không hứng được trên màn.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50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888167" y="1678932"/>
            <a:ext cx="5754028" cy="16471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 tạo được kính tiềm vọng, trình bày nguyên lý hoạt động của kính tiềm vọng.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4" y="2456627"/>
            <a:ext cx="2472549" cy="2490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r>
              <a:rPr lang="en-US" sz="28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pSp>
        <p:nvGrpSpPr>
          <p:cNvPr id="9" name="Google Shape;444;p38"/>
          <p:cNvGrpSpPr/>
          <p:nvPr/>
        </p:nvGrpSpPr>
        <p:grpSpPr>
          <a:xfrm>
            <a:off x="2288130" y="312258"/>
            <a:ext cx="347107" cy="438984"/>
            <a:chOff x="584925" y="238125"/>
            <a:chExt cx="415200" cy="525100"/>
          </a:xfrm>
        </p:grpSpPr>
        <p:sp>
          <p:nvSpPr>
            <p:cNvPr id="10" name="Google Shape;445;p38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6;p38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7;p38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8;p38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9;p38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0;p3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23;p38"/>
          <p:cNvGrpSpPr/>
          <p:nvPr/>
        </p:nvGrpSpPr>
        <p:grpSpPr>
          <a:xfrm>
            <a:off x="868550" y="2503675"/>
            <a:ext cx="1075937" cy="1047989"/>
            <a:chOff x="5926225" y="921350"/>
            <a:chExt cx="517800" cy="504350"/>
          </a:xfrm>
        </p:grpSpPr>
        <p:sp>
          <p:nvSpPr>
            <p:cNvPr id="17" name="Google Shape;724;p38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5;p38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Flowchart: Punched Tape 18"/>
          <p:cNvSpPr/>
          <p:nvPr/>
        </p:nvSpPr>
        <p:spPr>
          <a:xfrm>
            <a:off x="2422893" y="1700492"/>
            <a:ext cx="4852437" cy="2570425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5255" y="2264011"/>
            <a:ext cx="4146793" cy="115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bài.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83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😉</a:t>
            </a: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089575" y="1239811"/>
            <a:ext cx="5715000" cy="20560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</a:t>
            </a:r>
            <a:r>
              <a:rPr lang="en-GB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!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9354"/>
            <a:ext cx="8323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tới lên một gương phẳng với góc tới i = 30</a:t>
            </a:r>
            <a:r>
              <a:rPr lang="vi-VN" sz="2400" b="0" i="0" baseline="30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các câu sau đây thì câu nào sai?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87" y="1629516"/>
            <a:ext cx="311816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Góc phản xạ i’ = 30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527" y="2019674"/>
            <a:ext cx="19495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i’ + b = 90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527" y="2435172"/>
            <a:ext cx="18806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 + i’ = 30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91" y="2918199"/>
            <a:ext cx="19159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= b = 60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A35E22-6E7B-4E18-846C-5B42E7AB6EDB}"/>
              </a:ext>
            </a:extLst>
          </p:cNvPr>
          <p:cNvSpPr/>
          <p:nvPr/>
        </p:nvSpPr>
        <p:spPr>
          <a:xfrm>
            <a:off x="980597" y="2433406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66" y="1024267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 một phát biểu đúng về mối liên hệ giữa tia tới và tia phản xạ?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" y="1896306"/>
            <a:ext cx="91262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0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có phương trùng với tia tới.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21" y="2279367"/>
            <a:ext cx="86308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45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có phương vuông góc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với tia tới.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41" y="2975165"/>
            <a:ext cx="88601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90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gần như thẳng hàng với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tia tới.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52" y="3698609"/>
            <a:ext cx="2533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Tất cả đều đúng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63B5E3-2F89-44C4-A9EC-7C8D36B7C288}"/>
              </a:ext>
            </a:extLst>
          </p:cNvPr>
          <p:cNvSpPr/>
          <p:nvPr/>
        </p:nvSpPr>
        <p:spPr>
          <a:xfrm>
            <a:off x="190182" y="3683423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147" y="924999"/>
            <a:ext cx="8229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sáng lên một gương phẳng ta thu được một tia phản xạ tạo với tia tới một góc 40°. Góc tới có giá trị nào sau đây?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69" y="1891148"/>
            <a:ext cx="992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329594"/>
            <a:ext cx="97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782831"/>
            <a:ext cx="97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3211240"/>
            <a:ext cx="992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618D22-F99D-450B-A463-357B3E4DD0BF}"/>
              </a:ext>
            </a:extLst>
          </p:cNvPr>
          <p:cNvSpPr/>
          <p:nvPr/>
        </p:nvSpPr>
        <p:spPr>
          <a:xfrm>
            <a:off x="610769" y="2321166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60" y="1109665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sáng vuông góc với mặt một gương phẳng. Góc phản xạ r có giá trị nào sau đây?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1867929"/>
            <a:ext cx="10695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321166"/>
            <a:ext cx="1051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45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782831"/>
            <a:ext cx="8980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3211240"/>
            <a:ext cx="1346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618D22-F99D-450B-A463-357B3E4DD0BF}"/>
              </a:ext>
            </a:extLst>
          </p:cNvPr>
          <p:cNvSpPr/>
          <p:nvPr/>
        </p:nvSpPr>
        <p:spPr>
          <a:xfrm>
            <a:off x="603625" y="2791259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uan sát hình ảnh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778047" y="4180061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cứu thương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33081" y="4180060"/>
            <a:ext cx="143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44CC1-C42D-415A-89AA-ECD289917C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703" y="1365469"/>
            <a:ext cx="3597078" cy="2611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3EA9D-F748-4D9B-A7A6-D0B7878D8DA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52962" y="1289953"/>
            <a:ext cx="3805238" cy="2611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570A6A2-4FFB-45B6-9A2A-A23B4E4337D7}"/>
              </a:ext>
            </a:extLst>
          </p:cNvPr>
          <p:cNvSpPr txBox="1"/>
          <p:nvPr/>
        </p:nvSpPr>
        <p:spPr>
          <a:xfrm>
            <a:off x="1772778" y="154406"/>
            <a:ext cx="545213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altLang="zh-CN" sz="4050" b="1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Chương 5: Ánh sáng</a:t>
            </a:r>
            <a:endParaRPr lang="zh-CN" altLang="en-US" sz="4050" b="1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D33409-3598-40E5-98BE-B74C7B3CCD2C}"/>
              </a:ext>
            </a:extLst>
          </p:cNvPr>
          <p:cNvSpPr txBox="1"/>
          <p:nvPr/>
        </p:nvSpPr>
        <p:spPr>
          <a:xfrm>
            <a:off x="1772778" y="1087998"/>
            <a:ext cx="6167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altLang="zh-CN" sz="2000" b="1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BÀI 17: ẢNH CỦA VẬT TẠO BỞI GƯƠNG PHẲNG</a:t>
            </a:r>
            <a:endParaRPr lang="zh-CN" altLang="en-US" sz="2000" b="1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D6E0C6A-B182-4FE2-A8A2-BD975EEDE34E}"/>
              </a:ext>
            </a:extLst>
          </p:cNvPr>
          <p:cNvSpPr txBox="1"/>
          <p:nvPr/>
        </p:nvSpPr>
        <p:spPr>
          <a:xfrm>
            <a:off x="3062868" y="1488623"/>
            <a:ext cx="26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zh-CN" kern="1200">
                <a:solidFill>
                  <a:prstClr val="white">
                    <a:lumMod val="50000"/>
                  </a:prst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KHOA HỌC TỰ NHIÊN 7</a:t>
            </a:r>
            <a:endParaRPr lang="zh-CN" altLang="en-US" kern="1200" dirty="0">
              <a:solidFill>
                <a:prstClr val="white">
                  <a:lumMod val="50000"/>
                </a:prstClr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877C9F-1C8A-422F-9350-99103DCAABB4}"/>
              </a:ext>
            </a:extLst>
          </p:cNvPr>
          <p:cNvSpPr txBox="1"/>
          <p:nvPr/>
        </p:nvSpPr>
        <p:spPr>
          <a:xfrm>
            <a:off x="1971675" y="2448398"/>
            <a:ext cx="321735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zh-CN" sz="2400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Giáo viên: </a:t>
            </a:r>
          </a:p>
          <a:p>
            <a:pPr defTabSz="685800">
              <a:buClrTx/>
            </a:pPr>
            <a:endParaRPr lang="en-US" altLang="zh-CN" sz="2400" kern="120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  <a:p>
            <a:pPr defTabSz="685800">
              <a:buClrTx/>
            </a:pPr>
            <a:r>
              <a:rPr lang="en-US" altLang="zh-CN" sz="2400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Lâm Thị Hạnh</a:t>
            </a:r>
          </a:p>
          <a:p>
            <a:pPr defTabSz="685800">
              <a:buClrTx/>
            </a:pPr>
            <a:endParaRPr lang="en-US" altLang="zh-CN" sz="3300" kern="120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  <a:p>
            <a:pPr defTabSz="685800">
              <a:buClrTx/>
            </a:pPr>
            <a:endParaRPr lang="en-US" altLang="zh-CN" sz="3300" kern="120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  <a:p>
            <a:pPr defTabSz="685800">
              <a:buClrTx/>
            </a:pPr>
            <a:r>
              <a:rPr lang="en-US" altLang="zh-CN" sz="3300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2  0  2 2 </a:t>
            </a:r>
            <a:endParaRPr lang="zh-CN" altLang="en-US" sz="3300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D0DDD32-1304-4526-8610-E3D3A294CA93}"/>
              </a:ext>
            </a:extLst>
          </p:cNvPr>
          <p:cNvGrpSpPr/>
          <p:nvPr/>
        </p:nvGrpSpPr>
        <p:grpSpPr>
          <a:xfrm>
            <a:off x="4737444" y="3077272"/>
            <a:ext cx="2169040" cy="3338763"/>
            <a:chOff x="4770289" y="3429000"/>
            <a:chExt cx="2892053" cy="445168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2BB685C-0FEC-44B6-9D90-B141AABF55D6}"/>
                </a:ext>
              </a:extLst>
            </p:cNvPr>
            <p:cNvSpPr/>
            <p:nvPr/>
          </p:nvSpPr>
          <p:spPr>
            <a:xfrm>
              <a:off x="5010921" y="3429000"/>
              <a:ext cx="2651421" cy="445168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ECE6CE8-1E4B-4BE0-9231-8C0B53E1C28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289" y="6232358"/>
              <a:ext cx="265142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0DEE5DA-8FA1-4F69-855A-0597B8A53737}"/>
                </a:ext>
              </a:extLst>
            </p:cNvPr>
            <p:cNvSpPr/>
            <p:nvPr/>
          </p:nvSpPr>
          <p:spPr>
            <a:xfrm>
              <a:off x="4908653" y="6274480"/>
              <a:ext cx="204536" cy="1564083"/>
            </a:xfrm>
            <a:prstGeom prst="rect">
              <a:avLst/>
            </a:prstGeom>
            <a:solidFill>
              <a:srgbClr val="DBB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12" name="5c249dca63615">
            <a:hlinkClick r:id="" action="ppaction://media"/>
            <a:extLst>
              <a:ext uri="{FF2B5EF4-FFF2-40B4-BE49-F238E27FC236}">
                <a16:creationId xmlns:a16="http://schemas.microsoft.com/office/drawing/2014/main" id="{520F04AB-9B22-464B-86DC-9A2E5F7B5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13221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22969 0.27917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2969 0.27917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22968 0.27933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1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22969 0.27932 " pathEditMode="relative" rAng="0" ptsTypes="AA">
                                      <p:cBhvr>
                                        <p:cTn id="30" dur="1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1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1787912" y="1496993"/>
            <a:ext cx="5962650" cy="685800"/>
            <a:chOff x="1296" y="1824"/>
            <a:chExt cx="2976" cy="432"/>
          </a:xfrm>
        </p:grpSpPr>
        <p:sp>
          <p:nvSpPr>
            <p:cNvPr id="7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346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50"/>
            <p:cNvSpPr txBox="1">
              <a:spLocks noChangeArrowheads="1"/>
            </p:cNvSpPr>
            <p:nvPr/>
          </p:nvSpPr>
          <p:spPr bwMode="gray">
            <a:xfrm>
              <a:off x="1379" y="1907"/>
              <a:ext cx="17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1787912" y="2484493"/>
            <a:ext cx="5962650" cy="685800"/>
            <a:chOff x="1296" y="1824"/>
            <a:chExt cx="3756" cy="432"/>
          </a:xfrm>
        </p:grpSpPr>
        <p:sp>
          <p:nvSpPr>
            <p:cNvPr id="12" name="AutoShape 52"/>
            <p:cNvSpPr>
              <a:spLocks noChangeArrowheads="1"/>
            </p:cNvSpPr>
            <p:nvPr/>
          </p:nvSpPr>
          <p:spPr bwMode="gray">
            <a:xfrm>
              <a:off x="1557" y="1892"/>
              <a:ext cx="349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 Box 54"/>
            <p:cNvSpPr txBox="1">
              <a:spLocks noChangeArrowheads="1"/>
            </p:cNvSpPr>
            <p:nvPr/>
          </p:nvSpPr>
          <p:spPr bwMode="gray">
            <a:xfrm>
              <a:off x="1680" y="1919"/>
              <a:ext cx="337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55"/>
            <p:cNvSpPr txBox="1">
              <a:spLocks noChangeArrowheads="1"/>
            </p:cNvSpPr>
            <p:nvPr/>
          </p:nvSpPr>
          <p:spPr bwMode="gray">
            <a:xfrm>
              <a:off x="1392" y="1886"/>
              <a:ext cx="2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1739826" y="3486999"/>
            <a:ext cx="5962650" cy="685800"/>
            <a:chOff x="1296" y="1824"/>
            <a:chExt cx="2976" cy="432"/>
          </a:xfrm>
        </p:grpSpPr>
        <p:sp>
          <p:nvSpPr>
            <p:cNvPr id="17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8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384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 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60"/>
            <p:cNvSpPr txBox="1">
              <a:spLocks noChangeArrowheads="1"/>
            </p:cNvSpPr>
            <p:nvPr/>
          </p:nvSpPr>
          <p:spPr bwMode="gray">
            <a:xfrm>
              <a:off x="1343" y="1878"/>
              <a:ext cx="2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ra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3523" b="-46604"/>
          </a:stretch>
        </a:blipFill>
        <a:ln>
          <a:noFill/>
        </a:ln>
        <a:effectLst/>
      </a:spPr>
      <a:bodyPr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985</Words>
  <Application>Microsoft Office PowerPoint</Application>
  <PresentationFormat>On-screen Show (16:9)</PresentationFormat>
  <Paragraphs>181</Paragraphs>
  <Slides>28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Wingdings</vt:lpstr>
      <vt:lpstr>Varela Round</vt:lpstr>
      <vt:lpstr>Calibri</vt:lpstr>
      <vt:lpstr>Muli</vt:lpstr>
      <vt:lpstr>等线</vt:lpstr>
      <vt:lpstr>Times New Roman</vt:lpstr>
      <vt:lpstr>方正稚艺简体</vt:lpstr>
      <vt:lpstr>等线 Light</vt:lpstr>
      <vt:lpstr>Arial</vt:lpstr>
      <vt:lpstr>Iras template</vt:lpstr>
      <vt:lpstr>Office 主题​​</vt:lpstr>
      <vt:lpstr>PowerPoint Presentation</vt:lpstr>
      <vt:lpstr>HOẠT ĐỘNG KHỞI ĐỘNG</vt:lpstr>
      <vt:lpstr>HOẠT ĐỘNG KHỞI ĐỘNG</vt:lpstr>
      <vt:lpstr>HOẠT ĐỘNG KHỞI ĐỘNG</vt:lpstr>
      <vt:lpstr>HOẠT ĐỘNG KHỞI ĐỘNG</vt:lpstr>
      <vt:lpstr>HOẠT ĐỘNG KHỞI ĐỘNG</vt:lpstr>
      <vt:lpstr>Quan sát hình ảnh</vt:lpstr>
      <vt:lpstr>PowerPoint Presentation</vt:lpstr>
      <vt:lpstr>NỘI DUNG BÀI HỌC</vt:lpstr>
      <vt:lpstr>I. Ảnh của vật qua gương phẳng</vt:lpstr>
      <vt:lpstr>II.  Tính chất ảnh của vật qua gương phẳng</vt:lpstr>
      <vt:lpstr>II. Tính chất ảnh của vật qua gương phẳng</vt:lpstr>
      <vt:lpstr>II. Tính chất ảnh của vật qua gương phẳng</vt:lpstr>
      <vt:lpstr>II. Tính chất ảnh của vật qua gương phẳng</vt:lpstr>
      <vt:lpstr>PowerPoint Presentation</vt:lpstr>
      <vt:lpstr>PowerPoint Presentation</vt:lpstr>
      <vt:lpstr>PowerPoint Presentation</vt:lpstr>
      <vt:lpstr>III. Dựng ảnh của vật qua gương phẳng</vt:lpstr>
      <vt:lpstr>III. Dựng ảnh của vật qua gương phẳng</vt:lpstr>
      <vt:lpstr>PowerPoint Presentation</vt:lpstr>
      <vt:lpstr>LUYỆN TẬP</vt:lpstr>
      <vt:lpstr>LUYỆN TẬP</vt:lpstr>
      <vt:lpstr>LUYỆN TẬP</vt:lpstr>
      <vt:lpstr>LUYỆN TẬP</vt:lpstr>
      <vt:lpstr>LUYỆN TẬP</vt:lpstr>
      <vt:lpstr>VẬN DỤNG</vt:lpstr>
      <vt:lpstr>NHIỆM VỤ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DẠNG NĂNG LƯỢNG</dc:title>
  <dc:creator>TechCare</dc:creator>
  <cp:lastModifiedBy>Admin</cp:lastModifiedBy>
  <cp:revision>54</cp:revision>
  <dcterms:modified xsi:type="dcterms:W3CDTF">2022-07-14T07:13:25Z</dcterms:modified>
</cp:coreProperties>
</file>