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7A_5131BC2A.xml" ContentType="application/vnd.ms-powerpoint.comments+xml"/>
  <Override PartName="/ppt/notesSlides/notesSlide7.xml" ContentType="application/vnd.openxmlformats-officedocument.presentationml.notesSlide+xml"/>
  <Override PartName="/ppt/comments/modernComment_17B_E2CF5C80.xml" ContentType="application/vnd.ms-powerpoint.comments+xml"/>
  <Override PartName="/ppt/notesSlides/notesSlide8.xml" ContentType="application/vnd.openxmlformats-officedocument.presentationml.notesSlide+xml"/>
  <Override PartName="/ppt/comments/modernComment_11B_697FD83B.xml" ContentType="application/vnd.ms-powerpoint.comments+xml"/>
  <Override PartName="/ppt/notesSlides/notesSlide9.xml" ContentType="application/vnd.openxmlformats-officedocument.presentationml.notesSlide+xml"/>
  <Override PartName="/ppt/comments/modernComment_175_F2BF39A9.xml" ContentType="application/vnd.ms-powerpoint.comments+xml"/>
  <Override PartName="/ppt/notesSlides/notesSlide10.xml" ContentType="application/vnd.openxmlformats-officedocument.presentationml.notesSlide+xml"/>
  <Override PartName="/ppt/comments/modernComment_17C_A9C8C417.xml" ContentType="application/vnd.ms-powerpoint.comments+xml"/>
  <Override PartName="/ppt/notesSlides/notesSlide11.xml" ContentType="application/vnd.openxmlformats-officedocument.presentationml.notesSlide+xml"/>
  <Override PartName="/ppt/comments/modernComment_16B_A58653DD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279" r:id="rId5"/>
    <p:sldId id="372" r:id="rId6"/>
    <p:sldId id="382" r:id="rId7"/>
    <p:sldId id="383" r:id="rId8"/>
    <p:sldId id="276" r:id="rId9"/>
    <p:sldId id="378" r:id="rId10"/>
    <p:sldId id="379" r:id="rId11"/>
    <p:sldId id="283" r:id="rId12"/>
    <p:sldId id="373" r:id="rId13"/>
    <p:sldId id="380" r:id="rId14"/>
    <p:sldId id="363" r:id="rId15"/>
    <p:sldId id="384" r:id="rId16"/>
    <p:sldId id="375" r:id="rId17"/>
    <p:sldId id="381" r:id="rId18"/>
    <p:sldId id="385" r:id="rId19"/>
    <p:sldId id="314" r:id="rId20"/>
    <p:sldId id="330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6C64FA-FA87-D8CF-A0EB-1798482ECDAC}" name="Nguyễn Mạnh Trường" initials="N" userId="S::nguyenmanhtruong@vnpt.vn::a21a8449-0b5d-400d-8573-9636c2a36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0" autoAdjust="0"/>
    <p:restoredTop sz="94676"/>
  </p:normalViewPr>
  <p:slideViewPr>
    <p:cSldViewPr snapToGrid="0" showGuides="1">
      <p:cViewPr varScale="1">
        <p:scale>
          <a:sx n="55" d="100"/>
          <a:sy n="55" d="100"/>
        </p:scale>
        <p:origin x="7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modernComment_11B_697FD8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06D55E-2631-4ECC-8736-BF4A9D54F006}" authorId="{696C64FA-FA87-D8CF-A0EB-1798482ECDAC}" created="2024-02-28T14:51:37.645">
    <pc:sldMkLst xmlns:pc="http://schemas.microsoft.com/office/powerpoint/2013/main/command">
      <pc:docMk/>
      <pc:sldMk cId="1769986107" sldId="283"/>
    </pc:sldMkLst>
    <p188:txBody>
      <a:bodyPr/>
      <a:lstStyle/>
      <a:p>
        <a:r>
          <a:rPr lang="vi-VN"/>
          <a:t>Audio load rất chậm</a:t>
        </a:r>
      </a:p>
    </p188:txBody>
  </p188:cm>
</p188:cmLst>
</file>

<file path=ppt/comments/modernComment_16B_A58653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BFE5B7-D634-435E-8759-57B16FC6BBE5}" authorId="{696C64FA-FA87-D8CF-A0EB-1798482ECDAC}" created="2024-02-28T15:09:45.271">
    <pc:sldMkLst xmlns:pc="http://schemas.microsoft.com/office/powerpoint/2013/main/command">
      <pc:docMk/>
      <pc:sldMk cId="2777043933" sldId="363"/>
    </pc:sldMkLst>
    <p188:txBody>
      <a:bodyPr/>
      <a:lstStyle/>
      <a:p>
        <a:r>
          <a:rPr lang="vi-VN"/>
          <a:t>Đây là Audio của bài số 2</a:t>
        </a:r>
      </a:p>
    </p188:txBody>
  </p188:cm>
</p188:cmLst>
</file>

<file path=ppt/comments/modernComment_175_F2BF39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9FCA1B-606C-4B82-80AF-A4297FF33CDD}" authorId="{696C64FA-FA87-D8CF-A0EB-1798482ECDAC}" created="2024-02-28T15:03:02.051">
    <pc:sldMkLst xmlns:pc="http://schemas.microsoft.com/office/powerpoint/2013/main/command">
      <pc:docMk/>
      <pc:sldMk cId="4072618409" sldId="373"/>
    </pc:sldMkLst>
    <p188:txBody>
      <a:bodyPr/>
      <a:lstStyle/>
      <a:p>
        <a:r>
          <a:rPr lang="vi-VN"/>
          <a:t>Audio load rất chậm</a:t>
        </a:r>
      </a:p>
    </p188:txBody>
  </p188:cm>
</p188:cmLst>
</file>

<file path=ppt/comments/modernComment_17A_5131BC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497818-2BF7-4145-BC2C-681654C4D041}" authorId="{696C64FA-FA87-D8CF-A0EB-1798482ECDAC}" created="2024-02-28T14:51:18.682">
    <pc:sldMkLst xmlns:pc="http://schemas.microsoft.com/office/powerpoint/2013/main/command">
      <pc:docMk/>
      <pc:sldMk cId="1362213930" sldId="378"/>
    </pc:sldMkLst>
    <p188:txBody>
      <a:bodyPr/>
      <a:lstStyle/>
      <a:p>
        <a:r>
          <a:rPr lang="vi-VN"/>
          <a:t>Audio load rất chậm</a:t>
        </a:r>
      </a:p>
    </p188:txBody>
  </p188:cm>
</p188:cmLst>
</file>

<file path=ppt/comments/modernComment_17B_E2CF5C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429029-41C7-450D-9921-0375138FF2C3}" authorId="{696C64FA-FA87-D8CF-A0EB-1798482ECDAC}" created="2024-02-28T14:51:29.259">
    <pc:sldMkLst xmlns:pc="http://schemas.microsoft.com/office/powerpoint/2013/main/command">
      <pc:docMk/>
      <pc:sldMk cId="3805240448" sldId="379"/>
    </pc:sldMkLst>
    <p188:txBody>
      <a:bodyPr/>
      <a:lstStyle/>
      <a:p>
        <a:r>
          <a:rPr lang="vi-VN"/>
          <a:t>Audio load rất chậm</a:t>
        </a:r>
      </a:p>
    </p188:txBody>
  </p188:cm>
</p188:cmLst>
</file>

<file path=ppt/comments/modernComment_17C_A9C8C4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6C220E-E283-4B14-B60B-12A882D86DA0}" authorId="{696C64FA-FA87-D8CF-A0EB-1798482ECDAC}" created="2024-02-28T15:08:52.893">
    <pc:sldMkLst xmlns:pc="http://schemas.microsoft.com/office/powerpoint/2013/main/command">
      <pc:docMk/>
      <pc:sldMk cId="2848506903" sldId="380"/>
    </pc:sldMkLst>
    <p188:txBody>
      <a:bodyPr/>
      <a:lstStyle/>
      <a:p>
        <a:r>
          <a:rPr lang="vi-VN"/>
          <a:t>Đây là Audio của bài số 2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microsoft.com/office/2018/10/relationships/comments" Target="../comments/modernComment_17B_E2CF5C80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18/10/relationships/comments" Target="../comments/modernComment_11B_697FD83B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microsoft.com/office/2018/10/relationships/comments" Target="../comments/modernComment_175_F2BF39A9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microsoft.com/office/2018/10/relationships/comments" Target="../comments/modernComment_17C_A9C8C417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microsoft.com/office/2018/10/relationships/comments" Target="../comments/modernComment_16B_A58653DD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microsoft.com/office/2018/10/relationships/comments" Target="../comments/modernComment_17A_5131BC2A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lack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2661" y="41218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thiếu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198867" y="2850440"/>
            <a:ext cx="1636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læk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0A5644D4-E2E3-F6BF-559B-1EA144A42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115" y="3724548"/>
            <a:ext cx="812800" cy="812800"/>
          </a:xfrm>
          <a:prstGeom prst="rect">
            <a:avLst/>
          </a:prstGeom>
        </p:spPr>
      </p:pic>
      <p:pic>
        <p:nvPicPr>
          <p:cNvPr id="1026" name="Picture 2" descr="Lack Stock Illustrations – 12,192 Lack Stock Illustrations, Vectors &amp;  Clipart - Dreamstime">
            <a:extLst>
              <a:ext uri="{FF2B5EF4-FFF2-40B4-BE49-F238E27FC236}">
                <a16:creationId xmlns:a16="http://schemas.microsoft.com/office/drawing/2014/main" id="{AEEB2371-8D7E-E39E-906C-91A1F5B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16" y="1423687"/>
            <a:ext cx="6041985" cy="51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  <p:extLst>
    <p:ext uri="{6950BFC3-D8DA-4A85-94F7-54DA5524770B}">
      <p188:commentRel xmlns:p188="http://schemas.microsoft.com/office/powerpoint/2018/8/main" r:id="rId5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6604"/>
              </p:ext>
            </p:extLst>
          </p:nvPr>
        </p:nvGraphicFramePr>
        <p:xfrm>
          <a:off x="1241945" y="2377852"/>
          <a:ext cx="10450289" cy="26183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confidence (n)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/ˈkɒnfɪdəns/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niềm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tin, sự tin tưởng, sự tự tin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lack (v)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læk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3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4BE0F5AB-D466-6BD4-351B-24B98E32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575" y="3201905"/>
            <a:ext cx="812800" cy="812800"/>
          </a:xfrm>
          <a:prstGeom prst="rect">
            <a:avLst/>
          </a:prstGeom>
        </p:spPr>
      </p:pic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5CA94EFA-401A-ED89-7ACC-BFE405319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575" y="4198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6950BFC3-D8DA-4A85-94F7-54DA5524770B}">
      <p188:commentRel xmlns:p188="http://schemas.microsoft.com/office/powerpoint/2018/8/main" r:id="rId7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696" y="1112141"/>
            <a:ext cx="11446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/>
                <a:ea typeface="Times New Roman" panose="02020603050405020304" pitchFamily="18" charset="0"/>
              </a:rPr>
              <a:t>Listen to the conversation between Minh and his dad and tick </a:t>
            </a: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(√) </a:t>
            </a:r>
            <a:r>
              <a:rPr lang="en-US" sz="2500" b="1" dirty="0">
                <a:effectLst/>
                <a:ea typeface="Times New Roman" panose="02020603050405020304" pitchFamily="18" charset="0"/>
              </a:rPr>
              <a:t>T (True) or F (False).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9321" y="115074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978" y="1055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8EC9E-092B-5BBE-5D72-F5FC9D026249}"/>
              </a:ext>
            </a:extLst>
          </p:cNvPr>
          <p:cNvSpPr txBox="1"/>
          <p:nvPr/>
        </p:nvSpPr>
        <p:spPr>
          <a:xfrm>
            <a:off x="539852" y="1860193"/>
            <a:ext cx="11606470" cy="487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>
                <a:effectLst/>
              </a:rPr>
              <a:t>Dad could always get things back.			</a:t>
            </a:r>
            <a:r>
              <a:rPr lang="en-US" sz="3200" dirty="0"/>
              <a:t> 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>
                <a:effectLst/>
              </a:rPr>
              <a:t>Dad’s peers got his money</a:t>
            </a:r>
            <a:r>
              <a:rPr lang="en-US" sz="3200" dirty="0"/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>
                <a:effectLst/>
              </a:rPr>
              <a:t>Minh had an embarrassing experience. 	</a:t>
            </a:r>
            <a:r>
              <a:rPr lang="en-US" sz="3200" dirty="0"/>
              <a:t>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Minh understood the lesson well.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9EC6E-7B06-F8D5-8AA7-9CF061B0388D}"/>
              </a:ext>
            </a:extLst>
          </p:cNvPr>
          <p:cNvSpPr txBox="1"/>
          <p:nvPr/>
        </p:nvSpPr>
        <p:spPr>
          <a:xfrm>
            <a:off x="10043949" y="207592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76A9-3F3B-C9EF-6D7E-CC9E430558F7}"/>
              </a:ext>
            </a:extLst>
          </p:cNvPr>
          <p:cNvSpPr txBox="1"/>
          <p:nvPr/>
        </p:nvSpPr>
        <p:spPr>
          <a:xfrm>
            <a:off x="10041616" y="4043218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8D9C-B984-F777-D0D9-959D44B5D5AF}"/>
              </a:ext>
            </a:extLst>
          </p:cNvPr>
          <p:cNvSpPr txBox="1"/>
          <p:nvPr/>
        </p:nvSpPr>
        <p:spPr>
          <a:xfrm>
            <a:off x="10041616" y="502712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B9DF-DDDF-C09C-2679-6ED81A8FD640}"/>
              </a:ext>
            </a:extLst>
          </p:cNvPr>
          <p:cNvSpPr txBox="1"/>
          <p:nvPr/>
        </p:nvSpPr>
        <p:spPr>
          <a:xfrm>
            <a:off x="10041616" y="601102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31">
            <a:hlinkClick r:id="" action="ppaction://media"/>
            <a:extLst>
              <a:ext uri="{FF2B5EF4-FFF2-40B4-BE49-F238E27FC236}">
                <a16:creationId xmlns:a16="http://schemas.microsoft.com/office/drawing/2014/main" id="{1DED9429-26C7-9928-6063-9B716F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0966" y="153873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027B6-A308-2380-EDAF-0FCFC30D3F4B}"/>
              </a:ext>
            </a:extLst>
          </p:cNvPr>
          <p:cNvSpPr txBox="1"/>
          <p:nvPr/>
        </p:nvSpPr>
        <p:spPr>
          <a:xfrm>
            <a:off x="10041616" y="301671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7" grpId="0"/>
      <p:bldP spid="9" grpId="0"/>
      <p:bldP spid="10" grpId="0"/>
      <p:bldP spid="4" grpId="0"/>
    </p:bldLst>
  </p:timing>
  <p:extLst>
    <p:ext uri="{6950BFC3-D8DA-4A85-94F7-54DA5524770B}">
      <p188:commentRel xmlns:p188="http://schemas.microsoft.com/office/powerpoint/2018/8/main" r:id="rId5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Dad and Minh are talking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dad’s experience				B. Minh’s experience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experiences of Minh and his dad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2</a:t>
            </a:r>
            <a:r>
              <a:rPr lang="en-US" sz="3200" dirty="0">
                <a:effectLst/>
              </a:rPr>
              <a:t>. Dad’s classmates often ______ him.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bullied 			B. helped 			C. argued </a:t>
            </a:r>
            <a:r>
              <a:rPr lang="en-US" sz="3200">
                <a:effectLst/>
              </a:rPr>
              <a:t>with </a:t>
            </a:r>
            <a:endParaRPr lang="en-US" sz="3200" dirty="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4073" y="342900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54073" y="489139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4712" y="1217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  <p:extLst>
    <p:ext uri="{6950BFC3-D8DA-4A85-94F7-54DA5524770B}">
      <p188:commentRel xmlns:p188="http://schemas.microsoft.com/office/powerpoint/2018/8/main" r:id="rId5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3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Minh’s dad ______ the bullies.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ran away from 	B. shouted at		C. fought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4</a:t>
            </a:r>
            <a:r>
              <a:rPr lang="en-US" sz="3200" dirty="0">
                <a:effectLst/>
              </a:rPr>
              <a:t>. Minh got a low mark because he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reviewed the lesson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B. learnt the lesson by rote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learnt the lesson by heart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971698" y="268713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35441" y="488985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4712" y="1217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  <p:extLst>
    <p:ext uri="{6950BFC3-D8DA-4A85-94F7-54DA5524770B}">
      <p188:commentRel xmlns:p188="http://schemas.microsoft.com/office/powerpoint/2018/8/main" r:id="rId5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C859-2195-9B17-C7CE-E005CF4B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B139E41-69BF-5A06-7580-4008D9183FA0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F6F6D3D-E681-8D5B-4116-D96512249151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645B4E4-58DA-9639-CA7C-3D89BC0229DD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2A8A99-E02D-D7B3-BF2D-38E53C808306}"/>
              </a:ext>
            </a:extLst>
          </p:cNvPr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LISTENING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96BDDE-7B92-4BEE-6BB2-3883E84B6167}"/>
              </a:ext>
            </a:extLst>
          </p:cNvPr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WRITING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75A5E-5F00-4998-B061-1E42EB2602E3}"/>
              </a:ext>
            </a:extLst>
          </p:cNvPr>
          <p:cNvSpPr/>
          <p:nvPr/>
        </p:nvSpPr>
        <p:spPr>
          <a:xfrm>
            <a:off x="5228900" y="1037221"/>
            <a:ext cx="675476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B10E9-4058-31A5-988B-EF358AFC4C17}"/>
              </a:ext>
            </a:extLst>
          </p:cNvPr>
          <p:cNvSpPr/>
          <p:nvPr/>
        </p:nvSpPr>
        <p:spPr>
          <a:xfrm>
            <a:off x="5227712" y="1734919"/>
            <a:ext cx="6771601" cy="240924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LISTENING</a:t>
            </a:r>
            <a:endParaRPr lang="vi-VN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Which of the following is a bad experience</a:t>
            </a: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vi-VN" sz="2400" dirty="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to the conversation between Minh and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dad and tick (√) T (True) or F (False)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Listen again and choose the correct answer A</a:t>
            </a:r>
            <a:r>
              <a:rPr lang="vi-VN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             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C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C81D1F-7B9E-6FDE-1421-D6DA1E4A8E7A}"/>
              </a:ext>
            </a:extLst>
          </p:cNvPr>
          <p:cNvSpPr/>
          <p:nvPr/>
        </p:nvSpPr>
        <p:spPr>
          <a:xfrm>
            <a:off x="5225497" y="4181322"/>
            <a:ext cx="6758164" cy="245857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</a:p>
          <a:p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correct column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	</a:t>
            </a:r>
            <a:endParaRPr lang="en-VN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most pleasant OR unpleasant experience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have had at school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36B81692-ED81-7BCD-5517-B46FD8C76C70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6A121FA-94B1-2B77-3C59-40E166B3596F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18AF678-B347-0A0E-675A-5EAF14A68AB0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F45313F-D2A0-A190-D503-EBB07938C1C6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97E983-4FC4-91D1-EBD4-07F78A711943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18289B-7D80-325F-7515-FA061DDE028C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2B9803B-416F-3871-8992-076BC0096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299D61E-964E-7971-9F8D-740007894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40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0630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 the phrases from the box in the correct column.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651080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8351269" y="1720973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BE453-28B4-1CD1-9A9E-950850A87B24}"/>
              </a:ext>
            </a:extLst>
          </p:cNvPr>
          <p:cNvSpPr txBox="1"/>
          <p:nvPr/>
        </p:nvSpPr>
        <p:spPr>
          <a:xfrm>
            <a:off x="8351269" y="2441410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F9D2-12BB-7368-6E9E-69C6D13FC4F4}"/>
              </a:ext>
            </a:extLst>
          </p:cNvPr>
          <p:cNvSpPr txBox="1"/>
          <p:nvPr/>
        </p:nvSpPr>
        <p:spPr>
          <a:xfrm>
            <a:off x="8351269" y="3078719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19689-F177-41CC-8099-594325574F66}"/>
              </a:ext>
            </a:extLst>
          </p:cNvPr>
          <p:cNvSpPr txBox="1"/>
          <p:nvPr/>
        </p:nvSpPr>
        <p:spPr>
          <a:xfrm>
            <a:off x="8351269" y="3854573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88287-8F52-D130-BC51-6B23DFB43087}"/>
              </a:ext>
            </a:extLst>
          </p:cNvPr>
          <p:cNvSpPr txBox="1"/>
          <p:nvPr/>
        </p:nvSpPr>
        <p:spPr>
          <a:xfrm>
            <a:off x="8351269" y="4547301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AFDB1-8581-07A9-E248-D7421E03747B}"/>
              </a:ext>
            </a:extLst>
          </p:cNvPr>
          <p:cNvSpPr txBox="1"/>
          <p:nvPr/>
        </p:nvSpPr>
        <p:spPr>
          <a:xfrm>
            <a:off x="8351269" y="5295446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085885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unpleasant experience you have had at school.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78103" y="2750650"/>
            <a:ext cx="1143318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very pleasant experiences at my school. The first lovely experience I had was when I did community service last year. I joined the school English club, and tutored some primary school students for a semester. Their English became better, and they were much more confident in English lessons. The second memorable experience I had was going on a camping trip with my classmates. We went to a village about 20 km from our school. Here, we put up tent, decorated it and we also won the competition of tent decoration. We sang and danced and took a lot of photos. I also remember winning the first prize in the school chess competition that year. The school then presented me with a chess set. All these pleasant experiences will go with me forever.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597903" y="2032568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SAMPLE: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3DD64-6D62-DB60-03ED-A300A2764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78B328E-EEEC-059C-2415-7A46E93C6D5F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8BC9313-838E-FFBA-D236-56EFBB3B3537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67D89D-75AC-ABCF-0569-7A1036CF0DE7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53AC595-D9CB-08C0-9A73-6994809B2C63}"/>
              </a:ext>
            </a:extLst>
          </p:cNvPr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LISTENING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7C3C7D-262A-6423-D1D0-727A0C7B3EB7}"/>
              </a:ext>
            </a:extLst>
          </p:cNvPr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WRITING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2B54FA-80A5-6E18-BC4F-73730A9C7E0C}"/>
              </a:ext>
            </a:extLst>
          </p:cNvPr>
          <p:cNvSpPr/>
          <p:nvPr/>
        </p:nvSpPr>
        <p:spPr>
          <a:xfrm>
            <a:off x="2164466" y="5193084"/>
            <a:ext cx="2491992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CONSOLIDATION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BA24D-79FF-2B8F-B69B-4E49D5A573E2}"/>
              </a:ext>
            </a:extLst>
          </p:cNvPr>
          <p:cNvSpPr/>
          <p:nvPr/>
        </p:nvSpPr>
        <p:spPr>
          <a:xfrm>
            <a:off x="5228900" y="1037221"/>
            <a:ext cx="675476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D99D8-64CC-1530-D1A2-68377134E4F2}"/>
              </a:ext>
            </a:extLst>
          </p:cNvPr>
          <p:cNvSpPr/>
          <p:nvPr/>
        </p:nvSpPr>
        <p:spPr>
          <a:xfrm>
            <a:off x="5227712" y="1734919"/>
            <a:ext cx="6771601" cy="20457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LISTENING</a:t>
            </a:r>
            <a:endParaRPr lang="vi-VN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vi-VN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Which of the following is a bad experience</a:t>
            </a:r>
            <a:r>
              <a:rPr lang="en-US" sz="22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cs typeface="Calibri" panose="020F0502020204030204" pitchFamily="34" charset="0"/>
              </a:rPr>
              <a:t>Task 2</a:t>
            </a:r>
            <a:r>
              <a:rPr lang="en-US" sz="22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vi-VN" sz="220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  <a:r>
              <a:rPr lang="vi-VN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to the conversation between Minh and his 	dad and tick (√) T (True) or F (False)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20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20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  <a:r>
              <a:rPr lang="en-US" sz="22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Listen again and choose the correct answer A</a:t>
            </a:r>
            <a:r>
              <a:rPr lang="vi-VN" sz="22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22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</a:t>
            </a:r>
            <a:r>
              <a:rPr lang="vi-VN" sz="22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	</a:t>
            </a:r>
            <a:r>
              <a:rPr lang="vi-VN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C</a:t>
            </a:r>
            <a:r>
              <a:rPr lang="en-US" sz="220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0834A2-B378-F353-8154-F2A01FFE51DB}"/>
              </a:ext>
            </a:extLst>
          </p:cNvPr>
          <p:cNvSpPr/>
          <p:nvPr/>
        </p:nvSpPr>
        <p:spPr>
          <a:xfrm>
            <a:off x="5225768" y="3880935"/>
            <a:ext cx="6758164" cy="205530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</a:p>
          <a:p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vi-VN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	correct column</a:t>
            </a:r>
            <a:r>
              <a:rPr lang="en-US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	</a:t>
            </a:r>
            <a:r>
              <a:rPr lang="en-VN" sz="2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	most pleasant OR unpleasant experience you 	have had at school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1716E68-7091-6DF1-B46D-91CFF6E46D4D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77F8544A-CC6F-E5AF-8E7B-B768803005B5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3045C43B-61FA-82E3-0DDB-CDA148D63773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103680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F896805-4799-F95E-1067-0FAB9755FB8C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DBAFB8-21B4-9046-F9CE-61F23C9CCCF4}"/>
              </a:ext>
            </a:extLst>
          </p:cNvPr>
          <p:cNvSpPr/>
          <p:nvPr/>
        </p:nvSpPr>
        <p:spPr>
          <a:xfrm>
            <a:off x="5225768" y="6059746"/>
            <a:ext cx="675476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200">
                <a:solidFill>
                  <a:schemeClr val="tx1"/>
                </a:solidFill>
              </a:rPr>
              <a:t>Homework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B5BFCB-F923-B77F-CAE4-01791533B2CC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5A8E0-48F6-794F-B970-2CDD0D871E97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6FDD61-B054-261F-6D65-7A9893F3CCB3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8EA767-3078-D458-D7D4-4F26EE6A5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F494F42-ED78-3F59-AC00-56673DD87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16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4" y="1289230"/>
            <a:ext cx="22277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about </a:t>
            </a:r>
            <a:r>
              <a:rPr lang="en-US" sz="3600" dirty="0">
                <a:effectLst/>
              </a:rPr>
              <a:t>experiences of Minh and </a:t>
            </a:r>
            <a:r>
              <a:rPr lang="en-US" sz="3600">
                <a:effectLst/>
              </a:rPr>
              <a:t>his dad;</a:t>
            </a:r>
            <a:endParaRPr lang="en-US" sz="3600" dirty="0">
              <a:effectLst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about the most pleasant or unpleasant experience you have had at school.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9" y="1904878"/>
            <a:ext cx="5022674" cy="789979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61782" y="1753238"/>
            <a:ext cx="1495744" cy="1186731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78761"/>
            <a:ext cx="28218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6301660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/>
              <a:t>Do exercises in </a:t>
            </a:r>
            <a:r>
              <a:rPr lang="en-US" sz="3200"/>
              <a:t>the workbook;</a:t>
            </a:r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Rewrite the paragraph in </a:t>
            </a:r>
            <a:r>
              <a:rPr lang="en-US" sz="3200">
                <a:effectLst/>
                <a:ea typeface="Times New Roman" panose="02020603050405020304" pitchFamily="18" charset="0"/>
              </a:rPr>
              <a:t>the notebooks.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8900" y="1037221"/>
            <a:ext cx="675476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27712" y="1734919"/>
            <a:ext cx="6771601" cy="20457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LISTENING</a:t>
            </a:r>
            <a:endParaRPr lang="vi-VN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Which of the following is a bad experience</a:t>
            </a:r>
            <a:r>
              <a:rPr lang="en-US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vi-VN" sz="2200" dirty="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to the conversation between Minh and his 	dad and tick (√) T (True) or F (False)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  <a:r>
              <a:rPr lang="en-US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Listen again and choose the correct answer A</a:t>
            </a:r>
            <a:r>
              <a:rPr lang="vi-VN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</a:t>
            </a:r>
            <a:r>
              <a:rPr lang="vi-VN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	</a:t>
            </a:r>
            <a:r>
              <a:rPr lang="vi-VN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C</a:t>
            </a:r>
            <a:r>
              <a:rPr lang="en-US" sz="220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5768" y="3880935"/>
            <a:ext cx="6758164" cy="205530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</a:p>
          <a:p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vi-VN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	correct column</a:t>
            </a:r>
            <a:r>
              <a:rPr lang="en-US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	</a:t>
            </a:r>
            <a:r>
              <a:rPr lang="en-VN" sz="2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vi-VN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	most pleasant OR unpleasant experience you 	have had at school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431719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5768" y="6059746"/>
            <a:ext cx="675476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200">
                <a:solidFill>
                  <a:schemeClr val="tx1"/>
                </a:solidFill>
              </a:rPr>
              <a:t>Homework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959542"/>
            <a:ext cx="695998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Play in 2 teams.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Each team has a set of phrases on   slips of paper about the experiences of Duong and </a:t>
            </a:r>
            <a:r>
              <a:rPr lang="en-US" sz="3200" dirty="0" err="1"/>
              <a:t>Aikiko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Distinguish between Duong’s activities and Akiko’s.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The fastest and most correct one wins.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00712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Who is faster?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60040" y="3075057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861774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61797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LET’S CHECK.</a:t>
            </a:r>
            <a:endParaRPr lang="en-US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07608" y="3429000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108002" y="747973"/>
            <a:ext cx="672965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Duong: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Join a performance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Read books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Join team activities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Call his / her parents once a day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Received letters from our parents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Travelled without his / her parents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Wake up at 5 a.m.</a:t>
            </a: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00712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LET’S CHECK.</a:t>
            </a:r>
            <a:endParaRPr lang="en-US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378624" y="1079645"/>
            <a:ext cx="6995416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Akiko: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Attend English classes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Join team activities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Communicate in English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Played board games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Play billiards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Go hiking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Enjoy the city view at the mountain top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8. Travelled without his / her parents</a:t>
            </a:r>
            <a:endParaRPr lang="en-VN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FD755-E842-6C92-E7BD-537C581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73238D5-2488-3131-5283-891C9A99704A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4DB92F-14D6-32D5-169A-2B15229CD0C8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4153D19-C4BF-06DF-287E-1FBF4F7B27AB}"/>
              </a:ext>
            </a:extLst>
          </p:cNvPr>
          <p:cNvSpPr/>
          <p:nvPr/>
        </p:nvSpPr>
        <p:spPr>
          <a:xfrm>
            <a:off x="405114" y="1103050"/>
            <a:ext cx="2099961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4D78F7B-A226-E766-C029-F05ED19F0019}"/>
              </a:ext>
            </a:extLst>
          </p:cNvPr>
          <p:cNvSpPr/>
          <p:nvPr/>
        </p:nvSpPr>
        <p:spPr>
          <a:xfrm>
            <a:off x="2707979" y="2412004"/>
            <a:ext cx="1835914" cy="7339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LISTENING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EE3AB-8DCC-FE06-8055-1355189B5938}"/>
              </a:ext>
            </a:extLst>
          </p:cNvPr>
          <p:cNvSpPr/>
          <p:nvPr/>
        </p:nvSpPr>
        <p:spPr>
          <a:xfrm>
            <a:off x="5228900" y="1037221"/>
            <a:ext cx="675476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F4B4D-D4A8-E599-9B0D-EDB82B50807C}"/>
              </a:ext>
            </a:extLst>
          </p:cNvPr>
          <p:cNvSpPr/>
          <p:nvPr/>
        </p:nvSpPr>
        <p:spPr>
          <a:xfrm>
            <a:off x="5227712" y="1734919"/>
            <a:ext cx="6771601" cy="408586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LISTENING</a:t>
            </a:r>
            <a:endParaRPr lang="vi-VN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Which of the following is a bad </a:t>
            </a:r>
          </a:p>
          <a:p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             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experience</a:t>
            </a: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Task 2:  </a:t>
            </a: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to the conversation between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and his dad and tick (√) T (True)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F (False)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Listen again and choose the correct</a:t>
            </a:r>
          </a:p>
          <a:p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             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answer A</a:t>
            </a:r>
            <a:r>
              <a:rPr lang="vi-VN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C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A7504F84-A8FC-01BB-C363-EA635D35E9BF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120861" cy="100285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DF53E94-5036-4D60-FB6B-EB0028E1DF7D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64BA9E2-1D1E-1368-EBDA-81A76A2B7E8C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4B8FEC-6BAF-B54B-2226-DB6B4B998924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109F9-232A-B704-BA11-2BC7772D1BA0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6B8E464-C957-5545-D95A-134906B13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EA16347-4FA1-D52C-47C4-67A8604BB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16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487068" y="1946328"/>
            <a:ext cx="5510610" cy="4844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/>
              <a:t>1. </a:t>
            </a:r>
            <a:r>
              <a:rPr lang="en-US" sz="40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2. </a:t>
            </a:r>
            <a:r>
              <a:rPr lang="en-US" sz="40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3. </a:t>
            </a:r>
            <a:r>
              <a:rPr lang="en-US" sz="40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4. </a:t>
            </a:r>
            <a:r>
              <a:rPr lang="en-US" sz="4000"/>
              <a:t>lacking confidence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6404243" y="255349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6404243" y="3639472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6409158" y="473184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5" y="2179230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FF8DA1-7FC2-3F10-3731-50FBE6CA97B2}"/>
              </a:ext>
            </a:extLst>
          </p:cNvPr>
          <p:cNvSpPr/>
          <p:nvPr/>
        </p:nvSpPr>
        <p:spPr>
          <a:xfrm>
            <a:off x="6404243" y="5863537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DC8BDA8F-9C1D-9E84-CFE7-A15110FC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3308759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FCDC16F2-1B47-72A6-986C-800A950E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5535699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lf Esteem Vector Art, Icons, and Graphics for Free Download">
            <a:extLst>
              <a:ext uri="{FF2B5EF4-FFF2-40B4-BE49-F238E27FC236}">
                <a16:creationId xmlns:a16="http://schemas.microsoft.com/office/drawing/2014/main" id="{F5526CA7-F1A4-08D1-B7B7-0763A1F8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9" y="1632031"/>
            <a:ext cx="4979329" cy="49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8972" y="1449788"/>
            <a:ext cx="7784638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Confidence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983" y="4104295"/>
            <a:ext cx="4853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niềm</a:t>
            </a:r>
            <a:r>
              <a:rPr lang="en-US" sz="4800" dirty="0"/>
              <a:t> tin, </a:t>
            </a:r>
            <a:r>
              <a:rPr lang="en-US" sz="4800" dirty="0" err="1"/>
              <a:t>sự</a:t>
            </a:r>
            <a:r>
              <a:rPr lang="en-US" sz="4800" dirty="0"/>
              <a:t> tin </a:t>
            </a:r>
            <a:r>
              <a:rPr lang="en-US" sz="4800" dirty="0" err="1"/>
              <a:t>tưởng</a:t>
            </a:r>
            <a:r>
              <a:rPr lang="en-US" sz="4800" dirty="0"/>
              <a:t>,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tin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11383" y="2891843"/>
            <a:ext cx="3456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kɒnfɪdəns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07D9FBB0-FDB6-C01A-7613-D41413FCE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8583" y="3838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  <p:extLst>
    <p:ext uri="{6950BFC3-D8DA-4A85-94F7-54DA5524770B}">
      <p188:commentRel xmlns:p188="http://schemas.microsoft.com/office/powerpoint/2018/8/main" r:id="rId5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3750</TotalTime>
  <Words>1312</Words>
  <PresentationFormat>Widescreen</PresentationFormat>
  <Paragraphs>195</Paragraphs>
  <Slides>21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2024-03-05T17:06:14Z</dcterms:modified>
</cp:coreProperties>
</file>