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1f03b7099ff847d2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  <p:sldMasterId id="2147483877" r:id="rId2"/>
    <p:sldMasterId id="2147483889" r:id="rId3"/>
    <p:sldMasterId id="2147483901" r:id="rId4"/>
    <p:sldMasterId id="2147483914" r:id="rId5"/>
  </p:sldMasterIdLst>
  <p:notesMasterIdLst>
    <p:notesMasterId r:id="rId23"/>
  </p:notesMasterIdLst>
  <p:sldIdLst>
    <p:sldId id="342" r:id="rId6"/>
    <p:sldId id="322" r:id="rId7"/>
    <p:sldId id="310" r:id="rId8"/>
    <p:sldId id="311" r:id="rId9"/>
    <p:sldId id="312" r:id="rId10"/>
    <p:sldId id="315" r:id="rId11"/>
    <p:sldId id="318" r:id="rId12"/>
    <p:sldId id="324" r:id="rId13"/>
    <p:sldId id="335" r:id="rId14"/>
    <p:sldId id="343" r:id="rId15"/>
    <p:sldId id="339" r:id="rId16"/>
    <p:sldId id="344" r:id="rId17"/>
    <p:sldId id="328" r:id="rId18"/>
    <p:sldId id="329" r:id="rId19"/>
    <p:sldId id="336" r:id="rId20"/>
    <p:sldId id="338" r:id="rId21"/>
    <p:sldId id="337" r:id="rId22"/>
  </p:sldIdLst>
  <p:sldSz cx="9144000" cy="5143500" type="screen16x9"/>
  <p:notesSz cx="7315200" cy="96012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4FF1D"/>
    <a:srgbClr val="7EADD8"/>
    <a:srgbClr val="5C422A"/>
    <a:srgbClr val="4227E1"/>
    <a:srgbClr val="FF3300"/>
    <a:srgbClr val="594029"/>
    <a:srgbClr val="354800"/>
    <a:srgbClr val="75A7D5"/>
    <a:srgbClr val="183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54.wmf"/><Relationship Id="rId18" Type="http://schemas.openxmlformats.org/officeDocument/2006/relationships/image" Target="../media/image5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12" Type="http://schemas.openxmlformats.org/officeDocument/2006/relationships/image" Target="../media/image53.wmf"/><Relationship Id="rId17" Type="http://schemas.openxmlformats.org/officeDocument/2006/relationships/image" Target="../media/image58.wmf"/><Relationship Id="rId2" Type="http://schemas.openxmlformats.org/officeDocument/2006/relationships/image" Target="../media/image43.wmf"/><Relationship Id="rId16" Type="http://schemas.openxmlformats.org/officeDocument/2006/relationships/image" Target="../media/image57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46.wmf"/><Relationship Id="rId15" Type="http://schemas.openxmlformats.org/officeDocument/2006/relationships/image" Target="../media/image5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Relationship Id="rId14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51.wmf"/><Relationship Id="rId3" Type="http://schemas.openxmlformats.org/officeDocument/2006/relationships/image" Target="../media/image66.wmf"/><Relationship Id="rId7" Type="http://schemas.openxmlformats.org/officeDocument/2006/relationships/image" Target="../media/image44.wmf"/><Relationship Id="rId12" Type="http://schemas.openxmlformats.org/officeDocument/2006/relationships/image" Target="../media/image5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5" Type="http://schemas.openxmlformats.org/officeDocument/2006/relationships/image" Target="../media/image54.wmf"/><Relationship Id="rId10" Type="http://schemas.openxmlformats.org/officeDocument/2006/relationships/image" Target="../media/image47.wmf"/><Relationship Id="rId4" Type="http://schemas.openxmlformats.org/officeDocument/2006/relationships/image" Target="../media/image67.wmf"/><Relationship Id="rId9" Type="http://schemas.openxmlformats.org/officeDocument/2006/relationships/image" Target="../media/image46.wmf"/><Relationship Id="rId14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5" Type="http://schemas.openxmlformats.org/officeDocument/2006/relationships/image" Target="../media/image8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Relationship Id="rId14" Type="http://schemas.openxmlformats.org/officeDocument/2006/relationships/image" Target="../media/image8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4E2BFFC-179A-4DA5-A2FF-EF6606765F17}" type="datetimeFigureOut">
              <a:rPr lang="en-US"/>
              <a:pPr>
                <a:defRPr/>
              </a:pPr>
              <a:t>30/11/2021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B979B6-8E7C-4E90-8C9D-F537DFD70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31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94F318-C5EA-44E9-89C4-494D852AE9E3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450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6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1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72BD647-9F88-4A76-99CD-8EDBD0FFDACC}" type="slidenum">
              <a:rPr lang="en-US" sz="1300"/>
              <a:pPr algn="r" eaLnBrk="1" hangingPunct="1"/>
              <a:t>12</a:t>
            </a:fld>
            <a:endParaRPr 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007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371600"/>
            <a:ext cx="6019800" cy="165735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07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200400"/>
            <a:ext cx="60198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874793-DF3E-4495-BDE8-CB05D526F8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5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138FA-1DA4-452C-B70C-F4D689FA3A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7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0"/>
            <a:ext cx="2057400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0"/>
            <a:ext cx="6019800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065D1-F4B7-40A3-87B7-B0AB73E263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03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42900"/>
            <a:ext cx="8229600" cy="4057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9ECAD-8CF2-4C79-8646-908D0836C6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16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1028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5902"/>
            <a:ext cx="4038600" cy="140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000377"/>
            <a:ext cx="4038600" cy="1400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89F00-8419-4120-A7E9-834093DFF3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66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5E562B0-D0E3-430C-A6BE-14A2270AE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EBE7895C-D6B1-407A-AD3F-6444AAC34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C0F32C2-1068-4265-B737-A727A8A7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8203FD-017D-43F8-91E6-ED3A46890138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907C21BA-66BA-4A13-840B-DC0498B3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962978C-1506-4B43-8B44-CA54A90C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E498A02-8321-496D-BAD3-72F38BCE06BE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58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44DC0E7-83CB-4011-BE26-DE71940F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FC27629D-FD11-49BC-98E9-D8924FD8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07EF2945-3142-4DEC-9877-8676FE817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8203FD-017D-43F8-91E6-ED3A46890138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E5B7A0F4-012F-48CF-86C6-A39171DD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9D4B327-F156-4D41-8FFE-C522ED36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E498A02-8321-496D-BAD3-72F38BCE06BE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97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7B4BBE8-CE88-4DC7-A95B-5A33D6B2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6"/>
            <a:ext cx="7886700" cy="2139553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6CCEE31D-0484-47A2-A35B-80375119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81A1C41-1E3A-44E1-8CB2-DF072BB575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8203FD-017D-43F8-91E6-ED3A46890138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C01F47FE-4A89-4294-AF28-5DD75CF29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4B7D9BE-8B5C-4AD6-97F2-77B6E375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E498A02-8321-496D-BAD3-72F38BCE06BE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36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D033BA2F-4814-49CF-B948-C0206FBE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5C8C3350-CF8B-4EA0-868D-F836E6554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013D3E08-C75A-4E0E-8514-4FC309238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94DECC0F-8086-4CF4-9914-3EFB83E5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8203FD-017D-43F8-91E6-ED3A46890138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83A8F1D7-AAED-4379-A1C2-BE148A26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2721A88A-3D70-48A6-8708-C70FBA9B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E498A02-8321-496D-BAD3-72F38BCE06BE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63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8188CEC-7324-430B-BD08-B9DB30FE5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EB3779D8-2E68-4F2E-9954-F88D6F08D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4D350C42-94FE-40AF-94B0-BD8036446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628A3EBE-5ADA-40C0-8007-DB8FF2BBE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6E2A4AA4-A86F-4F50-AD21-5E825FE2B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24BEDE39-29A6-4409-AE46-349EFE91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8203FD-017D-43F8-91E6-ED3A46890138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1A8FC6AD-2486-45BD-917A-60F7E657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69E78504-84D7-47EB-8812-694A7E9D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E498A02-8321-496D-BAD3-72F38BCE06BE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58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FCC3426-280D-40DC-BF24-93EDBB09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02FB41AE-508D-4B30-82E9-446C9BC0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8203FD-017D-43F8-91E6-ED3A46890138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517E94C2-64A7-4E68-BC4F-BB58C636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8CA3C68D-881E-4ED7-AF1C-52253FD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E498A02-8321-496D-BAD3-72F38BCE06BE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4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A149-C156-4433-8181-4302FF8CE8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34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3FBB3A52-1F9A-495D-947C-05A20790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8203FD-017D-43F8-91E6-ED3A46890138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47C37D79-CB4F-4173-8BB6-4FFE57166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A65FA9B2-7FF8-4B13-9556-1DEB2B2E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E498A02-8321-496D-BAD3-72F38BCE06BE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81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4511EF5-D9FD-4ECE-BF96-FF8D480F1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0C7A513C-BCDD-43BB-9EAB-03A02D80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44A46D48-410D-4E1F-BC8E-70049D597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ED451872-06FB-4F3E-A745-E91774CA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8203FD-017D-43F8-91E6-ED3A46890138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4234DCE8-91B0-45D2-B187-AB5B6B23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EA5976F0-B0B2-4498-84DB-B616AAEB9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E498A02-8321-496D-BAD3-72F38BCE06BE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43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DA08652-294E-4962-8968-8576A1AB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EEA0AED0-0AF0-4E28-AFEF-5DEBD1D895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87738783-1EEB-49F1-9EF5-EF990FC7D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D34773BA-B624-44A6-A0E8-EFD4185B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8203FD-017D-43F8-91E6-ED3A46890138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EA1A379B-C051-4AAE-BF28-72E915EE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EC73A105-A494-4539-83B7-8EA8DC6B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E498A02-8321-496D-BAD3-72F38BCE06BE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94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3BA7881-0EA2-40DE-9917-E28E413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B0E1B092-63AA-421E-8137-86E9F126D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6D6138F-AA7A-4E7F-B225-FECDD35F69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8203FD-017D-43F8-91E6-ED3A46890138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3D7260B0-40F9-495A-8FA9-312B0240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C6AFF596-ECB5-4C4B-9942-7C87B469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E498A02-8321-496D-BAD3-72F38BCE06BE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3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40E2D838-5C35-4573-835B-65619F0B8A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BDA4B903-F43D-4DC8-8B49-B87973237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7406336D-E75D-4334-ADB3-3EF867809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8203FD-017D-43F8-91E6-ED3A46890138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E89CD070-4F4F-4993-A838-46D35C062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0D828D0-5EB6-47F9-AF17-9898A173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1E498A02-8321-496D-BAD3-72F38BCE06BE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93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94C7D27-8BED-4A44-9D31-3099A81D7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EBCB996B-AFBD-4DAA-9E89-A57A1F13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364DA5E-1E79-44EC-936D-7835F8FD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25E7467-913F-4E98-8003-2C379819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AC379CA0-1590-40B0-947F-B224F147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73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7F97FE3-329B-4194-B91D-3F2EBB79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CA08ACC9-8780-419C-9992-A8BA18A3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F6253C64-9926-48A4-B377-E5AE9FE3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2FD16094-9032-4A05-9F95-A65675BE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6E8496E-48CD-46D6-AE5B-3704C96B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1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0E926A4-D1A8-4CCC-847B-96874D04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6"/>
            <a:ext cx="7886700" cy="2139553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17086593-BDC1-411A-AB64-34AE5736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BCC0EDD0-FC89-4E98-BA55-BFCAEA56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3A756D09-C1FA-45F2-8AA8-0BD46851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3CB140EA-510F-4C49-B387-5669AD9A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983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991DAC1-2772-4493-B10B-B8FAF65C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B99B01A0-F13D-4A59-B04D-586BD2CDF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00879A96-B4DA-4655-92D7-11509792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A7BB0C42-1444-4656-B0F7-855EB863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B6128D7F-994C-4DF7-A840-948C6A6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0FE4102A-B277-4E43-AA89-A83FA773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38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F34A999-A168-4559-A962-D4A117E6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292FA241-D6AA-440D-BB9D-F9C250A3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F86EA79F-E5C7-475F-932A-86E43413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C96D4F30-C7BE-4CDB-9A27-7DBB48BE3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7A68DCAC-383D-4852-8963-26CB5E8A1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333386B9-11EB-4A1D-ADCB-3BD416BF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93DF633E-2F21-48A4-818C-1EC1B16F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ADE73FAB-716F-4687-A61D-6C8993F7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5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00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C56A5-5B83-4700-86C1-F2804C7DB1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36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7746823-3DDA-45AB-B9CD-999FFBE7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599DB440-FA3E-4C80-80AD-BA244E2D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86535943-0839-4111-BA94-682401CA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634E0A2D-078F-47AA-BE1A-610DDC60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89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C0430A6E-3DE6-4541-8B46-233B4FAC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EDCCA399-09B5-4694-BD07-283C7DED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3F4FF8B0-FC16-4912-A25B-57329C9E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03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661AE2B-2CEF-47DE-A6A4-56036D54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835BA026-B9F5-4FD5-A0DC-9422E97B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5614BBAB-4AE1-4799-B6FD-D0E25D0D7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77E59D51-B56F-4349-AC3E-4EF2F486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599ABAFC-AFB7-40FD-940F-78FC6119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9D6B48C4-BDBF-48FB-9450-24FCFAF2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47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E8BDBDC-0FEB-4C67-B602-8A9790A7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A97932F6-F380-45C8-A305-94971A913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D020F40D-3181-4654-BF02-E98EAE6F0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490D282F-2FF5-4169-BF89-9053BD58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CA4D21B6-1C19-482E-A5F3-843784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AB36ADA0-21A3-4F78-818B-7EA8675E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567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5992F84-4837-4A1F-A9C0-86C0DD7F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2666F529-6CE2-4B6E-9F78-AEAECC1E7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980BD98C-4A23-4D18-A479-7AB31B03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8788006A-41DB-47CD-9F4A-4F63BF41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ECC88BF3-DFF1-45AE-A745-B9D16CDB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72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C86482DC-584C-4F84-8C37-74A1F01E3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A71CBB60-6465-4869-B2CA-5A8C0F233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0D64DD05-0D13-4C3F-AB7D-00C4092B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89528D6F-4778-4C7D-91A0-AB70AD8B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3B03EF72-78B8-4AB6-8A0B-2F78E9E3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81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94C7D27-8BED-4A44-9D31-3099A81D7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EBCB996B-AFBD-4DAA-9E89-A57A1F13C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3364DA5E-1E79-44EC-936D-7835F8FD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25E7467-913F-4E98-8003-2C379819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AC379CA0-1590-40B0-947F-B224F147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97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7F97FE3-329B-4194-B91D-3F2EBB79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CA08ACC9-8780-419C-9992-A8BA18A39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F6253C64-9926-48A4-B377-E5AE9FE39E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2FD16094-9032-4A05-9F95-A65675BE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F6E8496E-48CD-46D6-AE5B-3704C96B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75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E0E926A4-D1A8-4CCC-847B-96874D04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6"/>
            <a:ext cx="7886700" cy="2139553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17086593-BDC1-411A-AB64-34AE57368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BCC0EDD0-FC89-4E98-BA55-BFCAEA56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3A756D09-C1FA-45F2-8AA8-0BD46851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3CB140EA-510F-4C49-B387-5669AD9AF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19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991DAC1-2772-4493-B10B-B8FAF65C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B99B01A0-F13D-4A59-B04D-586BD2CDF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00879A96-B4DA-4655-92D7-11509792F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A7BB0C42-1444-4656-B0F7-855EB863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B6128D7F-994C-4DF7-A840-948C6A6C5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0FE4102A-B277-4E43-AA89-A83FA773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8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29146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29146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332DE-D952-4A8F-BC2E-30B190A24F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89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F34A999-A168-4559-A962-D4A117E6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292FA241-D6AA-440D-BB9D-F9C250A3C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F86EA79F-E5C7-475F-932A-86E43413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C96D4F30-C7BE-4CDB-9A27-7DBB48BE3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7A68DCAC-383D-4852-8963-26CB5E8A11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4" y="1878806"/>
            <a:ext cx="3887391" cy="2763441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333386B9-11EB-4A1D-ADCB-3BD416BF8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93DF633E-2F21-48A4-818C-1EC1B16F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ADE73FAB-716F-4687-A61D-6C8993F7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926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7746823-3DDA-45AB-B9CD-999FFBE7D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599DB440-FA3E-4C80-80AD-BA244E2D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86535943-0839-4111-BA94-682401CA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634E0A2D-078F-47AA-BE1A-610DDC60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98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C0430A6E-3DE6-4541-8B46-233B4FAC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EDCCA399-09B5-4694-BD07-283C7DED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3F4FF8B0-FC16-4912-A25B-57329C9E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415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1661AE2B-2CEF-47DE-A6A4-56036D54C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835BA026-B9F5-4FD5-A0DC-9422E97B1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5614BBAB-4AE1-4799-B6FD-D0E25D0D7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77E59D51-B56F-4349-AC3E-4EF2F486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599ABAFC-AFB7-40FD-940F-78FC6119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9D6B48C4-BDBF-48FB-9450-24FCFAF2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13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E8BDBDC-0FEB-4C67-B602-8A9790A7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A97932F6-F380-45C8-A305-94971A913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D020F40D-3181-4654-BF02-E98EAE6F0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490D282F-2FF5-4169-BF89-9053BD587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CA4D21B6-1C19-482E-A5F3-843784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AB36ADA0-21A3-4F78-818B-7EA8675E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925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95992F84-4837-4A1F-A9C0-86C0DD7F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2666F529-6CE2-4B6E-9F78-AEAECC1E7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980BD98C-4A23-4D18-A479-7AB31B03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8788006A-41DB-47CD-9F4A-4F63BF41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ECC88BF3-DFF1-45AE-A745-B9D16CDB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742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C86482DC-584C-4F84-8C37-74A1F01E3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A71CBB60-6465-4869-B2CA-5A8C0F233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0D64DD05-0D13-4C3F-AB7D-00C4092B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9C2DB91-1779-4CC7-821D-E0280402090B}" type="datetimeFigureOut">
              <a:rPr lang="vi-VN" smtClean="0">
                <a:solidFill>
                  <a:prstClr val="black"/>
                </a:solidFill>
              </a:rPr>
              <a:pPr/>
              <a:t>30/11/2021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89528D6F-4778-4C7D-91A0-AB70AD8B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3B03EF72-78B8-4AB6-8A0B-2F78E9E3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ECF48BF-5EF8-443F-B672-D45FC1B77E1D}" type="slidenum">
              <a:rPr lang="vi-VN" smtClean="0">
                <a:solidFill>
                  <a:prstClr val="black"/>
                </a:solidFill>
              </a:rPr>
              <a:pPr/>
              <a:t>‹#›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044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41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278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7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0DF24-8F12-4B5A-8AC3-25A7ECEBC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428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804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253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221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406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15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958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3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EDF14-9474-41C6-9319-2345718929E4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B403-B91B-4216-B1E5-5AD4DE663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030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42900"/>
            <a:ext cx="8229600" cy="4057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348A7-4936-4AD7-A391-D6A73AE18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6534A-5C8F-45A5-B5F8-1D37E1C85E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6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F9A22-9A82-4CDB-86B7-04FDA66E84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2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5B98E-AA52-4B69-B1E7-FA74E086A2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7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E43F1-536F-4701-8C4D-1D111E0AF2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08900-6563-4E5F-BC8B-9CB00F069B9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2"/>
            <a:ext cx="9144000" cy="409575"/>
            <a:chOff x="0" y="0"/>
            <a:chExt cx="5760" cy="344"/>
          </a:xfrm>
        </p:grpSpPr>
        <p:sp>
          <p:nvSpPr>
            <p:cNvPr id="1996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96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96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996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996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996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996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96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996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900"/>
            <a:ext cx="8229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96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4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D533A062-C49C-4433-A712-37282C8CE60E}"/>
              </a:ext>
            </a:extLst>
          </p:cNvPr>
          <p:cNvSpPr/>
          <p:nvPr userDrawn="1"/>
        </p:nvSpPr>
        <p:spPr>
          <a:xfrm>
            <a:off x="2995065" y="3983876"/>
            <a:ext cx="3153877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100" b="1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8" name="Picture 2" descr="Cậu Bé Và Cô Gái đọc Những Cuốn Sách-vector Misc-miễn Phí Vector Miễn Phí  Tải Về">
            <a:extLst>
              <a:ext uri="{FF2B5EF4-FFF2-40B4-BE49-F238E27FC236}">
                <a16:creationId xmlns="" xmlns:a16="http://schemas.microsoft.com/office/drawing/2014/main" id="{80A00CC9-2EB7-43CD-8613-989D4D29E9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3" b="8932"/>
          <a:stretch/>
        </p:blipFill>
        <p:spPr bwMode="auto">
          <a:xfrm>
            <a:off x="1627390" y="2"/>
            <a:ext cx="5889223" cy="398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98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="" xmlns:a16="http://schemas.microsoft.com/office/drawing/2014/main" id="{ECAE7CEE-5916-4C8D-8AF1-A7B855CC1B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" y="1820"/>
            <a:ext cx="9124452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2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="" xmlns:a16="http://schemas.microsoft.com/office/drawing/2014/main" id="{ECAE7CEE-5916-4C8D-8AF1-A7B855CC1B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" y="1820"/>
            <a:ext cx="9124452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4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DF14-9474-41C6-9319-2345718929E4}" type="datetimeFigureOut">
              <a:rPr lang="en-US" smtClean="0"/>
              <a:pPr/>
              <a:t>30/11/2021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B403-B91B-4216-B1E5-5AD4DE6631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0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31.bin"/><Relationship Id="rId26" Type="http://schemas.openxmlformats.org/officeDocument/2006/relationships/oleObject" Target="../embeddings/oleObject35.bin"/><Relationship Id="rId39" Type="http://schemas.openxmlformats.org/officeDocument/2006/relationships/oleObject" Target="../embeddings/oleObject39.bin"/><Relationship Id="rId3" Type="http://schemas.openxmlformats.org/officeDocument/2006/relationships/audio" Target="../media/audio1.wav"/><Relationship Id="rId21" Type="http://schemas.openxmlformats.org/officeDocument/2006/relationships/image" Target="../media/image50.wmf"/><Relationship Id="rId34" Type="http://schemas.openxmlformats.org/officeDocument/2006/relationships/image" Target="../media/image20.png"/><Relationship Id="rId42" Type="http://schemas.openxmlformats.org/officeDocument/2006/relationships/image" Target="../media/image58.wmf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48.wmf"/><Relationship Id="rId25" Type="http://schemas.openxmlformats.org/officeDocument/2006/relationships/image" Target="../media/image52.wmf"/><Relationship Id="rId33" Type="http://schemas.openxmlformats.org/officeDocument/2006/relationships/image" Target="../media/image23.png"/><Relationship Id="rId38" Type="http://schemas.openxmlformats.org/officeDocument/2006/relationships/image" Target="../media/image56.wmf"/><Relationship Id="rId46" Type="http://schemas.openxmlformats.org/officeDocument/2006/relationships/image" Target="../media/image63.png"/><Relationship Id="rId2" Type="http://schemas.openxmlformats.org/officeDocument/2006/relationships/slideLayout" Target="../slideLayouts/slideLayout53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29" Type="http://schemas.openxmlformats.org/officeDocument/2006/relationships/image" Target="../media/image54.wmf"/><Relationship Id="rId41" Type="http://schemas.openxmlformats.org/officeDocument/2006/relationships/oleObject" Target="../embeddings/oleObject4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5.wmf"/><Relationship Id="rId24" Type="http://schemas.openxmlformats.org/officeDocument/2006/relationships/oleObject" Target="../embeddings/oleObject34.bin"/><Relationship Id="rId32" Type="http://schemas.openxmlformats.org/officeDocument/2006/relationships/image" Target="../media/image61.png"/><Relationship Id="rId37" Type="http://schemas.openxmlformats.org/officeDocument/2006/relationships/oleObject" Target="../embeddings/oleObject38.bin"/><Relationship Id="rId40" Type="http://schemas.openxmlformats.org/officeDocument/2006/relationships/image" Target="../media/image57.wmf"/><Relationship Id="rId45" Type="http://schemas.openxmlformats.org/officeDocument/2006/relationships/image" Target="../media/image62.png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23" Type="http://schemas.openxmlformats.org/officeDocument/2006/relationships/image" Target="../media/image51.wmf"/><Relationship Id="rId28" Type="http://schemas.openxmlformats.org/officeDocument/2006/relationships/oleObject" Target="../embeddings/oleObject36.bin"/><Relationship Id="rId36" Type="http://schemas.openxmlformats.org/officeDocument/2006/relationships/image" Target="../media/image55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49.wmf"/><Relationship Id="rId31" Type="http://schemas.openxmlformats.org/officeDocument/2006/relationships/image" Target="../media/image27.png"/><Relationship Id="rId44" Type="http://schemas.openxmlformats.org/officeDocument/2006/relationships/image" Target="../media/image59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53.wmf"/><Relationship Id="rId30" Type="http://schemas.openxmlformats.org/officeDocument/2006/relationships/image" Target="../media/image60.png"/><Relationship Id="rId35" Type="http://schemas.openxmlformats.org/officeDocument/2006/relationships/oleObject" Target="../embeddings/oleObject37.bin"/><Relationship Id="rId43" Type="http://schemas.openxmlformats.org/officeDocument/2006/relationships/oleObject" Target="../embeddings/oleObject4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42.wmf"/><Relationship Id="rId26" Type="http://schemas.openxmlformats.org/officeDocument/2006/relationships/image" Target="../media/image46.wmf"/><Relationship Id="rId39" Type="http://schemas.openxmlformats.org/officeDocument/2006/relationships/image" Target="../media/image62.png"/><Relationship Id="rId3" Type="http://schemas.openxmlformats.org/officeDocument/2006/relationships/audio" Target="../media/audio1.wav"/><Relationship Id="rId21" Type="http://schemas.openxmlformats.org/officeDocument/2006/relationships/oleObject" Target="../embeddings/oleObject48.bin"/><Relationship Id="rId34" Type="http://schemas.openxmlformats.org/officeDocument/2006/relationships/image" Target="../media/image51.wmf"/><Relationship Id="rId7" Type="http://schemas.openxmlformats.org/officeDocument/2006/relationships/image" Target="../media/image23.png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46.bin"/><Relationship Id="rId25" Type="http://schemas.openxmlformats.org/officeDocument/2006/relationships/oleObject" Target="../embeddings/oleObject50.bin"/><Relationship Id="rId33" Type="http://schemas.openxmlformats.org/officeDocument/2006/relationships/oleObject" Target="../embeddings/oleObject54.bin"/><Relationship Id="rId38" Type="http://schemas.openxmlformats.org/officeDocument/2006/relationships/image" Target="../media/image54.wmf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67.wmf"/><Relationship Id="rId20" Type="http://schemas.openxmlformats.org/officeDocument/2006/relationships/image" Target="../media/image43.wmf"/><Relationship Id="rId29" Type="http://schemas.openxmlformats.org/officeDocument/2006/relationships/oleObject" Target="../embeddings/oleObject52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61.png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45.wmf"/><Relationship Id="rId32" Type="http://schemas.openxmlformats.org/officeDocument/2006/relationships/image" Target="../media/image50.wmf"/><Relationship Id="rId37" Type="http://schemas.openxmlformats.org/officeDocument/2006/relationships/oleObject" Target="../embeddings/oleObject56.bin"/><Relationship Id="rId40" Type="http://schemas.openxmlformats.org/officeDocument/2006/relationships/image" Target="../media/image63.png"/><Relationship Id="rId5" Type="http://schemas.openxmlformats.org/officeDocument/2006/relationships/image" Target="../media/image27.png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28" Type="http://schemas.openxmlformats.org/officeDocument/2006/relationships/image" Target="../media/image47.wmf"/><Relationship Id="rId36" Type="http://schemas.openxmlformats.org/officeDocument/2006/relationships/image" Target="../media/image53.wmf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47.bin"/><Relationship Id="rId31" Type="http://schemas.openxmlformats.org/officeDocument/2006/relationships/oleObject" Target="../embeddings/oleObject53.bin"/><Relationship Id="rId4" Type="http://schemas.openxmlformats.org/officeDocument/2006/relationships/image" Target="../media/image60.png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66.wmf"/><Relationship Id="rId22" Type="http://schemas.openxmlformats.org/officeDocument/2006/relationships/image" Target="../media/image44.wmf"/><Relationship Id="rId27" Type="http://schemas.openxmlformats.org/officeDocument/2006/relationships/oleObject" Target="../embeddings/oleObject51.bin"/><Relationship Id="rId30" Type="http://schemas.openxmlformats.org/officeDocument/2006/relationships/image" Target="../media/image48.wmf"/><Relationship Id="rId35" Type="http://schemas.openxmlformats.org/officeDocument/2006/relationships/oleObject" Target="../embeddings/oleObject5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73.wmf"/><Relationship Id="rId18" Type="http://schemas.openxmlformats.org/officeDocument/2006/relationships/oleObject" Target="../embeddings/oleObject64.bin"/><Relationship Id="rId26" Type="http://schemas.openxmlformats.org/officeDocument/2006/relationships/oleObject" Target="../embeddings/oleObject68.bin"/><Relationship Id="rId39" Type="http://schemas.openxmlformats.org/officeDocument/2006/relationships/image" Target="../media/image85.png"/><Relationship Id="rId3" Type="http://schemas.openxmlformats.org/officeDocument/2006/relationships/audio" Target="../media/audio1.wav"/><Relationship Id="rId21" Type="http://schemas.openxmlformats.org/officeDocument/2006/relationships/image" Target="../media/image77.wmf"/><Relationship Id="rId34" Type="http://schemas.openxmlformats.org/officeDocument/2006/relationships/oleObject" Target="../embeddings/oleObject72.bin"/><Relationship Id="rId42" Type="http://schemas.microsoft.com/office/2007/relationships/hdphoto" Target="../media/hdphoto1.wdp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75.wmf"/><Relationship Id="rId25" Type="http://schemas.openxmlformats.org/officeDocument/2006/relationships/image" Target="../media/image79.wmf"/><Relationship Id="rId33" Type="http://schemas.openxmlformats.org/officeDocument/2006/relationships/image" Target="../media/image83.wmf"/><Relationship Id="rId38" Type="http://schemas.openxmlformats.org/officeDocument/2006/relationships/image" Target="../media/image23.png"/><Relationship Id="rId2" Type="http://schemas.openxmlformats.org/officeDocument/2006/relationships/slideLayout" Target="../slideLayouts/slideLayout53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29" Type="http://schemas.openxmlformats.org/officeDocument/2006/relationships/image" Target="../media/image81.wmf"/><Relationship Id="rId41" Type="http://schemas.openxmlformats.org/officeDocument/2006/relationships/image" Target="../media/image24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72.wmf"/><Relationship Id="rId24" Type="http://schemas.openxmlformats.org/officeDocument/2006/relationships/oleObject" Target="../embeddings/oleObject67.bin"/><Relationship Id="rId32" Type="http://schemas.openxmlformats.org/officeDocument/2006/relationships/oleObject" Target="../embeddings/oleObject71.bin"/><Relationship Id="rId37" Type="http://schemas.openxmlformats.org/officeDocument/2006/relationships/image" Target="../media/image61.png"/><Relationship Id="rId40" Type="http://schemas.openxmlformats.org/officeDocument/2006/relationships/image" Target="../media/image25.png"/><Relationship Id="rId45" Type="http://schemas.openxmlformats.org/officeDocument/2006/relationships/image" Target="../media/image63.png"/><Relationship Id="rId5" Type="http://schemas.openxmlformats.org/officeDocument/2006/relationships/image" Target="../media/image69.wmf"/><Relationship Id="rId15" Type="http://schemas.openxmlformats.org/officeDocument/2006/relationships/image" Target="../media/image74.wmf"/><Relationship Id="rId23" Type="http://schemas.openxmlformats.org/officeDocument/2006/relationships/image" Target="../media/image78.wmf"/><Relationship Id="rId28" Type="http://schemas.openxmlformats.org/officeDocument/2006/relationships/oleObject" Target="../embeddings/oleObject69.bin"/><Relationship Id="rId36" Type="http://schemas.openxmlformats.org/officeDocument/2006/relationships/image" Target="../media/image27.png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76.wmf"/><Relationship Id="rId31" Type="http://schemas.openxmlformats.org/officeDocument/2006/relationships/image" Target="../media/image82.wmf"/><Relationship Id="rId44" Type="http://schemas.openxmlformats.org/officeDocument/2006/relationships/image" Target="../media/image62.png"/><Relationship Id="rId4" Type="http://schemas.openxmlformats.org/officeDocument/2006/relationships/oleObject" Target="../embeddings/oleObject57.bin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6.bin"/><Relationship Id="rId27" Type="http://schemas.openxmlformats.org/officeDocument/2006/relationships/image" Target="../media/image80.wmf"/><Relationship Id="rId30" Type="http://schemas.openxmlformats.org/officeDocument/2006/relationships/oleObject" Target="../embeddings/oleObject70.bin"/><Relationship Id="rId35" Type="http://schemas.openxmlformats.org/officeDocument/2006/relationships/image" Target="../media/image84.png"/><Relationship Id="rId4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slide" Target="slide17.xml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68.png"/><Relationship Id="rId2" Type="http://schemas.openxmlformats.org/officeDocument/2006/relationships/image" Target="../media/image86.png"/><Relationship Id="rId16" Type="http://schemas.openxmlformats.org/officeDocument/2006/relationships/image" Target="../media/image100.emf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emf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Relationship Id="rId9" Type="http://schemas.openxmlformats.org/officeDocument/2006/relationships/image" Target="../media/image10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3.png"/><Relationship Id="rId26" Type="http://schemas.openxmlformats.org/officeDocument/2006/relationships/oleObject" Target="../embeddings/oleObject8.bin"/><Relationship Id="rId3" Type="http://schemas.openxmlformats.org/officeDocument/2006/relationships/image" Target="../media/image20.png"/><Relationship Id="rId21" Type="http://schemas.openxmlformats.org/officeDocument/2006/relationships/image" Target="../media/image2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wmf"/><Relationship Id="rId17" Type="http://schemas.openxmlformats.org/officeDocument/2006/relationships/image" Target="../media/image22.png"/><Relationship Id="rId25" Type="http://schemas.openxmlformats.org/officeDocument/2006/relationships/image" Target="../media/image16.wmf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15.wmf"/><Relationship Id="rId20" Type="http://schemas.microsoft.com/office/2007/relationships/hdphoto" Target="../media/hdphoto1.wdp"/><Relationship Id="rId29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7.bin"/><Relationship Id="rId32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image" Target="../media/image27.png"/><Relationship Id="rId28" Type="http://schemas.openxmlformats.org/officeDocument/2006/relationships/oleObject" Target="../embeddings/oleObject9.bin"/><Relationship Id="rId10" Type="http://schemas.openxmlformats.org/officeDocument/2006/relationships/image" Target="../media/image12.wmf"/><Relationship Id="rId19" Type="http://schemas.openxmlformats.org/officeDocument/2006/relationships/image" Target="../media/image24.png"/><Relationship Id="rId31" Type="http://schemas.openxmlformats.org/officeDocument/2006/relationships/oleObject" Target="../embeddings/oleObject11.bin"/><Relationship Id="rId4" Type="http://schemas.openxmlformats.org/officeDocument/2006/relationships/image" Target="../media/image21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4.wmf"/><Relationship Id="rId22" Type="http://schemas.openxmlformats.org/officeDocument/2006/relationships/image" Target="../media/image26.png"/><Relationship Id="rId27" Type="http://schemas.openxmlformats.org/officeDocument/2006/relationships/image" Target="../media/image17.png"/><Relationship Id="rId30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11" Type="http://schemas.openxmlformats.org/officeDocument/2006/relationships/image" Target="../media/image28.wmf"/><Relationship Id="rId5" Type="http://schemas.openxmlformats.org/officeDocument/2006/relationships/image" Target="../media/image27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3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3.wmf"/><Relationship Id="rId17" Type="http://schemas.openxmlformats.org/officeDocument/2006/relationships/image" Target="../media/image27.png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21.png"/><Relationship Id="rId20" Type="http://schemas.openxmlformats.org/officeDocument/2006/relationships/image" Target="../media/image3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22.png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38.wmf"/><Relationship Id="rId3" Type="http://schemas.openxmlformats.org/officeDocument/2006/relationships/image" Target="../media/image20.png"/><Relationship Id="rId21" Type="http://schemas.openxmlformats.org/officeDocument/2006/relationships/image" Target="../media/image25.png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11.wmf"/><Relationship Id="rId20" Type="http://schemas.microsoft.com/office/2007/relationships/hdphoto" Target="../media/hdphoto1.wdp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11" Type="http://schemas.openxmlformats.org/officeDocument/2006/relationships/image" Target="../media/image41.png"/><Relationship Id="rId5" Type="http://schemas.openxmlformats.org/officeDocument/2006/relationships/image" Target="../media/image36.wmf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40.png"/><Relationship Id="rId19" Type="http://schemas.openxmlformats.org/officeDocument/2006/relationships/image" Target="../media/image24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png"/><Relationship Id="rId14" Type="http://schemas.openxmlformats.org/officeDocument/2006/relationships/image" Target="../media/image3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0" descr="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06" y="1156449"/>
            <a:ext cx="6572250" cy="336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WordArt 4"/>
          <p:cNvSpPr>
            <a:spLocks noChangeArrowheads="1" noChangeShapeType="1" noTextEdit="1"/>
          </p:cNvSpPr>
          <p:nvPr/>
        </p:nvSpPr>
        <p:spPr bwMode="auto">
          <a:xfrm>
            <a:off x="1688522" y="57151"/>
            <a:ext cx="6379377" cy="517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31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- ĐT </a:t>
            </a:r>
            <a:r>
              <a:rPr lang="en-US" sz="3600" b="1" kern="10" dirty="0" smtClean="0">
                <a:ln w="31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 TRÀ CÚ</a:t>
            </a:r>
            <a:endParaRPr lang="en-US" sz="3600" b="1" kern="10" dirty="0">
              <a:ln w="317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4" name="WordArt 5"/>
          <p:cNvSpPr>
            <a:spLocks noChangeArrowheads="1" noChangeShapeType="1" noTextEdit="1"/>
          </p:cNvSpPr>
          <p:nvPr/>
        </p:nvSpPr>
        <p:spPr bwMode="auto">
          <a:xfrm>
            <a:off x="1475659" y="2599164"/>
            <a:ext cx="3359875" cy="7646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HÌNH HỌC</a:t>
            </a:r>
            <a:endParaRPr lang="en-US" sz="3600" b="1" kern="10" dirty="0">
              <a:ln w="15875">
                <a:solidFill>
                  <a:schemeClr val="bg1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5" name="WordArt 24"/>
          <p:cNvSpPr>
            <a:spLocks noChangeArrowheads="1" noChangeShapeType="1" noTextEdit="1"/>
          </p:cNvSpPr>
          <p:nvPr/>
        </p:nvSpPr>
        <p:spPr bwMode="auto">
          <a:xfrm>
            <a:off x="4783791" y="2865736"/>
            <a:ext cx="3143250" cy="3807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Lớp 9</a:t>
            </a:r>
          </a:p>
        </p:txBody>
      </p:sp>
      <p:sp>
        <p:nvSpPr>
          <p:cNvPr id="71686" name="WordArt 25"/>
          <p:cNvSpPr>
            <a:spLocks noChangeArrowheads="1" noChangeShapeType="1" noTextEdit="1"/>
          </p:cNvSpPr>
          <p:nvPr/>
        </p:nvSpPr>
        <p:spPr bwMode="auto">
          <a:xfrm>
            <a:off x="1885950" y="737625"/>
            <a:ext cx="5829300" cy="5387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</a:t>
            </a:r>
            <a:r>
              <a:rPr lang="en-US" sz="3600" b="1" kern="10" dirty="0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 BIÊN</a:t>
            </a:r>
            <a:endParaRPr lang="vi-VN" sz="3600" b="1" kern="10" dirty="0">
              <a:ln w="317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275608"/>
            <a:ext cx="79438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HỌC TRỰC TUYẾN</a:t>
            </a:r>
            <a:endParaRPr lang="en-US" sz="66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25"/>
          <p:cNvSpPr>
            <a:spLocks noChangeArrowheads="1" noChangeShapeType="1" noTextEdit="1"/>
          </p:cNvSpPr>
          <p:nvPr/>
        </p:nvSpPr>
        <p:spPr bwMode="auto">
          <a:xfrm>
            <a:off x="2411760" y="4316979"/>
            <a:ext cx="4896544" cy="3610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76"/>
              </a:avLst>
            </a:prstTxWarp>
          </a:bodyPr>
          <a:lstStyle/>
          <a:p>
            <a:pPr algn="ctr"/>
            <a:r>
              <a:rPr lang="en-US" sz="3600" b="1" kern="10" dirty="0" smtClean="0">
                <a:ln w="31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KIM TIẾN</a:t>
            </a:r>
            <a:endParaRPr lang="vi-VN" sz="3600" b="1" kern="10" dirty="0">
              <a:ln w="317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43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8652"/>
            <a:ext cx="2857500" cy="4231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?3/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sgk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/109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4300" y="361162"/>
            <a:ext cx="6115050" cy="2923877"/>
            <a:chOff x="4191000" y="1524006"/>
            <a:chExt cx="8153400" cy="3898502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B812FD0D-3345-4D97-BED4-5A0590056D2D}"/>
                </a:ext>
              </a:extLst>
            </p:cNvPr>
            <p:cNvSpPr txBox="1"/>
            <p:nvPr/>
          </p:nvSpPr>
          <p:spPr>
            <a:xfrm>
              <a:off x="4191000" y="1524006"/>
              <a:ext cx="8153400" cy="38985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23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endParaRPr lang="en-US" sz="23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r>
                <a:rPr lang="en-US" sz="2300" dirty="0">
                  <a:latin typeface="Times New Roman" panose="02020603050405020304" pitchFamily="18" charset="0"/>
                </a:rPr>
                <a:t>Cho </a:t>
              </a:r>
              <a:r>
                <a:rPr lang="en-US" sz="2300" dirty="0" err="1">
                  <a:latin typeface="Times New Roman" panose="02020603050405020304" pitchFamily="18" charset="0"/>
                </a:rPr>
                <a:t>đường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thẳng</a:t>
              </a:r>
              <a:r>
                <a:rPr lang="en-US" sz="2300" dirty="0">
                  <a:latin typeface="Times New Roman" panose="02020603050405020304" pitchFamily="18" charset="0"/>
                </a:rPr>
                <a:t>    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và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một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điểm</a:t>
              </a:r>
              <a:r>
                <a:rPr lang="en-US" sz="2300" dirty="0">
                  <a:latin typeface="Times New Roman" panose="02020603050405020304" pitchFamily="18" charset="0"/>
                </a:rPr>
                <a:t>     </a:t>
              </a:r>
              <a:r>
                <a:rPr lang="en-US" sz="2300" dirty="0" err="1">
                  <a:latin typeface="Times New Roman" panose="02020603050405020304" pitchFamily="18" charset="0"/>
                </a:rPr>
                <a:t>cách</a:t>
              </a:r>
              <a:r>
                <a:rPr lang="en-US" sz="2300" dirty="0">
                  <a:latin typeface="Times New Roman" panose="02020603050405020304" pitchFamily="18" charset="0"/>
                </a:rPr>
                <a:t>     </a:t>
              </a:r>
              <a:r>
                <a:rPr lang="en-US" sz="2300" dirty="0" err="1">
                  <a:latin typeface="Times New Roman" panose="02020603050405020304" pitchFamily="18" charset="0"/>
                </a:rPr>
                <a:t>là</a:t>
              </a:r>
              <a:r>
                <a:rPr lang="en-US" sz="2300" dirty="0">
                  <a:latin typeface="Times New Roman" panose="02020603050405020304" pitchFamily="18" charset="0"/>
                </a:rPr>
                <a:t>       . </a:t>
              </a:r>
              <a:r>
                <a:rPr lang="en-US" sz="2300" dirty="0" err="1">
                  <a:latin typeface="Times New Roman" panose="02020603050405020304" pitchFamily="18" charset="0"/>
                </a:rPr>
                <a:t>Vẽ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đường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tròn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tâm</a:t>
              </a:r>
              <a:r>
                <a:rPr lang="en-US" sz="2300" dirty="0">
                  <a:latin typeface="Times New Roman" panose="02020603050405020304" pitchFamily="18" charset="0"/>
                </a:rPr>
                <a:t>      </a:t>
              </a:r>
              <a:r>
                <a:rPr lang="en-US" sz="2300" dirty="0" err="1">
                  <a:latin typeface="Times New Roman" panose="02020603050405020304" pitchFamily="18" charset="0"/>
                </a:rPr>
                <a:t>bán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kính</a:t>
              </a:r>
              <a:r>
                <a:rPr lang="en-US" sz="2300" dirty="0">
                  <a:latin typeface="Times New Roman" panose="02020603050405020304" pitchFamily="18" charset="0"/>
                </a:rPr>
                <a:t>        . </a:t>
              </a:r>
            </a:p>
            <a:p>
              <a:pPr marL="385763" indent="-385763">
                <a:buAutoNum type="alphaLcParenR"/>
              </a:pPr>
              <a:r>
                <a:rPr lang="en-US" sz="2300" dirty="0" err="1">
                  <a:latin typeface="Times New Roman" panose="02020603050405020304" pitchFamily="18" charset="0"/>
                </a:rPr>
                <a:t>Đường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thẳng</a:t>
              </a:r>
              <a:r>
                <a:rPr lang="en-US" sz="2300" dirty="0">
                  <a:latin typeface="Times New Roman" panose="02020603050405020304" pitchFamily="18" charset="0"/>
                </a:rPr>
                <a:t>    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sz="230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vị</a:t>
              </a:r>
              <a:r>
                <a:rPr lang="en-US" sz="23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trí</a:t>
              </a:r>
              <a:r>
                <a:rPr lang="en-US" sz="23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như</a:t>
              </a:r>
              <a:r>
                <a:rPr lang="en-US" sz="23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thế</a:t>
              </a:r>
              <a:r>
                <a:rPr lang="en-US" sz="23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nào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đối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với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đường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tròn</a:t>
              </a:r>
              <a:r>
                <a:rPr lang="en-US" sz="2300" dirty="0">
                  <a:latin typeface="Times New Roman" panose="02020603050405020304" pitchFamily="18" charset="0"/>
                </a:rPr>
                <a:t>       ? </a:t>
              </a:r>
              <a:r>
                <a:rPr lang="en-US" sz="2300" dirty="0" err="1">
                  <a:latin typeface="Times New Roman" panose="02020603050405020304" pitchFamily="18" charset="0"/>
                </a:rPr>
                <a:t>Vì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sao</a:t>
              </a:r>
              <a:r>
                <a:rPr lang="en-US" sz="2300" dirty="0">
                  <a:latin typeface="Times New Roman" panose="02020603050405020304" pitchFamily="18" charset="0"/>
                </a:rPr>
                <a:t>?</a:t>
              </a:r>
            </a:p>
            <a:p>
              <a:pPr marL="385763" indent="-385763">
                <a:buAutoNum type="alphaLcParenR"/>
              </a:pPr>
              <a:r>
                <a:rPr lang="en-US" sz="2300" dirty="0" err="1">
                  <a:latin typeface="Times New Roman" panose="02020603050405020304" pitchFamily="18" charset="0"/>
                </a:rPr>
                <a:t>Gọi</a:t>
              </a:r>
              <a:r>
                <a:rPr lang="en-US" sz="2300" dirty="0">
                  <a:latin typeface="Times New Roman" panose="02020603050405020304" pitchFamily="18" charset="0"/>
                </a:rPr>
                <a:t>     </a:t>
              </a:r>
              <a:r>
                <a:rPr lang="en-US" sz="2300" dirty="0" err="1">
                  <a:latin typeface="Times New Roman" panose="02020603050405020304" pitchFamily="18" charset="0"/>
                </a:rPr>
                <a:t>và</a:t>
              </a:r>
              <a:r>
                <a:rPr lang="en-US" sz="2300" dirty="0">
                  <a:latin typeface="Times New Roman" panose="02020603050405020304" pitchFamily="18" charset="0"/>
                </a:rPr>
                <a:t>    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là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các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giao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điểm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của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đường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thẳng</a:t>
              </a:r>
              <a:r>
                <a:rPr lang="en-US" sz="2300" dirty="0">
                  <a:latin typeface="Times New Roman" panose="02020603050405020304" pitchFamily="18" charset="0"/>
                </a:rPr>
                <a:t>     </a:t>
              </a:r>
            </a:p>
            <a:p>
              <a:pPr marL="385763" indent="-385763"/>
              <a:r>
                <a:rPr lang="en-US" sz="2300" dirty="0">
                  <a:latin typeface="Times New Roman" panose="02020603050405020304" pitchFamily="18" charset="0"/>
                </a:rPr>
                <a:t>        </a:t>
              </a:r>
              <a:r>
                <a:rPr lang="en-US" sz="2300" dirty="0" err="1">
                  <a:latin typeface="Times New Roman" panose="02020603050405020304" pitchFamily="18" charset="0"/>
                </a:rPr>
                <a:t>và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đường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tròn</a:t>
              </a:r>
              <a:r>
                <a:rPr lang="en-US" sz="2300" dirty="0">
                  <a:latin typeface="Times New Roman" panose="02020603050405020304" pitchFamily="18" charset="0"/>
                </a:rPr>
                <a:t>      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 . </a:t>
              </a:r>
              <a:r>
                <a:rPr lang="en-US" sz="2300" dirty="0" err="1">
                  <a:latin typeface="Times New Roman" panose="02020603050405020304" pitchFamily="18" charset="0"/>
                </a:rPr>
                <a:t>Tính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độ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dài</a:t>
              </a:r>
              <a:r>
                <a:rPr lang="en-US" sz="2300" dirty="0">
                  <a:latin typeface="Times New Roman" panose="02020603050405020304" pitchFamily="18" charset="0"/>
                </a:rPr>
                <a:t>      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.</a:t>
              </a:r>
              <a:endParaRPr lang="en-US" sz="2300" dirty="0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5198150"/>
                </p:ext>
              </p:extLst>
            </p:nvPr>
          </p:nvGraphicFramePr>
          <p:xfrm>
            <a:off x="4762503" y="5004856"/>
            <a:ext cx="241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98" name="Equation" r:id="rId4" imgW="241195" imgH="241195" progId="Equation.DSMT4">
                    <p:embed/>
                  </p:oleObj>
                </mc:Choice>
                <mc:Fallback>
                  <p:oleObj name="Equation" r:id="rId4" imgW="241195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2503" y="5004856"/>
                          <a:ext cx="2413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1007746"/>
                </p:ext>
              </p:extLst>
            </p:nvPr>
          </p:nvGraphicFramePr>
          <p:xfrm>
            <a:off x="7429500" y="3073400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99" name="Equation" r:id="rId6" imgW="304668" imgH="330057" progId="Equation.DSMT4">
                    <p:embed/>
                  </p:oleObj>
                </mc:Choice>
                <mc:Fallback>
                  <p:oleObj name="Equation" r:id="rId6" imgW="304668" imgH="3300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29500" y="3073400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0207864"/>
                </p:ext>
              </p:extLst>
            </p:nvPr>
          </p:nvGraphicFramePr>
          <p:xfrm>
            <a:off x="10769663" y="2654363"/>
            <a:ext cx="291973" cy="291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0" name="Equation" r:id="rId8" imgW="241195" imgH="241195" progId="Equation.DSMT4">
                    <p:embed/>
                  </p:oleObj>
                </mc:Choice>
                <mc:Fallback>
                  <p:oleObj name="Equation" r:id="rId8" imgW="241195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69663" y="2654363"/>
                          <a:ext cx="291973" cy="2919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8366413"/>
                </p:ext>
              </p:extLst>
            </p:nvPr>
          </p:nvGraphicFramePr>
          <p:xfrm>
            <a:off x="11518900" y="2603500"/>
            <a:ext cx="6477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1" name="Equation" r:id="rId10" imgW="647700" imgH="330200" progId="Equation.DSMT4">
                    <p:embed/>
                  </p:oleObj>
                </mc:Choice>
                <mc:Fallback>
                  <p:oleObj name="Equation" r:id="rId10" imgW="647700" imgH="330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18900" y="2603500"/>
                          <a:ext cx="6477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210883"/>
                </p:ext>
              </p:extLst>
            </p:nvPr>
          </p:nvGraphicFramePr>
          <p:xfrm>
            <a:off x="9563100" y="2628900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2" name="Equation" r:id="rId12" imgW="304668" imgH="330057" progId="Equation.DSMT4">
                    <p:embed/>
                  </p:oleObj>
                </mc:Choice>
                <mc:Fallback>
                  <p:oleObj name="Equation" r:id="rId12" imgW="304668" imgH="3300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63100" y="2628900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2616913"/>
                </p:ext>
              </p:extLst>
            </p:nvPr>
          </p:nvGraphicFramePr>
          <p:xfrm>
            <a:off x="9334503" y="3073400"/>
            <a:ext cx="6477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3" name="Equation" r:id="rId14" imgW="647700" imgH="330200" progId="Equation.DSMT4">
                    <p:embed/>
                  </p:oleObj>
                </mc:Choice>
                <mc:Fallback>
                  <p:oleObj name="Equation" r:id="rId14" imgW="647700" imgH="330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34503" y="3073400"/>
                          <a:ext cx="6477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3920718"/>
                </p:ext>
              </p:extLst>
            </p:nvPr>
          </p:nvGraphicFramePr>
          <p:xfrm>
            <a:off x="7086663" y="2654363"/>
            <a:ext cx="291973" cy="291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4" name="Equation" r:id="rId16" imgW="241200" imgH="241200" progId="Equation.DSMT4">
                    <p:embed/>
                  </p:oleObj>
                </mc:Choice>
                <mc:Fallback>
                  <p:oleObj name="Equation" r:id="rId16" imgW="2412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663" y="2654363"/>
                          <a:ext cx="291973" cy="2919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2513996"/>
                </p:ext>
              </p:extLst>
            </p:nvPr>
          </p:nvGraphicFramePr>
          <p:xfrm>
            <a:off x="6667503" y="3975100"/>
            <a:ext cx="5715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5" name="Equation" r:id="rId18" imgW="571252" imgH="418918" progId="Equation.DSMT4">
                    <p:embed/>
                  </p:oleObj>
                </mc:Choice>
                <mc:Fallback>
                  <p:oleObj name="Equation" r:id="rId18" imgW="571252" imgH="4189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7503" y="3975100"/>
                          <a:ext cx="5715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9595973"/>
                </p:ext>
              </p:extLst>
            </p:nvPr>
          </p:nvGraphicFramePr>
          <p:xfrm>
            <a:off x="5537200" y="4470405"/>
            <a:ext cx="2921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6" name="Equation" r:id="rId20" imgW="291847" imgH="317225" progId="Equation.DSMT4">
                    <p:embed/>
                  </p:oleObj>
                </mc:Choice>
                <mc:Fallback>
                  <p:oleObj name="Equation" r:id="rId20" imgW="291847" imgH="31722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7200" y="4470405"/>
                          <a:ext cx="2921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7142058"/>
                </p:ext>
              </p:extLst>
            </p:nvPr>
          </p:nvGraphicFramePr>
          <p:xfrm>
            <a:off x="6400800" y="4483100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7" name="Equation" r:id="rId22" imgW="304668" imgH="330057" progId="Equation.DSMT4">
                    <p:embed/>
                  </p:oleObj>
                </mc:Choice>
                <mc:Fallback>
                  <p:oleObj name="Equation" r:id="rId22" imgW="304668" imgH="3300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4483100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026456"/>
                </p:ext>
              </p:extLst>
            </p:nvPr>
          </p:nvGraphicFramePr>
          <p:xfrm>
            <a:off x="6985063" y="3594163"/>
            <a:ext cx="291973" cy="291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8" name="Equation" r:id="rId24" imgW="241195" imgH="241195" progId="Equation.DSMT4">
                    <p:embed/>
                  </p:oleObj>
                </mc:Choice>
                <mc:Fallback>
                  <p:oleObj name="Equation" r:id="rId24" imgW="241195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5063" y="3594163"/>
                          <a:ext cx="291973" cy="2919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6262509"/>
                </p:ext>
              </p:extLst>
            </p:nvPr>
          </p:nvGraphicFramePr>
          <p:xfrm>
            <a:off x="7429500" y="4903256"/>
            <a:ext cx="5715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9" name="Equation" r:id="rId26" imgW="571252" imgH="418918" progId="Equation.DSMT4">
                    <p:embed/>
                  </p:oleObj>
                </mc:Choice>
                <mc:Fallback>
                  <p:oleObj name="Equation" r:id="rId26" imgW="571252" imgH="4189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29500" y="4903256"/>
                          <a:ext cx="5715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8851355"/>
                </p:ext>
              </p:extLst>
            </p:nvPr>
          </p:nvGraphicFramePr>
          <p:xfrm>
            <a:off x="10185400" y="4927600"/>
            <a:ext cx="558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0" name="Equation" r:id="rId28" imgW="558800" imgH="330200" progId="Equation.DSMT4">
                    <p:embed/>
                  </p:oleObj>
                </mc:Choice>
                <mc:Fallback>
                  <p:oleObj name="Equation" r:id="rId28" imgW="558800" imgH="330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85400" y="4927600"/>
                          <a:ext cx="558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2310759"/>
            <a:ext cx="3143250" cy="5467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04" y="1828800"/>
            <a:ext cx="1232196" cy="2743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31048" y="2236487"/>
            <a:ext cx="412602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37" y="893933"/>
            <a:ext cx="2135019" cy="21350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5" y="1810514"/>
            <a:ext cx="1411163" cy="8755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2400303"/>
            <a:ext cx="960120" cy="2557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1822">
            <a:off x="6167866" y="1514984"/>
            <a:ext cx="1550837" cy="147079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29350" y="2514601"/>
            <a:ext cx="412602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43850" y="2514601"/>
            <a:ext cx="412602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74048" y="2579944"/>
            <a:ext cx="412602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63179" y="1665544"/>
            <a:ext cx="412602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45498" y="2077136"/>
            <a:ext cx="412602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73998" y="2000251"/>
            <a:ext cx="412602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85757" y="3200401"/>
            <a:ext cx="5048243" cy="1780834"/>
            <a:chOff x="381007" y="4322802"/>
            <a:chExt cx="6730990" cy="2374446"/>
          </a:xfrm>
        </p:grpSpPr>
        <p:grpSp>
          <p:nvGrpSpPr>
            <p:cNvPr id="32" name="Group 31"/>
            <p:cNvGrpSpPr/>
            <p:nvPr/>
          </p:nvGrpSpPr>
          <p:grpSpPr>
            <a:xfrm>
              <a:off x="381007" y="4860911"/>
              <a:ext cx="6730990" cy="1836337"/>
              <a:chOff x="228607" y="1676406"/>
              <a:chExt cx="6730990" cy="1836337"/>
            </a:xfrm>
          </p:grpSpPr>
          <p:grpSp>
            <p:nvGrpSpPr>
              <p:cNvPr id="33" name="Group 32"/>
              <p:cNvGrpSpPr>
                <a:grpSpLocks/>
              </p:cNvGrpSpPr>
              <p:nvPr/>
            </p:nvGrpSpPr>
            <p:grpSpPr bwMode="auto">
              <a:xfrm>
                <a:off x="381002" y="1676406"/>
                <a:ext cx="2217738" cy="595313"/>
                <a:chOff x="340" y="2251"/>
                <a:chExt cx="1397" cy="375"/>
              </a:xfrm>
            </p:grpSpPr>
            <p:sp>
              <p:nvSpPr>
                <p:cNvPr id="3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40" y="2251"/>
                  <a:ext cx="757" cy="3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300" dirty="0">
                      <a:latin typeface="Times New Roman" pitchFamily="18" charset="0"/>
                    </a:rPr>
                    <a:t> </a:t>
                  </a:r>
                  <a:r>
                    <a:rPr lang="en-US" sz="2300" dirty="0" err="1">
                      <a:latin typeface="Times New Roman" pitchFamily="18" charset="0"/>
                    </a:rPr>
                    <a:t>Kẻ</a:t>
                  </a:r>
                  <a:endParaRPr lang="en-US" sz="2300" dirty="0">
                    <a:latin typeface="Times New Roman" pitchFamily="18" charset="0"/>
                  </a:endParaRPr>
                </a:p>
              </p:txBody>
            </p:sp>
            <p:graphicFrame>
              <p:nvGraphicFramePr>
                <p:cNvPr id="40" name="Object 3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483935409"/>
                    </p:ext>
                  </p:extLst>
                </p:nvPr>
              </p:nvGraphicFramePr>
              <p:xfrm>
                <a:off x="820" y="2298"/>
                <a:ext cx="917" cy="29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711" name="Equation" r:id="rId35" imgW="533160" imgH="177480" progId="Equation.DSMT4">
                        <p:embed/>
                      </p:oleObj>
                    </mc:Choice>
                    <mc:Fallback>
                      <p:oleObj name="Equation" r:id="rId35" imgW="533160" imgH="1774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20" y="2298"/>
                              <a:ext cx="917" cy="29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4" name="Text Box 21"/>
              <p:cNvSpPr txBox="1">
                <a:spLocks noChangeArrowheads="1"/>
              </p:cNvSpPr>
              <p:nvPr/>
            </p:nvSpPr>
            <p:spPr bwMode="auto">
              <a:xfrm>
                <a:off x="228607" y="2209821"/>
                <a:ext cx="6629393" cy="1302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00050" indent="-400050">
                  <a:spcBef>
                    <a:spcPct val="50000"/>
                  </a:spcBef>
                  <a:buFontTx/>
                  <a:buAutoNum type="alphaLcParenR"/>
                </a:pPr>
                <a:r>
                  <a:rPr lang="en-US" sz="2300" dirty="0" err="1">
                    <a:latin typeface="Times New Roman" pitchFamily="18" charset="0"/>
                  </a:rPr>
                  <a:t>Vì</a:t>
                </a:r>
                <a:r>
                  <a:rPr lang="en-US" sz="2300" dirty="0">
                    <a:latin typeface="Times New Roman" pitchFamily="18" charset="0"/>
                  </a:rPr>
                  <a:t>                               </a:t>
                </a:r>
                <a:r>
                  <a:rPr lang="en-US" sz="2300" dirty="0" smtClean="0">
                    <a:latin typeface="Times New Roman" pitchFamily="18" charset="0"/>
                  </a:rPr>
                  <a:t> </a:t>
                </a:r>
                <a:r>
                  <a:rPr lang="en-US" sz="2300" dirty="0" smtClean="0">
                    <a:latin typeface="Times New Roman" pitchFamily="18" charset="0"/>
                  </a:rPr>
                  <a:t>.</a:t>
                </a:r>
                <a:r>
                  <a:rPr lang="en-US" sz="2300" dirty="0">
                    <a:latin typeface="Times New Roman" pitchFamily="18" charset="0"/>
                  </a:rPr>
                  <a:t> </a:t>
                </a:r>
                <a:r>
                  <a:rPr lang="en-US" sz="2300" dirty="0" err="1" smtClean="0">
                    <a:latin typeface="Times New Roman" pitchFamily="18" charset="0"/>
                  </a:rPr>
                  <a:t>N</a:t>
                </a:r>
                <a:r>
                  <a:rPr lang="en-US" sz="2300" dirty="0" err="1" smtClean="0">
                    <a:latin typeface="Times New Roman" pitchFamily="18" charset="0"/>
                  </a:rPr>
                  <a:t>ên</a:t>
                </a:r>
                <a:r>
                  <a:rPr lang="en-US" sz="2300" dirty="0" smtClean="0">
                    <a:latin typeface="Times New Roman" pitchFamily="18" charset="0"/>
                  </a:rPr>
                  <a:t>           </a:t>
                </a:r>
                <a:r>
                  <a:rPr lang="en-US" sz="2300" dirty="0">
                    <a:latin typeface="Times New Roman" pitchFamily="18" charset="0"/>
                  </a:rPr>
                  <a:t>.</a:t>
                </a:r>
              </a:p>
              <a:p>
                <a:pPr marL="400050" indent="-400050">
                  <a:spcBef>
                    <a:spcPct val="50000"/>
                  </a:spcBef>
                </a:pPr>
                <a:r>
                  <a:rPr lang="en-US" sz="2300" dirty="0">
                    <a:latin typeface="Times New Roman" pitchFamily="18" charset="0"/>
                  </a:rPr>
                  <a:t> Do </a:t>
                </a:r>
                <a:r>
                  <a:rPr lang="en-US" sz="2300" dirty="0" err="1">
                    <a:latin typeface="Times New Roman" pitchFamily="18" charset="0"/>
                  </a:rPr>
                  <a:t>đó</a:t>
                </a:r>
                <a:r>
                  <a:rPr lang="en-US" sz="2300" dirty="0">
                    <a:latin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</a:rPr>
                  <a:t>đường</a:t>
                </a:r>
                <a:r>
                  <a:rPr lang="en-US" sz="2300" dirty="0">
                    <a:latin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</a:rPr>
                  <a:t>thẳng</a:t>
                </a:r>
                <a:r>
                  <a:rPr lang="en-US" sz="2300" dirty="0">
                    <a:latin typeface="Times New Roman" pitchFamily="18" charset="0"/>
                  </a:rPr>
                  <a:t>     </a:t>
                </a:r>
                <a:r>
                  <a:rPr lang="en-US" sz="2300" dirty="0" err="1">
                    <a:latin typeface="Times New Roman" pitchFamily="18" charset="0"/>
                  </a:rPr>
                  <a:t>cắt</a:t>
                </a:r>
                <a:r>
                  <a:rPr lang="en-US" sz="2300" dirty="0">
                    <a:latin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</a:rPr>
                  <a:t>đường</a:t>
                </a:r>
                <a:r>
                  <a:rPr lang="en-US" sz="2300" dirty="0">
                    <a:latin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</a:rPr>
                  <a:t>tròn</a:t>
                </a:r>
                <a:r>
                  <a:rPr lang="en-US" sz="2300" dirty="0">
                    <a:latin typeface="Times New Roman" pitchFamily="18" charset="0"/>
                  </a:rPr>
                  <a:t> </a:t>
                </a:r>
              </a:p>
            </p:txBody>
          </p:sp>
          <p:graphicFrame>
            <p:nvGraphicFramePr>
              <p:cNvPr id="35" name="Object 3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46271355"/>
                  </p:ext>
                </p:extLst>
              </p:nvPr>
            </p:nvGraphicFramePr>
            <p:xfrm>
              <a:off x="1352548" y="2361729"/>
              <a:ext cx="299720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12" name="Equation" r:id="rId37" imgW="2997000" imgH="393480" progId="Equation.DSMT4">
                      <p:embed/>
                    </p:oleObj>
                  </mc:Choice>
                  <mc:Fallback>
                    <p:oleObj name="Equation" r:id="rId37" imgW="2997000" imgH="393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52548" y="2361729"/>
                            <a:ext cx="2997200" cy="3937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" name="Object 3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94942164"/>
                  </p:ext>
                </p:extLst>
              </p:nvPr>
            </p:nvGraphicFramePr>
            <p:xfrm>
              <a:off x="5308597" y="2355380"/>
              <a:ext cx="124460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13" name="Equation" r:id="rId39" imgW="1244520" imgH="330120" progId="Equation.DSMT4">
                      <p:embed/>
                    </p:oleObj>
                  </mc:Choice>
                  <mc:Fallback>
                    <p:oleObj name="Equation" r:id="rId39" imgW="1244520" imgH="33012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08597" y="2355380"/>
                            <a:ext cx="1244600" cy="330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" name="Object 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23885559"/>
                  </p:ext>
                </p:extLst>
              </p:nvPr>
            </p:nvGraphicFramePr>
            <p:xfrm>
              <a:off x="3594163" y="3124263"/>
              <a:ext cx="291973" cy="2919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14" name="Equation" r:id="rId41" imgW="241195" imgH="241195" progId="Equation.DSMT4">
                      <p:embed/>
                    </p:oleObj>
                  </mc:Choice>
                  <mc:Fallback>
                    <p:oleObj name="Equation" r:id="rId41" imgW="241195" imgH="241195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94163" y="3124263"/>
                            <a:ext cx="291973" cy="2919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" name="Object 3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09042110"/>
                  </p:ext>
                </p:extLst>
              </p:nvPr>
            </p:nvGraphicFramePr>
            <p:xfrm>
              <a:off x="6388097" y="3035300"/>
              <a:ext cx="571500" cy="419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715" name="Equation" r:id="rId43" imgW="571252" imgH="418918" progId="Equation.DSMT4">
                      <p:embed/>
                    </p:oleObj>
                  </mc:Choice>
                  <mc:Fallback>
                    <p:oleObj name="Equation" r:id="rId43" imgW="571252" imgH="418918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88097" y="3035300"/>
                            <a:ext cx="571500" cy="4191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1" name="TextBox 40"/>
            <p:cNvSpPr txBox="1"/>
            <p:nvPr/>
          </p:nvSpPr>
          <p:spPr>
            <a:xfrm>
              <a:off x="990607" y="4322802"/>
              <a:ext cx="1981200" cy="595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 err="1" smtClean="0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endPara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Group 2"/>
          <p:cNvGrpSpPr>
            <a:grpSpLocks/>
          </p:cNvGrpSpPr>
          <p:nvPr/>
        </p:nvGrpSpPr>
        <p:grpSpPr bwMode="auto">
          <a:xfrm>
            <a:off x="-9728" y="408"/>
            <a:ext cx="9176588" cy="524867"/>
            <a:chOff x="0" y="0"/>
            <a:chExt cx="9144000" cy="554281"/>
          </a:xfrm>
        </p:grpSpPr>
        <p:sp>
          <p:nvSpPr>
            <p:cNvPr id="56" name="Hộp Văn bản 33"/>
            <p:cNvSpPr txBox="1"/>
            <p:nvPr/>
          </p:nvSpPr>
          <p:spPr>
            <a:xfrm>
              <a:off x="0" y="0"/>
              <a:ext cx="9144000" cy="55254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WordArt 2"/>
            <p:cNvSpPr>
              <a:spLocks noChangeArrowheads="1" noChangeShapeType="1" noTextEdit="1"/>
            </p:cNvSpPr>
            <p:nvPr/>
          </p:nvSpPr>
          <p:spPr bwMode="auto">
            <a:xfrm>
              <a:off x="85623" y="29184"/>
              <a:ext cx="8864757" cy="525097"/>
            </a:xfrm>
            <a:prstGeom prst="rect">
              <a:avLst/>
            </a:prstGeom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3600" b="1" kern="1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5C422A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§</a:t>
              </a:r>
              <a:r>
                <a:rPr lang="en-US" sz="36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5C422A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3600" b="1" dirty="0" smtClean="0">
                  <a:solidFill>
                    <a:srgbClr val="5C422A"/>
                  </a:solidFill>
                  <a:latin typeface="Times New Roman" pitchFamily="18" charset="0"/>
                </a:rPr>
                <a:t>VỊ </a:t>
              </a:r>
              <a:r>
                <a:rPr lang="en-US" sz="3600" b="1" dirty="0">
                  <a:solidFill>
                    <a:srgbClr val="5C422A"/>
                  </a:solidFill>
                  <a:latin typeface="Times New Roman" pitchFamily="18" charset="0"/>
                </a:rPr>
                <a:t>TRÍ TƯƠNG ĐỐI CỦA ĐƯỜNG THẲNG VÀ ĐƯỜNG TRÒN</a:t>
              </a:r>
              <a:endParaRPr lang="en-US" sz="3600" b="1" kern="10" dirty="0">
                <a:solidFill>
                  <a:srgbClr val="5C422A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4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64" y="4174944"/>
            <a:ext cx="5889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times up"/>
          <p:cNvGrpSpPr>
            <a:grpSpLocks/>
          </p:cNvGrpSpPr>
          <p:nvPr/>
        </p:nvGrpSpPr>
        <p:grpSpPr bwMode="auto">
          <a:xfrm>
            <a:off x="7860323" y="3562350"/>
            <a:ext cx="1055077" cy="568144"/>
            <a:chOff x="2989747" y="438150"/>
            <a:chExt cx="1572029" cy="683752"/>
          </a:xfrm>
        </p:grpSpPr>
        <p:sp>
          <p:nvSpPr>
            <p:cNvPr id="47" name="Rounded Rectangle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989747" y="539555"/>
              <a:ext cx="1572029" cy="58234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 dirty="0">
                <a:cs typeface="Arial" panose="020B0604020202020204" pitchFamily="34" charset="0"/>
              </a:endParaRPr>
            </a:p>
          </p:txBody>
        </p:sp>
        <p:sp>
          <p:nvSpPr>
            <p:cNvPr id="48" name="Rounded Rectangle 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989747" y="438150"/>
              <a:ext cx="1572029" cy="582349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Bắt</a:t>
              </a:r>
              <a:r>
                <a:rPr lang="en-GB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đầu</a:t>
              </a:r>
              <a:r>
                <a:rPr lang="en-GB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49" name="Picture 3" descr="C:\Users\ADMIN\Desktop\Picture2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27" y="4343219"/>
            <a:ext cx="4794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14"/>
          <p:cNvGrpSpPr>
            <a:grpSpLocks/>
          </p:cNvGrpSpPr>
          <p:nvPr/>
        </p:nvGrpSpPr>
        <p:grpSpPr bwMode="auto">
          <a:xfrm>
            <a:off x="8364514" y="4332107"/>
            <a:ext cx="68263" cy="76200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59" name="Group 20"/>
          <p:cNvGrpSpPr>
            <a:grpSpLocks/>
          </p:cNvGrpSpPr>
          <p:nvPr/>
        </p:nvGrpSpPr>
        <p:grpSpPr bwMode="auto">
          <a:xfrm>
            <a:off x="8366102" y="4882969"/>
            <a:ext cx="68262" cy="77788"/>
            <a:chOff x="2455863" y="2411803"/>
            <a:chExt cx="566738" cy="566738"/>
          </a:xfrm>
        </p:grpSpPr>
        <p:sp>
          <p:nvSpPr>
            <p:cNvPr id="6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65" name="Group 26"/>
          <p:cNvGrpSpPr>
            <a:grpSpLocks/>
          </p:cNvGrpSpPr>
          <p:nvPr/>
        </p:nvGrpSpPr>
        <p:grpSpPr bwMode="auto">
          <a:xfrm>
            <a:off x="8588352" y="4624207"/>
            <a:ext cx="68262" cy="76200"/>
            <a:chOff x="2455863" y="2411803"/>
            <a:chExt cx="566738" cy="566738"/>
          </a:xfrm>
        </p:grpSpPr>
        <p:sp>
          <p:nvSpPr>
            <p:cNvPr id="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71" name="Group 32"/>
          <p:cNvGrpSpPr>
            <a:grpSpLocks/>
          </p:cNvGrpSpPr>
          <p:nvPr/>
        </p:nvGrpSpPr>
        <p:grpSpPr bwMode="auto">
          <a:xfrm>
            <a:off x="8161314" y="4649607"/>
            <a:ext cx="68263" cy="76200"/>
            <a:chOff x="2455863" y="2411803"/>
            <a:chExt cx="566738" cy="566738"/>
          </a:xfrm>
        </p:grpSpPr>
        <p:sp>
          <p:nvSpPr>
            <p:cNvPr id="7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sp>
        <p:nvSpPr>
          <p:cNvPr id="77" name="Oval 107"/>
          <p:cNvSpPr>
            <a:spLocks noChangeArrowheads="1"/>
          </p:cNvSpPr>
          <p:nvPr/>
        </p:nvSpPr>
        <p:spPr bwMode="auto">
          <a:xfrm>
            <a:off x="8372452" y="4621032"/>
            <a:ext cx="52387" cy="5715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4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DT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28652"/>
            <a:ext cx="2857500" cy="4231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?3/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sgk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/109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2310759"/>
            <a:ext cx="3143250" cy="5467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04" y="1828800"/>
            <a:ext cx="1232196" cy="2743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31048" y="2236487"/>
            <a:ext cx="412602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37" y="893933"/>
            <a:ext cx="2135019" cy="21350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5" y="1810514"/>
            <a:ext cx="1411163" cy="8755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2400303"/>
            <a:ext cx="960120" cy="2557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1822">
            <a:off x="6167866" y="1514984"/>
            <a:ext cx="1550837" cy="147079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29350" y="2514601"/>
            <a:ext cx="412602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43850" y="2514601"/>
            <a:ext cx="412602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74048" y="2579944"/>
            <a:ext cx="412602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63179" y="1665544"/>
            <a:ext cx="412602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45498" y="2077136"/>
            <a:ext cx="412602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73998" y="2000251"/>
            <a:ext cx="412602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06541" y="2764424"/>
            <a:ext cx="6908723" cy="2124074"/>
            <a:chOff x="3975052" y="4613125"/>
            <a:chExt cx="9211631" cy="2832099"/>
          </a:xfrm>
        </p:grpSpPr>
        <p:grpSp>
          <p:nvGrpSpPr>
            <p:cNvPr id="44" name="Group 43"/>
            <p:cNvGrpSpPr/>
            <p:nvPr/>
          </p:nvGrpSpPr>
          <p:grpSpPr>
            <a:xfrm>
              <a:off x="3975052" y="4613125"/>
              <a:ext cx="9211631" cy="2832099"/>
              <a:chOff x="266701" y="3505201"/>
              <a:chExt cx="9211631" cy="2832099"/>
            </a:xfrm>
          </p:grpSpPr>
          <p:sp>
            <p:nvSpPr>
              <p:cNvPr id="45" name="Text Box 19"/>
              <p:cNvSpPr txBox="1">
                <a:spLocks noChangeArrowheads="1"/>
              </p:cNvSpPr>
              <p:nvPr/>
            </p:nvSpPr>
            <p:spPr bwMode="auto">
              <a:xfrm>
                <a:off x="266701" y="3505201"/>
                <a:ext cx="1201737" cy="595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300" dirty="0">
                    <a:latin typeface="Times New Roman" pitchFamily="18" charset="0"/>
                  </a:rPr>
                  <a:t>b)  </a:t>
                </a:r>
                <a:r>
                  <a:rPr lang="en-US" sz="2300" dirty="0" err="1">
                    <a:latin typeface="Times New Roman" pitchFamily="18" charset="0"/>
                  </a:rPr>
                  <a:t>Vì</a:t>
                </a:r>
                <a:endParaRPr lang="en-US" sz="2300" dirty="0">
                  <a:latin typeface="Times New Roman" pitchFamily="18" charset="0"/>
                </a:endParaRPr>
              </a:p>
            </p:txBody>
          </p:sp>
          <p:sp>
            <p:nvSpPr>
              <p:cNvPr id="46" name="Text Box 22"/>
              <p:cNvSpPr txBox="1">
                <a:spLocks noChangeArrowheads="1"/>
              </p:cNvSpPr>
              <p:nvPr/>
            </p:nvSpPr>
            <p:spPr bwMode="auto">
              <a:xfrm>
                <a:off x="380998" y="4114802"/>
                <a:ext cx="9097334" cy="595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00050" indent="-400050">
                  <a:spcBef>
                    <a:spcPct val="50000"/>
                  </a:spcBef>
                </a:pPr>
                <a:r>
                  <a:rPr lang="en-US" sz="2300" dirty="0">
                    <a:latin typeface="Times New Roman" pitchFamily="18" charset="0"/>
                  </a:rPr>
                  <a:t> ÁP </a:t>
                </a:r>
                <a:r>
                  <a:rPr lang="en-US" sz="2300" dirty="0" err="1">
                    <a:latin typeface="Times New Roman" pitchFamily="18" charset="0"/>
                  </a:rPr>
                  <a:t>dụng</a:t>
                </a:r>
                <a:r>
                  <a:rPr lang="en-US" sz="2300" dirty="0">
                    <a:latin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</a:rPr>
                  <a:t>định</a:t>
                </a:r>
                <a:r>
                  <a:rPr lang="en-US" sz="2300" dirty="0">
                    <a:latin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</a:rPr>
                  <a:t>lí</a:t>
                </a:r>
                <a:r>
                  <a:rPr lang="en-US" sz="2300" dirty="0">
                    <a:latin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</a:rPr>
                  <a:t>Pitago</a:t>
                </a:r>
                <a:r>
                  <a:rPr lang="en-US" sz="2300" dirty="0">
                    <a:latin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</a:rPr>
                  <a:t>trong</a:t>
                </a:r>
                <a:r>
                  <a:rPr lang="en-US" sz="2300" dirty="0">
                    <a:latin typeface="Times New Roman" pitchFamily="18" charset="0"/>
                  </a:rPr>
                  <a:t>             </a:t>
                </a:r>
                <a:r>
                  <a:rPr lang="en-US" sz="2300" dirty="0" err="1">
                    <a:latin typeface="Times New Roman" pitchFamily="18" charset="0"/>
                  </a:rPr>
                  <a:t>vuông</a:t>
                </a:r>
                <a:r>
                  <a:rPr lang="en-US" sz="2300" dirty="0">
                    <a:latin typeface="Times New Roman" pitchFamily="18" charset="0"/>
                  </a:rPr>
                  <a:t> </a:t>
                </a:r>
                <a:r>
                  <a:rPr lang="en-US" sz="2300" dirty="0" err="1">
                    <a:latin typeface="Times New Roman" pitchFamily="18" charset="0"/>
                  </a:rPr>
                  <a:t>tại</a:t>
                </a:r>
                <a:r>
                  <a:rPr lang="en-US" sz="2300" dirty="0">
                    <a:latin typeface="Times New Roman" pitchFamily="18" charset="0"/>
                  </a:rPr>
                  <a:t>    , ta </a:t>
                </a:r>
                <a:r>
                  <a:rPr lang="en-US" sz="2300" dirty="0" err="1" smtClean="0">
                    <a:latin typeface="Times New Roman" pitchFamily="18" charset="0"/>
                  </a:rPr>
                  <a:t>có</a:t>
                </a:r>
                <a:r>
                  <a:rPr lang="en-US" sz="2300" dirty="0" smtClean="0">
                    <a:latin typeface="Times New Roman" pitchFamily="18" charset="0"/>
                  </a:rPr>
                  <a:t>:</a:t>
                </a:r>
                <a:endParaRPr lang="en-US" sz="2300" dirty="0">
                  <a:latin typeface="Times New Roman" pitchFamily="18" charset="0"/>
                </a:endParaRPr>
              </a:p>
            </p:txBody>
          </p:sp>
          <p:graphicFrame>
            <p:nvGraphicFramePr>
              <p:cNvPr id="47" name="Object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6829565"/>
                  </p:ext>
                </p:extLst>
              </p:nvPr>
            </p:nvGraphicFramePr>
            <p:xfrm>
              <a:off x="5191980" y="4273550"/>
              <a:ext cx="1054100" cy="330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71" name="Equation" r:id="rId9" imgW="1054100" imgH="330200" progId="Equation.DSMT4">
                      <p:embed/>
                    </p:oleObj>
                  </mc:Choice>
                  <mc:Fallback>
                    <p:oleObj name="Equation" r:id="rId9" imgW="1054100" imgH="330200" progId="Equation.DSMT4">
                      <p:embed/>
                      <p:pic>
                        <p:nvPicPr>
                          <p:cNvPr id="0" name="Picture 19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91980" y="4273550"/>
                            <a:ext cx="1054100" cy="330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Object 4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78954373"/>
                  </p:ext>
                </p:extLst>
              </p:nvPr>
            </p:nvGraphicFramePr>
            <p:xfrm>
              <a:off x="488950" y="4622800"/>
              <a:ext cx="4660900" cy="171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72" name="Equation" r:id="rId11" imgW="4660560" imgH="1714320" progId="Equation.DSMT4">
                      <p:embed/>
                    </p:oleObj>
                  </mc:Choice>
                  <mc:Fallback>
                    <p:oleObj name="Equation" r:id="rId11" imgW="4660560" imgH="1714320" progId="Equation.DSMT4">
                      <p:embed/>
                      <p:pic>
                        <p:nvPicPr>
                          <p:cNvPr id="0" name="Picture 19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8950" y="4622800"/>
                            <a:ext cx="4660900" cy="171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Object 4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41865505"/>
                  </p:ext>
                </p:extLst>
              </p:nvPr>
            </p:nvGraphicFramePr>
            <p:xfrm>
              <a:off x="7846280" y="4267200"/>
              <a:ext cx="368300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73" name="Equation" r:id="rId13" imgW="368140" imgH="317362" progId="Equation.DSMT4">
                      <p:embed/>
                    </p:oleObj>
                  </mc:Choice>
                  <mc:Fallback>
                    <p:oleObj name="Equation" r:id="rId13" imgW="368140" imgH="317362" progId="Equation.DSMT4">
                      <p:embed/>
                      <p:pic>
                        <p:nvPicPr>
                          <p:cNvPr id="0" name="Picture 1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46280" y="4267200"/>
                            <a:ext cx="368300" cy="317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0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0637813"/>
                </p:ext>
              </p:extLst>
            </p:nvPr>
          </p:nvGraphicFramePr>
          <p:xfrm>
            <a:off x="5143500" y="4686300"/>
            <a:ext cx="1801812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4" name="Equation" r:id="rId15" imgW="660113" imgH="177723" progId="Equation.DSMT4">
                    <p:embed/>
                  </p:oleObj>
                </mc:Choice>
                <mc:Fallback>
                  <p:oleObj name="Equation" r:id="rId15" imgW="660113" imgH="177723" progId="Equation.DSMT4">
                    <p:embed/>
                    <p:pic>
                      <p:nvPicPr>
                        <p:cNvPr id="0" name="Picture 1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3500" y="4686300"/>
                          <a:ext cx="1801812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Group 2"/>
          <p:cNvGrpSpPr>
            <a:grpSpLocks/>
          </p:cNvGrpSpPr>
          <p:nvPr/>
        </p:nvGrpSpPr>
        <p:grpSpPr bwMode="auto">
          <a:xfrm>
            <a:off x="-9728" y="408"/>
            <a:ext cx="9176588" cy="524867"/>
            <a:chOff x="0" y="0"/>
            <a:chExt cx="9144000" cy="554281"/>
          </a:xfrm>
        </p:grpSpPr>
        <p:sp>
          <p:nvSpPr>
            <p:cNvPr id="56" name="Hộp Văn bản 33"/>
            <p:cNvSpPr txBox="1"/>
            <p:nvPr/>
          </p:nvSpPr>
          <p:spPr>
            <a:xfrm>
              <a:off x="0" y="0"/>
              <a:ext cx="9144000" cy="55254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WordArt 2"/>
            <p:cNvSpPr>
              <a:spLocks noChangeArrowheads="1" noChangeShapeType="1" noTextEdit="1"/>
            </p:cNvSpPr>
            <p:nvPr/>
          </p:nvSpPr>
          <p:spPr bwMode="auto">
            <a:xfrm>
              <a:off x="85623" y="29184"/>
              <a:ext cx="8864757" cy="525097"/>
            </a:xfrm>
            <a:prstGeom prst="rect">
              <a:avLst/>
            </a:prstGeom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3600" b="1" kern="1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5C422A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§</a:t>
              </a:r>
              <a:r>
                <a:rPr lang="en-US" sz="36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5C422A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3600" b="1" dirty="0" smtClean="0">
                  <a:solidFill>
                    <a:srgbClr val="5C422A"/>
                  </a:solidFill>
                  <a:latin typeface="Times New Roman" pitchFamily="18" charset="0"/>
                </a:rPr>
                <a:t>VỊ </a:t>
              </a:r>
              <a:r>
                <a:rPr lang="en-US" sz="3600" b="1" dirty="0">
                  <a:solidFill>
                    <a:srgbClr val="5C422A"/>
                  </a:solidFill>
                  <a:latin typeface="Times New Roman" pitchFamily="18" charset="0"/>
                </a:rPr>
                <a:t>TRÍ TƯƠNG ĐỐI CỦA ĐƯỜNG THẲNG VÀ ĐƯỜNG TRÒN</a:t>
              </a:r>
              <a:endParaRPr lang="en-US" sz="3600" b="1" kern="10" dirty="0">
                <a:solidFill>
                  <a:srgbClr val="5C422A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23825" y="1066262"/>
            <a:ext cx="6115050" cy="1508105"/>
            <a:chOff x="4191000" y="1524006"/>
            <a:chExt cx="8153400" cy="2010807"/>
          </a:xfrm>
        </p:grpSpPr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B812FD0D-3345-4D97-BED4-5A0590056D2D}"/>
                </a:ext>
              </a:extLst>
            </p:cNvPr>
            <p:cNvSpPr txBox="1"/>
            <p:nvPr/>
          </p:nvSpPr>
          <p:spPr>
            <a:xfrm>
              <a:off x="4191000" y="1524006"/>
              <a:ext cx="8153400" cy="20108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3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300" dirty="0" smtClean="0">
                  <a:latin typeface="Times New Roman" panose="02020603050405020304" pitchFamily="18" charset="0"/>
                </a:rPr>
                <a:t>Cho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đường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thẳng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  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và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một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điểm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   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cách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   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là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      .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Vẽ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đường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tròn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tâm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    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bán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kính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       . </a:t>
              </a:r>
            </a:p>
            <a:p>
              <a:r>
                <a:rPr lang="en-US" sz="2300" dirty="0" smtClean="0">
                  <a:latin typeface="Times New Roman" panose="02020603050405020304" pitchFamily="18" charset="0"/>
                </a:rPr>
                <a:t>b)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Gọi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   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và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   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là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các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giao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điểm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của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đường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</a:t>
              </a:r>
              <a:r>
                <a:rPr lang="en-US" sz="2300" dirty="0" err="1" smtClean="0">
                  <a:latin typeface="Times New Roman" panose="02020603050405020304" pitchFamily="18" charset="0"/>
                </a:rPr>
                <a:t>thẳng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    </a:t>
              </a:r>
            </a:p>
            <a:p>
              <a:pPr marL="385763" indent="-385763"/>
              <a:r>
                <a:rPr lang="en-US" sz="2300" dirty="0" smtClean="0">
                  <a:latin typeface="Times New Roman" panose="02020603050405020304" pitchFamily="18" charset="0"/>
                </a:rPr>
                <a:t>        </a:t>
              </a:r>
              <a:r>
                <a:rPr lang="en-US" sz="2300" dirty="0" err="1">
                  <a:latin typeface="Times New Roman" panose="02020603050405020304" pitchFamily="18" charset="0"/>
                </a:rPr>
                <a:t>và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đường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tròn</a:t>
              </a:r>
              <a:r>
                <a:rPr lang="en-US" sz="2300" dirty="0">
                  <a:latin typeface="Times New Roman" panose="02020603050405020304" pitchFamily="18" charset="0"/>
                </a:rPr>
                <a:t>      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</a:t>
              </a:r>
              <a:r>
                <a:rPr lang="en-US" sz="2300" dirty="0" smtClean="0">
                  <a:latin typeface="Times New Roman" panose="02020603050405020304" pitchFamily="18" charset="0"/>
                </a:rPr>
                <a:t>. </a:t>
              </a:r>
              <a:r>
                <a:rPr lang="en-US" sz="2300" dirty="0" err="1">
                  <a:latin typeface="Times New Roman" panose="02020603050405020304" pitchFamily="18" charset="0"/>
                </a:rPr>
                <a:t>Tính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độ</a:t>
              </a:r>
              <a:r>
                <a:rPr lang="en-US" sz="2300" dirty="0">
                  <a:latin typeface="Times New Roman" panose="02020603050405020304" pitchFamily="18" charset="0"/>
                </a:rPr>
                <a:t> </a:t>
              </a:r>
              <a:r>
                <a:rPr lang="en-US" sz="2300" dirty="0" err="1">
                  <a:latin typeface="Times New Roman" panose="02020603050405020304" pitchFamily="18" charset="0"/>
                </a:rPr>
                <a:t>dài</a:t>
              </a:r>
              <a:r>
                <a:rPr lang="en-US" sz="2300" dirty="0">
                  <a:latin typeface="Times New Roman" panose="02020603050405020304" pitchFamily="18" charset="0"/>
                </a:rPr>
                <a:t>      </a:t>
              </a:r>
              <a:r>
                <a:rPr lang="en-US" sz="2300" dirty="0" smtClean="0">
                  <a:latin typeface="Times New Roman" panose="02020603050405020304" pitchFamily="18" charset="0"/>
                </a:rPr>
                <a:t> .</a:t>
              </a:r>
              <a:endParaRPr lang="en-US" sz="2300" dirty="0"/>
            </a:p>
          </p:txBody>
        </p:sp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9614890"/>
                </p:ext>
              </p:extLst>
            </p:nvPr>
          </p:nvGraphicFramePr>
          <p:xfrm>
            <a:off x="4725611" y="3097006"/>
            <a:ext cx="265431" cy="265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5" name="Equation" r:id="rId17" imgW="241195" imgH="241195" progId="Equation.DSMT4">
                    <p:embed/>
                  </p:oleObj>
                </mc:Choice>
                <mc:Fallback>
                  <p:oleObj name="Equation" r:id="rId17" imgW="241195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5611" y="3097006"/>
                          <a:ext cx="265431" cy="2654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111391"/>
                </p:ext>
              </p:extLst>
            </p:nvPr>
          </p:nvGraphicFramePr>
          <p:xfrm>
            <a:off x="7404100" y="2145249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6" name="Equation" r:id="rId19" imgW="304668" imgH="330057" progId="Equation.DSMT4">
                    <p:embed/>
                  </p:oleObj>
                </mc:Choice>
                <mc:Fallback>
                  <p:oleObj name="Equation" r:id="rId19" imgW="304668" imgH="3300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4100" y="2145249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10750927"/>
                </p:ext>
              </p:extLst>
            </p:nvPr>
          </p:nvGraphicFramePr>
          <p:xfrm>
            <a:off x="10782935" y="1715858"/>
            <a:ext cx="265431" cy="265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7" name="Equation" r:id="rId21" imgW="241195" imgH="241195" progId="Equation.DSMT4">
                    <p:embed/>
                  </p:oleObj>
                </mc:Choice>
                <mc:Fallback>
                  <p:oleObj name="Equation" r:id="rId21" imgW="241195" imgH="24119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82935" y="1715858"/>
                          <a:ext cx="265431" cy="2654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9600597"/>
                </p:ext>
              </p:extLst>
            </p:nvPr>
          </p:nvGraphicFramePr>
          <p:xfrm>
            <a:off x="9347200" y="2109942"/>
            <a:ext cx="6477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8" name="Equation" r:id="rId23" imgW="647700" imgH="330200" progId="Equation.DSMT4">
                    <p:embed/>
                  </p:oleObj>
                </mc:Choice>
                <mc:Fallback>
                  <p:oleObj name="Equation" r:id="rId23" imgW="647700" imgH="330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47200" y="2109942"/>
                          <a:ext cx="6477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0452089"/>
                </p:ext>
              </p:extLst>
            </p:nvPr>
          </p:nvGraphicFramePr>
          <p:xfrm>
            <a:off x="9575800" y="1683739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9" name="Equation" r:id="rId25" imgW="304668" imgH="330057" progId="Equation.DSMT4">
                    <p:embed/>
                  </p:oleObj>
                </mc:Choice>
                <mc:Fallback>
                  <p:oleObj name="Equation" r:id="rId25" imgW="304668" imgH="3300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75800" y="1683739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4637496"/>
                </p:ext>
              </p:extLst>
            </p:nvPr>
          </p:nvGraphicFramePr>
          <p:xfrm>
            <a:off x="11468100" y="1671039"/>
            <a:ext cx="6477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80" name="Equation" r:id="rId27" imgW="647700" imgH="330200" progId="Equation.DSMT4">
                    <p:embed/>
                  </p:oleObj>
                </mc:Choice>
                <mc:Fallback>
                  <p:oleObj name="Equation" r:id="rId27" imgW="647700" imgH="330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68100" y="1671039"/>
                          <a:ext cx="6477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4876472"/>
                </p:ext>
              </p:extLst>
            </p:nvPr>
          </p:nvGraphicFramePr>
          <p:xfrm>
            <a:off x="7200900" y="1727923"/>
            <a:ext cx="265431" cy="265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81" name="Equation" r:id="rId29" imgW="241200" imgH="241200" progId="Equation.DSMT4">
                    <p:embed/>
                  </p:oleObj>
                </mc:Choice>
                <mc:Fallback>
                  <p:oleObj name="Equation" r:id="rId29" imgW="2412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0900" y="1727923"/>
                          <a:ext cx="265431" cy="2654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8937982"/>
                </p:ext>
              </p:extLst>
            </p:nvPr>
          </p:nvGraphicFramePr>
          <p:xfrm>
            <a:off x="5407760" y="2614383"/>
            <a:ext cx="2921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82" name="Equation" r:id="rId31" imgW="291847" imgH="317225" progId="Equation.DSMT4">
                    <p:embed/>
                  </p:oleObj>
                </mc:Choice>
                <mc:Fallback>
                  <p:oleObj name="Equation" r:id="rId31" imgW="291847" imgH="31722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07760" y="2614383"/>
                          <a:ext cx="2921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1813481"/>
                </p:ext>
              </p:extLst>
            </p:nvPr>
          </p:nvGraphicFramePr>
          <p:xfrm>
            <a:off x="6311900" y="2604225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83" name="Equation" r:id="rId33" imgW="304668" imgH="330057" progId="Equation.DSMT4">
                    <p:embed/>
                  </p:oleObj>
                </mc:Choice>
                <mc:Fallback>
                  <p:oleObj name="Equation" r:id="rId33" imgW="304668" imgH="3300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1900" y="2604225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6858265"/>
                </p:ext>
              </p:extLst>
            </p:nvPr>
          </p:nvGraphicFramePr>
          <p:xfrm>
            <a:off x="7378700" y="3026321"/>
            <a:ext cx="5715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84" name="Equation" r:id="rId35" imgW="571252" imgH="418918" progId="Equation.DSMT4">
                    <p:embed/>
                  </p:oleObj>
                </mc:Choice>
                <mc:Fallback>
                  <p:oleObj name="Equation" r:id="rId35" imgW="571252" imgH="418918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8700" y="3026321"/>
                          <a:ext cx="5715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0236442"/>
                </p:ext>
              </p:extLst>
            </p:nvPr>
          </p:nvGraphicFramePr>
          <p:xfrm>
            <a:off x="10121900" y="3061424"/>
            <a:ext cx="558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85" name="Equation" r:id="rId37" imgW="558800" imgH="330200" progId="Equation.DSMT4">
                    <p:embed/>
                  </p:oleObj>
                </mc:Choice>
                <mc:Fallback>
                  <p:oleObj name="Equation" r:id="rId37" imgW="558800" imgH="330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21900" y="3061424"/>
                          <a:ext cx="558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0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64" y="4174944"/>
            <a:ext cx="5889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times up"/>
          <p:cNvGrpSpPr>
            <a:grpSpLocks/>
          </p:cNvGrpSpPr>
          <p:nvPr/>
        </p:nvGrpSpPr>
        <p:grpSpPr bwMode="auto">
          <a:xfrm>
            <a:off x="7860323" y="3562350"/>
            <a:ext cx="1055077" cy="568144"/>
            <a:chOff x="2989747" y="438150"/>
            <a:chExt cx="1572029" cy="683752"/>
          </a:xfrm>
        </p:grpSpPr>
        <p:sp>
          <p:nvSpPr>
            <p:cNvPr id="42" name="Rounded Rectangle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989747" y="539555"/>
              <a:ext cx="1572029" cy="58234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 dirty="0">
                <a:cs typeface="Arial" panose="020B0604020202020204" pitchFamily="34" charset="0"/>
              </a:endParaRPr>
            </a:p>
          </p:txBody>
        </p:sp>
        <p:sp>
          <p:nvSpPr>
            <p:cNvPr id="43" name="Rounded Rectangle 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989747" y="438150"/>
              <a:ext cx="1572029" cy="582349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Bắt</a:t>
              </a:r>
              <a:r>
                <a:rPr lang="en-GB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đầu</a:t>
              </a:r>
              <a:r>
                <a:rPr lang="en-GB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52" name="Picture 3" descr="C:\Users\ADMIN\Desktop\Picture2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27" y="4343219"/>
            <a:ext cx="4794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14"/>
          <p:cNvGrpSpPr>
            <a:grpSpLocks/>
          </p:cNvGrpSpPr>
          <p:nvPr/>
        </p:nvGrpSpPr>
        <p:grpSpPr bwMode="auto">
          <a:xfrm>
            <a:off x="8364514" y="4332107"/>
            <a:ext cx="68263" cy="76200"/>
            <a:chOff x="2455863" y="2411803"/>
            <a:chExt cx="566738" cy="566738"/>
          </a:xfrm>
        </p:grpSpPr>
        <p:sp>
          <p:nvSpPr>
            <p:cNvPr id="5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75" name="Group 20"/>
          <p:cNvGrpSpPr>
            <a:grpSpLocks/>
          </p:cNvGrpSpPr>
          <p:nvPr/>
        </p:nvGrpSpPr>
        <p:grpSpPr bwMode="auto">
          <a:xfrm>
            <a:off x="8366102" y="4882969"/>
            <a:ext cx="68262" cy="77788"/>
            <a:chOff x="2455863" y="2411803"/>
            <a:chExt cx="566738" cy="566738"/>
          </a:xfrm>
        </p:grpSpPr>
        <p:sp>
          <p:nvSpPr>
            <p:cNvPr id="7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81" name="Group 26"/>
          <p:cNvGrpSpPr>
            <a:grpSpLocks/>
          </p:cNvGrpSpPr>
          <p:nvPr/>
        </p:nvGrpSpPr>
        <p:grpSpPr bwMode="auto">
          <a:xfrm>
            <a:off x="8588352" y="4624207"/>
            <a:ext cx="68262" cy="76200"/>
            <a:chOff x="2455863" y="2411803"/>
            <a:chExt cx="566738" cy="566738"/>
          </a:xfrm>
        </p:grpSpPr>
        <p:sp>
          <p:nvSpPr>
            <p:cNvPr id="8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87" name="Group 32"/>
          <p:cNvGrpSpPr>
            <a:grpSpLocks/>
          </p:cNvGrpSpPr>
          <p:nvPr/>
        </p:nvGrpSpPr>
        <p:grpSpPr bwMode="auto">
          <a:xfrm>
            <a:off x="8161314" y="4649607"/>
            <a:ext cx="68263" cy="76200"/>
            <a:chOff x="2455863" y="2411803"/>
            <a:chExt cx="566738" cy="566738"/>
          </a:xfrm>
        </p:grpSpPr>
        <p:sp>
          <p:nvSpPr>
            <p:cNvPr id="8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9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sp>
        <p:nvSpPr>
          <p:cNvPr id="93" name="Oval 107"/>
          <p:cNvSpPr>
            <a:spLocks noChangeArrowheads="1"/>
          </p:cNvSpPr>
          <p:nvPr/>
        </p:nvSpPr>
        <p:spPr bwMode="auto">
          <a:xfrm>
            <a:off x="8372452" y="4621032"/>
            <a:ext cx="52387" cy="5715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196488" y="2432962"/>
            <a:ext cx="10895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 smtClean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300" b="1" dirty="0">
              <a:solidFill>
                <a:srgbClr val="4227E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DT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30" name="Group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89566290"/>
              </p:ext>
            </p:extLst>
          </p:nvPr>
        </p:nvGraphicFramePr>
        <p:xfrm>
          <a:off x="457200" y="1837135"/>
          <a:ext cx="8229600" cy="2496312"/>
        </p:xfrm>
        <a:graphic>
          <a:graphicData uri="http://schemas.openxmlformats.org/drawingml/2006/table">
            <a:tbl>
              <a:tblPr/>
              <a:tblGrid>
                <a:gridCol w="1195388"/>
                <a:gridCol w="2513012"/>
                <a:gridCol w="4521200"/>
              </a:tblGrid>
              <a:tr h="734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5cm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6cm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4cm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  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3cm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..........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7cm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1)........................................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3)…………………….......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2085975" y="2962930"/>
            <a:ext cx="8175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6cm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4733925" y="2562225"/>
            <a:ext cx="1635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Cắt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nhau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4648200" y="3419475"/>
            <a:ext cx="3074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nhau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350839" y="200025"/>
            <a:ext cx="84042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BT 17 SGK</a:t>
            </a: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(…)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.VnTime" pitchFamily="34" charset="0"/>
            </a:endParaRPr>
          </a:p>
        </p:txBody>
      </p:sp>
      <p:pic>
        <p:nvPicPr>
          <p:cNvPr id="9" name="Picture 27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5350"/>
            <a:ext cx="7133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8685" y="4648201"/>
            <a:ext cx="713316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7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683" y="4706144"/>
            <a:ext cx="7133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368" y="4648995"/>
            <a:ext cx="713316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27815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5" grpId="0"/>
      <p:bldP spid="20506" grpId="0"/>
      <p:bldP spid="205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4300" y="2112968"/>
            <a:ext cx="5600700" cy="3277820"/>
            <a:chOff x="0" y="2919948"/>
            <a:chExt cx="7467600" cy="4370424"/>
          </a:xfrm>
        </p:grpSpPr>
        <p:sp>
          <p:nvSpPr>
            <p:cNvPr id="12" name="TextBox 11"/>
            <p:cNvSpPr txBox="1"/>
            <p:nvPr/>
          </p:nvSpPr>
          <p:spPr>
            <a:xfrm>
              <a:off x="0" y="2919948"/>
              <a:ext cx="7391400" cy="4370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tuyến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       </a:t>
              </a:r>
            </a:p>
            <a:p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                    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   (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lý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endParaRPr lang="en-US" sz="23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Áp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lý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Pitago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     </a:t>
              </a:r>
            </a:p>
            <a:p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endParaRPr lang="en-US" sz="23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3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300" dirty="0">
                <a:latin typeface="Times New Roman" pitchFamily="18" charset="0"/>
                <a:cs typeface="Times New Roman" pitchFamily="18" charset="0"/>
              </a:endParaRPr>
            </a:p>
            <a:p>
              <a:endParaRPr lang="en-US" sz="23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2988092"/>
                </p:ext>
              </p:extLst>
            </p:nvPr>
          </p:nvGraphicFramePr>
          <p:xfrm>
            <a:off x="533400" y="3059648"/>
            <a:ext cx="533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30" name="Equation" r:id="rId4" imgW="532937" imgH="317225" progId="Equation.DSMT4">
                    <p:embed/>
                  </p:oleObj>
                </mc:Choice>
                <mc:Fallback>
                  <p:oleObj name="Equation" r:id="rId4" imgW="532937" imgH="317225" progId="Equation.DSMT4">
                    <p:embed/>
                    <p:pic>
                      <p:nvPicPr>
                        <p:cNvPr id="0" name="Picture 3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3059648"/>
                          <a:ext cx="5334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5670547"/>
                </p:ext>
              </p:extLst>
            </p:nvPr>
          </p:nvGraphicFramePr>
          <p:xfrm>
            <a:off x="3733800" y="3048000"/>
            <a:ext cx="5715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31" name="Equation" r:id="rId6" imgW="571252" imgH="418918" progId="Equation.DSMT4">
                    <p:embed/>
                  </p:oleObj>
                </mc:Choice>
                <mc:Fallback>
                  <p:oleObj name="Equation" r:id="rId6" imgW="571252" imgH="418918" progId="Equation.DSMT4">
                    <p:embed/>
                    <p:pic>
                      <p:nvPicPr>
                        <p:cNvPr id="0" name="Picture 3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3048000"/>
                          <a:ext cx="5715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9738866"/>
                </p:ext>
              </p:extLst>
            </p:nvPr>
          </p:nvGraphicFramePr>
          <p:xfrm>
            <a:off x="457203" y="3529548"/>
            <a:ext cx="19177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32" name="Equation" r:id="rId8" imgW="1917700" imgH="330200" progId="Equation.DSMT4">
                    <p:embed/>
                  </p:oleObj>
                </mc:Choice>
                <mc:Fallback>
                  <p:oleObj name="Equation" r:id="rId8" imgW="1917700" imgH="330200" progId="Equation.DSMT4">
                    <p:embed/>
                    <p:pic>
                      <p:nvPicPr>
                        <p:cNvPr id="0" name="Picture 3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3" y="3529548"/>
                          <a:ext cx="19177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0692787"/>
                </p:ext>
              </p:extLst>
            </p:nvPr>
          </p:nvGraphicFramePr>
          <p:xfrm>
            <a:off x="3035300" y="3529548"/>
            <a:ext cx="2921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33" name="Equation" r:id="rId10" imgW="291847" imgH="317225" progId="Equation.DSMT4">
                    <p:embed/>
                  </p:oleObj>
                </mc:Choice>
                <mc:Fallback>
                  <p:oleObj name="Equation" r:id="rId10" imgW="291847" imgH="317225" progId="Equation.DSMT4">
                    <p:embed/>
                    <p:pic>
                      <p:nvPicPr>
                        <p:cNvPr id="0" name="Picture 3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5300" y="3529548"/>
                          <a:ext cx="2921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6885703"/>
                </p:ext>
              </p:extLst>
            </p:nvPr>
          </p:nvGraphicFramePr>
          <p:xfrm>
            <a:off x="335624" y="3963015"/>
            <a:ext cx="1970352" cy="460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34" name="Equation" r:id="rId12" imgW="2158920" imgH="457200" progId="Equation.DSMT4">
                    <p:embed/>
                  </p:oleObj>
                </mc:Choice>
                <mc:Fallback>
                  <p:oleObj name="Equation" r:id="rId12" imgW="2158920" imgH="457200" progId="Equation.DSMT4">
                    <p:embed/>
                    <p:pic>
                      <p:nvPicPr>
                        <p:cNvPr id="0" name="Picture 3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624" y="3963015"/>
                          <a:ext cx="1970352" cy="46020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5317877"/>
                </p:ext>
              </p:extLst>
            </p:nvPr>
          </p:nvGraphicFramePr>
          <p:xfrm>
            <a:off x="4559300" y="4483100"/>
            <a:ext cx="10160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35" name="Equation" r:id="rId14" imgW="1016000" imgH="330200" progId="Equation.DSMT4">
                    <p:embed/>
                  </p:oleObj>
                </mc:Choice>
                <mc:Fallback>
                  <p:oleObj name="Equation" r:id="rId14" imgW="1016000" imgH="330200" progId="Equation.DSMT4">
                    <p:embed/>
                    <p:pic>
                      <p:nvPicPr>
                        <p:cNvPr id="0" name="Picture 3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9300" y="4483100"/>
                          <a:ext cx="10160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4794304"/>
                </p:ext>
              </p:extLst>
            </p:nvPr>
          </p:nvGraphicFramePr>
          <p:xfrm>
            <a:off x="7175500" y="4494748"/>
            <a:ext cx="2921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36" name="Equation" r:id="rId16" imgW="291847" imgH="317225" progId="Equation.DSMT4">
                    <p:embed/>
                  </p:oleObj>
                </mc:Choice>
                <mc:Fallback>
                  <p:oleObj name="Equation" r:id="rId16" imgW="291847" imgH="317225" progId="Equation.DSMT4">
                    <p:embed/>
                    <p:pic>
                      <p:nvPicPr>
                        <p:cNvPr id="0" name="Picture 3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75500" y="4494748"/>
                          <a:ext cx="2921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8764178"/>
                </p:ext>
              </p:extLst>
            </p:nvPr>
          </p:nvGraphicFramePr>
          <p:xfrm>
            <a:off x="901700" y="5105400"/>
            <a:ext cx="5499100" cy="157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37" name="Equation" r:id="rId18" imgW="5499000" imgH="1574640" progId="Equation.DSMT4">
                    <p:embed/>
                  </p:oleObj>
                </mc:Choice>
                <mc:Fallback>
                  <p:oleObj name="Equation" r:id="rId18" imgW="5499000" imgH="1574640" progId="Equation.DSMT4">
                    <p:embed/>
                    <p:pic>
                      <p:nvPicPr>
                        <p:cNvPr id="0" name="Picture 3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1700" y="5105400"/>
                          <a:ext cx="5499100" cy="157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" name="Group 28"/>
          <p:cNvGrpSpPr/>
          <p:nvPr/>
        </p:nvGrpSpPr>
        <p:grpSpPr>
          <a:xfrm>
            <a:off x="0" y="733711"/>
            <a:ext cx="8839200" cy="1154162"/>
            <a:chOff x="0" y="1066800"/>
            <a:chExt cx="11785600" cy="1538883"/>
          </a:xfrm>
        </p:grpSpPr>
        <p:sp>
          <p:nvSpPr>
            <p:cNvPr id="11" name="TextBox 10"/>
            <p:cNvSpPr txBox="1"/>
            <p:nvPr/>
          </p:nvSpPr>
          <p:spPr>
            <a:xfrm>
              <a:off x="0" y="1066800"/>
              <a:ext cx="11785600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20/</a:t>
              </a:r>
              <a:r>
                <a:rPr lang="en-US" sz="23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sgk</a:t>
              </a:r>
              <a:r>
                <a:rPr lang="en-US" sz="23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/110: 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kính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Kẻ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tuyến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(   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).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     .                  </a:t>
              </a:r>
              <a:endPara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5200050"/>
                </p:ext>
              </p:extLst>
            </p:nvPr>
          </p:nvGraphicFramePr>
          <p:xfrm>
            <a:off x="6197600" y="1206500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38" name="Equation" r:id="rId20" imgW="304560" imgH="330120" progId="Equation.DSMT4">
                    <p:embed/>
                  </p:oleObj>
                </mc:Choice>
                <mc:Fallback>
                  <p:oleObj name="Equation" r:id="rId20" imgW="304560" imgH="330120" progId="Equation.DSMT4">
                    <p:embed/>
                    <p:pic>
                      <p:nvPicPr>
                        <p:cNvPr id="0" name="Picture 3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7600" y="1206500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3292968"/>
                </p:ext>
              </p:extLst>
            </p:nvPr>
          </p:nvGraphicFramePr>
          <p:xfrm>
            <a:off x="8089900" y="1206500"/>
            <a:ext cx="6477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39" name="Equation" r:id="rId22" imgW="647640" imgH="330120" progId="Equation.DSMT4">
                    <p:embed/>
                  </p:oleObj>
                </mc:Choice>
                <mc:Fallback>
                  <p:oleObj name="Equation" r:id="rId22" imgW="647640" imgH="330120" progId="Equation.DSMT4">
                    <p:embed/>
                    <p:pic>
                      <p:nvPicPr>
                        <p:cNvPr id="0" name="Picture 3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9900" y="1206500"/>
                          <a:ext cx="6477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1025355"/>
                </p:ext>
              </p:extLst>
            </p:nvPr>
          </p:nvGraphicFramePr>
          <p:xfrm>
            <a:off x="1638300" y="1671141"/>
            <a:ext cx="8001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40" name="Equation" r:id="rId24" imgW="799920" imgH="330120" progId="Equation.DSMT4">
                    <p:embed/>
                  </p:oleObj>
                </mc:Choice>
                <mc:Fallback>
                  <p:oleObj name="Equation" r:id="rId24" imgW="799920" imgH="330120" progId="Equation.DSMT4">
                    <p:embed/>
                    <p:pic>
                      <p:nvPicPr>
                        <p:cNvPr id="0" name="Picture 3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8300" y="1671141"/>
                          <a:ext cx="8001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7524942"/>
                </p:ext>
              </p:extLst>
            </p:nvPr>
          </p:nvGraphicFramePr>
          <p:xfrm>
            <a:off x="8001000" y="1689100"/>
            <a:ext cx="2921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41" name="Equation" r:id="rId26" imgW="291960" imgH="317520" progId="Equation.DSMT4">
                    <p:embed/>
                  </p:oleObj>
                </mc:Choice>
                <mc:Fallback>
                  <p:oleObj name="Equation" r:id="rId26" imgW="291960" imgH="317520" progId="Equation.DSMT4">
                    <p:embed/>
                    <p:pic>
                      <p:nvPicPr>
                        <p:cNvPr id="0" name="Picture 3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1689100"/>
                          <a:ext cx="2921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1584231"/>
                </p:ext>
              </p:extLst>
            </p:nvPr>
          </p:nvGraphicFramePr>
          <p:xfrm>
            <a:off x="10883900" y="1206500"/>
            <a:ext cx="2921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42" name="Equation" r:id="rId28" imgW="291960" imgH="317160" progId="Equation.DSMT4">
                    <p:embed/>
                  </p:oleObj>
                </mc:Choice>
                <mc:Fallback>
                  <p:oleObj name="Equation" r:id="rId28" imgW="291960" imgH="317160" progId="Equation.DSMT4">
                    <p:embed/>
                    <p:pic>
                      <p:nvPicPr>
                        <p:cNvPr id="0" name="Picture 3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83900" y="1206500"/>
                          <a:ext cx="2921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6819370"/>
                </p:ext>
              </p:extLst>
            </p:nvPr>
          </p:nvGraphicFramePr>
          <p:xfrm>
            <a:off x="914400" y="1683465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43" name="Equation" r:id="rId30" imgW="304920" imgH="330120" progId="Equation.DSMT4">
                    <p:embed/>
                  </p:oleObj>
                </mc:Choice>
                <mc:Fallback>
                  <p:oleObj name="Equation" r:id="rId30" imgW="304920" imgH="330120" progId="Equation.DSMT4">
                    <p:embed/>
                    <p:pic>
                      <p:nvPicPr>
                        <p:cNvPr id="0" name="Picture 3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1683465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563887"/>
                </p:ext>
              </p:extLst>
            </p:nvPr>
          </p:nvGraphicFramePr>
          <p:xfrm>
            <a:off x="4775200" y="1663700"/>
            <a:ext cx="533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44" name="Equation" r:id="rId32" imgW="533520" imgH="317520" progId="Equation.DSMT4">
                    <p:embed/>
                  </p:oleObj>
                </mc:Choice>
                <mc:Fallback>
                  <p:oleObj name="Equation" r:id="rId32" imgW="533520" imgH="317520" progId="Equation.DSMT4">
                    <p:embed/>
                    <p:pic>
                      <p:nvPicPr>
                        <p:cNvPr id="0" name="Picture 3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5200" y="1663700"/>
                          <a:ext cx="5334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7521854"/>
                </p:ext>
              </p:extLst>
            </p:nvPr>
          </p:nvGraphicFramePr>
          <p:xfrm>
            <a:off x="1193800" y="2137250"/>
            <a:ext cx="533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45" name="Equation" r:id="rId34" imgW="533520" imgH="317520" progId="Equation.DSMT4">
                    <p:embed/>
                  </p:oleObj>
                </mc:Choice>
                <mc:Fallback>
                  <p:oleObj name="Equation" r:id="rId34" imgW="533520" imgH="317520" progId="Equation.DSMT4">
                    <p:embed/>
                    <p:pic>
                      <p:nvPicPr>
                        <p:cNvPr id="0" name="Picture 3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3800" y="2137250"/>
                          <a:ext cx="5334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Box 30"/>
          <p:cNvSpPr txBox="1"/>
          <p:nvPr/>
        </p:nvSpPr>
        <p:spPr>
          <a:xfrm>
            <a:off x="1714500" y="1691357"/>
            <a:ext cx="1485900" cy="4231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2300" b="1" dirty="0">
              <a:solidFill>
                <a:srgbClr val="4227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78" y="2522544"/>
            <a:ext cx="2114550" cy="5467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32" y="2648273"/>
            <a:ext cx="1232196" cy="2743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82" y="1722443"/>
            <a:ext cx="2135019" cy="21350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59089">
            <a:off x="5840340" y="1606721"/>
            <a:ext cx="1648652" cy="148240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9640">
            <a:off x="5524547" y="513999"/>
            <a:ext cx="1303020" cy="326662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975776" y="2755240"/>
            <a:ext cx="412602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18776" y="1722443"/>
            <a:ext cx="412602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13088" y="2465393"/>
            <a:ext cx="412602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876800" y="2808294"/>
            <a:ext cx="4271963" cy="597694"/>
            <a:chOff x="3048002" y="4267200"/>
            <a:chExt cx="5695950" cy="796925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2" y="4267200"/>
              <a:ext cx="5410200" cy="79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 flipV="1">
              <a:off x="3048002" y="4522788"/>
              <a:ext cx="609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latin typeface="Constantia" pitchFamily="18" charset="0"/>
                  <a:cs typeface="Arial" pitchFamily="34" charset="0"/>
                </a:rPr>
                <a:t>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78" y="2065345"/>
            <a:ext cx="754380" cy="76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" name="Group 43"/>
          <p:cNvGrpSpPr/>
          <p:nvPr/>
        </p:nvGrpSpPr>
        <p:grpSpPr>
          <a:xfrm rot="19565978">
            <a:off x="4384364" y="1959694"/>
            <a:ext cx="4271963" cy="597694"/>
            <a:chOff x="3048002" y="4267200"/>
            <a:chExt cx="5695950" cy="796925"/>
          </a:xfrm>
        </p:grpSpPr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2" y="4267200"/>
              <a:ext cx="5410200" cy="796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 flipV="1">
              <a:off x="3048002" y="4506397"/>
              <a:ext cx="609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latin typeface="Constantia" pitchFamily="18" charset="0"/>
                  <a:cs typeface="Arial" pitchFamily="34" charset="0"/>
                </a:rPr>
                <a:t>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8077">
            <a:off x="4851588" y="2090315"/>
            <a:ext cx="693350" cy="70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656">
            <a:off x="6180928" y="1322395"/>
            <a:ext cx="693350" cy="70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99262" l="2181" r="97508">
                        <a14:foregroundMark x1="97819" y1="97232" x2="97819" y2="97232"/>
                        <a14:foregroundMark x1="3738" y1="5351" x2="3738" y2="5351"/>
                        <a14:foregroundMark x1="3115" y1="2768" x2="3115" y2="2768"/>
                        <a14:foregroundMark x1="3115" y1="99262" x2="3115" y2="99262"/>
                        <a14:foregroundMark x1="2181" y1="738" x2="2181" y2="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7" t="2414" r="3641" b="1882"/>
          <a:stretch/>
        </p:blipFill>
        <p:spPr>
          <a:xfrm rot="8729893">
            <a:off x="5745129" y="2175793"/>
            <a:ext cx="1568416" cy="288036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4078">
            <a:off x="5810727" y="1919195"/>
            <a:ext cx="1028700" cy="274069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645678" y="2179643"/>
            <a:ext cx="412602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59878" y="2522543"/>
            <a:ext cx="412602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grpSp>
        <p:nvGrpSpPr>
          <p:cNvPr id="53" name="Group 2"/>
          <p:cNvGrpSpPr>
            <a:grpSpLocks/>
          </p:cNvGrpSpPr>
          <p:nvPr/>
        </p:nvGrpSpPr>
        <p:grpSpPr bwMode="auto">
          <a:xfrm>
            <a:off x="-9728" y="408"/>
            <a:ext cx="9176588" cy="524867"/>
            <a:chOff x="0" y="0"/>
            <a:chExt cx="9144000" cy="554281"/>
          </a:xfrm>
        </p:grpSpPr>
        <p:sp>
          <p:nvSpPr>
            <p:cNvPr id="54" name="Hộp Văn bản 33"/>
            <p:cNvSpPr txBox="1"/>
            <p:nvPr/>
          </p:nvSpPr>
          <p:spPr>
            <a:xfrm>
              <a:off x="0" y="0"/>
              <a:ext cx="9144000" cy="55254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WordArt 2"/>
            <p:cNvSpPr>
              <a:spLocks noChangeArrowheads="1" noChangeShapeType="1" noTextEdit="1"/>
            </p:cNvSpPr>
            <p:nvPr/>
          </p:nvSpPr>
          <p:spPr bwMode="auto">
            <a:xfrm>
              <a:off x="85623" y="29184"/>
              <a:ext cx="8864757" cy="525097"/>
            </a:xfrm>
            <a:prstGeom prst="rect">
              <a:avLst/>
            </a:prstGeom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3600" b="1" kern="1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5C422A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§</a:t>
              </a:r>
              <a:r>
                <a:rPr lang="en-US" sz="36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5C422A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3600" b="1" dirty="0" smtClean="0">
                  <a:solidFill>
                    <a:srgbClr val="5C422A"/>
                  </a:solidFill>
                  <a:latin typeface="Times New Roman" pitchFamily="18" charset="0"/>
                </a:rPr>
                <a:t>VỊ </a:t>
              </a:r>
              <a:r>
                <a:rPr lang="en-US" sz="3600" b="1" dirty="0">
                  <a:solidFill>
                    <a:srgbClr val="5C422A"/>
                  </a:solidFill>
                  <a:latin typeface="Times New Roman" pitchFamily="18" charset="0"/>
                </a:rPr>
                <a:t>TRÍ TƯƠNG ĐỐI CỦA ĐƯỜNG THẲNG VÀ ĐƯỜNG TRÒN</a:t>
              </a:r>
              <a:endParaRPr lang="en-US" sz="3600" b="1" kern="10" dirty="0">
                <a:solidFill>
                  <a:srgbClr val="5C422A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5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64" y="4174944"/>
            <a:ext cx="5889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times up"/>
          <p:cNvGrpSpPr>
            <a:grpSpLocks/>
          </p:cNvGrpSpPr>
          <p:nvPr/>
        </p:nvGrpSpPr>
        <p:grpSpPr bwMode="auto">
          <a:xfrm>
            <a:off x="7860323" y="3562350"/>
            <a:ext cx="1055077" cy="568144"/>
            <a:chOff x="2989747" y="438150"/>
            <a:chExt cx="1572029" cy="683752"/>
          </a:xfrm>
        </p:grpSpPr>
        <p:sp>
          <p:nvSpPr>
            <p:cNvPr id="58" name="Rounded Rectangle 1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989747" y="539555"/>
              <a:ext cx="1572029" cy="58234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800" dirty="0">
                <a:cs typeface="Arial" panose="020B0604020202020204" pitchFamily="34" charset="0"/>
              </a:endParaRPr>
            </a:p>
          </p:txBody>
        </p:sp>
        <p:sp>
          <p:nvSpPr>
            <p:cNvPr id="59" name="Rounded Rectangle 1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989747" y="438150"/>
              <a:ext cx="1572029" cy="582349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Bắt</a:t>
              </a:r>
              <a:r>
                <a:rPr lang="en-GB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/>
                  </a:solidFill>
                  <a:cs typeface="Times New Roman" panose="02020603050405020304" pitchFamily="18" charset="0"/>
                </a:rPr>
                <a:t>đầu</a:t>
              </a:r>
              <a:r>
                <a:rPr lang="en-GB" sz="1600" b="1" dirty="0">
                  <a:solidFill>
                    <a:schemeClr val="tx1"/>
                  </a:solidFill>
                  <a:cs typeface="Times New Roman" panose="02020603050405020304" pitchFamily="18" charset="0"/>
                </a:rPr>
                <a:t>!</a:t>
              </a:r>
            </a:p>
          </p:txBody>
        </p:sp>
      </p:grpSp>
      <p:pic>
        <p:nvPicPr>
          <p:cNvPr id="60" name="Picture 3" descr="C:\Users\ADMIN\Desktop\Picture2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27" y="4343219"/>
            <a:ext cx="4794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Group 14"/>
          <p:cNvGrpSpPr>
            <a:grpSpLocks/>
          </p:cNvGrpSpPr>
          <p:nvPr/>
        </p:nvGrpSpPr>
        <p:grpSpPr bwMode="auto">
          <a:xfrm>
            <a:off x="8364514" y="4332107"/>
            <a:ext cx="68263" cy="76200"/>
            <a:chOff x="2455863" y="2411803"/>
            <a:chExt cx="566738" cy="566738"/>
          </a:xfrm>
        </p:grpSpPr>
        <p:sp>
          <p:nvSpPr>
            <p:cNvPr id="6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67" name="Group 20"/>
          <p:cNvGrpSpPr>
            <a:grpSpLocks/>
          </p:cNvGrpSpPr>
          <p:nvPr/>
        </p:nvGrpSpPr>
        <p:grpSpPr bwMode="auto">
          <a:xfrm>
            <a:off x="8366102" y="4882969"/>
            <a:ext cx="68262" cy="77788"/>
            <a:chOff x="2455863" y="2411803"/>
            <a:chExt cx="566738" cy="566738"/>
          </a:xfrm>
        </p:grpSpPr>
        <p:sp>
          <p:nvSpPr>
            <p:cNvPr id="6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6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73" name="Group 26"/>
          <p:cNvGrpSpPr>
            <a:grpSpLocks/>
          </p:cNvGrpSpPr>
          <p:nvPr/>
        </p:nvGrpSpPr>
        <p:grpSpPr bwMode="auto">
          <a:xfrm>
            <a:off x="8588352" y="4624207"/>
            <a:ext cx="68262" cy="76200"/>
            <a:chOff x="2455863" y="2411803"/>
            <a:chExt cx="566738" cy="566738"/>
          </a:xfrm>
        </p:grpSpPr>
        <p:sp>
          <p:nvSpPr>
            <p:cNvPr id="7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7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grpSp>
        <p:nvGrpSpPr>
          <p:cNvPr id="79" name="Group 32"/>
          <p:cNvGrpSpPr>
            <a:grpSpLocks/>
          </p:cNvGrpSpPr>
          <p:nvPr/>
        </p:nvGrpSpPr>
        <p:grpSpPr bwMode="auto">
          <a:xfrm>
            <a:off x="8161314" y="4649607"/>
            <a:ext cx="68263" cy="76200"/>
            <a:chOff x="2455863" y="2411803"/>
            <a:chExt cx="566738" cy="566738"/>
          </a:xfrm>
        </p:grpSpPr>
        <p:sp>
          <p:nvSpPr>
            <p:cNvPr id="8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8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147483647 h 45"/>
                <a:gd name="T2" fmla="*/ 0 w 4"/>
                <a:gd name="T3" fmla="*/ 2147483647 h 45"/>
                <a:gd name="T4" fmla="*/ 0 w 4"/>
                <a:gd name="T5" fmla="*/ 2147483647 h 45"/>
                <a:gd name="T6" fmla="*/ 0 w 4"/>
                <a:gd name="T7" fmla="*/ 2147483647 h 45"/>
                <a:gd name="T8" fmla="*/ 0 w 4"/>
                <a:gd name="T9" fmla="*/ 2147483647 h 45"/>
                <a:gd name="T10" fmla="*/ 0 w 4"/>
                <a:gd name="T11" fmla="*/ 2147483647 h 45"/>
                <a:gd name="T12" fmla="*/ 0 w 4"/>
                <a:gd name="T13" fmla="*/ 2147483647 h 45"/>
                <a:gd name="T14" fmla="*/ 0 w 4"/>
                <a:gd name="T15" fmla="*/ 2147483647 h 45"/>
                <a:gd name="T16" fmla="*/ 0 w 4"/>
                <a:gd name="T17" fmla="*/ 2147483647 h 45"/>
                <a:gd name="T18" fmla="*/ 0 w 4"/>
                <a:gd name="T19" fmla="*/ 2147483647 h 45"/>
                <a:gd name="T20" fmla="*/ 0 w 4"/>
                <a:gd name="T21" fmla="*/ 2147483647 h 45"/>
                <a:gd name="T22" fmla="*/ 0 w 4"/>
                <a:gd name="T23" fmla="*/ 2147483647 h 45"/>
                <a:gd name="T24" fmla="*/ 0 w 4"/>
                <a:gd name="T25" fmla="*/ 2147483647 h 45"/>
                <a:gd name="T26" fmla="*/ 0 w 4"/>
                <a:gd name="T27" fmla="*/ 2147483647 h 45"/>
                <a:gd name="T28" fmla="*/ 0 w 4"/>
                <a:gd name="T29" fmla="*/ 2147483647 h 45"/>
                <a:gd name="T30" fmla="*/ 0 w 4"/>
                <a:gd name="T31" fmla="*/ 2147483647 h 45"/>
                <a:gd name="T32" fmla="*/ 0 w 4"/>
                <a:gd name="T33" fmla="*/ 2147483647 h 45"/>
                <a:gd name="T34" fmla="*/ 0 w 4"/>
                <a:gd name="T35" fmla="*/ 2147483647 h 45"/>
                <a:gd name="T36" fmla="*/ 0 w 4"/>
                <a:gd name="T37" fmla="*/ 2147483647 h 45"/>
                <a:gd name="T38" fmla="*/ 0 w 4"/>
                <a:gd name="T39" fmla="*/ 2147483647 h 45"/>
                <a:gd name="T40" fmla="*/ 0 w 4"/>
                <a:gd name="T41" fmla="*/ 2147483647 h 45"/>
                <a:gd name="T42" fmla="*/ 0 w 4"/>
                <a:gd name="T43" fmla="*/ 2147483647 h 45"/>
                <a:gd name="T44" fmla="*/ 0 w 4"/>
                <a:gd name="T45" fmla="*/ 2147483647 h 45"/>
                <a:gd name="T46" fmla="*/ 0 w 4"/>
                <a:gd name="T47" fmla="*/ 2147483647 h 45"/>
                <a:gd name="T48" fmla="*/ 0 w 4"/>
                <a:gd name="T49" fmla="*/ 2147483647 h 45"/>
                <a:gd name="T50" fmla="*/ 0 w 4"/>
                <a:gd name="T51" fmla="*/ 2147483647 h 45"/>
                <a:gd name="T52" fmla="*/ 0 w 4"/>
                <a:gd name="T53" fmla="*/ 2147483647 h 45"/>
                <a:gd name="T54" fmla="*/ 0 w 4"/>
                <a:gd name="T55" fmla="*/ 2147483647 h 45"/>
                <a:gd name="T56" fmla="*/ 0 w 4"/>
                <a:gd name="T57" fmla="*/ 2147483647 h 45"/>
                <a:gd name="T58" fmla="*/ 0 w 4"/>
                <a:gd name="T59" fmla="*/ 2147483647 h 45"/>
                <a:gd name="T60" fmla="*/ 0 w 4"/>
                <a:gd name="T61" fmla="*/ 2147483647 h 45"/>
                <a:gd name="T62" fmla="*/ 0 w 4"/>
                <a:gd name="T63" fmla="*/ 2147483647 h 45"/>
                <a:gd name="T64" fmla="*/ 0 w 4"/>
                <a:gd name="T65" fmla="*/ 2147483647 h 45"/>
                <a:gd name="T66" fmla="*/ 0 w 4"/>
                <a:gd name="T67" fmla="*/ 2147483647 h 45"/>
                <a:gd name="T68" fmla="*/ 0 w 4"/>
                <a:gd name="T69" fmla="*/ 2147483647 h 45"/>
                <a:gd name="T70" fmla="*/ 0 w 4"/>
                <a:gd name="T71" fmla="*/ 2147483647 h 45"/>
                <a:gd name="T72" fmla="*/ 2147483647 w 4"/>
                <a:gd name="T73" fmla="*/ 2147483647 h 45"/>
                <a:gd name="T74" fmla="*/ 2147483647 w 4"/>
                <a:gd name="T75" fmla="*/ 2147483647 h 45"/>
                <a:gd name="T76" fmla="*/ 2147483647 w 4"/>
                <a:gd name="T77" fmla="*/ 2147483647 h 45"/>
                <a:gd name="T78" fmla="*/ 2147483647 w 4"/>
                <a:gd name="T79" fmla="*/ 2147483647 h 45"/>
                <a:gd name="T80" fmla="*/ 2147483647 w 4"/>
                <a:gd name="T81" fmla="*/ 2147483647 h 45"/>
                <a:gd name="T82" fmla="*/ 2147483647 w 4"/>
                <a:gd name="T83" fmla="*/ 2147483647 h 45"/>
                <a:gd name="T84" fmla="*/ 2147483647 w 4"/>
                <a:gd name="T85" fmla="*/ 2147483647 h 45"/>
                <a:gd name="T86" fmla="*/ 2147483647 w 4"/>
                <a:gd name="T87" fmla="*/ 2147483647 h 45"/>
                <a:gd name="T88" fmla="*/ 2147483647 w 4"/>
                <a:gd name="T89" fmla="*/ 2147483647 h 45"/>
                <a:gd name="T90" fmla="*/ 2147483647 w 4"/>
                <a:gd name="T91" fmla="*/ 2147483647 h 45"/>
                <a:gd name="T92" fmla="*/ 2147483647 w 4"/>
                <a:gd name="T93" fmla="*/ 2147483647 h 45"/>
                <a:gd name="T94" fmla="*/ 2147483647 w 4"/>
                <a:gd name="T95" fmla="*/ 2147483647 h 45"/>
                <a:gd name="T96" fmla="*/ 2147483647 w 4"/>
                <a:gd name="T97" fmla="*/ 2147483647 h 45"/>
                <a:gd name="T98" fmla="*/ 2147483647 w 4"/>
                <a:gd name="T99" fmla="*/ 2147483647 h 45"/>
                <a:gd name="T100" fmla="*/ 2147483647 w 4"/>
                <a:gd name="T101" fmla="*/ 2147483647 h 45"/>
                <a:gd name="T102" fmla="*/ 2147483647 w 4"/>
                <a:gd name="T103" fmla="*/ 2147483647 h 45"/>
                <a:gd name="T104" fmla="*/ 2147483647 w 4"/>
                <a:gd name="T105" fmla="*/ 2147483647 h 45"/>
                <a:gd name="T106" fmla="*/ 2147483647 w 4"/>
                <a:gd name="T107" fmla="*/ 2147483647 h 45"/>
                <a:gd name="T108" fmla="*/ 2147483647 w 4"/>
                <a:gd name="T109" fmla="*/ 2147483647 h 45"/>
                <a:gd name="T110" fmla="*/ 2147483647 w 4"/>
                <a:gd name="T111" fmla="*/ 2147483647 h 45"/>
                <a:gd name="T112" fmla="*/ 2147483647 w 4"/>
                <a:gd name="T113" fmla="*/ 2147483647 h 45"/>
                <a:gd name="T114" fmla="*/ 2147483647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147483647 w 78"/>
                <a:gd name="T1" fmla="*/ 2147483647 h 174"/>
                <a:gd name="T2" fmla="*/ 2147483647 w 78"/>
                <a:gd name="T3" fmla="*/ 2147483647 h 174"/>
                <a:gd name="T4" fmla="*/ 2147483647 w 78"/>
                <a:gd name="T5" fmla="*/ 2147483647 h 174"/>
                <a:gd name="T6" fmla="*/ 2147483647 w 78"/>
                <a:gd name="T7" fmla="*/ 2147483647 h 174"/>
                <a:gd name="T8" fmla="*/ 2147483647 w 78"/>
                <a:gd name="T9" fmla="*/ 2147483647 h 174"/>
                <a:gd name="T10" fmla="*/ 2147483647 w 78"/>
                <a:gd name="T11" fmla="*/ 2147483647 h 174"/>
                <a:gd name="T12" fmla="*/ 2147483647 w 78"/>
                <a:gd name="T13" fmla="*/ 2147483647 h 174"/>
                <a:gd name="T14" fmla="*/ 2147483647 w 78"/>
                <a:gd name="T15" fmla="*/ 2147483647 h 174"/>
                <a:gd name="T16" fmla="*/ 2147483647 w 78"/>
                <a:gd name="T17" fmla="*/ 2147483647 h 174"/>
                <a:gd name="T18" fmla="*/ 2147483647 w 78"/>
                <a:gd name="T19" fmla="*/ 2147483647 h 174"/>
                <a:gd name="T20" fmla="*/ 2147483647 w 78"/>
                <a:gd name="T21" fmla="*/ 2147483647 h 174"/>
                <a:gd name="T22" fmla="*/ 2147483647 w 78"/>
                <a:gd name="T23" fmla="*/ 2147483647 h 174"/>
                <a:gd name="T24" fmla="*/ 2147483647 w 78"/>
                <a:gd name="T25" fmla="*/ 2147483647 h 174"/>
                <a:gd name="T26" fmla="*/ 2147483647 w 78"/>
                <a:gd name="T27" fmla="*/ 2147483647 h 174"/>
                <a:gd name="T28" fmla="*/ 2147483647 w 78"/>
                <a:gd name="T29" fmla="*/ 2147483647 h 174"/>
                <a:gd name="T30" fmla="*/ 2147483647 w 78"/>
                <a:gd name="T31" fmla="*/ 2147483647 h 174"/>
                <a:gd name="T32" fmla="*/ 2147483647 w 78"/>
                <a:gd name="T33" fmla="*/ 2147483647 h 174"/>
                <a:gd name="T34" fmla="*/ 2147483647 w 78"/>
                <a:gd name="T35" fmla="*/ 2147483647 h 174"/>
                <a:gd name="T36" fmla="*/ 2147483647 w 78"/>
                <a:gd name="T37" fmla="*/ 2147483647 h 174"/>
                <a:gd name="T38" fmla="*/ 2147483647 w 78"/>
                <a:gd name="T39" fmla="*/ 2147483647 h 174"/>
                <a:gd name="T40" fmla="*/ 0 w 78"/>
                <a:gd name="T41" fmla="*/ 2147483647 h 174"/>
                <a:gd name="T42" fmla="*/ 0 w 78"/>
                <a:gd name="T43" fmla="*/ 2147483647 h 174"/>
                <a:gd name="T44" fmla="*/ 0 w 78"/>
                <a:gd name="T45" fmla="*/ 2147483647 h 174"/>
                <a:gd name="T46" fmla="*/ 0 w 78"/>
                <a:gd name="T47" fmla="*/ 2147483647 h 174"/>
                <a:gd name="T48" fmla="*/ 0 w 78"/>
                <a:gd name="T49" fmla="*/ 2147483647 h 174"/>
                <a:gd name="T50" fmla="*/ 0 w 78"/>
                <a:gd name="T51" fmla="*/ 2147483647 h 174"/>
                <a:gd name="T52" fmla="*/ 0 w 78"/>
                <a:gd name="T53" fmla="*/ 2147483647 h 174"/>
                <a:gd name="T54" fmla="*/ 0 w 78"/>
                <a:gd name="T55" fmla="*/ 2147483647 h 174"/>
                <a:gd name="T56" fmla="*/ 0 w 78"/>
                <a:gd name="T57" fmla="*/ 2147483647 h 174"/>
                <a:gd name="T58" fmla="*/ 0 w 78"/>
                <a:gd name="T59" fmla="*/ 2147483647 h 174"/>
                <a:gd name="T60" fmla="*/ 0 w 78"/>
                <a:gd name="T61" fmla="*/ 2147483647 h 174"/>
                <a:gd name="T62" fmla="*/ 0 w 78"/>
                <a:gd name="T63" fmla="*/ 2147483647 h 174"/>
                <a:gd name="T64" fmla="*/ 0 w 78"/>
                <a:gd name="T65" fmla="*/ 2147483647 h 174"/>
                <a:gd name="T66" fmla="*/ 0 w 78"/>
                <a:gd name="T67" fmla="*/ 2147483647 h 174"/>
                <a:gd name="T68" fmla="*/ 0 w 78"/>
                <a:gd name="T69" fmla="*/ 2147483647 h 174"/>
                <a:gd name="T70" fmla="*/ 0 w 78"/>
                <a:gd name="T71" fmla="*/ 2147483647 h 174"/>
                <a:gd name="T72" fmla="*/ 0 w 78"/>
                <a:gd name="T73" fmla="*/ 2147483647 h 174"/>
                <a:gd name="T74" fmla="*/ 0 w 78"/>
                <a:gd name="T75" fmla="*/ 2147483647 h 174"/>
                <a:gd name="T76" fmla="*/ 0 w 78"/>
                <a:gd name="T77" fmla="*/ 2147483647 h 174"/>
                <a:gd name="T78" fmla="*/ 0 w 78"/>
                <a:gd name="T79" fmla="*/ 2147483647 h 174"/>
                <a:gd name="T80" fmla="*/ 0 w 78"/>
                <a:gd name="T81" fmla="*/ 2147483647 h 174"/>
                <a:gd name="T82" fmla="*/ 0 w 78"/>
                <a:gd name="T83" fmla="*/ 2147483647 h 174"/>
                <a:gd name="T84" fmla="*/ 0 w 78"/>
                <a:gd name="T85" fmla="*/ 2147483647 h 174"/>
                <a:gd name="T86" fmla="*/ 0 w 78"/>
                <a:gd name="T87" fmla="*/ 2147483647 h 174"/>
                <a:gd name="T88" fmla="*/ 0 w 78"/>
                <a:gd name="T89" fmla="*/ 2147483647 h 174"/>
                <a:gd name="T90" fmla="*/ 0 w 78"/>
                <a:gd name="T91" fmla="*/ 2147483647 h 174"/>
                <a:gd name="T92" fmla="*/ 0 w 78"/>
                <a:gd name="T93" fmla="*/ 2147483647 h 174"/>
                <a:gd name="T94" fmla="*/ 0 w 78"/>
                <a:gd name="T95" fmla="*/ 2147483647 h 174"/>
                <a:gd name="T96" fmla="*/ 0 w 78"/>
                <a:gd name="T97" fmla="*/ 2147483647 h 174"/>
                <a:gd name="T98" fmla="*/ 0 w 78"/>
                <a:gd name="T99" fmla="*/ 2147483647 h 174"/>
                <a:gd name="T100" fmla="*/ 0 w 78"/>
                <a:gd name="T101" fmla="*/ 2147483647 h 174"/>
                <a:gd name="T102" fmla="*/ 0 w 78"/>
                <a:gd name="T103" fmla="*/ 2147483647 h 174"/>
                <a:gd name="T104" fmla="*/ 0 w 78"/>
                <a:gd name="T105" fmla="*/ 2147483647 h 174"/>
                <a:gd name="T106" fmla="*/ 2147483647 w 78"/>
                <a:gd name="T107" fmla="*/ 2147483647 h 174"/>
                <a:gd name="T108" fmla="*/ 2147483647 w 78"/>
                <a:gd name="T109" fmla="*/ 2147483647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>
                <a:latin typeface="Calibri" pitchFamily="34" charset="0"/>
              </a:endParaRPr>
            </a:p>
          </p:txBody>
        </p:sp>
      </p:grpSp>
      <p:sp>
        <p:nvSpPr>
          <p:cNvPr id="85" name="Oval 107"/>
          <p:cNvSpPr>
            <a:spLocks noChangeArrowheads="1"/>
          </p:cNvSpPr>
          <p:nvPr/>
        </p:nvSpPr>
        <p:spPr bwMode="auto">
          <a:xfrm>
            <a:off x="8372452" y="4621032"/>
            <a:ext cx="52387" cy="5715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0090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1329E-6 L 0.20208 -0.2397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-120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50"/>
                            </p:stCondLst>
                            <p:childTnLst>
                              <p:par>
                                <p:cTn id="6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96532E-6 L 0.06289 0.1535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767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"/>
                            </p:stCondLst>
                            <p:childTnLst>
                              <p:par>
                                <p:cTn id="9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50"/>
                            </p:stCondLst>
                            <p:childTnLst>
                              <p:par>
                                <p:cTn id="10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5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1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DT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38" grpId="0"/>
      <p:bldP spid="39" grpId="0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0461" y="1708098"/>
            <a:ext cx="1522412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mage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4394" y="811735"/>
            <a:ext cx="1851660" cy="120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mage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7236" y="1284236"/>
            <a:ext cx="2400300" cy="75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image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5337" y="1541409"/>
            <a:ext cx="26209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image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71650" y="2164169"/>
            <a:ext cx="242728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image00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8701" y="731784"/>
            <a:ext cx="123886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image0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71854">
            <a:off x="-401595" y="1996126"/>
            <a:ext cx="2811780" cy="77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image00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353159">
            <a:off x="606103" y="2440610"/>
            <a:ext cx="1735137" cy="72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image0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7759" y="2602320"/>
            <a:ext cx="2263140" cy="182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image0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75731">
            <a:off x="4045265" y="3853861"/>
            <a:ext cx="3181350" cy="144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image0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62700" y="3389259"/>
            <a:ext cx="2590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 descr="image00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57550" y="2259424"/>
            <a:ext cx="24003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-9728" y="408"/>
            <a:ext cx="9176588" cy="524867"/>
            <a:chOff x="0" y="0"/>
            <a:chExt cx="9144000" cy="554281"/>
          </a:xfrm>
        </p:grpSpPr>
        <p:sp>
          <p:nvSpPr>
            <p:cNvPr id="17" name="Hộp Văn bản 33"/>
            <p:cNvSpPr txBox="1"/>
            <p:nvPr/>
          </p:nvSpPr>
          <p:spPr>
            <a:xfrm>
              <a:off x="0" y="0"/>
              <a:ext cx="9144000" cy="55254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WordArt 2"/>
            <p:cNvSpPr>
              <a:spLocks noChangeArrowheads="1" noChangeShapeType="1" noTextEdit="1"/>
            </p:cNvSpPr>
            <p:nvPr/>
          </p:nvSpPr>
          <p:spPr bwMode="auto">
            <a:xfrm>
              <a:off x="85623" y="29184"/>
              <a:ext cx="8864757" cy="525097"/>
            </a:xfrm>
            <a:prstGeom prst="rect">
              <a:avLst/>
            </a:prstGeom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3600" b="1" kern="1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5C422A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§</a:t>
              </a:r>
              <a:r>
                <a:rPr lang="en-US" sz="36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5C422A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3600" b="1" dirty="0" smtClean="0">
                  <a:solidFill>
                    <a:srgbClr val="5C422A"/>
                  </a:solidFill>
                  <a:latin typeface="Times New Roman" pitchFamily="18" charset="0"/>
                </a:rPr>
                <a:t>VỊ </a:t>
              </a:r>
              <a:r>
                <a:rPr lang="en-US" sz="3600" b="1" dirty="0">
                  <a:solidFill>
                    <a:srgbClr val="5C422A"/>
                  </a:solidFill>
                  <a:latin typeface="Times New Roman" pitchFamily="18" charset="0"/>
                </a:rPr>
                <a:t>TRÍ TƯƠNG ĐỐI CỦA ĐƯỜNG THẲNG VÀ ĐƯỜNG TRÒN</a:t>
              </a:r>
              <a:endParaRPr lang="en-US" sz="3600" b="1" kern="10" dirty="0">
                <a:solidFill>
                  <a:srgbClr val="5C422A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377" y="2419350"/>
            <a:ext cx="1063223" cy="108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6" y="1767763"/>
            <a:ext cx="781059" cy="124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22" y="3452168"/>
            <a:ext cx="1113256" cy="107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7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5350"/>
            <a:ext cx="7133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70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910" y="4684659"/>
            <a:ext cx="7133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0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2AB88CB-A699-4959-96D0-43D8FFA5A597}"/>
              </a:ext>
            </a:extLst>
          </p:cNvPr>
          <p:cNvSpPr/>
          <p:nvPr/>
        </p:nvSpPr>
        <p:spPr>
          <a:xfrm>
            <a:off x="1314451" y="2457451"/>
            <a:ext cx="6555031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 HỆ THỰC TẾ</a:t>
            </a:r>
          </a:p>
        </p:txBody>
      </p:sp>
    </p:spTree>
    <p:extLst>
      <p:ext uri="{BB962C8B-B14F-4D97-AF65-F5344CB8AC3E}">
        <p14:creationId xmlns:p14="http://schemas.microsoft.com/office/powerpoint/2010/main" val="351148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89711" y="1070403"/>
            <a:ext cx="4665899" cy="3958799"/>
            <a:chOff x="3852948" y="1427202"/>
            <a:chExt cx="6221198" cy="5278398"/>
          </a:xfrm>
        </p:grpSpPr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52948" y="1455512"/>
              <a:ext cx="6221198" cy="525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867400" y="1427202"/>
              <a:ext cx="1934384" cy="595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300" b="1" dirty="0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đạp</a:t>
              </a:r>
              <a:endPara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4114800" y="1091634"/>
            <a:ext cx="1200150" cy="3823266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314451" y="1"/>
            <a:ext cx="7372350" cy="777136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 eaLnBrk="0" hangingPunct="0">
              <a:defRPr/>
            </a:pPr>
            <a:r>
              <a:rPr lang="en-US" sz="23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3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3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3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3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3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3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3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3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3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63513" y="1028700"/>
            <a:ext cx="8466139" cy="3657598"/>
            <a:chOff x="304799" y="1396425"/>
            <a:chExt cx="11288185" cy="4876797"/>
          </a:xfrm>
        </p:grpSpPr>
        <p:pic>
          <p:nvPicPr>
            <p:cNvPr id="33" name="Picture 3" descr="image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86680" y="2133601"/>
              <a:ext cx="5506304" cy="4101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4" descr="2-maisai-mara_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799" y="2133600"/>
              <a:ext cx="5791489" cy="4139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3810000" y="1396425"/>
              <a:ext cx="50292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Hoàng</a:t>
              </a:r>
              <a:r>
                <a:rPr lang="en-US" sz="24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hôn</a:t>
              </a:r>
              <a:r>
                <a:rPr lang="en-US" sz="24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biển</a:t>
              </a:r>
              <a:endPara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74040" y="800101"/>
            <a:ext cx="7327010" cy="4159400"/>
            <a:chOff x="1432054" y="1066800"/>
            <a:chExt cx="9769346" cy="5545867"/>
          </a:xfrm>
        </p:grpSpPr>
        <p:pic>
          <p:nvPicPr>
            <p:cNvPr id="37" name="Picture 4" descr="Lima_Locomotive_6405_Pulling_The_Maple_Lea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32054" y="1148456"/>
              <a:ext cx="9769346" cy="5464211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5486400" y="1066800"/>
              <a:ext cx="2165820" cy="595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Tàu</a:t>
              </a:r>
              <a:r>
                <a:rPr lang="en-US" sz="2300" b="1" dirty="0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hỏa</a:t>
              </a:r>
              <a:endPara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Oval 38"/>
          <p:cNvSpPr/>
          <p:nvPr/>
        </p:nvSpPr>
        <p:spPr>
          <a:xfrm>
            <a:off x="4057654" y="4193286"/>
            <a:ext cx="394429" cy="3787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411868" y="4464051"/>
            <a:ext cx="2879954" cy="450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943100" y="742950"/>
            <a:ext cx="5715000" cy="4229100"/>
            <a:chOff x="228600" y="1091625"/>
            <a:chExt cx="5867400" cy="5385375"/>
          </a:xfrm>
        </p:grpSpPr>
        <p:pic>
          <p:nvPicPr>
            <p:cNvPr id="42" name="Picture 2" descr="DSC0267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8600" y="1828800"/>
              <a:ext cx="5867400" cy="464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1168400" y="1091625"/>
              <a:ext cx="4191000" cy="587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2400" b="1" dirty="0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endParaRPr lang="en-US" sz="24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00201" y="687840"/>
            <a:ext cx="5955409" cy="4398510"/>
            <a:chOff x="-2060401" y="-4568"/>
            <a:chExt cx="8156915" cy="5962650"/>
          </a:xfrm>
        </p:grpSpPr>
        <p:pic>
          <p:nvPicPr>
            <p:cNvPr id="45" name="Picture 2" descr="J:\kich thuoc san bong da 7 nguoi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2060401" y="605032"/>
              <a:ext cx="8156915" cy="535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45"/>
            <p:cNvSpPr txBox="1"/>
            <p:nvPr/>
          </p:nvSpPr>
          <p:spPr>
            <a:xfrm>
              <a:off x="-1066286" y="-4568"/>
              <a:ext cx="6515100" cy="625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2400" b="1" dirty="0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b="1" dirty="0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sz="2400" b="1" dirty="0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227E1"/>
                  </a:solidFill>
                  <a:latin typeface="Times New Roman" pitchFamily="18" charset="0"/>
                  <a:cs typeface="Times New Roman" pitchFamily="18" charset="0"/>
                </a:rPr>
                <a:t>banh</a:t>
              </a:r>
              <a:endParaRPr lang="en-US" sz="24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14300" y="963736"/>
            <a:ext cx="8915400" cy="4122614"/>
            <a:chOff x="0" y="1361182"/>
            <a:chExt cx="11887200" cy="5496819"/>
          </a:xfrm>
        </p:grpSpPr>
        <p:grpSp>
          <p:nvGrpSpPr>
            <p:cNvPr id="48" name="Group 16"/>
            <p:cNvGrpSpPr>
              <a:grpSpLocks/>
            </p:cNvGrpSpPr>
            <p:nvPr/>
          </p:nvGrpSpPr>
          <p:grpSpPr bwMode="auto">
            <a:xfrm>
              <a:off x="0" y="1361182"/>
              <a:ext cx="5943601" cy="5496819"/>
              <a:chOff x="304800" y="1111476"/>
              <a:chExt cx="3912244" cy="4679724"/>
            </a:xfrm>
          </p:grpSpPr>
          <p:sp>
            <p:nvSpPr>
              <p:cNvPr id="51" name="Text Box 5"/>
              <p:cNvSpPr txBox="1">
                <a:spLocks noChangeArrowheads="1"/>
              </p:cNvSpPr>
              <p:nvPr/>
            </p:nvSpPr>
            <p:spPr bwMode="auto">
              <a:xfrm>
                <a:off x="304800" y="1111476"/>
                <a:ext cx="3810000" cy="943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Vòng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đu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</a:rPr>
                  <a:t> quay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lớn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nhất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thế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</a:rPr>
                  <a:t>giới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</a:rPr>
                  <a:t> (Singapore)</a:t>
                </a:r>
              </a:p>
            </p:txBody>
          </p:sp>
          <p:pic>
            <p:nvPicPr>
              <p:cNvPr id="52" name="Picture 10" descr="tn_vongquay132081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55271" y="2209800"/>
                <a:ext cx="3761773" cy="3581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9" name="Picture 4" descr="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172200" y="1504950"/>
              <a:ext cx="5715000" cy="4286250"/>
            </a:xfrm>
            <a:prstGeom prst="rect">
              <a:avLst/>
            </a:prstGeom>
          </p:spPr>
        </p:pic>
        <p:sp>
          <p:nvSpPr>
            <p:cNvPr id="50" name="Rectangle 21"/>
            <p:cNvSpPr txBox="1">
              <a:spLocks noChangeArrowheads="1"/>
            </p:cNvSpPr>
            <p:nvPr/>
          </p:nvSpPr>
          <p:spPr>
            <a:xfrm>
              <a:off x="6553200" y="5867400"/>
              <a:ext cx="4953000" cy="6858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defRPr/>
              </a:pPr>
              <a:r>
                <a:rPr lang="en-US" sz="2400" b="1" dirty="0" err="1">
                  <a:latin typeface="Times New Roman" pitchFamily="18" charset="0"/>
                  <a:ea typeface="+mj-ea"/>
                  <a:cs typeface="Times New Roman" pitchFamily="18" charset="0"/>
                </a:rPr>
                <a:t>Cầu</a:t>
              </a:r>
              <a:r>
                <a:rPr lang="en-US" sz="2400" b="1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+mj-ea"/>
                  <a:cs typeface="Times New Roman" pitchFamily="18" charset="0"/>
                </a:rPr>
                <a:t>Lupu</a:t>
              </a:r>
              <a:r>
                <a:rPr lang="en-US" sz="2400" b="1" dirty="0">
                  <a:latin typeface="Times New Roman" pitchFamily="18" charset="0"/>
                  <a:ea typeface="+mj-ea"/>
                  <a:cs typeface="Times New Roman" pitchFamily="18" charset="0"/>
                </a:rPr>
                <a:t> (</a:t>
              </a:r>
              <a:r>
                <a:rPr lang="en-US" sz="2400" b="1" dirty="0" err="1">
                  <a:latin typeface="Times New Roman" pitchFamily="18" charset="0"/>
                  <a:ea typeface="+mj-ea"/>
                  <a:cs typeface="Times New Roman" pitchFamily="18" charset="0"/>
                </a:rPr>
                <a:t>Trung</a:t>
              </a:r>
              <a:r>
                <a:rPr lang="en-US" sz="2400" b="1" dirty="0"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+mj-ea"/>
                  <a:cs typeface="Times New Roman" pitchFamily="18" charset="0"/>
                </a:rPr>
                <a:t>Quốc</a:t>
              </a:r>
              <a:r>
                <a:rPr lang="en-US" sz="2400" b="1" dirty="0">
                  <a:latin typeface="Times New Roman" pitchFamily="18" charset="0"/>
                  <a:ea typeface="+mj-ea"/>
                  <a:cs typeface="Times New Roman" pitchFamily="18" charset="0"/>
                </a:rPr>
                <a:t>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0874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2" presetClass="exit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" presetClass="exit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  <p:bldP spid="3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2AB88CB-A699-4959-96D0-43D8FFA5A597}"/>
              </a:ext>
            </a:extLst>
          </p:cNvPr>
          <p:cNvSpPr/>
          <p:nvPr/>
        </p:nvSpPr>
        <p:spPr>
          <a:xfrm>
            <a:off x="1436539" y="1572097"/>
            <a:ext cx="6603411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1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8700" y="2400300"/>
            <a:ext cx="7600950" cy="219290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buFontTx/>
              <a:buChar char="-"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cách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17,18,19/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/109,110</a:t>
            </a:r>
          </a:p>
          <a:p>
            <a:pPr>
              <a:buFontTx/>
              <a:buChar char="-"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?1/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/110</a:t>
            </a:r>
          </a:p>
          <a:p>
            <a:pPr>
              <a:buFontTx/>
              <a:buChar char="-"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4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1422405" y="1314450"/>
            <a:ext cx="1492251" cy="1428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1389066" y="1314450"/>
            <a:ext cx="1492251" cy="1428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194" name="AutoShape 24"/>
          <p:cNvSpPr>
            <a:spLocks noChangeArrowheads="1"/>
          </p:cNvSpPr>
          <p:nvPr/>
        </p:nvSpPr>
        <p:spPr bwMode="auto">
          <a:xfrm>
            <a:off x="1600200" y="285750"/>
            <a:ext cx="1905000" cy="400050"/>
          </a:xfrm>
          <a:prstGeom prst="cloudCallout">
            <a:avLst>
              <a:gd name="adj1" fmla="val -20583"/>
              <a:gd name="adj2" fmla="val 18454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8195" name="Picture 5" descr="Online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Line 6"/>
          <p:cNvSpPr>
            <a:spLocks noChangeShapeType="1"/>
          </p:cNvSpPr>
          <p:nvPr/>
        </p:nvSpPr>
        <p:spPr bwMode="auto">
          <a:xfrm>
            <a:off x="0" y="23288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66" name="Oval 18"/>
          <p:cNvSpPr>
            <a:spLocks noChangeArrowheads="1"/>
          </p:cNvSpPr>
          <p:nvPr/>
        </p:nvSpPr>
        <p:spPr bwMode="auto">
          <a:xfrm>
            <a:off x="1447806" y="1314450"/>
            <a:ext cx="1492251" cy="1428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8200" name="Picture 19" descr="DOLPHI~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5292"/>
            <a:ext cx="9144000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Line 20"/>
          <p:cNvSpPr>
            <a:spLocks noChangeShapeType="1"/>
          </p:cNvSpPr>
          <p:nvPr/>
        </p:nvSpPr>
        <p:spPr bwMode="auto">
          <a:xfrm>
            <a:off x="0" y="2325291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03" name="AutoShape 23"/>
          <p:cNvSpPr>
            <a:spLocks noChangeArrowheads="1"/>
          </p:cNvSpPr>
          <p:nvPr/>
        </p:nvSpPr>
        <p:spPr bwMode="auto">
          <a:xfrm>
            <a:off x="762000" y="800100"/>
            <a:ext cx="1905000" cy="400050"/>
          </a:xfrm>
          <a:prstGeom prst="cloudCallout">
            <a:avLst>
              <a:gd name="adj1" fmla="val 83"/>
              <a:gd name="adj2" fmla="val -12796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04" name="AutoShape 25"/>
          <p:cNvSpPr>
            <a:spLocks noChangeArrowheads="1"/>
          </p:cNvSpPr>
          <p:nvPr/>
        </p:nvSpPr>
        <p:spPr bwMode="auto">
          <a:xfrm>
            <a:off x="7162800" y="647700"/>
            <a:ext cx="1905000" cy="400050"/>
          </a:xfrm>
          <a:prstGeom prst="cloudCallout">
            <a:avLst>
              <a:gd name="adj1" fmla="val -46833"/>
              <a:gd name="adj2" fmla="val 1637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205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7" y="4731571"/>
            <a:ext cx="649288" cy="270272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202767" name="Text Box 15"/>
          <p:cNvSpPr txBox="1">
            <a:spLocks noChangeArrowheads="1"/>
          </p:cNvSpPr>
          <p:nvPr/>
        </p:nvSpPr>
        <p:spPr bwMode="auto">
          <a:xfrm>
            <a:off x="1042994" y="2518174"/>
            <a:ext cx="7273925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so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chân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ba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vị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trí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tương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tròn</a:t>
            </a:r>
            <a:endParaRPr lang="en-US" sz="2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1428756" y="1314450"/>
            <a:ext cx="1492251" cy="1428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108454" y="857250"/>
            <a:ext cx="1492251" cy="14287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8206" name="Picture 14" descr="6_1_2_3_4"/>
          <p:cNvPicPr>
            <a:picLocks noChangeAspect="1" noChangeArrowheads="1"/>
          </p:cNvPicPr>
          <p:nvPr/>
        </p:nvPicPr>
        <p:blipFill>
          <a:blip r:embed="rId5">
            <a:lum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8" y="2286000"/>
            <a:ext cx="9168016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68580" tIns="34290" rIns="68580" bIns="3429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3" name="Picture 22" descr="birdTra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997" y="735808"/>
            <a:ext cx="32861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81000" y="3545726"/>
            <a:ext cx="8534400" cy="93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en-US" sz="2800" dirty="0" err="1">
                <a:solidFill>
                  <a:srgbClr val="C4FF1D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C4FF1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4FF1D"/>
                </a:solidFill>
                <a:latin typeface="Times New Roman" pitchFamily="18" charset="0"/>
              </a:rPr>
              <a:t>vị</a:t>
            </a:r>
            <a:r>
              <a:rPr lang="en-US" sz="2800" dirty="0">
                <a:solidFill>
                  <a:srgbClr val="C4FF1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4FF1D"/>
                </a:solidFill>
                <a:latin typeface="Times New Roman" pitchFamily="18" charset="0"/>
              </a:rPr>
              <a:t>trí</a:t>
            </a:r>
            <a:r>
              <a:rPr lang="en-US" sz="2800" dirty="0">
                <a:solidFill>
                  <a:srgbClr val="C4FF1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4FF1D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C4FF1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C4FF1D"/>
                </a:solidFill>
                <a:latin typeface="Times New Roman" pitchFamily="18" charset="0"/>
              </a:rPr>
              <a:t>so </a:t>
            </a:r>
            <a:r>
              <a:rPr lang="en-US" sz="2800" dirty="0" err="1">
                <a:solidFill>
                  <a:srgbClr val="C4FF1D"/>
                </a:solidFill>
                <a:latin typeface="Times New Roman" pitchFamily="18" charset="0"/>
              </a:rPr>
              <a:t>với</a:t>
            </a:r>
            <a:r>
              <a:rPr lang="en-US" sz="2800" dirty="0">
                <a:solidFill>
                  <a:srgbClr val="C4FF1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4FF1D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C4FF1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4FF1D"/>
                </a:solidFill>
                <a:latin typeface="Times New Roman" pitchFamily="18" charset="0"/>
              </a:rPr>
              <a:t>cho</a:t>
            </a:r>
            <a:r>
              <a:rPr lang="en-US" sz="2800" dirty="0">
                <a:solidFill>
                  <a:srgbClr val="C4FF1D"/>
                </a:solidFill>
                <a:latin typeface="Times New Roman" pitchFamily="18" charset="0"/>
              </a:rPr>
              <a:t> ta </a:t>
            </a:r>
            <a:r>
              <a:rPr lang="en-US" sz="2800" dirty="0" err="1">
                <a:solidFill>
                  <a:srgbClr val="C4FF1D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C4FF1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4FF1D"/>
                </a:solidFill>
                <a:latin typeface="Times New Roman" pitchFamily="18" charset="0"/>
              </a:rPr>
              <a:t>ảnh</a:t>
            </a:r>
            <a:r>
              <a:rPr lang="en-US" sz="2800" dirty="0">
                <a:solidFill>
                  <a:srgbClr val="C4FF1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4FF1D"/>
                </a:solidFill>
                <a:latin typeface="Times New Roman" pitchFamily="18" charset="0"/>
              </a:rPr>
              <a:t>ba</a:t>
            </a:r>
            <a:r>
              <a:rPr lang="en-US" sz="2800" dirty="0">
                <a:solidFill>
                  <a:srgbClr val="C4FF1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4FF1D"/>
                </a:solidFill>
                <a:latin typeface="Times New Roman" pitchFamily="18" charset="0"/>
              </a:rPr>
              <a:t>vị</a:t>
            </a:r>
            <a:r>
              <a:rPr lang="en-US" sz="2800" dirty="0">
                <a:solidFill>
                  <a:srgbClr val="C4FF1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4FF1D"/>
                </a:solidFill>
                <a:latin typeface="Times New Roman" pitchFamily="18" charset="0"/>
              </a:rPr>
              <a:t>trí</a:t>
            </a:r>
            <a:r>
              <a:rPr lang="en-US" sz="2800" dirty="0">
                <a:solidFill>
                  <a:srgbClr val="C4FF1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4FF1D"/>
                </a:solidFill>
                <a:latin typeface="Times New Roman" pitchFamily="18" charset="0"/>
              </a:rPr>
              <a:t>tương</a:t>
            </a:r>
            <a:r>
              <a:rPr lang="en-US" sz="2800" dirty="0">
                <a:solidFill>
                  <a:srgbClr val="C4FF1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4FF1D"/>
                </a:solidFill>
                <a:latin typeface="Times New Roman" pitchFamily="18" charset="0"/>
              </a:rPr>
              <a:t>đối</a:t>
            </a:r>
            <a:r>
              <a:rPr lang="en-US" sz="2800" dirty="0">
                <a:solidFill>
                  <a:srgbClr val="C4FF1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4FF1D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C4FF1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4FF1D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C4FF1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4FF1D"/>
                </a:solidFill>
                <a:latin typeface="Times New Roman" pitchFamily="18" charset="0"/>
              </a:rPr>
              <a:t>thẳng</a:t>
            </a:r>
            <a:r>
              <a:rPr lang="en-US" sz="2800" dirty="0">
                <a:solidFill>
                  <a:srgbClr val="C4FF1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4FF1D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C4FF1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4FF1D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C4FF1D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4FF1D"/>
                </a:solidFill>
                <a:latin typeface="Times New Roman" pitchFamily="18" charset="0"/>
              </a:rPr>
              <a:t>tròn</a:t>
            </a:r>
            <a:endParaRPr lang="en-US" sz="2800" dirty="0">
              <a:solidFill>
                <a:srgbClr val="C4FF1D"/>
              </a:solidFill>
              <a:latin typeface="Times New Roman" pitchFamily="18" charset="0"/>
            </a:endParaRPr>
          </a:p>
        </p:txBody>
      </p:sp>
      <p:sp>
        <p:nvSpPr>
          <p:cNvPr id="8209" name="Text Box 19"/>
          <p:cNvSpPr txBox="1">
            <a:spLocks noChangeArrowheads="1"/>
          </p:cNvSpPr>
          <p:nvPr/>
        </p:nvSpPr>
        <p:spPr bwMode="auto">
          <a:xfrm>
            <a:off x="1371744" y="2650437"/>
            <a:ext cx="5695950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FFC000"/>
                </a:solidFill>
                <a:latin typeface="Times New Roman" pitchFamily="18" charset="0"/>
              </a:rPr>
              <a:t>BÌNH MINH TRÊN BIỂN</a:t>
            </a:r>
            <a:endParaRPr lang="en-US" sz="30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pic>
        <p:nvPicPr>
          <p:cNvPr id="28" name="Picture 27" descr="birdTra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8" y="871539"/>
            <a:ext cx="32861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"/>
          <p:cNvGrpSpPr>
            <a:grpSpLocks/>
          </p:cNvGrpSpPr>
          <p:nvPr/>
        </p:nvGrpSpPr>
        <p:grpSpPr bwMode="auto">
          <a:xfrm>
            <a:off x="-9728" y="408"/>
            <a:ext cx="9176588" cy="524867"/>
            <a:chOff x="0" y="0"/>
            <a:chExt cx="9144000" cy="554281"/>
          </a:xfrm>
          <a:solidFill>
            <a:srgbClr val="C4FF1D"/>
          </a:solidFill>
        </p:grpSpPr>
        <p:sp>
          <p:nvSpPr>
            <p:cNvPr id="30" name="Hộp Văn bản 33"/>
            <p:cNvSpPr txBox="1"/>
            <p:nvPr/>
          </p:nvSpPr>
          <p:spPr>
            <a:xfrm>
              <a:off x="0" y="0"/>
              <a:ext cx="9144000" cy="55254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1" name="WordArt 2"/>
            <p:cNvSpPr>
              <a:spLocks noChangeArrowheads="1" noChangeShapeType="1" noTextEdit="1"/>
            </p:cNvSpPr>
            <p:nvPr/>
          </p:nvSpPr>
          <p:spPr bwMode="auto">
            <a:xfrm>
              <a:off x="85623" y="29184"/>
              <a:ext cx="8864757" cy="525097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3600" b="1" kern="1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§</a:t>
              </a:r>
              <a:r>
                <a:rPr lang="en-US" sz="36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3600" b="1" dirty="0" smtClean="0">
                  <a:latin typeface="Times New Roman" pitchFamily="18" charset="0"/>
                </a:rPr>
                <a:t>VỊ </a:t>
              </a:r>
              <a:r>
                <a:rPr lang="en-US" sz="3600" b="1" dirty="0">
                  <a:latin typeface="Times New Roman" pitchFamily="18" charset="0"/>
                </a:rPr>
                <a:t>TRÍ TƯƠNG ĐỐI CỦA ĐƯỜNG THẲNG VÀ ĐƯỜNG TRÒN</a:t>
              </a:r>
              <a:endParaRPr lang="en-US" sz="3600" b="1" kern="1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7605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578 0.03194 L 0.31276 0.03009 " pathEditMode="relative" rAng="0" ptsTypes="AA">
                                      <p:cBhvr>
                                        <p:cTn id="6" dur="15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27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29323 -0.0916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.2625 -0.06667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578 0.03194 L 0.31276 0.03009 " pathEditMode="relative" rAng="0" ptsTypes="AA">
                                      <p:cBhvr>
                                        <p:cTn id="33" dur="15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2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  <p:bldP spid="21" grpId="0" animBg="1"/>
      <p:bldP spid="21" grpId="1" animBg="1"/>
      <p:bldP spid="19" grpId="0" animBg="1"/>
      <p:bldP spid="19" grpId="1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8" descr="237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3455" y="1371602"/>
            <a:ext cx="37981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028950" y="1346265"/>
            <a:ext cx="6000750" cy="11310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Cho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14913" y="2556303"/>
            <a:ext cx="2228850" cy="4231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2300" b="1" dirty="0">
              <a:solidFill>
                <a:srgbClr val="4227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28950" y="3028952"/>
            <a:ext cx="5943600" cy="11310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" name="AutoShape 26"/>
          <p:cNvSpPr>
            <a:spLocks noChangeAspect="1" noChangeArrowheads="1" noTextEdit="1"/>
          </p:cNvSpPr>
          <p:nvPr/>
        </p:nvSpPr>
        <p:spPr bwMode="auto">
          <a:xfrm>
            <a:off x="725090" y="2099072"/>
            <a:ext cx="1759744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742950" y="2514600"/>
            <a:ext cx="1303020" cy="130302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" name="Oval 30"/>
          <p:cNvSpPr>
            <a:spLocks noChangeArrowheads="1"/>
          </p:cNvSpPr>
          <p:nvPr/>
        </p:nvSpPr>
        <p:spPr bwMode="auto">
          <a:xfrm>
            <a:off x="1372805" y="3157539"/>
            <a:ext cx="54769" cy="53579"/>
          </a:xfrm>
          <a:prstGeom prst="ellipse">
            <a:avLst/>
          </a:prstGeom>
          <a:solidFill>
            <a:srgbClr val="D12B0F"/>
          </a:solidFill>
          <a:ln w="0">
            <a:solidFill>
              <a:srgbClr val="C1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1189434" y="2857502"/>
            <a:ext cx="1795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28" name="Oval 135"/>
          <p:cNvSpPr>
            <a:spLocks noChangeArrowheads="1"/>
          </p:cNvSpPr>
          <p:nvPr/>
        </p:nvSpPr>
        <p:spPr bwMode="auto">
          <a:xfrm flipH="1">
            <a:off x="2027634" y="3143250"/>
            <a:ext cx="57150" cy="57150"/>
          </a:xfrm>
          <a:prstGeom prst="ellipse">
            <a:avLst/>
          </a:prstGeom>
          <a:solidFill>
            <a:srgbClr val="FF0000"/>
          </a:solidFill>
          <a:ln w="0">
            <a:solidFill>
              <a:srgbClr val="C1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9" name="Oval 136"/>
          <p:cNvSpPr>
            <a:spLocks noChangeArrowheads="1"/>
          </p:cNvSpPr>
          <p:nvPr/>
        </p:nvSpPr>
        <p:spPr bwMode="auto">
          <a:xfrm flipV="1">
            <a:off x="1517073" y="3761509"/>
            <a:ext cx="57150" cy="57150"/>
          </a:xfrm>
          <a:prstGeom prst="ellipse">
            <a:avLst/>
          </a:prstGeom>
          <a:solidFill>
            <a:srgbClr val="FF0000"/>
          </a:solidFill>
          <a:ln w="0">
            <a:solidFill>
              <a:srgbClr val="C1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30" name="Oval 137"/>
          <p:cNvSpPr>
            <a:spLocks noChangeArrowheads="1"/>
          </p:cNvSpPr>
          <p:nvPr/>
        </p:nvSpPr>
        <p:spPr bwMode="auto">
          <a:xfrm flipV="1">
            <a:off x="1517073" y="2493818"/>
            <a:ext cx="57150" cy="57150"/>
          </a:xfrm>
          <a:prstGeom prst="ellipse">
            <a:avLst/>
          </a:prstGeom>
          <a:solidFill>
            <a:srgbClr val="FF0000"/>
          </a:solidFill>
          <a:ln w="0">
            <a:solidFill>
              <a:srgbClr val="C10000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2000254"/>
            <a:ext cx="1373046" cy="2355224"/>
          </a:xfrm>
          <a:prstGeom prst="rect">
            <a:avLst/>
          </a:prstGeom>
        </p:spPr>
      </p:pic>
      <p:grpSp>
        <p:nvGrpSpPr>
          <p:cNvPr id="24" name="Group 2"/>
          <p:cNvGrpSpPr>
            <a:grpSpLocks/>
          </p:cNvGrpSpPr>
          <p:nvPr/>
        </p:nvGrpSpPr>
        <p:grpSpPr bwMode="auto">
          <a:xfrm>
            <a:off x="-9728" y="408"/>
            <a:ext cx="9176588" cy="524867"/>
            <a:chOff x="0" y="0"/>
            <a:chExt cx="9144000" cy="554281"/>
          </a:xfrm>
        </p:grpSpPr>
        <p:sp>
          <p:nvSpPr>
            <p:cNvPr id="25" name="Hộp Văn bản 33"/>
            <p:cNvSpPr txBox="1"/>
            <p:nvPr/>
          </p:nvSpPr>
          <p:spPr>
            <a:xfrm>
              <a:off x="0" y="0"/>
              <a:ext cx="9144000" cy="55254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85623" y="29184"/>
              <a:ext cx="8864757" cy="525097"/>
            </a:xfrm>
            <a:prstGeom prst="rect">
              <a:avLst/>
            </a:prstGeom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3600" b="1" kern="1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5C422A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§</a:t>
              </a:r>
              <a:r>
                <a:rPr lang="en-US" sz="36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5C422A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3600" b="1" dirty="0" smtClean="0">
                  <a:solidFill>
                    <a:srgbClr val="5C422A"/>
                  </a:solidFill>
                  <a:latin typeface="Times New Roman" pitchFamily="18" charset="0"/>
                </a:rPr>
                <a:t>VỊ </a:t>
              </a:r>
              <a:r>
                <a:rPr lang="en-US" sz="3600" b="1" dirty="0">
                  <a:solidFill>
                    <a:srgbClr val="5C422A"/>
                  </a:solidFill>
                  <a:latin typeface="Times New Roman" pitchFamily="18" charset="0"/>
                </a:rPr>
                <a:t>TRÍ TƯƠNG ĐỐI CỦA ĐƯỜNG THẲNG VÀ ĐƯỜNG TRÒN</a:t>
              </a:r>
              <a:endParaRPr lang="en-US" sz="3600" b="1" kern="10" dirty="0">
                <a:solidFill>
                  <a:srgbClr val="5C422A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 bwMode="auto">
          <a:xfrm>
            <a:off x="76200" y="636588"/>
            <a:ext cx="6553200" cy="4111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7 L -0.05 0.00439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0439 L -0.10625 0.00439 " pathEditMode="relative" rAng="0" ptsTypes="AA">
                                      <p:cBhvr>
                                        <p:cTn id="4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25 0.00439 L -0.23125 0.00439 " pathEditMode="relative" rAng="0" ptsTypes="AA">
                                      <p:cBhvr>
                                        <p:cTn id="7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1" grpId="0" animBg="1"/>
      <p:bldP spid="22" grpId="0" animBg="1"/>
      <p:bldP spid="23" grpId="0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15" y="2914650"/>
            <a:ext cx="1029641" cy="27432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808" y="2914650"/>
            <a:ext cx="2023852" cy="342900"/>
          </a:xfrm>
          <a:prstGeom prst="rect">
            <a:avLst/>
          </a:prstGeom>
        </p:spPr>
      </p:pic>
      <p:cxnSp>
        <p:nvCxnSpPr>
          <p:cNvPr id="6" name="Đường nối Thẳng 4">
            <a:extLst>
              <a:ext uri="{FF2B5EF4-FFF2-40B4-BE49-F238E27FC236}">
                <a16:creationId xmlns="" xmlns:a16="http://schemas.microsoft.com/office/drawing/2014/main" id="{A8F0EC86-0E7B-435A-B172-7AFF6BEBB435}"/>
              </a:ext>
            </a:extLst>
          </p:cNvPr>
          <p:cNvCxnSpPr/>
          <p:nvPr/>
        </p:nvCxnSpPr>
        <p:spPr>
          <a:xfrm rot="16200000" flipH="1">
            <a:off x="2857501" y="2971799"/>
            <a:ext cx="4343400" cy="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413303"/>
            <a:ext cx="5086350" cy="7771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 smtClean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300" b="1" dirty="0" err="1" smtClean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b="1" dirty="0" smtClean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 smtClean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b="1" dirty="0" smtClean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b="1" dirty="0" smtClean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300" b="1" dirty="0" smtClean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300" b="1" dirty="0" smtClean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300" b="1" dirty="0">
              <a:solidFill>
                <a:srgbClr val="4227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618062"/>
              </p:ext>
            </p:extLst>
          </p:nvPr>
        </p:nvGraphicFramePr>
        <p:xfrm>
          <a:off x="304800" y="3535844"/>
          <a:ext cx="13525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" name="Equation" r:id="rId5" imgW="1803240" imgH="330120" progId="Equation.DSMT4">
                  <p:embed/>
                </p:oleObj>
              </mc:Choice>
              <mc:Fallback>
                <p:oleObj name="Equation" r:id="rId5" imgW="1803240" imgH="330120" progId="Equation.DSMT4">
                  <p:embed/>
                  <p:pic>
                    <p:nvPicPr>
                      <p:cNvPr id="0" name="Picture 9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35844"/>
                        <a:ext cx="135255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079845"/>
              </p:ext>
            </p:extLst>
          </p:nvPr>
        </p:nvGraphicFramePr>
        <p:xfrm>
          <a:off x="2781300" y="3486150"/>
          <a:ext cx="9334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" name="Equation" r:id="rId7" imgW="1244600" imgH="330200" progId="Equation.DSMT4">
                  <p:embed/>
                </p:oleObj>
              </mc:Choice>
              <mc:Fallback>
                <p:oleObj name="Equation" r:id="rId7" imgW="1244600" imgH="330200" progId="Equation.DSMT4">
                  <p:embed/>
                  <p:pic>
                    <p:nvPicPr>
                      <p:cNvPr id="0" name="Picture 9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3486150"/>
                        <a:ext cx="93345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173762"/>
              </p:ext>
            </p:extLst>
          </p:nvPr>
        </p:nvGraphicFramePr>
        <p:xfrm>
          <a:off x="2143131" y="3781427"/>
          <a:ext cx="2714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" name="Equation" r:id="rId9" imgW="3619500" imgH="520700" progId="Equation.DSMT4">
                  <p:embed/>
                </p:oleObj>
              </mc:Choice>
              <mc:Fallback>
                <p:oleObj name="Equation" r:id="rId9" imgW="3619500" imgH="520700" progId="Equation.DSMT4">
                  <p:embed/>
                  <p:pic>
                    <p:nvPicPr>
                      <p:cNvPr id="0" name="Picture 9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1" y="3781427"/>
                        <a:ext cx="27146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52400" y="4181745"/>
            <a:ext cx="480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u="sng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3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u="sng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3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(O).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3500" y="524131"/>
            <a:ext cx="3886200" cy="7771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?2/</a:t>
            </a:r>
            <a:r>
              <a:rPr lang="en-US" sz="2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/108: </a:t>
            </a:r>
            <a:r>
              <a:rPr lang="en-US" sz="2300" dirty="0" err="1">
                <a:solidFill>
                  <a:srgbClr val="5C422A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300" dirty="0">
                <a:solidFill>
                  <a:srgbClr val="5C422A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300" dirty="0" err="1">
                <a:solidFill>
                  <a:srgbClr val="5C422A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300" dirty="0">
                <a:solidFill>
                  <a:srgbClr val="5C42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5C422A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300" dirty="0">
                <a:solidFill>
                  <a:srgbClr val="5C422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5C422A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00650" y="1209677"/>
            <a:ext cx="4057650" cy="800219"/>
            <a:chOff x="6934200" y="1828800"/>
            <a:chExt cx="5410200" cy="1066959"/>
          </a:xfrm>
        </p:grpSpPr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7418130"/>
                </p:ext>
              </p:extLst>
            </p:nvPr>
          </p:nvGraphicFramePr>
          <p:xfrm>
            <a:off x="7162800" y="2489200"/>
            <a:ext cx="36957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1" name="Equation" r:id="rId11" imgW="3695700" imgH="330200" progId="Equation.DSMT4">
                    <p:embed/>
                  </p:oleObj>
                </mc:Choice>
                <mc:Fallback>
                  <p:oleObj name="Equation" r:id="rId11" imgW="3695700" imgH="330200" progId="Equation.DSMT4">
                    <p:embed/>
                    <p:pic>
                      <p:nvPicPr>
                        <p:cNvPr id="0" name="Picture 9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2800" y="2489200"/>
                          <a:ext cx="36957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Box 36"/>
            <p:cNvSpPr txBox="1"/>
            <p:nvPr/>
          </p:nvSpPr>
          <p:spPr>
            <a:xfrm>
              <a:off x="6934200" y="1828800"/>
              <a:ext cx="5410200" cy="106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tại</a:t>
              </a:r>
              <a:endParaRPr lang="en-US" sz="23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501061"/>
                </p:ext>
              </p:extLst>
            </p:nvPr>
          </p:nvGraphicFramePr>
          <p:xfrm>
            <a:off x="8077200" y="1981200"/>
            <a:ext cx="10541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2" name="Equation" r:id="rId13" imgW="1054100" imgH="330200" progId="Equation.DSMT4">
                    <p:embed/>
                  </p:oleObj>
                </mc:Choice>
                <mc:Fallback>
                  <p:oleObj name="Equation" r:id="rId13" imgW="1054100" imgH="330200" progId="Equation.DSMT4">
                    <p:embed/>
                    <p:pic>
                      <p:nvPicPr>
                        <p:cNvPr id="0" name="Picture 9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7200" y="1981200"/>
                          <a:ext cx="10541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0899681"/>
                </p:ext>
              </p:extLst>
            </p:nvPr>
          </p:nvGraphicFramePr>
          <p:xfrm>
            <a:off x="10744200" y="1968500"/>
            <a:ext cx="3683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83" name="Equation" r:id="rId15" imgW="368140" imgH="317362" progId="Equation.DSMT4">
                    <p:embed/>
                  </p:oleObj>
                </mc:Choice>
                <mc:Fallback>
                  <p:oleObj name="Equation" r:id="rId15" imgW="368140" imgH="317362" progId="Equation.DSMT4">
                    <p:embed/>
                    <p:pic>
                      <p:nvPicPr>
                        <p:cNvPr id="0" name="Picture 9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44200" y="1968500"/>
                          <a:ext cx="36830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798413"/>
            <a:ext cx="1712213" cy="1630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2442256"/>
            <a:ext cx="2057400" cy="3429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53" y="1798413"/>
            <a:ext cx="1712213" cy="1630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891" y="2343166"/>
            <a:ext cx="3406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945395" y="2362900"/>
            <a:ext cx="3406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4113" y="2534339"/>
            <a:ext cx="3406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628906" y="3028954"/>
            <a:ext cx="3406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002795" y="3028954"/>
            <a:ext cx="3406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403738" y="2800350"/>
            <a:ext cx="3406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30994" y="2591486"/>
            <a:ext cx="3406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17" y="2442258"/>
            <a:ext cx="1259589" cy="75814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62" l="2181" r="97508">
                        <a14:foregroundMark x1="97819" y1="97232" x2="97819" y2="97232"/>
                        <a14:foregroundMark x1="3738" y1="5351" x2="3738" y2="5351"/>
                        <a14:foregroundMark x1="3115" y1="2768" x2="3115" y2="2768"/>
                        <a14:foregroundMark x1="3115" y1="99262" x2="3115" y2="99262"/>
                        <a14:foregroundMark x1="2181" y1="738" x2="2181" y2="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7" t="2414" r="3641" b="1882"/>
          <a:stretch/>
        </p:blipFill>
        <p:spPr>
          <a:xfrm flipH="1">
            <a:off x="2001400" y="628653"/>
            <a:ext cx="1427605" cy="2457449"/>
          </a:xfrm>
          <a:prstGeom prst="rect">
            <a:avLst/>
          </a:prstGeom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433">
            <a:off x="3385573" y="2028415"/>
            <a:ext cx="693350" cy="70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3314706" y="3048688"/>
            <a:ext cx="3406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151">
            <a:off x="3194946" y="2545184"/>
            <a:ext cx="1019158" cy="5523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2" y="2514600"/>
            <a:ext cx="870918" cy="19389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2514600"/>
            <a:ext cx="870918" cy="19389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782" y="2989154"/>
            <a:ext cx="870918" cy="19389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34" y="2971800"/>
            <a:ext cx="870918" cy="193890"/>
          </a:xfrm>
          <a:prstGeom prst="rect">
            <a:avLst/>
          </a:prstGeom>
        </p:spPr>
      </p:pic>
      <p:grpSp>
        <p:nvGrpSpPr>
          <p:cNvPr id="62" name="Group 2"/>
          <p:cNvGrpSpPr>
            <a:grpSpLocks/>
          </p:cNvGrpSpPr>
          <p:nvPr/>
        </p:nvGrpSpPr>
        <p:grpSpPr bwMode="auto">
          <a:xfrm>
            <a:off x="-9728" y="7317"/>
            <a:ext cx="9176588" cy="524867"/>
            <a:chOff x="0" y="0"/>
            <a:chExt cx="9144000" cy="554281"/>
          </a:xfrm>
        </p:grpSpPr>
        <p:sp>
          <p:nvSpPr>
            <p:cNvPr id="64" name="Hộp Văn bản 33"/>
            <p:cNvSpPr txBox="1"/>
            <p:nvPr/>
          </p:nvSpPr>
          <p:spPr>
            <a:xfrm>
              <a:off x="0" y="0"/>
              <a:ext cx="9144000" cy="55254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WordArt 2"/>
            <p:cNvSpPr>
              <a:spLocks noChangeArrowheads="1" noChangeShapeType="1" noTextEdit="1"/>
            </p:cNvSpPr>
            <p:nvPr/>
          </p:nvSpPr>
          <p:spPr bwMode="auto">
            <a:xfrm>
              <a:off x="180535" y="29184"/>
              <a:ext cx="8826792" cy="52509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3600" b="1" kern="1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§</a:t>
              </a:r>
              <a:r>
                <a:rPr lang="en-US" sz="36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3600" b="1" dirty="0" smtClean="0">
                  <a:latin typeface="Times New Roman" pitchFamily="18" charset="0"/>
                </a:rPr>
                <a:t>VỊ </a:t>
              </a:r>
              <a:r>
                <a:rPr lang="en-US" sz="3600" b="1" dirty="0">
                  <a:latin typeface="Times New Roman" pitchFamily="18" charset="0"/>
                </a:rPr>
                <a:t>TRÍ TƯƠNG ĐỐI CỦA ĐƯỜNG THẲNG VÀ ĐƯỜNG TRÒN</a:t>
              </a:r>
              <a:endParaRPr lang="en-US" sz="3600" b="1" kern="10" dirty="0">
                <a:latin typeface="Times New Roman"/>
                <a:cs typeface="Times New Roman"/>
              </a:endParaRPr>
            </a:p>
          </p:txBody>
        </p:sp>
      </p:grpSp>
      <p:sp>
        <p:nvSpPr>
          <p:cNvPr id="66" name="Title 1"/>
          <p:cNvSpPr txBox="1">
            <a:spLocks/>
          </p:cNvSpPr>
          <p:nvPr/>
        </p:nvSpPr>
        <p:spPr bwMode="auto">
          <a:xfrm>
            <a:off x="76200" y="636588"/>
            <a:ext cx="4876800" cy="66467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Ba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81625" y="1885950"/>
            <a:ext cx="3537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H.    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574877"/>
              </p:ext>
            </p:extLst>
          </p:nvPr>
        </p:nvGraphicFramePr>
        <p:xfrm>
          <a:off x="6305550" y="2011590"/>
          <a:ext cx="11620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" name="Equation" r:id="rId24" imgW="1549400" imgH="330200" progId="Equation.DSMT4">
                  <p:embed/>
                </p:oleObj>
              </mc:Choice>
              <mc:Fallback>
                <p:oleObj name="Equation" r:id="rId24" imgW="1549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2011590"/>
                        <a:ext cx="116205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086350" y="2200275"/>
            <a:ext cx="39998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137869"/>
              </p:ext>
            </p:extLst>
          </p:nvPr>
        </p:nvGraphicFramePr>
        <p:xfrm>
          <a:off x="5867400" y="2323195"/>
          <a:ext cx="1218856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" name="Equation" r:id="rId26" imgW="1091279" imgH="237765" progId="Equation.DSMT4">
                  <p:embed/>
                </p:oleObj>
              </mc:Choice>
              <mc:Fallback>
                <p:oleObj name="Equation" r:id="rId26" imgW="1091279" imgH="23776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867400" y="2323195"/>
                        <a:ext cx="1218856" cy="23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162550" y="2935660"/>
            <a:ext cx="3306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</a:t>
            </a:r>
            <a:endParaRPr lang="en-US" sz="2400" dirty="0"/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156103"/>
              </p:ext>
            </p:extLst>
          </p:nvPr>
        </p:nvGraphicFramePr>
        <p:xfrm>
          <a:off x="6025312" y="3055403"/>
          <a:ext cx="79057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" name="Equation" r:id="rId28" imgW="1054100" imgH="330200" progId="Equation.DSMT4">
                  <p:embed/>
                </p:oleObj>
              </mc:Choice>
              <mc:Fallback>
                <p:oleObj name="Equation" r:id="rId28" imgW="1054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5312" y="3055403"/>
                        <a:ext cx="790575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041020" y="3319588"/>
            <a:ext cx="398868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Pitago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3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600007"/>
              </p:ext>
            </p:extLst>
          </p:nvPr>
        </p:nvGraphicFramePr>
        <p:xfrm>
          <a:off x="5381625" y="3756339"/>
          <a:ext cx="27146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" name="Equation" r:id="rId29" imgW="3619500" imgH="406400" progId="Equation.DSMT4">
                  <p:embed/>
                </p:oleObj>
              </mc:Choice>
              <mc:Fallback>
                <p:oleObj name="Equation" r:id="rId29" imgW="3619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25" y="3756339"/>
                        <a:ext cx="27146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161003"/>
              </p:ext>
            </p:extLst>
          </p:nvPr>
        </p:nvGraphicFramePr>
        <p:xfrm>
          <a:off x="5344236" y="4153170"/>
          <a:ext cx="2770909" cy="779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" name="Equation" r:id="rId31" imgW="4064000" imgH="1143000" progId="Equation.DSMT4">
                  <p:embed/>
                </p:oleObj>
              </mc:Choice>
              <mc:Fallback>
                <p:oleObj name="Equation" r:id="rId31" imgW="406400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4236" y="4153170"/>
                        <a:ext cx="2770909" cy="7793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3.4104E-6 L -0.00195 0.0961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480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"/>
                            </p:stCondLst>
                            <p:childTnLst>
                              <p:par>
                                <p:cTn id="9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50"/>
                            </p:stCondLst>
                            <p:childTnLst>
                              <p:par>
                                <p:cTn id="10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  <p:bldP spid="36" grpId="0"/>
      <p:bldP spid="8" grpId="0"/>
      <p:bldP spid="54" grpId="0"/>
      <p:bldP spid="55" grpId="0"/>
      <p:bldP spid="56" grpId="0"/>
      <p:bldP spid="57" grpId="0"/>
      <p:bldP spid="60" grpId="0"/>
      <p:bldP spid="61" grpId="0"/>
      <p:bldP spid="51" grpId="0"/>
      <p:bldP spid="3" grpId="0"/>
      <p:bldP spid="12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94"/>
          <p:cNvGrpSpPr>
            <a:grpSpLocks/>
          </p:cNvGrpSpPr>
          <p:nvPr/>
        </p:nvGrpSpPr>
        <p:grpSpPr bwMode="auto">
          <a:xfrm>
            <a:off x="2457449" y="3771900"/>
            <a:ext cx="137160" cy="137160"/>
            <a:chOff x="2880" y="1152"/>
            <a:chExt cx="96" cy="96"/>
          </a:xfrm>
        </p:grpSpPr>
        <p:sp>
          <p:nvSpPr>
            <p:cNvPr id="60" name="Line 95"/>
            <p:cNvSpPr>
              <a:spLocks noChangeShapeType="1"/>
            </p:cNvSpPr>
            <p:nvPr/>
          </p:nvSpPr>
          <p:spPr bwMode="auto">
            <a:xfrm>
              <a:off x="2976" y="1152"/>
              <a:ext cx="0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96"/>
            <p:cNvSpPr>
              <a:spLocks noChangeShapeType="1"/>
            </p:cNvSpPr>
            <p:nvPr/>
          </p:nvSpPr>
          <p:spPr bwMode="auto">
            <a:xfrm>
              <a:off x="2880" y="1152"/>
              <a:ext cx="9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" y="1428752"/>
            <a:ext cx="7467599" cy="4231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300" b="1" dirty="0">
              <a:solidFill>
                <a:srgbClr val="4227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4114808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u="sng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3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u="sng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3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(O).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8" y="2343152"/>
            <a:ext cx="1712213" cy="163058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80" y="3742252"/>
            <a:ext cx="2023852" cy="3429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32" y="3744414"/>
            <a:ext cx="1407068" cy="313252"/>
          </a:xfrm>
          <a:prstGeom prst="rect">
            <a:avLst/>
          </a:prstGeom>
          <a:ln>
            <a:noFill/>
          </a:ln>
        </p:spPr>
      </p:pic>
      <p:sp>
        <p:nvSpPr>
          <p:cNvPr id="55" name="TextBox 54"/>
          <p:cNvSpPr txBox="1"/>
          <p:nvPr/>
        </p:nvSpPr>
        <p:spPr>
          <a:xfrm>
            <a:off x="1488195" y="3600465"/>
            <a:ext cx="3406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73995" y="3905950"/>
            <a:ext cx="3406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8" y="2940161"/>
            <a:ext cx="1346795" cy="109728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62" l="2181" r="97508">
                        <a14:foregroundMark x1="97819" y1="97232" x2="97819" y2="97232"/>
                        <a14:foregroundMark x1="3738" y1="5351" x2="3738" y2="5351"/>
                        <a14:foregroundMark x1="3115" y1="2768" x2="3115" y2="2768"/>
                        <a14:foregroundMark x1="3115" y1="99262" x2="3115" y2="99262"/>
                        <a14:foregroundMark x1="2181" y1="738" x2="2181" y2="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7" t="2414" r="3641" b="1882"/>
          <a:stretch/>
        </p:blipFill>
        <p:spPr>
          <a:xfrm flipH="1">
            <a:off x="959800" y="1338356"/>
            <a:ext cx="1489334" cy="2585263"/>
          </a:xfrm>
          <a:prstGeom prst="rect">
            <a:avLst/>
          </a:prstGeom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433">
            <a:off x="2414021" y="2587898"/>
            <a:ext cx="693350" cy="70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2516895" y="3896083"/>
            <a:ext cx="3406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998557"/>
              </p:ext>
            </p:extLst>
          </p:nvPr>
        </p:nvGraphicFramePr>
        <p:xfrm>
          <a:off x="2400306" y="4000502"/>
          <a:ext cx="18097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" name="Equation" r:id="rId10" imgW="241200" imgH="215640" progId="Equation.DSMT4">
                  <p:embed/>
                </p:oleObj>
              </mc:Choice>
              <mc:Fallback>
                <p:oleObj name="Equation" r:id="rId10" imgW="241200" imgH="215640" progId="Equation.DSMT4">
                  <p:embed/>
                  <p:pic>
                    <p:nvPicPr>
                      <p:cNvPr id="0" name="Picture 1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6" y="4000502"/>
                        <a:ext cx="18097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" name="Group 2"/>
          <p:cNvGrpSpPr>
            <a:grpSpLocks/>
          </p:cNvGrpSpPr>
          <p:nvPr/>
        </p:nvGrpSpPr>
        <p:grpSpPr bwMode="auto">
          <a:xfrm>
            <a:off x="-9728" y="67083"/>
            <a:ext cx="9176588" cy="524867"/>
            <a:chOff x="0" y="0"/>
            <a:chExt cx="9144000" cy="554281"/>
          </a:xfrm>
        </p:grpSpPr>
        <p:sp>
          <p:nvSpPr>
            <p:cNvPr id="68" name="Hộp Văn bản 33"/>
            <p:cNvSpPr txBox="1"/>
            <p:nvPr/>
          </p:nvSpPr>
          <p:spPr>
            <a:xfrm>
              <a:off x="0" y="0"/>
              <a:ext cx="9144000" cy="55254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WordArt 2"/>
            <p:cNvSpPr>
              <a:spLocks noChangeArrowheads="1" noChangeShapeType="1" noTextEdit="1"/>
            </p:cNvSpPr>
            <p:nvPr/>
          </p:nvSpPr>
          <p:spPr bwMode="auto">
            <a:xfrm>
              <a:off x="85623" y="29184"/>
              <a:ext cx="8864757" cy="525097"/>
            </a:xfrm>
            <a:prstGeom prst="rect">
              <a:avLst/>
            </a:prstGeom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3600" b="1" kern="1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5C422A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§</a:t>
              </a:r>
              <a:r>
                <a:rPr lang="en-US" sz="36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5C422A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3600" b="1" dirty="0" smtClean="0">
                  <a:solidFill>
                    <a:srgbClr val="5C422A"/>
                  </a:solidFill>
                  <a:latin typeface="Times New Roman" pitchFamily="18" charset="0"/>
                </a:rPr>
                <a:t>VỊ </a:t>
              </a:r>
              <a:r>
                <a:rPr lang="en-US" sz="3600" b="1" dirty="0">
                  <a:solidFill>
                    <a:srgbClr val="5C422A"/>
                  </a:solidFill>
                  <a:latin typeface="Times New Roman" pitchFamily="18" charset="0"/>
                </a:rPr>
                <a:t>TRÍ TƯƠNG ĐỐI CỦA ĐƯỜNG THẲNG VÀ ĐƯỜNG TRÒN</a:t>
              </a:r>
              <a:endParaRPr lang="en-US" sz="3600" b="1" kern="10" dirty="0">
                <a:solidFill>
                  <a:srgbClr val="5C422A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87" name="Title 1"/>
          <p:cNvSpPr txBox="1">
            <a:spLocks/>
          </p:cNvSpPr>
          <p:nvPr/>
        </p:nvSpPr>
        <p:spPr bwMode="auto">
          <a:xfrm>
            <a:off x="76200" y="636588"/>
            <a:ext cx="4876800" cy="70176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Ba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4798E-6 L -3.125E-6 0.1505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51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55" grpId="0"/>
      <p:bldP spid="56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Đường nối Thẳng 4">
            <a:extLst>
              <a:ext uri="{FF2B5EF4-FFF2-40B4-BE49-F238E27FC236}">
                <a16:creationId xmlns="" xmlns:a16="http://schemas.microsoft.com/office/drawing/2014/main" id="{A8F0EC86-0E7B-435A-B172-7AFF6BEBB435}"/>
              </a:ext>
            </a:extLst>
          </p:cNvPr>
          <p:cNvCxnSpPr/>
          <p:nvPr/>
        </p:nvCxnSpPr>
        <p:spPr>
          <a:xfrm rot="16200000" flipH="1">
            <a:off x="2171698" y="2971799"/>
            <a:ext cx="4343400" cy="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624389" y="2495551"/>
            <a:ext cx="4076699" cy="1154162"/>
            <a:chOff x="5759451" y="4923472"/>
            <a:chExt cx="5435598" cy="1538880"/>
          </a:xfrm>
        </p:grpSpPr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6532948"/>
                </p:ext>
              </p:extLst>
            </p:nvPr>
          </p:nvGraphicFramePr>
          <p:xfrm>
            <a:off x="5842635" y="5118734"/>
            <a:ext cx="265431" cy="265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5" name="Equation" r:id="rId3" imgW="241195" imgH="241195" progId="Equation.DSMT4">
                    <p:embed/>
                  </p:oleObj>
                </mc:Choice>
                <mc:Fallback>
                  <p:oleObj name="Equation" r:id="rId3" imgW="241195" imgH="241195" progId="Equation.DSMT4">
                    <p:embed/>
                    <p:pic>
                      <p:nvPicPr>
                        <p:cNvPr id="0" name="Picture 3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2635" y="5118734"/>
                          <a:ext cx="265431" cy="2654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6473229"/>
                </p:ext>
              </p:extLst>
            </p:nvPr>
          </p:nvGraphicFramePr>
          <p:xfrm>
            <a:off x="5759451" y="5539420"/>
            <a:ext cx="368300" cy="3174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6" name="Equation" r:id="rId5" imgW="368280" imgH="317160" progId="Equation.DSMT4">
                    <p:embed/>
                  </p:oleObj>
                </mc:Choice>
                <mc:Fallback>
                  <p:oleObj name="Equation" r:id="rId5" imgW="368280" imgH="317160" progId="Equation.DSMT4">
                    <p:embed/>
                    <p:pic>
                      <p:nvPicPr>
                        <p:cNvPr id="0" name="Picture 3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9451" y="5539420"/>
                          <a:ext cx="368300" cy="3174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TextBox 52"/>
            <p:cNvSpPr txBox="1"/>
            <p:nvPr/>
          </p:nvSpPr>
          <p:spPr>
            <a:xfrm>
              <a:off x="6096000" y="4923472"/>
              <a:ext cx="4419600" cy="153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tuyến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endParaRPr lang="en-US" sz="23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à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endParaRPr lang="en-US" sz="23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54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3371140"/>
                </p:ext>
              </p:extLst>
            </p:nvPr>
          </p:nvGraphicFramePr>
          <p:xfrm>
            <a:off x="8813800" y="5050472"/>
            <a:ext cx="571500" cy="4191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7" name="Equation" r:id="rId7" imgW="571252" imgH="418918" progId="Equation.DSMT4">
                    <p:embed/>
                  </p:oleObj>
                </mc:Choice>
                <mc:Fallback>
                  <p:oleObj name="Equation" r:id="rId7" imgW="571252" imgH="418918" progId="Equation.DSMT4">
                    <p:embed/>
                    <p:pic>
                      <p:nvPicPr>
                        <p:cNvPr id="0" name="Picture 3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13800" y="5050472"/>
                          <a:ext cx="571500" cy="4191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AutoShape 98"/>
            <p:cNvSpPr>
              <a:spLocks/>
            </p:cNvSpPr>
            <p:nvPr/>
          </p:nvSpPr>
          <p:spPr bwMode="auto">
            <a:xfrm>
              <a:off x="9372600" y="5152072"/>
              <a:ext cx="76200" cy="914400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4209195"/>
                </p:ext>
              </p:extLst>
            </p:nvPr>
          </p:nvGraphicFramePr>
          <p:xfrm>
            <a:off x="9505949" y="5456870"/>
            <a:ext cx="1689100" cy="330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8" name="Equation" r:id="rId9" imgW="1688760" imgH="330120" progId="Equation.DSMT4">
                    <p:embed/>
                  </p:oleObj>
                </mc:Choice>
                <mc:Fallback>
                  <p:oleObj name="Equation" r:id="rId9" imgW="1688760" imgH="330120" progId="Equation.DSMT4">
                    <p:embed/>
                    <p:pic>
                      <p:nvPicPr>
                        <p:cNvPr id="0" name="Picture 4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05949" y="5456870"/>
                          <a:ext cx="1689100" cy="3301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TextBox 28"/>
          <p:cNvSpPr txBox="1"/>
          <p:nvPr/>
        </p:nvSpPr>
        <p:spPr>
          <a:xfrm>
            <a:off x="28575" y="1143000"/>
            <a:ext cx="4229100" cy="7771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300" b="1" dirty="0">
              <a:solidFill>
                <a:srgbClr val="4227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625" y="1800233"/>
            <a:ext cx="4114799" cy="7771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300" b="1" dirty="0">
              <a:solidFill>
                <a:srgbClr val="4227E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14300" y="3867151"/>
            <a:ext cx="4229100" cy="1154162"/>
            <a:chOff x="0" y="5410200"/>
            <a:chExt cx="5638800" cy="1538880"/>
          </a:xfrm>
        </p:grpSpPr>
        <p:sp>
          <p:nvSpPr>
            <p:cNvPr id="32" name="TextBox 31"/>
            <p:cNvSpPr txBox="1"/>
            <p:nvPr/>
          </p:nvSpPr>
          <p:spPr>
            <a:xfrm>
              <a:off x="0" y="5410200"/>
              <a:ext cx="5638800" cy="153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i="1" u="sng" dirty="0" err="1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2300" b="1" i="1" u="sng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b="1" i="1" u="sng" dirty="0" err="1">
                  <a:latin typeface="Times New Roman" pitchFamily="18" charset="0"/>
                  <a:cs typeface="Times New Roman" pitchFamily="18" charset="0"/>
                </a:rPr>
                <a:t>tuyến</a:t>
              </a:r>
              <a:r>
                <a:rPr lang="en-US" sz="2300" b="1" i="1" u="sng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just"/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     .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gọi</a:t>
              </a:r>
              <a:endParaRPr lang="en-US" sz="2300" dirty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23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0054985"/>
                </p:ext>
              </p:extLst>
            </p:nvPr>
          </p:nvGraphicFramePr>
          <p:xfrm>
            <a:off x="2349500" y="5651500"/>
            <a:ext cx="241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9" name="Equation" r:id="rId11" imgW="241195" imgH="241195" progId="Equation.DSMT4">
                    <p:embed/>
                  </p:oleObj>
                </mc:Choice>
                <mc:Fallback>
                  <p:oleObj name="Equation" r:id="rId11" imgW="241195" imgH="241195" progId="Equation.DSMT4">
                    <p:embed/>
                    <p:pic>
                      <p:nvPicPr>
                        <p:cNvPr id="0" name="Picture 4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9500" y="5651500"/>
                          <a:ext cx="241300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5271191"/>
                </p:ext>
              </p:extLst>
            </p:nvPr>
          </p:nvGraphicFramePr>
          <p:xfrm>
            <a:off x="2540000" y="6007100"/>
            <a:ext cx="5715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0" name="Equation" r:id="rId13" imgW="571252" imgH="418918" progId="Equation.DSMT4">
                    <p:embed/>
                  </p:oleObj>
                </mc:Choice>
                <mc:Fallback>
                  <p:oleObj name="Equation" r:id="rId13" imgW="571252" imgH="418918" progId="Equation.DSMT4">
                    <p:embed/>
                    <p:pic>
                      <p:nvPicPr>
                        <p:cNvPr id="0" name="Picture 4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0000" y="6007100"/>
                          <a:ext cx="571500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35"/>
          <p:cNvGrpSpPr/>
          <p:nvPr/>
        </p:nvGrpSpPr>
        <p:grpSpPr>
          <a:xfrm>
            <a:off x="1562100" y="2219326"/>
            <a:ext cx="1714500" cy="1570659"/>
            <a:chOff x="1925840" y="3124200"/>
            <a:chExt cx="2698469" cy="2590371"/>
          </a:xfrm>
        </p:grpSpPr>
        <p:grpSp>
          <p:nvGrpSpPr>
            <p:cNvPr id="37" name="Group 94"/>
            <p:cNvGrpSpPr>
              <a:grpSpLocks/>
            </p:cNvGrpSpPr>
            <p:nvPr/>
          </p:nvGrpSpPr>
          <p:grpSpPr bwMode="auto">
            <a:xfrm>
              <a:off x="3276599" y="5029200"/>
              <a:ext cx="182880" cy="182880"/>
              <a:chOff x="2880" y="1152"/>
              <a:chExt cx="96" cy="96"/>
            </a:xfrm>
          </p:grpSpPr>
          <p:sp>
            <p:nvSpPr>
              <p:cNvPr id="44" name="Line 95"/>
              <p:cNvSpPr>
                <a:spLocks noChangeShapeType="1"/>
              </p:cNvSpPr>
              <p:nvPr/>
            </p:nvSpPr>
            <p:spPr bwMode="auto">
              <a:xfrm>
                <a:off x="2976" y="11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96"/>
              <p:cNvSpPr>
                <a:spLocks noChangeShapeType="1"/>
              </p:cNvSpPr>
              <p:nvPr/>
            </p:nvSpPr>
            <p:spPr bwMode="auto">
              <a:xfrm>
                <a:off x="2880" y="115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124200"/>
              <a:ext cx="2282950" cy="21741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840" y="4989669"/>
              <a:ext cx="2698469" cy="4572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5029200"/>
              <a:ext cx="1642923" cy="365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1984253" y="4800598"/>
              <a:ext cx="454149" cy="58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3920214"/>
              <a:ext cx="1795726" cy="146304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108986" y="5181599"/>
              <a:ext cx="454149" cy="532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</p:grp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950660"/>
              </p:ext>
            </p:extLst>
          </p:nvPr>
        </p:nvGraphicFramePr>
        <p:xfrm>
          <a:off x="1847850" y="3676650"/>
          <a:ext cx="94297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1" name="Equation" r:id="rId19" imgW="1257120" imgH="330120" progId="Equation.DSMT4">
                  <p:embed/>
                </p:oleObj>
              </mc:Choice>
              <mc:Fallback>
                <p:oleObj name="Equation" r:id="rId19" imgW="1257120" imgH="330120" progId="Equation.DSMT4">
                  <p:embed/>
                  <p:pic>
                    <p:nvPicPr>
                      <p:cNvPr id="0" name="Picture 4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3676650"/>
                        <a:ext cx="942975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92"/>
          <p:cNvSpPr txBox="1">
            <a:spLocks noChangeArrowheads="1"/>
          </p:cNvSpPr>
          <p:nvPr/>
        </p:nvSpPr>
        <p:spPr bwMode="auto">
          <a:xfrm>
            <a:off x="4371979" y="1227587"/>
            <a:ext cx="4619625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29150" y="800109"/>
            <a:ext cx="1085850" cy="4231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300" b="1" dirty="0">
                <a:solidFill>
                  <a:srgbClr val="4227E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-9728" y="408"/>
            <a:ext cx="9176588" cy="524867"/>
            <a:chOff x="0" y="0"/>
            <a:chExt cx="9144000" cy="554281"/>
          </a:xfrm>
        </p:grpSpPr>
        <p:sp>
          <p:nvSpPr>
            <p:cNvPr id="50" name="Hộp Văn bản 33"/>
            <p:cNvSpPr txBox="1"/>
            <p:nvPr/>
          </p:nvSpPr>
          <p:spPr>
            <a:xfrm>
              <a:off x="0" y="0"/>
              <a:ext cx="9144000" cy="55254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WordArt 2"/>
            <p:cNvSpPr>
              <a:spLocks noChangeArrowheads="1" noChangeShapeType="1" noTextEdit="1"/>
            </p:cNvSpPr>
            <p:nvPr/>
          </p:nvSpPr>
          <p:spPr bwMode="auto">
            <a:xfrm>
              <a:off x="85623" y="29184"/>
              <a:ext cx="8864757" cy="525097"/>
            </a:xfrm>
            <a:prstGeom prst="rect">
              <a:avLst/>
            </a:prstGeom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3600" b="1" kern="1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5C422A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§</a:t>
              </a:r>
              <a:r>
                <a:rPr lang="en-US" sz="36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5C422A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3600" b="1" dirty="0" smtClean="0">
                  <a:solidFill>
                    <a:srgbClr val="5C422A"/>
                  </a:solidFill>
                  <a:latin typeface="Times New Roman" pitchFamily="18" charset="0"/>
                </a:rPr>
                <a:t>VỊ </a:t>
              </a:r>
              <a:r>
                <a:rPr lang="en-US" sz="3600" b="1" dirty="0">
                  <a:solidFill>
                    <a:srgbClr val="5C422A"/>
                  </a:solidFill>
                  <a:latin typeface="Times New Roman" pitchFamily="18" charset="0"/>
                </a:rPr>
                <a:t>TRÍ TƯƠNG ĐỐI CỦA ĐƯỜNG THẲNG VÀ ĐƯỜNG TRÒN</a:t>
              </a:r>
              <a:endParaRPr lang="en-US" sz="3600" b="1" kern="10" dirty="0">
                <a:solidFill>
                  <a:srgbClr val="5C422A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55" name="Title 1"/>
          <p:cNvSpPr txBox="1">
            <a:spLocks/>
          </p:cNvSpPr>
          <p:nvPr/>
        </p:nvSpPr>
        <p:spPr bwMode="auto">
          <a:xfrm>
            <a:off x="76200" y="561975"/>
            <a:ext cx="4181475" cy="66467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buAutoNum type="arabicPeriod"/>
            </a:pP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9" y="3326132"/>
            <a:ext cx="1097280" cy="2923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200154"/>
            <a:ext cx="5029200" cy="4231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đườngtròn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="" xmlns:a16="http://schemas.microsoft.com/office/drawing/2014/main" id="{A8F0EC86-0E7B-435A-B172-7AFF6BEBB435}"/>
              </a:ext>
            </a:extLst>
          </p:cNvPr>
          <p:cNvCxnSpPr/>
          <p:nvPr/>
        </p:nvCxnSpPr>
        <p:spPr>
          <a:xfrm rot="16200000" flipH="1">
            <a:off x="2857501" y="2971799"/>
            <a:ext cx="4343400" cy="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3086102"/>
            <a:ext cx="5029200" cy="7771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086350" y="800108"/>
            <a:ext cx="4057650" cy="7771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628013"/>
              </p:ext>
            </p:extLst>
          </p:nvPr>
        </p:nvGraphicFramePr>
        <p:xfrm>
          <a:off x="6161124" y="3852294"/>
          <a:ext cx="94297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2" name="Equation" r:id="rId4" imgW="1257300" imgH="330200" progId="Equation.DSMT4">
                  <p:embed/>
                </p:oleObj>
              </mc:Choice>
              <mc:Fallback>
                <p:oleObj name="Equation" r:id="rId4" imgW="1257300" imgH="33020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124" y="3852294"/>
                        <a:ext cx="942975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571505" y="1543052"/>
            <a:ext cx="1640355" cy="1303961"/>
            <a:chOff x="207301" y="2397882"/>
            <a:chExt cx="2771907" cy="2174118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52" y="2397882"/>
              <a:ext cx="2282950" cy="2174118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3256341"/>
              <a:ext cx="2743200" cy="4572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207301" y="3046832"/>
              <a:ext cx="454148" cy="538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525060" y="3046832"/>
              <a:ext cx="454148" cy="538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72145" y="3379114"/>
              <a:ext cx="454148" cy="590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374653" y="3455314"/>
              <a:ext cx="454148" cy="538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987046" y="1600216"/>
            <a:ext cx="1490310" cy="1236746"/>
            <a:chOff x="3167743" y="2397882"/>
            <a:chExt cx="2698469" cy="2256716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3886200"/>
              <a:ext cx="1372855" cy="36576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052" y="2397882"/>
              <a:ext cx="2282950" cy="2174118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3505201" y="4038600"/>
              <a:ext cx="454147" cy="589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337053" y="4038600"/>
              <a:ext cx="454147" cy="589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204978" y="3610083"/>
              <a:ext cx="454147" cy="645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948" y="3256341"/>
              <a:ext cx="1679452" cy="1010859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4419599" y="4064912"/>
              <a:ext cx="454147" cy="589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4151">
              <a:off x="4259927" y="3393579"/>
              <a:ext cx="1358877" cy="73647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7743" y="3886200"/>
              <a:ext cx="2698469" cy="457200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1243264" y="3429017"/>
            <a:ext cx="1714500" cy="1570659"/>
            <a:chOff x="1925840" y="3124200"/>
            <a:chExt cx="2698469" cy="2590371"/>
          </a:xfrm>
        </p:grpSpPr>
        <p:grpSp>
          <p:nvGrpSpPr>
            <p:cNvPr id="89" name="Group 94"/>
            <p:cNvGrpSpPr>
              <a:grpSpLocks/>
            </p:cNvGrpSpPr>
            <p:nvPr/>
          </p:nvGrpSpPr>
          <p:grpSpPr bwMode="auto">
            <a:xfrm>
              <a:off x="3276599" y="5029200"/>
              <a:ext cx="182880" cy="182880"/>
              <a:chOff x="2880" y="1152"/>
              <a:chExt cx="96" cy="96"/>
            </a:xfrm>
          </p:grpSpPr>
          <p:sp>
            <p:nvSpPr>
              <p:cNvPr id="96" name="Line 95"/>
              <p:cNvSpPr>
                <a:spLocks noChangeShapeType="1"/>
              </p:cNvSpPr>
              <p:nvPr/>
            </p:nvSpPr>
            <p:spPr bwMode="auto">
              <a:xfrm>
                <a:off x="2976" y="1152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96"/>
              <p:cNvSpPr>
                <a:spLocks noChangeShapeType="1"/>
              </p:cNvSpPr>
              <p:nvPr/>
            </p:nvSpPr>
            <p:spPr bwMode="auto">
              <a:xfrm>
                <a:off x="2880" y="115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3124200"/>
              <a:ext cx="2282950" cy="2174118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5840" y="4989669"/>
              <a:ext cx="2698469" cy="457200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5029200"/>
              <a:ext cx="1642923" cy="365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93" name="TextBox 92"/>
            <p:cNvSpPr txBox="1"/>
            <p:nvPr/>
          </p:nvSpPr>
          <p:spPr>
            <a:xfrm>
              <a:off x="1984253" y="4800598"/>
              <a:ext cx="454149" cy="58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3920214"/>
              <a:ext cx="1795726" cy="1463040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3108986" y="5181599"/>
              <a:ext cx="454149" cy="532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725787"/>
              </p:ext>
            </p:extLst>
          </p:nvPr>
        </p:nvGraphicFramePr>
        <p:xfrm>
          <a:off x="647700" y="2895600"/>
          <a:ext cx="13525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3" name="Equation" r:id="rId13" imgW="1803240" imgH="330120" progId="Equation.DSMT4">
                  <p:embed/>
                </p:oleObj>
              </mc:Choice>
              <mc:Fallback>
                <p:oleObj name="Equation" r:id="rId13" imgW="1803240" imgH="33012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2895600"/>
                        <a:ext cx="135255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320482"/>
              </p:ext>
            </p:extLst>
          </p:nvPr>
        </p:nvGraphicFramePr>
        <p:xfrm>
          <a:off x="3373989" y="2895600"/>
          <a:ext cx="9334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Equation" r:id="rId15" imgW="1244600" imgH="330200" progId="Equation.DSMT4">
                  <p:embed/>
                </p:oleObj>
              </mc:Choice>
              <mc:Fallback>
                <p:oleObj name="Equation" r:id="rId15" imgW="1244600" imgH="33020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989" y="2895600"/>
                        <a:ext cx="93345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86281"/>
              </p:ext>
            </p:extLst>
          </p:nvPr>
        </p:nvGraphicFramePr>
        <p:xfrm>
          <a:off x="1600206" y="4857750"/>
          <a:ext cx="94297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Equation" r:id="rId17" imgW="1257120" imgH="330120" progId="Equation.DSMT4">
                  <p:embed/>
                </p:oleObj>
              </mc:Choice>
              <mc:Fallback>
                <p:oleObj name="Equation" r:id="rId17" imgW="1257120" imgH="33012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6" y="4857750"/>
                        <a:ext cx="942975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680467"/>
            <a:ext cx="1783080" cy="1698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3314701"/>
            <a:ext cx="2400300" cy="4066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28851"/>
            <a:ext cx="1314450" cy="149253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62" l="2181" r="97508">
                        <a14:foregroundMark x1="97819" y1="97232" x2="97819" y2="97232"/>
                        <a14:foregroundMark x1="3738" y1="5351" x2="3738" y2="5351"/>
                        <a14:foregroundMark x1="3115" y1="2768" x2="3115" y2="2768"/>
                        <a14:foregroundMark x1="3115" y1="99262" x2="3115" y2="99262"/>
                        <a14:foregroundMark x1="2181" y1="738" x2="2181" y2="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7" t="2414" r="3641" b="1882"/>
          <a:stretch/>
        </p:blipFill>
        <p:spPr>
          <a:xfrm flipH="1">
            <a:off x="5269230" y="924322"/>
            <a:ext cx="1508760" cy="2618983"/>
          </a:xfrm>
          <a:prstGeom prst="rect">
            <a:avLst/>
          </a:prstGeom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7433">
            <a:off x="6757423" y="1953387"/>
            <a:ext cx="693350" cy="70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5772155" y="3429016"/>
            <a:ext cx="3406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74545" y="3486166"/>
            <a:ext cx="3406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grpSp>
        <p:nvGrpSpPr>
          <p:cNvPr id="47" name="Group 2"/>
          <p:cNvGrpSpPr>
            <a:grpSpLocks/>
          </p:cNvGrpSpPr>
          <p:nvPr/>
        </p:nvGrpSpPr>
        <p:grpSpPr bwMode="auto">
          <a:xfrm>
            <a:off x="-9728" y="408"/>
            <a:ext cx="9176588" cy="524867"/>
            <a:chOff x="0" y="0"/>
            <a:chExt cx="9144000" cy="554281"/>
          </a:xfrm>
        </p:grpSpPr>
        <p:sp>
          <p:nvSpPr>
            <p:cNvPr id="48" name="Hộp Văn bản 33"/>
            <p:cNvSpPr txBox="1"/>
            <p:nvPr/>
          </p:nvSpPr>
          <p:spPr>
            <a:xfrm>
              <a:off x="0" y="0"/>
              <a:ext cx="9144000" cy="55254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WordArt 2"/>
            <p:cNvSpPr>
              <a:spLocks noChangeArrowheads="1" noChangeShapeType="1" noTextEdit="1"/>
            </p:cNvSpPr>
            <p:nvPr/>
          </p:nvSpPr>
          <p:spPr bwMode="auto">
            <a:xfrm>
              <a:off x="85623" y="29184"/>
              <a:ext cx="8864757" cy="525097"/>
            </a:xfrm>
            <a:prstGeom prst="rect">
              <a:avLst/>
            </a:prstGeom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3600" b="1" kern="1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5C422A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§</a:t>
              </a:r>
              <a:r>
                <a:rPr lang="en-US" sz="36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5C422A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3600" b="1" dirty="0" smtClean="0">
                  <a:solidFill>
                    <a:srgbClr val="5C422A"/>
                  </a:solidFill>
                  <a:latin typeface="Times New Roman" pitchFamily="18" charset="0"/>
                </a:rPr>
                <a:t>VỊ </a:t>
              </a:r>
              <a:r>
                <a:rPr lang="en-US" sz="3600" b="1" dirty="0">
                  <a:solidFill>
                    <a:srgbClr val="5C422A"/>
                  </a:solidFill>
                  <a:latin typeface="Times New Roman" pitchFamily="18" charset="0"/>
                </a:rPr>
                <a:t>TRÍ TƯƠNG ĐỐI CỦA ĐƯỜNG THẲNG VÀ ĐƯỜNG TRÒN</a:t>
              </a:r>
              <a:endParaRPr lang="en-US" sz="3600" b="1" kern="10" dirty="0">
                <a:solidFill>
                  <a:srgbClr val="5C422A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50" name="Title 1"/>
          <p:cNvSpPr txBox="1">
            <a:spLocks/>
          </p:cNvSpPr>
          <p:nvPr/>
        </p:nvSpPr>
        <p:spPr bwMode="auto">
          <a:xfrm>
            <a:off x="76200" y="569913"/>
            <a:ext cx="4876800" cy="66467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Ba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5.78035E-8 L -3.125E-6 0.1960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0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875" y="1276350"/>
            <a:ext cx="8858250" cy="4231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219820"/>
              </p:ext>
            </p:extLst>
          </p:nvPr>
        </p:nvGraphicFramePr>
        <p:xfrm>
          <a:off x="304800" y="1885950"/>
          <a:ext cx="8686800" cy="3067526"/>
        </p:xfrm>
        <a:graphic>
          <a:graphicData uri="http://schemas.openxmlformats.org/drawingml/2006/table">
            <a:tbl>
              <a:tblPr/>
              <a:tblGrid>
                <a:gridCol w="6324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897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Vị</a:t>
                      </a:r>
                      <a:r>
                        <a:rPr lang="en-US" sz="23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trí</a:t>
                      </a:r>
                      <a:r>
                        <a:rPr lang="en-US" sz="23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tương</a:t>
                      </a:r>
                      <a:r>
                        <a:rPr lang="en-US" sz="23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đối</a:t>
                      </a:r>
                      <a:r>
                        <a:rPr lang="en-US" sz="23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của</a:t>
                      </a:r>
                      <a:r>
                        <a:rPr lang="en-US" sz="23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23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thẳng</a:t>
                      </a:r>
                      <a:r>
                        <a:rPr lang="en-US" sz="23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3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23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tròn</a:t>
                      </a:r>
                      <a:endParaRPr lang="en-US" sz="2300" dirty="0">
                        <a:solidFill>
                          <a:srgbClr val="4227E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23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điểm</a:t>
                      </a:r>
                      <a:r>
                        <a:rPr lang="en-US" sz="23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chung</a:t>
                      </a:r>
                      <a:endParaRPr lang="en-US" sz="2300" dirty="0">
                        <a:solidFill>
                          <a:srgbClr val="4227E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Hệ</a:t>
                      </a:r>
                      <a:r>
                        <a:rPr lang="en-US" sz="23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thức</a:t>
                      </a:r>
                      <a:r>
                        <a:rPr lang="en-US" sz="23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giữa</a:t>
                      </a:r>
                      <a:r>
                        <a:rPr lang="en-US" sz="23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300" dirty="0" smtClean="0">
                        <a:solidFill>
                          <a:srgbClr val="4227E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 </a:t>
                      </a:r>
                      <a:r>
                        <a:rPr lang="en-US" sz="2300" dirty="0" err="1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300" dirty="0">
                          <a:solidFill>
                            <a:srgbClr val="4227E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R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82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 err="1"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latin typeface="Times New Roman"/>
                          <a:ea typeface="Calibri"/>
                          <a:cs typeface="Times New Roman"/>
                        </a:rPr>
                        <a:t>thẳng</a:t>
                      </a: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latin typeface="Times New Roman"/>
                          <a:ea typeface="Calibri"/>
                          <a:cs typeface="Times New Roman"/>
                        </a:rPr>
                        <a:t>tròn</a:t>
                      </a: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…………………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 err="1"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latin typeface="Times New Roman"/>
                          <a:ea typeface="Calibri"/>
                          <a:cs typeface="Times New Roman"/>
                        </a:rPr>
                        <a:t>thẳng</a:t>
                      </a: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latin typeface="Times New Roman"/>
                          <a:ea typeface="Calibri"/>
                          <a:cs typeface="Times New Roman"/>
                        </a:rPr>
                        <a:t>tròn</a:t>
                      </a: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latin typeface="Times New Roman"/>
                          <a:ea typeface="Calibri"/>
                          <a:cs typeface="Times New Roman"/>
                        </a:rPr>
                        <a:t>tiếp</a:t>
                      </a: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latin typeface="Times New Roman"/>
                          <a:ea typeface="Calibri"/>
                          <a:cs typeface="Times New Roman"/>
                        </a:rPr>
                        <a:t>xúc</a:t>
                      </a: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latin typeface="Times New Roman"/>
                          <a:ea typeface="Calibri"/>
                          <a:cs typeface="Times New Roman"/>
                        </a:rPr>
                        <a:t>nhau</a:t>
                      </a:r>
                      <a:endParaRPr lang="en-US" sz="2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300" dirty="0" err="1"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latin typeface="Times New Roman"/>
                          <a:ea typeface="Calibri"/>
                          <a:cs typeface="Times New Roman"/>
                        </a:rPr>
                        <a:t>thẳng</a:t>
                      </a: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latin typeface="Times New Roman"/>
                          <a:ea typeface="Calibri"/>
                          <a:cs typeface="Times New Roman"/>
                        </a:rPr>
                        <a:t>và</a:t>
                      </a: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latin typeface="Times New Roman"/>
                          <a:ea typeface="Calibri"/>
                          <a:cs typeface="Times New Roman"/>
                        </a:rPr>
                        <a:t>tròn</a:t>
                      </a: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latin typeface="Times New Roman"/>
                          <a:ea typeface="Calibri"/>
                          <a:cs typeface="Times New Roman"/>
                        </a:rPr>
                        <a:t>không</a:t>
                      </a: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latin typeface="Times New Roman"/>
                          <a:ea typeface="Calibri"/>
                          <a:cs typeface="Times New Roman"/>
                        </a:rPr>
                        <a:t>giao</a:t>
                      </a: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300" dirty="0" err="1">
                          <a:latin typeface="Times New Roman"/>
                          <a:ea typeface="Calibri"/>
                          <a:cs typeface="Times New Roman"/>
                        </a:rPr>
                        <a:t>nhau</a:t>
                      </a:r>
                      <a:endParaRPr lang="en-US" sz="2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latin typeface="Times New Roman"/>
                          <a:ea typeface="Calibri"/>
                          <a:cs typeface="Times New Roman"/>
                        </a:rPr>
                        <a:t>……..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2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d &lt; 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d = </a:t>
                      </a:r>
                      <a:r>
                        <a:rPr lang="en-US" sz="2300" dirty="0" smtClean="0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Times New Roman"/>
                          <a:ea typeface="Calibri"/>
                          <a:cs typeface="Times New Roman"/>
                        </a:rPr>
                        <a:t>……….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705225" y="3028950"/>
            <a:ext cx="2057400" cy="4231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7550" y="3486150"/>
            <a:ext cx="628650" cy="4231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81950" y="4204618"/>
            <a:ext cx="857250" cy="4231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 &gt; R</a:t>
            </a:r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-9728" y="408"/>
            <a:ext cx="9176588" cy="524867"/>
            <a:chOff x="0" y="0"/>
            <a:chExt cx="9144000" cy="554281"/>
          </a:xfrm>
        </p:grpSpPr>
        <p:sp>
          <p:nvSpPr>
            <p:cNvPr id="14" name="Hộp Văn bản 33"/>
            <p:cNvSpPr txBox="1"/>
            <p:nvPr/>
          </p:nvSpPr>
          <p:spPr>
            <a:xfrm>
              <a:off x="0" y="0"/>
              <a:ext cx="9144000" cy="55254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WordArt 2"/>
            <p:cNvSpPr>
              <a:spLocks noChangeArrowheads="1" noChangeShapeType="1" noTextEdit="1"/>
            </p:cNvSpPr>
            <p:nvPr/>
          </p:nvSpPr>
          <p:spPr bwMode="auto">
            <a:xfrm>
              <a:off x="85623" y="29184"/>
              <a:ext cx="8864757" cy="525097"/>
            </a:xfrm>
            <a:prstGeom prst="rect">
              <a:avLst/>
            </a:prstGeom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  </a:t>
              </a:r>
              <a:r>
                <a:rPr lang="vi-VN" sz="3600" b="1" kern="10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5C422A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§</a:t>
              </a:r>
              <a:r>
                <a:rPr lang="en-US" sz="3600" b="1" kern="10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5C422A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anose="02020603050405020304" pitchFamily="18" charset="0"/>
                </a:rPr>
                <a:t>4 </a:t>
              </a:r>
              <a:r>
                <a:rPr lang="en-US" sz="3600" b="1" dirty="0" smtClean="0">
                  <a:solidFill>
                    <a:srgbClr val="5C422A"/>
                  </a:solidFill>
                  <a:latin typeface="Times New Roman" pitchFamily="18" charset="0"/>
                </a:rPr>
                <a:t>VỊ </a:t>
              </a:r>
              <a:r>
                <a:rPr lang="en-US" sz="3600" b="1" dirty="0">
                  <a:solidFill>
                    <a:srgbClr val="5C422A"/>
                  </a:solidFill>
                  <a:latin typeface="Times New Roman" pitchFamily="18" charset="0"/>
                </a:rPr>
                <a:t>TRÍ TƯƠNG ĐỐI CỦA ĐƯỜNG THẲNG VÀ ĐƯỜNG TRÒN</a:t>
              </a:r>
              <a:endParaRPr lang="en-US" sz="3600" b="1" kern="10" dirty="0">
                <a:solidFill>
                  <a:srgbClr val="5C422A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 bwMode="auto">
          <a:xfrm>
            <a:off x="-9729" y="590550"/>
            <a:ext cx="9010853" cy="664679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khảng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9088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5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trips dir="ld"/>
      </p:transition>
    </mc:Choice>
    <mc:Fallback xmlns="">
      <p:transition spd="slow">
        <p:strips dir="l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PPT9 37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3576</TotalTime>
  <Words>1057</Words>
  <Application>Microsoft Office PowerPoint</Application>
  <PresentationFormat>On-screen Show (16:9)</PresentationFormat>
  <Paragraphs>195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Pixel</vt:lpstr>
      <vt:lpstr>4_Thiết kế Tùy chỉnh</vt:lpstr>
      <vt:lpstr>9_Thiết kế Tùy chỉnh</vt:lpstr>
      <vt:lpstr>10_Thiết kế Tùy chỉnh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vienlaptop115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Tiến</cp:lastModifiedBy>
  <cp:revision>395</cp:revision>
  <cp:lastPrinted>2021-07-15T12:41:10Z</cp:lastPrinted>
  <dcterms:created xsi:type="dcterms:W3CDTF">2014-05-08T07:15:53Z</dcterms:created>
  <dcterms:modified xsi:type="dcterms:W3CDTF">2021-11-30T15:16:42Z</dcterms:modified>
</cp:coreProperties>
</file>