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07" r:id="rId3"/>
    <p:sldId id="356" r:id="rId4"/>
    <p:sldId id="378" r:id="rId5"/>
    <p:sldId id="379" r:id="rId6"/>
    <p:sldId id="361" r:id="rId7"/>
    <p:sldId id="366" r:id="rId8"/>
    <p:sldId id="360" r:id="rId9"/>
    <p:sldId id="345" r:id="rId10"/>
    <p:sldId id="363" r:id="rId11"/>
    <p:sldId id="371" r:id="rId12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45F82"/>
    <a:srgbClr val="0000CC"/>
    <a:srgbClr val="0000FF"/>
    <a:srgbClr val="9254EC"/>
    <a:srgbClr val="3333FF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8" d="100"/>
          <a:sy n="38" d="100"/>
        </p:scale>
        <p:origin x="474" y="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522098" y="455251"/>
            <a:ext cx="145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15243" y="185947"/>
            <a:ext cx="1313180" cy="119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96858" y="457201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7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61.png"/><Relationship Id="rId4" Type="http://schemas.openxmlformats.org/officeDocument/2006/relationships/image" Target="../media/image72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59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39" Type="http://schemas.openxmlformats.org/officeDocument/2006/relationships/image" Target="../media/image56.png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6.bin"/><Relationship Id="rId34" Type="http://schemas.openxmlformats.org/officeDocument/2006/relationships/oleObject" Target="../embeddings/oleObject13.bin"/><Relationship Id="rId7" Type="http://schemas.openxmlformats.org/officeDocument/2006/relationships/image" Target="../media/image63.png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.bin"/><Relationship Id="rId25" Type="http://schemas.openxmlformats.org/officeDocument/2006/relationships/oleObject" Target="../embeddings/oleObject8.bin"/><Relationship Id="rId33" Type="http://schemas.openxmlformats.org/officeDocument/2006/relationships/image" Target="../media/image40.wmf"/><Relationship Id="rId38" Type="http://schemas.openxmlformats.org/officeDocument/2006/relationships/image" Target="../media/image6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7.png"/><Relationship Id="rId20" Type="http://schemas.openxmlformats.org/officeDocument/2006/relationships/image" Target="../media/image34.wmf"/><Relationship Id="rId29" Type="http://schemas.openxmlformats.org/officeDocument/2006/relationships/oleObject" Target="../embeddings/oleObject10.bin"/><Relationship Id="rId41" Type="http://schemas.openxmlformats.org/officeDocument/2006/relationships/image" Target="../media/image7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6.wmf"/><Relationship Id="rId32" Type="http://schemas.openxmlformats.org/officeDocument/2006/relationships/oleObject" Target="../embeddings/oleObject12.bin"/><Relationship Id="rId37" Type="http://schemas.openxmlformats.org/officeDocument/2006/relationships/image" Target="../media/image42.wmf"/><Relationship Id="rId40" Type="http://schemas.openxmlformats.org/officeDocument/2006/relationships/image" Target="../media/image69.png"/><Relationship Id="rId5" Type="http://schemas.openxmlformats.org/officeDocument/2006/relationships/image" Target="../media/image53.png"/><Relationship Id="rId15" Type="http://schemas.openxmlformats.org/officeDocument/2006/relationships/image" Target="../media/image46.png"/><Relationship Id="rId23" Type="http://schemas.openxmlformats.org/officeDocument/2006/relationships/oleObject" Target="../embeddings/oleObject7.bin"/><Relationship Id="rId28" Type="http://schemas.openxmlformats.org/officeDocument/2006/relationships/image" Target="../media/image38.wmf"/><Relationship Id="rId36" Type="http://schemas.openxmlformats.org/officeDocument/2006/relationships/oleObject" Target="../embeddings/oleObject14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5.bin"/><Relationship Id="rId31" Type="http://schemas.openxmlformats.org/officeDocument/2006/relationships/image" Target="../media/image39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2.wmf"/><Relationship Id="rId22" Type="http://schemas.openxmlformats.org/officeDocument/2006/relationships/image" Target="../media/image35.wmf"/><Relationship Id="rId27" Type="http://schemas.openxmlformats.org/officeDocument/2006/relationships/oleObject" Target="../embeddings/oleObject9.bin"/><Relationship Id="rId30" Type="http://schemas.openxmlformats.org/officeDocument/2006/relationships/oleObject" Target="../embeddings/oleObject11.bin"/><Relationship Id="rId35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64479" y="3719346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MẶT NÓN, MẶT TRỤ, MẶT CẦU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475597" y="8629493"/>
            <a:ext cx="14849138" cy="850196"/>
            <a:chOff x="7459670" y="7543799"/>
            <a:chExt cx="14851071" cy="850308"/>
          </a:xfrm>
        </p:grpSpPr>
        <p:sp>
          <p:nvSpPr>
            <p:cNvPr id="28" name="TextBox 27"/>
            <p:cNvSpPr txBox="1"/>
            <p:nvPr/>
          </p:nvSpPr>
          <p:spPr>
            <a:xfrm>
              <a:off x="8993186" y="7620004"/>
              <a:ext cx="13317555" cy="646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GIAO CỦA ĐƯỜNG THẲNG VÀ MẶT CẦU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453710" cy="850308"/>
              <a:chOff x="7459669" y="7543800"/>
              <a:chExt cx="1453710" cy="850308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541779" y="7640053"/>
                <a:ext cx="1371600" cy="754055"/>
                <a:chOff x="7541779" y="7640053"/>
                <a:chExt cx="1371600" cy="754055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861819" y="7342548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736596" y="7640053"/>
                  <a:ext cx="853230" cy="646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9187442" y="7091767"/>
            <a:ext cx="6538052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 err="1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</a:t>
            </a:r>
            <a:r>
              <a:rPr lang="vi-VN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</a:t>
            </a:r>
            <a:r>
              <a:rPr lang="en-US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2</a:t>
            </a:r>
            <a:r>
              <a:rPr lang="vi-VN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MẶT CẦU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790435" y="994331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25837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729322" y="2511504"/>
            <a:ext cx="23391942" cy="383133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68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𝑎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1168" y="4845052"/>
                <a:ext cx="5024786" cy="204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68" y="4845052"/>
                <a:ext cx="5024786" cy="2040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546353" y="4814512"/>
                <a:ext cx="6804409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4800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353" y="4814512"/>
                <a:ext cx="6804409" cy="934743"/>
              </a:xfrm>
              <a:prstGeom prst="rect">
                <a:avLst/>
              </a:prstGeom>
              <a:blipFill>
                <a:blip r:embed="rId5"/>
                <a:stretch>
                  <a:fillRect t="-10458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871385" y="4961507"/>
                <a:ext cx="4195742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385" y="4961507"/>
                <a:ext cx="4195742" cy="934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759199" y="5040755"/>
                <a:ext cx="3735333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199" y="5040755"/>
                <a:ext cx="3735333" cy="1302088"/>
              </a:xfrm>
              <a:prstGeom prst="rect">
                <a:avLst/>
              </a:prstGeom>
              <a:blipFill>
                <a:blip r:embed="rId7"/>
                <a:stretch>
                  <a:fillRect b="-10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84712" y="4207454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028935" y="496860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9730AF97-003A-4822-9F65-61F2CB7A73E2}"/>
              </a:ext>
            </a:extLst>
          </p:cNvPr>
          <p:cNvGrpSpPr/>
          <p:nvPr/>
        </p:nvGrpSpPr>
        <p:grpSpPr>
          <a:xfrm>
            <a:off x="948377" y="6887626"/>
            <a:ext cx="23014363" cy="5582456"/>
            <a:chOff x="1064975" y="6894712"/>
            <a:chExt cx="22135691" cy="6307943"/>
          </a:xfrm>
        </p:grpSpPr>
        <p:sp>
          <p:nvSpPr>
            <p:cNvPr id="85" name="Rounded Rectangle 124">
              <a:extLst>
                <a:ext uri="{FF2B5EF4-FFF2-40B4-BE49-F238E27FC236}">
                  <a16:creationId xmlns:a16="http://schemas.microsoft.com/office/drawing/2014/main" xmlns="" id="{351C61F5-2CFD-4B42-878C-E2BEB3DFFC94}"/>
                </a:ext>
              </a:extLst>
            </p:cNvPr>
            <p:cNvSpPr/>
            <p:nvPr/>
          </p:nvSpPr>
          <p:spPr>
            <a:xfrm>
              <a:off x="1064975" y="689471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8E14F8FC-C8B4-4E07-BF0E-6A798BBC6282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938992"/>
              <a:chOff x="1205494" y="6941416"/>
              <a:chExt cx="3493741" cy="938992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xmlns="" id="{AEF11194-E29C-4A0D-8B95-D315D313A5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0CB50274-4D47-4CD1-A8DF-70E3629802E6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Round Diagonal Corner Rectangle 128">
                <a:extLst>
                  <a:ext uri="{FF2B5EF4-FFF2-40B4-BE49-F238E27FC236}">
                    <a16:creationId xmlns:a16="http://schemas.microsoft.com/office/drawing/2014/main" xmlns="" id="{0768C301-D71C-4D10-A4D1-05518BDEC16D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xmlns="" id="{46EF1227-4322-4DA2-BD38-D2F12DCF88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479F17DF-D8EE-476F-B1A8-08FC004B1D41}"/>
                  </a:ext>
                </a:extLst>
              </p:cNvPr>
              <p:cNvSpPr/>
              <p:nvPr/>
            </p:nvSpPr>
            <p:spPr>
              <a:xfrm>
                <a:off x="15566562" y="1135076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79F17DF-D8EE-476F-B1A8-08FC004B1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562" y="11350760"/>
                <a:ext cx="2500565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3FE04A01-63D2-42C5-A4F8-65CF783ECA73}"/>
              </a:ext>
            </a:extLst>
          </p:cNvPr>
          <p:cNvSpPr/>
          <p:nvPr/>
        </p:nvSpPr>
        <p:spPr>
          <a:xfrm>
            <a:off x="1207060" y="7960816"/>
            <a:ext cx="15950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AC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BD,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47A56F6-44FB-42AC-A779-1C1E9805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884" y="6885803"/>
            <a:ext cx="5495691" cy="5229997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DFA2FFB3-521B-4F48-B903-001CC257BE2A}"/>
              </a:ext>
            </a:extLst>
          </p:cNvPr>
          <p:cNvSpPr/>
          <p:nvPr/>
        </p:nvSpPr>
        <p:spPr>
          <a:xfrm>
            <a:off x="1182008" y="9528831"/>
            <a:ext cx="15950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(SAO),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SA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G. Khi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S.ABCD.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262E7D3D-B730-4B47-B2B3-DACC031F0B4C}"/>
                  </a:ext>
                </a:extLst>
              </p:cNvPr>
              <p:cNvSpPr/>
              <p:nvPr/>
            </p:nvSpPr>
            <p:spPr>
              <a:xfrm>
                <a:off x="1186453" y="10913648"/>
                <a:ext cx="15950655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2E7D3D-B730-4B47-B2B3-DACC031F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53" y="10913648"/>
                <a:ext cx="15950655" cy="1302088"/>
              </a:xfrm>
              <a:prstGeom prst="rect">
                <a:avLst/>
              </a:prstGeom>
              <a:blipFill rotWithShape="0">
                <a:blip r:embed="rId10"/>
                <a:stretch>
                  <a:fillRect l="-1758" b="-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8" grpId="0" animBg="1"/>
      <p:bldP spid="91" grpId="0"/>
      <p:bldP spid="92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299904"/>
            <a:ext cx="23567119" cy="4558096"/>
            <a:chOff x="-557575" y="2280970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557575" y="228097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44"/>
          <p:cNvSpPr/>
          <p:nvPr/>
        </p:nvSpPr>
        <p:spPr>
          <a:xfrm rot="16200000">
            <a:off x="605662" y="1834246"/>
            <a:ext cx="143669" cy="132776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8F3F369D-F8DD-4F7D-B143-F5BAD7C457DF}"/>
                  </a:ext>
                </a:extLst>
              </p:cNvPr>
              <p:cNvSpPr/>
              <p:nvPr/>
            </p:nvSpPr>
            <p:spPr>
              <a:xfrm>
                <a:off x="1462356" y="3501743"/>
                <a:ext cx="678397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𝑟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: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S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O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r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∩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  <m:t>𝑃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=∅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56" y="3501743"/>
                <a:ext cx="6783977" cy="769441"/>
              </a:xfrm>
              <a:prstGeom prst="rect">
                <a:avLst/>
              </a:prstGeom>
              <a:blipFill>
                <a:blip r:embed="rId3"/>
                <a:stretch>
                  <a:fillRect l="-3684" t="-15748" b="-3622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6324B9-429A-431B-809A-930EEC910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8491" y="1645580"/>
            <a:ext cx="8471687" cy="71261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7722EEF-CADF-4F06-869B-217004A8790F}"/>
              </a:ext>
            </a:extLst>
          </p:cNvPr>
          <p:cNvSpPr/>
          <p:nvPr/>
        </p:nvSpPr>
        <p:spPr>
          <a:xfrm>
            <a:off x="771519" y="2306001"/>
            <a:ext cx="135333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0000CC"/>
                </a:solidFill>
              </a:rPr>
              <a:t>Nhắc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vị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tương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đối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cuả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mặt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phẳng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mặt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cầu</a:t>
            </a:r>
            <a:r>
              <a:rPr lang="en-US" sz="4800" dirty="0">
                <a:solidFill>
                  <a:srgbClr val="0000CC"/>
                </a:solidFill>
              </a:rPr>
              <a:t>? </a:t>
            </a:r>
            <a:endParaRPr lang="vi-VN" sz="4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30F4E488-84E8-4899-89ED-05E9B2C5DCDE}"/>
                  </a:ext>
                </a:extLst>
              </p:cNvPr>
              <p:cNvSpPr/>
              <p:nvPr/>
            </p:nvSpPr>
            <p:spPr>
              <a:xfrm>
                <a:off x="494952" y="2056992"/>
                <a:ext cx="16401115" cy="15336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</a:rPr>
                  <a:t>Cho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phẳng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chiếu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lên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là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tới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F4E488-84E8-4899-89ED-05E9B2C5D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2" y="2056992"/>
                <a:ext cx="16401115" cy="1533690"/>
              </a:xfrm>
              <a:prstGeom prst="rect">
                <a:avLst/>
              </a:prstGeom>
              <a:blipFill rotWithShape="0">
                <a:blip r:embed="rId5"/>
                <a:stretch>
                  <a:fillRect l="-1486" t="-8333" r="-483" b="-142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E0BB5F1F-8E7C-419E-8DA2-3935D313B838}"/>
                  </a:ext>
                </a:extLst>
              </p:cNvPr>
              <p:cNvSpPr/>
              <p:nvPr/>
            </p:nvSpPr>
            <p:spPr>
              <a:xfrm>
                <a:off x="1502284" y="4271184"/>
                <a:ext cx="14884315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𝑟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: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S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O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r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∩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  <m:t>𝑃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𝐻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 (P):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Tiếp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diện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cầu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BB5F1F-8E7C-419E-8DA2-3935D313B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84" y="4271184"/>
                <a:ext cx="14884315" cy="769441"/>
              </a:xfrm>
              <a:prstGeom prst="rect">
                <a:avLst/>
              </a:prstGeom>
              <a:blipFill>
                <a:blip r:embed="rId6"/>
                <a:stretch>
                  <a:fillRect l="-1638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A188DDA-3C06-447B-82E0-7BE5BDDB4753}"/>
                  </a:ext>
                </a:extLst>
              </p:cNvPr>
              <p:cNvSpPr/>
              <p:nvPr/>
            </p:nvSpPr>
            <p:spPr>
              <a:xfrm>
                <a:off x="1462355" y="4989714"/>
                <a:ext cx="14226136" cy="1534972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</a:t>
                </a:r>
                <a:r>
                  <a:rPr lang="en-US" sz="4400" dirty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&lt;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𝑟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: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S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O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r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ắ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 2" panose="05020102010507070707" pitchFamily="18" charset="2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tâm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bán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kính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A188DDA-3C06-447B-82E0-7BE5BDDB47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355" y="4989714"/>
                <a:ext cx="14226136" cy="1534972"/>
              </a:xfrm>
              <a:prstGeom prst="rect">
                <a:avLst/>
              </a:prstGeom>
              <a:blipFill>
                <a:blip r:embed="rId7"/>
                <a:stretch>
                  <a:fillRect l="-1757" t="-9163" r="-38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CE46A954-0765-47EF-A1F2-54A5A63C5B37}"/>
              </a:ext>
            </a:extLst>
          </p:cNvPr>
          <p:cNvSpPr/>
          <p:nvPr/>
        </p:nvSpPr>
        <p:spPr>
          <a:xfrm>
            <a:off x="677496" y="6858000"/>
            <a:ext cx="135333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0000CC"/>
                </a:solidFill>
              </a:rPr>
              <a:t>Mặt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phẳng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tiếp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xúc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mặt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cầu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nào</a:t>
            </a:r>
            <a:endParaRPr lang="vi-VN" sz="4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C99D4FF0-C29F-42E8-9D70-401EC504B505}"/>
                  </a:ext>
                </a:extLst>
              </p:cNvPr>
              <p:cNvSpPr txBox="1"/>
              <p:nvPr/>
            </p:nvSpPr>
            <p:spPr>
              <a:xfrm>
                <a:off x="1779289" y="8412107"/>
                <a:ext cx="1105563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↔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99D4FF0-C29F-42E8-9D70-401EC504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89" y="8412107"/>
                <a:ext cx="11055636" cy="754053"/>
              </a:xfrm>
              <a:prstGeom prst="rect">
                <a:avLst/>
              </a:prstGeom>
              <a:blipFill>
                <a:blip r:embed="rId8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BA5429D7-0638-4F55-B2DE-F80B05D42C9F}"/>
                  </a:ext>
                </a:extLst>
              </p:cNvPr>
              <p:cNvSpPr txBox="1"/>
              <p:nvPr/>
            </p:nvSpPr>
            <p:spPr>
              <a:xfrm>
                <a:off x="1752600" y="9183142"/>
                <a:ext cx="11055636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A5429D7-0638-4F55-B2DE-F80B05D42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9183142"/>
                <a:ext cx="11055636" cy="839269"/>
              </a:xfrm>
              <a:prstGeom prst="rect">
                <a:avLst/>
              </a:prstGeom>
              <a:blipFill>
                <a:blip r:embed="rId9"/>
                <a:stretch>
                  <a:fillRect t="-7971" b="-29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0F498962-1F53-45FA-A47D-A5112637CF23}"/>
                  </a:ext>
                </a:extLst>
              </p:cNvPr>
              <p:cNvSpPr txBox="1"/>
              <p:nvPr/>
            </p:nvSpPr>
            <p:spPr>
              <a:xfrm>
                <a:off x="1730577" y="10039393"/>
                <a:ext cx="1420106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/>
                  <a:t>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vuông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với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tại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F498962-1F53-45FA-A47D-A5112637C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77" y="10039393"/>
                <a:ext cx="14201060" cy="754053"/>
              </a:xfrm>
              <a:prstGeom prst="rect">
                <a:avLst/>
              </a:prstGeom>
              <a:blipFill>
                <a:blip r:embed="rId10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" grpId="0" animBg="1"/>
      <p:bldP spid="4" grpId="1" animBg="1"/>
      <p:bldP spid="35" grpId="0"/>
      <p:bldP spid="38" grpId="0"/>
      <p:bldP spid="39" grpId="0"/>
      <p:bldP spid="42" grpId="0" animBg="1"/>
      <p:bldP spid="42" grpId="1" animBg="1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22672251" cy="907192"/>
            <a:chOff x="7351348" y="7543799"/>
            <a:chExt cx="37451742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3580990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MẶT CẦU VỚI ĐƯỜNG THẲNG. TIẾP TUYẾN CỦA MẶT CẦU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611108" y="3133161"/>
                <a:ext cx="14381848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olidFill>
                      <a:schemeClr val="tx1"/>
                    </a:solidFill>
                  </a:rPr>
                  <a:t>Cho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chiếu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khoảng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đến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3133161"/>
                <a:ext cx="14381848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696" t="-9283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F5045A8E-456E-4038-BA86-BCE4BFFD9B7D}"/>
                  </a:ext>
                </a:extLst>
              </p:cNvPr>
              <p:cNvSpPr/>
              <p:nvPr/>
            </p:nvSpPr>
            <p:spPr>
              <a:xfrm>
                <a:off x="650437" y="4839379"/>
                <a:ext cx="13123243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+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37" y="4839379"/>
                <a:ext cx="13123243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905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6E6E3B4B-714C-411C-A72D-98A6926E4CF1}"/>
                  </a:ext>
                </a:extLst>
              </p:cNvPr>
              <p:cNvSpPr/>
              <p:nvPr/>
            </p:nvSpPr>
            <p:spPr>
              <a:xfrm>
                <a:off x="16459200" y="9045034"/>
                <a:ext cx="4808950" cy="96661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𝑀𝑁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E6E3B4B-714C-411C-A72D-98A6926E4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0" y="9045034"/>
                <a:ext cx="4808950" cy="966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CCA8676-ED1B-45B4-A8DA-C8BAC7967BAA}"/>
                  </a:ext>
                </a:extLst>
              </p:cNvPr>
              <p:cNvSpPr/>
              <p:nvPr/>
            </p:nvSpPr>
            <p:spPr>
              <a:xfrm>
                <a:off x="630843" y="5713964"/>
                <a:ext cx="1036750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+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CCA8676-ED1B-45B4-A8DA-C8BAC7967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43" y="5713964"/>
                <a:ext cx="10367501" cy="769441"/>
              </a:xfrm>
              <a:prstGeom prst="rect">
                <a:avLst/>
              </a:prstGeom>
              <a:blipFill>
                <a:blip r:embed="rId6"/>
                <a:stretch>
                  <a:fillRect l="-2352" t="-16535" b="-354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DA12ECD3-3B9C-4D03-935B-577D96E66D49}"/>
                  </a:ext>
                </a:extLst>
              </p:cNvPr>
              <p:cNvSpPr/>
              <p:nvPr/>
            </p:nvSpPr>
            <p:spPr>
              <a:xfrm>
                <a:off x="864416" y="9220347"/>
                <a:ext cx="2275758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+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cắt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400" dirty="0">
                    <a:solidFill>
                      <a:schemeClr val="tx1"/>
                    </a:solidFill>
                  </a:rPr>
                  <a:t> 2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biệt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12ECD3-3B9C-4D03-935B-577D96E66D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6" y="9220347"/>
                <a:ext cx="22757584" cy="769441"/>
              </a:xfrm>
              <a:prstGeom prst="rect">
                <a:avLst/>
              </a:prstGeom>
              <a:blipFill>
                <a:blip r:embed="rId7"/>
                <a:stretch>
                  <a:fillRect l="-1098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3106B9-2147-4125-A9B6-23EB90221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293" y="2426251"/>
            <a:ext cx="9430498" cy="4826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BA68EF-BCD9-47B4-B4AE-C1EBD8BC64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899" y="2463805"/>
            <a:ext cx="9430498" cy="4826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2E76DD-93E9-4BB5-BE0E-AB5B2FC576F1}"/>
              </a:ext>
            </a:extLst>
          </p:cNvPr>
          <p:cNvSpPr txBox="1"/>
          <p:nvPr/>
        </p:nvSpPr>
        <p:spPr>
          <a:xfrm>
            <a:off x="742739" y="6420362"/>
            <a:ext cx="1905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 </a:t>
            </a:r>
            <a:r>
              <a:rPr lang="en-US" dirty="0" err="1"/>
              <a:t>nói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F22C125E-0A13-403F-A989-6B8808229FE3}"/>
                  </a:ext>
                </a:extLst>
              </p:cNvPr>
              <p:cNvSpPr txBox="1"/>
              <p:nvPr/>
            </p:nvSpPr>
            <p:spPr>
              <a:xfrm>
                <a:off x="2450568" y="6428464"/>
                <a:ext cx="6456317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-)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2C125E-0A13-403F-A989-6B8808229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68" y="6428464"/>
                <a:ext cx="6456317" cy="754053"/>
              </a:xfrm>
              <a:prstGeom prst="rect">
                <a:avLst/>
              </a:prstGeom>
              <a:blipFill>
                <a:blip r:embed="rId10"/>
                <a:stretch>
                  <a:fillRect l="-3777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1EF0D98-80B1-4F64-B619-03C0D36412D0}"/>
                  </a:ext>
                </a:extLst>
              </p:cNvPr>
              <p:cNvSpPr txBox="1"/>
              <p:nvPr/>
            </p:nvSpPr>
            <p:spPr>
              <a:xfrm>
                <a:off x="2448391" y="7174854"/>
                <a:ext cx="1221377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-)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tuyến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EF0D98-80B1-4F64-B619-03C0D364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391" y="7174854"/>
                <a:ext cx="12213770" cy="754053"/>
              </a:xfrm>
              <a:prstGeom prst="rect">
                <a:avLst/>
              </a:prstGeom>
              <a:blipFill>
                <a:blip r:embed="rId11"/>
                <a:stretch>
                  <a:fillRect l="-1997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4ABCCAD-7AAE-42C6-880A-0E2F94C7FB21}"/>
                  </a:ext>
                </a:extLst>
              </p:cNvPr>
              <p:cNvSpPr txBox="1"/>
              <p:nvPr/>
            </p:nvSpPr>
            <p:spPr>
              <a:xfrm>
                <a:off x="864416" y="8215876"/>
                <a:ext cx="2164308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Chú ý: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ABCCAD-7AAE-42C6-880A-0E2F94C7F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16" y="8215876"/>
                <a:ext cx="21643080" cy="754053"/>
              </a:xfrm>
              <a:prstGeom prst="rect">
                <a:avLst/>
              </a:prstGeom>
              <a:blipFill>
                <a:blip r:embed="rId12"/>
                <a:stretch>
                  <a:fillRect l="-1127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F89D4F-2E96-4C7A-9AC0-44C0499B50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54" y="2373792"/>
            <a:ext cx="9616375" cy="4834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EF6A271-E701-4416-A9A4-E9D3553852ED}"/>
                  </a:ext>
                </a:extLst>
              </p:cNvPr>
              <p:cNvSpPr txBox="1"/>
              <p:nvPr/>
            </p:nvSpPr>
            <p:spPr>
              <a:xfrm>
                <a:off x="1392015" y="10376135"/>
                <a:ext cx="12213770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Đ</a:t>
                </a:r>
                <a:r>
                  <a:rPr lang="en-US" dirty="0" err="1"/>
                  <a:t>ặc</a:t>
                </a:r>
                <a:r>
                  <a:rPr lang="en-US" dirty="0"/>
                  <a:t> </a:t>
                </a:r>
                <a:r>
                  <a:rPr lang="en-US" dirty="0" err="1"/>
                  <a:t>biệt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F6A271-E701-4416-A9A4-E9D355385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15" y="10376135"/>
                <a:ext cx="12213770" cy="754053"/>
              </a:xfrm>
              <a:prstGeom prst="rect">
                <a:avLst/>
              </a:prstGeom>
              <a:blipFill>
                <a:blip r:embed="rId14"/>
                <a:stretch>
                  <a:fillRect l="-1946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7" grpId="0"/>
      <p:bldP spid="69" grpId="0"/>
      <p:bldP spid="22" grpId="0"/>
      <p:bldP spid="23" grpId="0"/>
      <p:bldP spid="25" grpId="0"/>
      <p:bldP spid="27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22672251" cy="907192"/>
            <a:chOff x="7351348" y="7543799"/>
            <a:chExt cx="37451742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3580990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GIAO CỦA MẶT CẦU VỚI ĐƯỜNG THẲNG. TIẾP TUYẾN CỦA MẶT CẦU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180620-A74E-487B-9C15-BC445F086FCC}"/>
              </a:ext>
            </a:extLst>
          </p:cNvPr>
          <p:cNvSpPr txBox="1"/>
          <p:nvPr/>
        </p:nvSpPr>
        <p:spPr>
          <a:xfrm>
            <a:off x="550663" y="2832232"/>
            <a:ext cx="3328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3A435F6-513C-4F53-99B4-3466DCE0DB2A}"/>
                  </a:ext>
                </a:extLst>
              </p:cNvPr>
              <p:cNvSpPr txBox="1"/>
              <p:nvPr/>
            </p:nvSpPr>
            <p:spPr>
              <a:xfrm>
                <a:off x="545532" y="3827254"/>
                <a:ext cx="10579668" cy="3400931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Qua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đó.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A435F6-513C-4F53-99B4-3466DCE0D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32" y="3827254"/>
                <a:ext cx="10579668" cy="3400931"/>
              </a:xfrm>
              <a:prstGeom prst="rect">
                <a:avLst/>
              </a:prstGeom>
              <a:blipFill rotWithShape="0">
                <a:blip r:embed="rId3"/>
                <a:stretch>
                  <a:fillRect l="-2186" t="-3393" b="-7321"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D300EE-9E4A-4F3A-8C7E-DBFD5FE3A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11" y="7127483"/>
            <a:ext cx="6008289" cy="6681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5742B3A-209B-45EE-8FAA-3D148181D024}"/>
                  </a:ext>
                </a:extLst>
              </p:cNvPr>
              <p:cNvSpPr txBox="1"/>
              <p:nvPr/>
            </p:nvSpPr>
            <p:spPr>
              <a:xfrm>
                <a:off x="12725403" y="3827254"/>
                <a:ext cx="10579668" cy="3400931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Qua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742B3A-209B-45EE-8FAA-3D148181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3" y="3827254"/>
                <a:ext cx="10579668" cy="3400931"/>
              </a:xfrm>
              <a:prstGeom prst="rect">
                <a:avLst/>
              </a:prstGeom>
              <a:blipFill rotWithShape="0">
                <a:blip r:embed="rId5"/>
                <a:stretch>
                  <a:fillRect l="-2245" t="-3393" b="-7321"/>
                </a:stretch>
              </a:blipFill>
              <a:ln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556615-F555-4A99-BEEF-AE14253AE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7250037"/>
            <a:ext cx="6146963" cy="65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545533" y="1828800"/>
            <a:ext cx="22672251" cy="907192"/>
            <a:chOff x="7351348" y="7543799"/>
            <a:chExt cx="37451742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3580990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GIAO CỦA MẶT CẦU VỚI ĐƯỜNG THẲNG. TIẾP TUYẾN CỦA MẶT CẦU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180620-A74E-487B-9C15-BC445F086FCC}"/>
              </a:ext>
            </a:extLst>
          </p:cNvPr>
          <p:cNvSpPr txBox="1"/>
          <p:nvPr/>
        </p:nvSpPr>
        <p:spPr>
          <a:xfrm>
            <a:off x="550663" y="2832232"/>
            <a:ext cx="188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1ED32E-F82F-47D5-86FA-C16460192F65}"/>
              </a:ext>
            </a:extLst>
          </p:cNvPr>
          <p:cNvSpPr txBox="1"/>
          <p:nvPr/>
        </p:nvSpPr>
        <p:spPr>
          <a:xfrm>
            <a:off x="2438400" y="3675308"/>
            <a:ext cx="167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F2EA728-AA9C-4DE6-9663-E2DDF8746055}"/>
              </a:ext>
            </a:extLst>
          </p:cNvPr>
          <p:cNvSpPr txBox="1"/>
          <p:nvPr/>
        </p:nvSpPr>
        <p:spPr>
          <a:xfrm>
            <a:off x="2448232" y="5399454"/>
            <a:ext cx="17058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Mặt cầu ngoại tiếp hình đa diện nếu tất cả các đỉnh của hình đa diện đều nằm trên mặt cầu.</a:t>
            </a:r>
          </a:p>
        </p:txBody>
      </p:sp>
    </p:spTree>
    <p:extLst>
      <p:ext uri="{BB962C8B-B14F-4D97-AF65-F5344CB8AC3E}">
        <p14:creationId xmlns:p14="http://schemas.microsoft.com/office/powerpoint/2010/main" val="9786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4836" y="6894706"/>
            <a:ext cx="23014363" cy="6307122"/>
            <a:chOff x="1064975" y="6894712"/>
            <a:chExt cx="22135691" cy="6307943"/>
          </a:xfrm>
        </p:grpSpPr>
        <p:sp>
          <p:nvSpPr>
            <p:cNvPr id="125" name="Rounded Rectangle 124"/>
            <p:cNvSpPr/>
            <p:nvPr/>
          </p:nvSpPr>
          <p:spPr>
            <a:xfrm>
              <a:off x="1064975" y="689471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90968" y="2596649"/>
            <a:ext cx="23388231" cy="4026832"/>
            <a:chOff x="995733" y="2625275"/>
            <a:chExt cx="22349545" cy="402735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625275"/>
              <a:ext cx="3291193" cy="962729"/>
              <a:chOff x="539751" y="1717668"/>
              <a:chExt cx="4421512" cy="110653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764096" y="1717668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639920" y="11870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920" y="11870400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đó  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0894" y="50280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94" y="5028003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975199" y="4958115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5199" y="4958115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8016938" y="491549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𝑉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938" y="4915496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191071" y="503226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1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071" y="5032267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2096933" y="8528355"/>
                <a:ext cx="214488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933" y="8528355"/>
                <a:ext cx="21448867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30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192000" y="480896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77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54161" y="2603308"/>
            <a:ext cx="23675678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515377" y="3345101"/>
            <a:ext cx="22841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ba điểm phân biệt A, B, C không thẳng hàng. Tìm tập hợp các tâm O của mặt cầu thỏa mãn điều kiện đi qua ba điểm A, B, C;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4299" y="4705055"/>
                <a:ext cx="120932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Trục của đường tròn ngoại tiếp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</a:t>
                </a:r>
              </a:p>
              <a:p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99" y="4705055"/>
                <a:ext cx="12093295" cy="1569660"/>
              </a:xfrm>
              <a:prstGeom prst="rect">
                <a:avLst/>
              </a:prstGeom>
              <a:blipFill rotWithShape="0">
                <a:blip r:embed="rId3"/>
                <a:stretch>
                  <a:fillRect t="-8560" r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412286" y="4734116"/>
                <a:ext cx="112649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AB.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286" y="4734116"/>
                <a:ext cx="11264904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54636" y="5573477"/>
                <a:ext cx="90037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36" y="5573477"/>
                <a:ext cx="9003764" cy="830997"/>
              </a:xfrm>
              <a:prstGeom prst="rect">
                <a:avLst/>
              </a:prstGeom>
              <a:blipFill>
                <a:blip r:embed="rId5"/>
                <a:stretch>
                  <a:fillRect t="-1824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412286" y="5471097"/>
                <a:ext cx="103728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ngoại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tiếp</a:t>
                </a:r>
                <a:r>
                  <a:rPr lang="en-US" sz="4800" dirty="0"/>
                  <a:t>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ABC.</a:t>
                </a:r>
                <a:endParaRPr lang="vi-VN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286" y="5471097"/>
                <a:ext cx="10372862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 flipH="1">
            <a:off x="814991" y="4643979"/>
            <a:ext cx="1054469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11F4EC3-1882-4E49-92AF-800C6778BD4D}"/>
              </a:ext>
            </a:extLst>
          </p:cNvPr>
          <p:cNvGrpSpPr/>
          <p:nvPr/>
        </p:nvGrpSpPr>
        <p:grpSpPr>
          <a:xfrm>
            <a:off x="793169" y="7391400"/>
            <a:ext cx="22797662" cy="5242493"/>
            <a:chOff x="1205494" y="6873914"/>
            <a:chExt cx="22139783" cy="6613486"/>
          </a:xfrm>
        </p:grpSpPr>
        <p:sp>
          <p:nvSpPr>
            <p:cNvPr id="46" name="Rounded Rectangle 124">
              <a:extLst>
                <a:ext uri="{FF2B5EF4-FFF2-40B4-BE49-F238E27FC236}">
                  <a16:creationId xmlns:a16="http://schemas.microsoft.com/office/drawing/2014/main" xmlns="" id="{C21AC01A-F938-4911-AD25-A737839A37BD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CA757D77-738D-42E3-B62E-998897707D3D}"/>
                </a:ext>
              </a:extLst>
            </p:cNvPr>
            <p:cNvGrpSpPr/>
            <p:nvPr/>
          </p:nvGrpSpPr>
          <p:grpSpPr>
            <a:xfrm>
              <a:off x="1205494" y="6873914"/>
              <a:ext cx="3478797" cy="1048315"/>
              <a:chOff x="1205494" y="6873914"/>
              <a:chExt cx="3478797" cy="1048315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xmlns="" id="{038D658E-4345-485B-BF89-C4209E878E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CC996FA0-51E8-4D2D-8458-37EC4D5D88E3}"/>
                  </a:ext>
                </a:extLst>
              </p:cNvPr>
              <p:cNvSpPr txBox="1"/>
              <p:nvPr/>
            </p:nvSpPr>
            <p:spPr>
              <a:xfrm>
                <a:off x="2042723" y="6873914"/>
                <a:ext cx="2641568" cy="1048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ound Diagonal Corner Rectangle 128">
                <a:extLst>
                  <a:ext uri="{FF2B5EF4-FFF2-40B4-BE49-F238E27FC236}">
                    <a16:creationId xmlns:a16="http://schemas.microsoft.com/office/drawing/2014/main" xmlns="" id="{90CB9080-A734-49C2-847A-6060A3456435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xmlns="" id="{9BC161DA-08C4-492C-B983-2578B16BF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31CD4E48-130C-4E39-96AD-43357ACEEDDE}"/>
                  </a:ext>
                </a:extLst>
              </p:cNvPr>
              <p:cNvSpPr/>
              <p:nvPr/>
            </p:nvSpPr>
            <p:spPr>
              <a:xfrm>
                <a:off x="15179680" y="1101024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CD4E48-130C-4E39-96AD-43357ACEED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9680" y="11010249"/>
                <a:ext cx="2500565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1EBFFFA-B180-4A02-A027-81733C8B13B0}"/>
              </a:ext>
            </a:extLst>
          </p:cNvPr>
          <p:cNvSpPr/>
          <p:nvPr/>
        </p:nvSpPr>
        <p:spPr>
          <a:xfrm>
            <a:off x="3420031" y="8463702"/>
            <a:ext cx="19769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hay 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</a:p>
        </p:txBody>
      </p: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76102" y="8539240"/>
            <a:ext cx="23231796" cy="5061066"/>
            <a:chOff x="958268" y="6644901"/>
            <a:chExt cx="21384255" cy="5192197"/>
          </a:xfrm>
        </p:grpSpPr>
        <p:sp>
          <p:nvSpPr>
            <p:cNvPr id="125" name="Rounded Rectangle 124"/>
            <p:cNvSpPr/>
            <p:nvPr/>
          </p:nvSpPr>
          <p:spPr>
            <a:xfrm>
              <a:off x="958268" y="6644901"/>
              <a:ext cx="21384255" cy="51921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691371"/>
              <a:ext cx="3486292" cy="1038828"/>
              <a:chOff x="1205494" y="6691371"/>
              <a:chExt cx="3486292" cy="103882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0218" y="6691371"/>
                <a:ext cx="2641568" cy="85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4082672" y="-6257006"/>
            <a:ext cx="27503111" cy="14216872"/>
            <a:chOff x="992187" y="2564544"/>
            <a:chExt cx="26281680" cy="1066157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5073810" y="9240483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973138" y="1052537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138" y="1052537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773901" y="3578694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09007" y="5337049"/>
                <a:ext cx="220160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kỳ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7" y="5337049"/>
                <a:ext cx="22016091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96717" y="6031084"/>
                <a:ext cx="220974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kỳ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17" y="6031084"/>
                <a:ext cx="22097491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96717" y="6790030"/>
                <a:ext cx="2008581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kỳ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GB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17" y="6790030"/>
                <a:ext cx="20085810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43896" y="4506052"/>
                <a:ext cx="181957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6" y="4506052"/>
                <a:ext cx="18195749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11DFEB97-AC77-4E8F-BA12-37AC6CBF85C0}"/>
              </a:ext>
            </a:extLst>
          </p:cNvPr>
          <p:cNvSpPr/>
          <p:nvPr/>
        </p:nvSpPr>
        <p:spPr>
          <a:xfrm>
            <a:off x="980067" y="9833318"/>
            <a:ext cx="20085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tròn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5412" y="435222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8CDCDB6-FB67-47C9-8B34-FC7BC8652B6D}"/>
              </a:ext>
            </a:extLst>
          </p:cNvPr>
          <p:cNvSpPr/>
          <p:nvPr/>
        </p:nvSpPr>
        <p:spPr>
          <a:xfrm>
            <a:off x="1029091" y="10900504"/>
            <a:ext cx="16351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lăng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trụ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ngoại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lăng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trụ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tròn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136">
            <a:extLst>
              <a:ext uri="{FF2B5EF4-FFF2-40B4-BE49-F238E27FC236}">
                <a16:creationId xmlns:a16="http://schemas.microsoft.com/office/drawing/2014/main" xmlns="" id="{1FD7927E-F306-49A7-BFFF-9A31C8F87519}"/>
              </a:ext>
            </a:extLst>
          </p:cNvPr>
          <p:cNvSpPr/>
          <p:nvPr/>
        </p:nvSpPr>
        <p:spPr bwMode="auto">
          <a:xfrm>
            <a:off x="356717" y="2831184"/>
            <a:ext cx="1634698" cy="831366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Câu3.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77" grpId="0"/>
      <p:bldP spid="57" grpId="0" animBg="1"/>
      <p:bldP spid="5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77006" y="6720917"/>
            <a:ext cx="23794097" cy="6629365"/>
            <a:chOff x="924205" y="6873914"/>
            <a:chExt cx="22135691" cy="6655163"/>
          </a:xfrm>
        </p:grpSpPr>
        <p:sp>
          <p:nvSpPr>
            <p:cNvPr id="125" name="Rounded Rectangle 124"/>
            <p:cNvSpPr/>
            <p:nvPr/>
          </p:nvSpPr>
          <p:spPr>
            <a:xfrm>
              <a:off x="924205" y="7221134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3914"/>
              <a:ext cx="3478797" cy="856285"/>
              <a:chOff x="1205494" y="6873914"/>
              <a:chExt cx="3478797" cy="8562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42723" y="687391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7006" y="2443070"/>
            <a:ext cx="23476676" cy="4294677"/>
            <a:chOff x="992187" y="2564544"/>
            <a:chExt cx="22434062" cy="419378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26192" y="277269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94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5338" y="364685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SA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3646850"/>
                <a:ext cx="2256588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621" t="-9690" r="-270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1294" y="543939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94" y="5439393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628186" y="5590228"/>
                <a:ext cx="5485687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186" y="5590228"/>
                <a:ext cx="5485687" cy="934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483438" y="5411331"/>
                <a:ext cx="4907835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3438" y="5411331"/>
                <a:ext cx="4907835" cy="1302088"/>
              </a:xfrm>
              <a:prstGeom prst="rect">
                <a:avLst/>
              </a:prstGeom>
              <a:blipFill>
                <a:blip r:embed="rId8"/>
                <a:stretch>
                  <a:fillRect b="-10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7333792" y="534657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11372DDD-10AC-4A4D-A5D7-EEAA94CE6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4667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469696" imgH="203112" progId="Equation.DSMT4">
                  <p:embed/>
                </p:oleObj>
              </mc:Choice>
              <mc:Fallback>
                <p:oleObj name="Equation" r:id="rId9" imgW="469696" imgH="20311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11372DDD-10AC-4A4D-A5D7-EEAA94CE69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4667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7F9CBB9-6A4A-433E-91EB-AF8713773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57225"/>
          <a:ext cx="1524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1" imgW="152202" imgH="177569" progId="Equation.DSMT4">
                  <p:embed/>
                </p:oleObj>
              </mc:Choice>
              <mc:Fallback>
                <p:oleObj name="Equation" r:id="rId11" imgW="152202" imgH="17756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67F9CBB9-6A4A-433E-91EB-AF8713773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7225"/>
                        <a:ext cx="1524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66AC8D1D-17F4-413D-98F0-DD5C217233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28675"/>
          <a:ext cx="3048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3" imgW="304536" imgH="203024" progId="Equation.DSMT4">
                  <p:embed/>
                </p:oleObj>
              </mc:Choice>
              <mc:Fallback>
                <p:oleObj name="Equation" r:id="rId13" imgW="304536" imgH="203024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66AC8D1D-17F4-413D-98F0-DD5C21723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28675"/>
                        <a:ext cx="3048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61C1007-0D83-490E-A683-60C3176AB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ba điểm phân biệt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B421A1C8-ADB8-4271-9E31-C37DD670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657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không thẳng hàng. Tập hợp tâm 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96969CDE-40B1-4D1C-A872-A14A1BE3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8286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của các mặt cầu thỏa mãn điều kiện đi qua hai điểm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64BCBE73-A43E-465C-A827-6D426E14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028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79B2DF6-07AE-4FAC-848E-FD080AA085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527" y="7344245"/>
            <a:ext cx="6196575" cy="59922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92DE8E-36FD-4570-B86F-7A2AA2AA8785}"/>
              </a:ext>
            </a:extLst>
          </p:cNvPr>
          <p:cNvSpPr txBox="1"/>
          <p:nvPr/>
        </p:nvSpPr>
        <p:spPr>
          <a:xfrm>
            <a:off x="370006" y="7906963"/>
            <a:ext cx="80363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D96BB65-75D6-43C4-9BFA-65FEC6ED4E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554" y="7337404"/>
            <a:ext cx="6196575" cy="598839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73F6A4C-48A8-4C3E-9FBC-C9D1E73582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4667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7" imgW="469696" imgH="177723" progId="Equation.DSMT4">
                  <p:embed/>
                </p:oleObj>
              </mc:Choice>
              <mc:Fallback>
                <p:oleObj name="Equation" r:id="rId17" imgW="469696" imgH="17772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46672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66E47B09-CA6F-42E9-BA6B-B53C3153B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628650"/>
          <a:ext cx="361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9" imgW="355138" imgH="177569" progId="Equation.DSMT4">
                  <p:embed/>
                </p:oleObj>
              </mc:Choice>
              <mc:Fallback>
                <p:oleObj name="Equation" r:id="rId19" imgW="355138" imgH="17756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8650"/>
                        <a:ext cx="361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755E4088-9D05-4DE6-A0AD-F3E7C0100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00100"/>
          <a:ext cx="1524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21" imgW="152268" imgH="164957" progId="Equation.DSMT4">
                  <p:embed/>
                </p:oleObj>
              </mc:Choice>
              <mc:Fallback>
                <p:oleObj name="Equation" r:id="rId21" imgW="152268" imgH="16495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0100"/>
                        <a:ext cx="1524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254BC553-4995-43C1-A8F9-658FE5B59F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71550"/>
          <a:ext cx="2190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23" imgW="215619" imgH="177569" progId="Equation.DSMT4">
                  <p:embed/>
                </p:oleObj>
              </mc:Choice>
              <mc:Fallback>
                <p:oleObj name="Equation" r:id="rId23" imgW="215619" imgH="17756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71550"/>
                        <a:ext cx="2190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A5A74EDD-363C-4044-822F-082D988E1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43000"/>
          <a:ext cx="4572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25" imgW="469696" imgH="253890" progId="Equation.DSMT4">
                  <p:embed/>
                </p:oleObj>
              </mc:Choice>
              <mc:Fallback>
                <p:oleObj name="Equation" r:id="rId25" imgW="469696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4572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10E7E936-43C1-4281-830A-0F2F357FC6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00175"/>
          <a:ext cx="5524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27" imgW="545626" imgH="177646" progId="Equation.DSMT4">
                  <p:embed/>
                </p:oleObj>
              </mc:Choice>
              <mc:Fallback>
                <p:oleObj name="Equation" r:id="rId27" imgW="545626" imgH="17764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0175"/>
                        <a:ext cx="5524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10748FAD-9B44-436F-806D-AF0C296D71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71625"/>
          <a:ext cx="4667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29" imgW="469696" imgH="177723" progId="Equation.DSMT4">
                  <p:embed/>
                </p:oleObj>
              </mc:Choice>
              <mc:Fallback>
                <p:oleObj name="Equation" r:id="rId29" imgW="469696" imgH="17772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1625"/>
                        <a:ext cx="46672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xmlns="" id="{6E0A4A5D-7F40-4B4A-81E4-0D86EF5D4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43075"/>
          <a:ext cx="2000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0" imgW="202936" imgH="177569" progId="Equation.DSMT4">
                  <p:embed/>
                </p:oleObj>
              </mc:Choice>
              <mc:Fallback>
                <p:oleObj name="Equation" r:id="rId30" imgW="202936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43075"/>
                        <a:ext cx="2000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1738D014-5463-41C8-9204-503464B14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924050"/>
          <a:ext cx="1238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2" imgW="126835" imgH="139518" progId="Equation.DSMT4">
                  <p:embed/>
                </p:oleObj>
              </mc:Choice>
              <mc:Fallback>
                <p:oleObj name="Equation" r:id="rId32" imgW="126835" imgH="1395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24050"/>
                        <a:ext cx="1238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E036A1D8-C28C-4F5C-9BF4-E55C03ED5D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057400"/>
          <a:ext cx="3143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4" imgW="317087" imgH="215619" progId="Equation.DSMT4">
                  <p:embed/>
                </p:oleObj>
              </mc:Choice>
              <mc:Fallback>
                <p:oleObj name="Equation" r:id="rId34" imgW="317087" imgH="21561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3143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A20F7FCB-D19B-4718-ABFD-BDA5CA6AB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76475"/>
          <a:ext cx="352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36" imgW="342751" imgH="431613" progId="Equation.DSMT4">
                  <p:embed/>
                </p:oleObj>
              </mc:Choice>
              <mc:Fallback>
                <p:oleObj name="Equation" r:id="rId36" imgW="342751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475"/>
                        <a:ext cx="352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2">
            <a:extLst>
              <a:ext uri="{FF2B5EF4-FFF2-40B4-BE49-F238E27FC236}">
                <a16:creationId xmlns:a16="http://schemas.microsoft.com/office/drawing/2014/main" xmlns="" id="{EBDEC510-0598-438F-B976-172115EC1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8.	</a:t>
            </a:r>
            <a:r>
              <a:rPr kumimoji="0" lang="pt-B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hình chóp 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xmlns="" id="{E8D4A71C-E741-40D7-AE7A-9F3A7BD07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628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có đáy 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xmlns="" id="{E3BE1893-10D1-4C27-BADB-E123B92EC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800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pt-B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là tam giác vuông tại 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xmlns="" id="{EB2D53AD-A236-4FA7-9DAF-6BCB507CC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9715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xmlns="" id="{EDBE03AA-6861-4DA6-9E7C-21EEC48D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1430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vuông góc với mặt phẳng 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xmlns="" id="{6AD9A5D9-8AD7-4FDA-838F-5B1C64D13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400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và 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xmlns="" id="{555B40DB-9AD8-46DB-914B-B81328B0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571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Tính bán kính mặt cầu ngoại tiếp hình chóp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xmlns="" id="{0CD1B6BB-6997-4153-9337-D4C45E3C0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7430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pt-B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xmlns="" id="{18C3F0A4-0CA4-4FC1-B9AE-43497A7B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9240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xmlns="" id="{DDC6DDEE-2908-463B-A980-71678E2B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057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xmlns="" id="{F2A19DAC-F66B-4B48-8DDC-56CFFBCE9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2764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xmlns="" id="{245E7946-AED6-4BF7-A618-0802F9AC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27051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0450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553AD386-2361-484F-8E9F-D32D23D9A8D8}"/>
                  </a:ext>
                </a:extLst>
              </p:cNvPr>
              <p:cNvSpPr/>
              <p:nvPr/>
            </p:nvSpPr>
            <p:spPr>
              <a:xfrm>
                <a:off x="7638249" y="544371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53AD386-2361-484F-8E9F-D32D23D9A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249" y="5443711"/>
                <a:ext cx="5485687" cy="83099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C1297D3-B130-436E-BD8F-53104FC55A18}"/>
                  </a:ext>
                </a:extLst>
              </p:cNvPr>
              <p:cNvSpPr txBox="1"/>
              <p:nvPr/>
            </p:nvSpPr>
            <p:spPr>
              <a:xfrm>
                <a:off x="423530" y="8939371"/>
                <a:ext cx="165840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𝑆𝐵𝐶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C1297D3-B130-436E-BD8F-53104FC55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0" y="8939371"/>
                <a:ext cx="16584071" cy="754053"/>
              </a:xfrm>
              <a:prstGeom prst="rect">
                <a:avLst/>
              </a:prstGeom>
              <a:blipFill rotWithShape="0">
                <a:blip r:embed="rId39"/>
                <a:stretch>
                  <a:fillRect l="-1433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C759173-0F1B-4F6D-B422-3F388ACB4933}"/>
                  </a:ext>
                </a:extLst>
              </p:cNvPr>
              <p:cNvSpPr txBox="1"/>
              <p:nvPr/>
            </p:nvSpPr>
            <p:spPr>
              <a:xfrm>
                <a:off x="946411" y="9807147"/>
                <a:ext cx="9286415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𝑀𝐵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759173-0F1B-4F6D-B422-3F388ACB4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11" y="9807147"/>
                <a:ext cx="9286415" cy="754053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C3306903-F9A9-4DF1-B6A9-9DB6B8B26066}"/>
                  </a:ext>
                </a:extLst>
              </p:cNvPr>
              <p:cNvSpPr txBox="1"/>
              <p:nvPr/>
            </p:nvSpPr>
            <p:spPr>
              <a:xfrm>
                <a:off x="532836" y="10874527"/>
                <a:ext cx="13764322" cy="1688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từ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3306903-F9A9-4DF1-B6A9-9DB6B8B26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36" y="10874527"/>
                <a:ext cx="13764322" cy="1688411"/>
              </a:xfrm>
              <a:prstGeom prst="rect">
                <a:avLst/>
              </a:prstGeom>
              <a:blipFill rotWithShape="0">
                <a:blip r:embed="rId41"/>
                <a:stretch>
                  <a:fillRect l="-1727" t="-7220" b="-7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4" grpId="0"/>
      <p:bldP spid="55" grpId="0"/>
      <p:bldP spid="49" grpId="0" animBg="1"/>
      <p:bldP spid="16" grpId="0"/>
      <p:bldP spid="79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6341</TotalTime>
  <Words>1378</Words>
  <Application>Microsoft Office PowerPoint</Application>
  <PresentationFormat>Custom</PresentationFormat>
  <Paragraphs>160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MS Mincho</vt:lpstr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Tahoma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482</cp:revision>
  <dcterms:created xsi:type="dcterms:W3CDTF">2013-08-31T11:42:51Z</dcterms:created>
  <dcterms:modified xsi:type="dcterms:W3CDTF">2021-08-26T12:56:37Z</dcterms:modified>
</cp:coreProperties>
</file>