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1" r:id="rId2"/>
    <p:sldId id="302" r:id="rId3"/>
    <p:sldId id="320" r:id="rId4"/>
    <p:sldId id="305" r:id="rId5"/>
    <p:sldId id="315" r:id="rId6"/>
    <p:sldId id="316" r:id="rId7"/>
    <p:sldId id="317" r:id="rId8"/>
    <p:sldId id="310" r:id="rId9"/>
    <p:sldId id="313" r:id="rId10"/>
    <p:sldId id="311" r:id="rId11"/>
    <p:sldId id="280" r:id="rId12"/>
  </p:sldIdLst>
  <p:sldSz cx="24387175" cy="13716000"/>
  <p:notesSz cx="6858000" cy="9144000"/>
  <p:custDataLst>
    <p:tags r:id="rId1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4599F94E-CEE6-441E-89CC-EB005ECD8F06}">
      <a14:m xmlns:a14="http://schemas.microsoft.com/office/drawing/2010/main">
        <m:mathPr xmlns:m="http://schemas.openxmlformats.org/officeDocument/2006/math">
          <m:brkBin m:val="before"/>
          <m:brkBinSub m:val="--"/>
        </m:mathPr>
      </a14:m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7" autoAdjust="0"/>
    <p:restoredTop sz="95400" autoAdjust="0"/>
  </p:normalViewPr>
  <p:slideViewPr>
    <p:cSldViewPr>
      <p:cViewPr varScale="1">
        <p:scale>
          <a:sx n="35" d="100"/>
          <a:sy n="35" d="100"/>
        </p:scale>
        <p:origin x="120" y="12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7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50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16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20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04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82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48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74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8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405" y="3505200"/>
            <a:ext cx="21034375" cy="2651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r>
              <a:rPr lang="en-US" dirty="0" err="1" smtClean="0"/>
              <a:t>Madsfdsfsster</a:t>
            </a:r>
            <a:r>
              <a:rPr lang="en-US" dirty="0" smtClean="0"/>
              <a:t>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0880388" y="457200"/>
            <a:ext cx="228600" cy="533400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9311664" y="333375"/>
            <a:ext cx="12248866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PHƯƠNG TRÌNH ĐƯỜNG THẲNG (</a:t>
            </a:r>
            <a:r>
              <a:rPr lang="en-US" sz="5100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510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6)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161815" y="455250"/>
            <a:ext cx="2180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HÌNH HỌC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60861" y="276523"/>
            <a:ext cx="22124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3200" b="0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8472" y="2895600"/>
            <a:ext cx="21034375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2177278" rtl="0" eaLnBrk="1" latinLnBrk="0" hangingPunct="1">
        <a:spcBef>
          <a:spcPct val="0"/>
        </a:spcBef>
        <a:buNone/>
        <a:defRPr sz="105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0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4"/>
            <a:ext cx="19877574" cy="58020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60908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3: PHƯƠNG PHÁP TỌA ĐỘ TRONG MẶT PHẲNG</a:t>
            </a:r>
            <a:endParaRPr lang="en-US" sz="4800" b="1" dirty="0">
              <a:solidFill>
                <a:srgbClr val="77624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78287" y="3914360"/>
            <a:ext cx="13632086" cy="2862292"/>
            <a:chOff x="5747658" y="3914360"/>
            <a:chExt cx="13632086" cy="2862292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79944" y="3914360"/>
              <a:ext cx="12957333" cy="2862292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en-US" sz="6599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1</a:t>
              </a:r>
              <a:endPara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PHƯƠNG TRÌNH ĐƯỜNG THẲNG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(</a:t>
              </a: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tiết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6</a:t>
              </a:r>
              <a:r>
                <a:rPr lang="en-US" sz="6599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)</a:t>
              </a:r>
              <a:endPara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  <a:endParaRPr lang="en-US" b="1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  <a:endParaRPr lang="en-US" sz="8100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416957" y="6234005"/>
            <a:ext cx="8309424" cy="907184"/>
            <a:chOff x="7459670" y="7086600"/>
            <a:chExt cx="8310388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6677602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KIẾN THỨC CẦN NHỚ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61492" y="7694196"/>
            <a:ext cx="5026475" cy="929775"/>
            <a:chOff x="7459670" y="8524495"/>
            <a:chExt cx="5027056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339427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700" b="1" spc="-150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31" name="Group 67"/>
          <p:cNvGrpSpPr/>
          <p:nvPr/>
        </p:nvGrpSpPr>
        <p:grpSpPr>
          <a:xfrm>
            <a:off x="2354801" y="9119424"/>
            <a:ext cx="12734107" cy="929775"/>
            <a:chOff x="7459670" y="8524495"/>
            <a:chExt cx="12735579" cy="929882"/>
          </a:xfrm>
        </p:grpSpPr>
        <p:sp>
          <p:nvSpPr>
            <p:cNvPr id="32" name="Rectangle 31"/>
            <p:cNvSpPr/>
            <p:nvPr/>
          </p:nvSpPr>
          <p:spPr>
            <a:xfrm>
              <a:off x="9092455" y="8638675"/>
              <a:ext cx="11102794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 KHÁCH QUAN</a:t>
              </a:r>
              <a:endParaRPr lang="en-US" sz="4700" b="1" spc="-150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3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6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37" name="Round Same Side Corner Rectangle 3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7751318" y="7688759"/>
                  <a:ext cx="922491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6513452" y="5136712"/>
            <a:ext cx="4329738" cy="1042191"/>
            <a:chOff x="1380347" y="3163074"/>
            <a:chExt cx="3397215" cy="817728"/>
          </a:xfrm>
        </p:grpSpPr>
        <p:sp>
          <p:nvSpPr>
            <p:cNvPr id="46" name="Rectangle 45"/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479799" y="5229054"/>
            <a:ext cx="4424122" cy="1042191"/>
            <a:chOff x="1380347" y="3163074"/>
            <a:chExt cx="3471271" cy="817728"/>
          </a:xfrm>
        </p:grpSpPr>
        <p:sp>
          <p:nvSpPr>
            <p:cNvPr id="61" name="Rectangle 60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8398357" y="5219225"/>
            <a:ext cx="4305488" cy="1042191"/>
            <a:chOff x="1380347" y="3163074"/>
            <a:chExt cx="3378188" cy="817728"/>
          </a:xfrm>
        </p:grpSpPr>
        <p:sp>
          <p:nvSpPr>
            <p:cNvPr id="85" name="Rectangle 84"/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24249" y="1618120"/>
            <a:ext cx="22571827" cy="3477476"/>
            <a:chOff x="534987" y="1869705"/>
            <a:chExt cx="22571827" cy="3477476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479597" cy="3426855"/>
              <a:chOff x="534987" y="1647866"/>
              <a:chExt cx="22479597" cy="3426855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2" y="1720891"/>
                <a:ext cx="22258932" cy="3353830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3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3947957" y="2037482"/>
                  <a:ext cx="19158857" cy="3309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Trong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𝑂𝑥𝑦</m:t>
                      </m:r>
                      <m:r>
                        <a:rPr lang="en-US" alt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Biết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alt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alt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alt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alt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&gt;0)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thuộc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=3+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=2+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:2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−3=0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khoảng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rad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7957" y="2037482"/>
                  <a:ext cx="19158857" cy="3309699"/>
                </a:xfrm>
                <a:prstGeom prst="rect">
                  <a:avLst/>
                </a:prstGeom>
                <a:blipFill>
                  <a:blip r:embed="rId3"/>
                  <a:stretch>
                    <a:fillRect l="-986" t="-2762" r="-1209" b="-736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496154" y="5219226"/>
            <a:ext cx="4246517" cy="1042191"/>
            <a:chOff x="1380347" y="3163074"/>
            <a:chExt cx="3331918" cy="817728"/>
          </a:xfrm>
        </p:grpSpPr>
        <p:sp>
          <p:nvSpPr>
            <p:cNvPr id="105" name="Rectangle 104"/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6513452" y="525228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1349244" y="5332032"/>
                <a:ext cx="105830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244" y="5332032"/>
                <a:ext cx="1058303" cy="7540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7833035" y="5326078"/>
                <a:ext cx="105830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035" y="5326078"/>
                <a:ext cx="1058303" cy="754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3448744" y="5332032"/>
                <a:ext cx="105830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8744" y="5332032"/>
                <a:ext cx="1058303" cy="754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19481751" y="5327333"/>
                <a:ext cx="1072730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1751" y="5327333"/>
                <a:ext cx="1072730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1"/>
          <p:cNvGrpSpPr/>
          <p:nvPr/>
        </p:nvGrpSpPr>
        <p:grpSpPr>
          <a:xfrm>
            <a:off x="123102" y="7199506"/>
            <a:ext cx="24101413" cy="5463447"/>
            <a:chOff x="593981" y="5410200"/>
            <a:chExt cx="22617763" cy="5235649"/>
          </a:xfrm>
        </p:grpSpPr>
        <p:grpSp>
          <p:nvGrpSpPr>
            <p:cNvPr id="113" name="Group 112"/>
            <p:cNvGrpSpPr/>
            <p:nvPr/>
          </p:nvGrpSpPr>
          <p:grpSpPr>
            <a:xfrm>
              <a:off x="593981" y="5410200"/>
              <a:ext cx="22617763" cy="5235649"/>
              <a:chOff x="1270510" y="5267367"/>
              <a:chExt cx="22617763" cy="5235649"/>
            </a:xfrm>
          </p:grpSpPr>
          <p:sp>
            <p:nvSpPr>
              <p:cNvPr id="115" name="Rounded Rectangle 114"/>
              <p:cNvSpPr/>
              <p:nvPr/>
            </p:nvSpPr>
            <p:spPr>
              <a:xfrm>
                <a:off x="1284909" y="5638800"/>
                <a:ext cx="22603364" cy="4864216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1270510" y="5267367"/>
                <a:ext cx="4643604" cy="828633"/>
                <a:chOff x="1224541" y="6322796"/>
                <a:chExt cx="4643604" cy="828633"/>
              </a:xfrm>
            </p:grpSpPr>
            <p:sp>
              <p:nvSpPr>
                <p:cNvPr id="117" name="Freeform 20"/>
                <p:cNvSpPr>
                  <a:spLocks/>
                </p:cNvSpPr>
                <p:nvPr/>
              </p:nvSpPr>
              <p:spPr bwMode="auto">
                <a:xfrm rot="16200000" flipV="1">
                  <a:off x="3417884" y="4701166"/>
                  <a:ext cx="828631" cy="4071891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2296330" y="6349326"/>
                  <a:ext cx="3308919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4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9" name="Round Diagonal Corner Rectangle 118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reeform 119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14" name="Rectangle 113"/>
            <p:cNvSpPr/>
            <p:nvPr/>
          </p:nvSpPr>
          <p:spPr>
            <a:xfrm>
              <a:off x="1385966" y="6539842"/>
              <a:ext cx="21699846" cy="107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300"/>
                </a:spcAft>
              </a:pPr>
              <a:endParaRPr lang="en-US" sz="4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37895" y="8432406"/>
                <a:ext cx="23598888" cy="5159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3+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;2+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,∆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|2.</m:t>
                          </m:r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3+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2+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−3|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(−1)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rad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=5⇔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=4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h𝑜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ặ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=−6.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7;6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−3;−4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=7, 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=6.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=13.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300"/>
                  </a:spcAft>
                </a:pPr>
                <a:endParaRPr lang="en-US" sz="48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95" y="8432406"/>
                <a:ext cx="23598888" cy="5159874"/>
              </a:xfrm>
              <a:prstGeom prst="rect">
                <a:avLst/>
              </a:prstGeom>
              <a:blipFill rotWithShape="0">
                <a:blip r:embed="rId8"/>
                <a:stretch>
                  <a:fillRect l="-1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44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/>
      <p:bldP spid="109" grpId="0"/>
      <p:bldP spid="110" grpId="0"/>
      <p:bldP spid="1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22776" y="3136112"/>
            <a:ext cx="22243611" cy="3156115"/>
            <a:chOff x="922776" y="3136112"/>
            <a:chExt cx="22243611" cy="3156115"/>
          </a:xfrm>
        </p:grpSpPr>
        <p:grpSp>
          <p:nvGrpSpPr>
            <p:cNvPr id="32" name="Group 31"/>
            <p:cNvGrpSpPr/>
            <p:nvPr/>
          </p:nvGrpSpPr>
          <p:grpSpPr>
            <a:xfrm>
              <a:off x="922776" y="3136112"/>
              <a:ext cx="22199560" cy="3060386"/>
              <a:chOff x="920678" y="3136477"/>
              <a:chExt cx="22202129" cy="3060740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6260252" y="3136477"/>
                <a:ext cx="16862555" cy="3060740"/>
              </a:xfrm>
              <a:prstGeom prst="roundRect">
                <a:avLst>
                  <a:gd name="adj" fmla="val 5650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088" name="Pentagon 217087"/>
              <p:cNvSpPr/>
              <p:nvPr/>
            </p:nvSpPr>
            <p:spPr>
              <a:xfrm>
                <a:off x="920678" y="3232969"/>
                <a:ext cx="5254444" cy="2867756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377214" y="3611941"/>
                  <a:ext cx="16789173" cy="26802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>
                      <a:latin typeface="Times New Roman" pitchFamily="18" charset="0"/>
                      <a:cs typeface="Times New Roman" pitchFamily="18" charset="0"/>
                    </a:rPr>
                    <a:t>Khoảng </a:t>
                  </a:r>
                  <a:r>
                    <a:rPr lang="en-US" sz="4800" dirty="0" err="1">
                      <a:latin typeface="Times New Roman" pitchFamily="18" charset="0"/>
                      <a:cs typeface="Times New Roman" pitchFamily="18" charset="0"/>
                    </a:rPr>
                    <a:t>cách</a:t>
                  </a:r>
                  <a:r>
                    <a:rPr lang="en-US" sz="4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dirty="0" err="1">
                      <a:latin typeface="Times New Roman" pitchFamily="18" charset="0"/>
                      <a:cs typeface="Times New Roman" pitchFamily="18" charset="0"/>
                    </a:rPr>
                    <a:t>từ</a:t>
                  </a:r>
                  <a:r>
                    <a:rPr lang="en-US" sz="4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dirty="0" err="1">
                      <a:latin typeface="Times New Roman" pitchFamily="18" charset="0"/>
                      <a:cs typeface="Times New Roman" pitchFamily="18" charset="0"/>
                    </a:rPr>
                    <a:t>điểm</a:t>
                  </a:r>
                  <a:r>
                    <a:rPr lang="en-US" sz="4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  <a:cs typeface="Times New Roman" pitchFamily="18" charset="0"/>
                        </a:rPr>
                        <m:t>𝑀</m:t>
                      </m:r>
                      <m:r>
                        <a:rPr lang="en-US" sz="4800" i="1">
                          <a:latin typeface="Cambria Math"/>
                          <a:cs typeface="Times New Roman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sz="4800" i="1">
                          <a:latin typeface="Cambria Math"/>
                          <a:cs typeface="Times New Roman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sz="4800" i="1"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a14:m>
                  <a:r>
                    <a:rPr lang="en-US" sz="4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dirty="0" err="1">
                      <a:latin typeface="Times New Roman" pitchFamily="18" charset="0"/>
                      <a:cs typeface="Times New Roman" pitchFamily="18" charset="0"/>
                    </a:rPr>
                    <a:t>đến</a:t>
                  </a:r>
                  <a:r>
                    <a:rPr lang="en-US" sz="4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dirty="0" err="1">
                      <a:latin typeface="Times New Roman" pitchFamily="18" charset="0"/>
                      <a:cs typeface="Times New Roman" pitchFamily="18" charset="0"/>
                    </a:rPr>
                    <a:t>đường</a:t>
                  </a:r>
                  <a:r>
                    <a:rPr lang="en-US" sz="4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dirty="0" err="1">
                      <a:latin typeface="Times New Roman" pitchFamily="18" charset="0"/>
                      <a:cs typeface="Times New Roman" pitchFamily="18" charset="0"/>
                    </a:rPr>
                    <a:t>thẳng</a:t>
                  </a:r>
                  <a:r>
                    <a:rPr lang="en-US" sz="4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4800" i="1" dirty="0" smtClean="0">
                    <a:latin typeface="Cambria Math"/>
                    <a:ea typeface="Cambria Math"/>
                    <a:cs typeface="Times New Roman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4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Δ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: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𝐴𝑥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𝐵𝑦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𝐶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=0</m:t>
                      </m:r>
                    </m:oMath>
                  </a14:m>
                  <a:r>
                    <a:rPr lang="en-US" sz="4800" dirty="0">
                      <a:latin typeface="Times New Roman" pitchFamily="18" charset="0"/>
                      <a:cs typeface="Times New Roman" pitchFamily="18" charset="0"/>
                    </a:rPr>
                    <a:t> là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  <m:t>𝑀</m:t>
                          </m:r>
                          <m: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48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Δ</m:t>
                          </m:r>
                        </m:e>
                      </m:d>
                      <m:r>
                        <a:rPr lang="en-US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48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en-US" sz="48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48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US" sz="48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48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US" sz="48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48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|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l-GR" sz="48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214" y="3611941"/>
                  <a:ext cx="16789173" cy="2680286"/>
                </a:xfrm>
                <a:prstGeom prst="rect">
                  <a:avLst/>
                </a:prstGeom>
                <a:blipFill>
                  <a:blip r:embed="rId2"/>
                  <a:stretch>
                    <a:fillRect l="-1634" t="-5011" b="-38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916278" y="7384323"/>
            <a:ext cx="21863331" cy="3450961"/>
            <a:chOff x="922776" y="6075858"/>
            <a:chExt cx="21863331" cy="3450961"/>
          </a:xfrm>
        </p:grpSpPr>
        <p:grpSp>
          <p:nvGrpSpPr>
            <p:cNvPr id="33" name="Group 32"/>
            <p:cNvGrpSpPr/>
            <p:nvPr/>
          </p:nvGrpSpPr>
          <p:grpSpPr>
            <a:xfrm>
              <a:off x="922776" y="6075858"/>
              <a:ext cx="21863331" cy="3450961"/>
              <a:chOff x="920678" y="6094732"/>
              <a:chExt cx="21865862" cy="3451359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6240871" y="6094732"/>
                <a:ext cx="16545669" cy="3451359"/>
              </a:xfrm>
              <a:prstGeom prst="roundRect">
                <a:avLst>
                  <a:gd name="adj" fmla="val 753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Pentagon 45"/>
              <p:cNvSpPr/>
              <p:nvPr/>
            </p:nvSpPr>
            <p:spPr>
              <a:xfrm>
                <a:off x="920678" y="6267295"/>
                <a:ext cx="5138255" cy="2946364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081977" y="6813321"/>
                <a:ext cx="5099644" cy="1323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 GIỮA HAI ĐƯỜNG THẲNG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6529114" y="6498358"/>
                  <a:ext cx="15897028" cy="26466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en-US" sz="4400" dirty="0" err="1"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400" dirty="0" err="1">
                      <a:latin typeface="Times New Roman" pitchFamily="18" charset="0"/>
                      <a:cs typeface="Times New Roman" pitchFamily="18" charset="0"/>
                    </a:rPr>
                    <a:t>đường</a:t>
                  </a:r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i="1">
                          <a:latin typeface="Cambria Math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4400" i="1">
                          <a:latin typeface="Cambria Math"/>
                          <a:cs typeface="Times New Roman" panose="02020603050405020304" pitchFamily="18" charset="0"/>
                        </a:rPr>
                        <m:t>𝐴𝑥</m:t>
                      </m:r>
                      <m:r>
                        <a:rPr lang="en-US" sz="4400" i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i="1">
                          <a:latin typeface="Cambria Math"/>
                          <a:cs typeface="Times New Roman" panose="02020603050405020304" pitchFamily="18" charset="0"/>
                        </a:rPr>
                        <m:t>𝐵𝑦</m:t>
                      </m:r>
                      <m:r>
                        <a:rPr lang="en-US" sz="4400" i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i="1">
                          <a:latin typeface="Cambria Math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4400" i="1">
                          <a:latin typeface="Cambria Math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en-US" sz="4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i="1">
                          <a:latin typeface="Cambria Math"/>
                          <a:cs typeface="Times New Roman" panose="020206030504050203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i="1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i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i="1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400" i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i="1">
                          <a:latin typeface="Cambria Math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</a:p>
                <a:p>
                  <a:pPr algn="just"/>
                  <a:r>
                    <a:rPr lang="en-US" sz="4400" dirty="0" err="1">
                      <a:latin typeface="Times New Roman" pitchFamily="18" charset="0"/>
                      <a:cs typeface="Times New Roman" pitchFamily="18" charset="0"/>
                    </a:rPr>
                    <a:t>Khi</a:t>
                  </a:r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400" dirty="0" err="1">
                      <a:latin typeface="Times New Roman" pitchFamily="18" charset="0"/>
                      <a:cs typeface="Times New Roman" pitchFamily="18" charset="0"/>
                    </a:rPr>
                    <a:t>đó</a:t>
                  </a:r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400" dirty="0" err="1">
                      <a:latin typeface="Times New Roman" pitchFamily="18" charset="0"/>
                      <a:cs typeface="Times New Roman" pitchFamily="18" charset="0"/>
                    </a:rPr>
                    <a:t>góc</a:t>
                  </a:r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400" dirty="0" err="1">
                      <a:latin typeface="Times New Roman" pitchFamily="18" charset="0"/>
                      <a:cs typeface="Times New Roman" pitchFamily="18" charset="0"/>
                    </a:rPr>
                    <a:t>giữa</a:t>
                  </a:r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400" dirty="0" err="1"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400" dirty="0" err="1">
                      <a:latin typeface="Times New Roman" pitchFamily="18" charset="0"/>
                      <a:cs typeface="Times New Roman" pitchFamily="18" charset="0"/>
                    </a:rPr>
                    <a:t>đường</a:t>
                  </a:r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400" dirty="0" err="1">
                      <a:latin typeface="Times New Roman" pitchFamily="18" charset="0"/>
                      <a:cs typeface="Times New Roman" pitchFamily="18" charset="0"/>
                    </a:rPr>
                    <a:t>thẳng</a:t>
                  </a:r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400" dirty="0" err="1">
                      <a:latin typeface="Times New Roman" pitchFamily="18" charset="0"/>
                      <a:cs typeface="Times New Roman" pitchFamily="18" charset="0"/>
                    </a:rPr>
                    <a:t>được</a:t>
                  </a:r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400" dirty="0" err="1">
                      <a:latin typeface="Times New Roman" pitchFamily="18" charset="0"/>
                      <a:cs typeface="Times New Roman" pitchFamily="18" charset="0"/>
                    </a:rPr>
                    <a:t>tính</a:t>
                  </a:r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400" dirty="0" err="1">
                      <a:latin typeface="Times New Roman" pitchFamily="18" charset="0"/>
                      <a:cs typeface="Times New Roman" pitchFamily="18" charset="0"/>
                    </a:rPr>
                    <a:t>theo</a:t>
                  </a:r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400" dirty="0" err="1">
                      <a:latin typeface="Times New Roman" pitchFamily="18" charset="0"/>
                      <a:cs typeface="Times New Roman" pitchFamily="18" charset="0"/>
                    </a:rPr>
                    <a:t>công</a:t>
                  </a:r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400" dirty="0" err="1">
                      <a:latin typeface="Times New Roman" pitchFamily="18" charset="0"/>
                      <a:cs typeface="Times New Roman" pitchFamily="18" charset="0"/>
                    </a:rPr>
                    <a:t>thức</a:t>
                  </a:r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: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>
                          <a:latin typeface="Cambria Math"/>
                          <a:cs typeface="Times New Roman" pitchFamily="18" charset="0"/>
                        </a:rPr>
                        <m:t>cos</m:t>
                      </m:r>
                      <m:r>
                        <a:rPr lang="en-US" sz="4400" i="1">
                          <a:latin typeface="Cambria Math"/>
                          <a:cs typeface="Times New Roman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,</a:t>
                  </a:r>
                  <a:r>
                    <a:rPr lang="en-US" sz="4400" dirty="0"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i="1">
                          <a:latin typeface="Cambria Math"/>
                          <a:cs typeface="Times New Roman" panose="02020603050405020304" pitchFamily="18" charset="0"/>
                        </a:rPr>
                        <m:t>)=</m:t>
                      </m:r>
                      <m:f>
                        <m:fPr>
                          <m:ctrlPr>
                            <a:rPr lang="el-GR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|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l-GR" sz="4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l-GR" sz="4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4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4400" i="1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9114" y="6498358"/>
                  <a:ext cx="15897028" cy="2646687"/>
                </a:xfrm>
                <a:prstGeom prst="rect">
                  <a:avLst/>
                </a:prstGeom>
                <a:blipFill>
                  <a:blip r:embed="rId3"/>
                  <a:stretch>
                    <a:fillRect l="-1572" t="-4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TextBox 42"/>
          <p:cNvSpPr txBox="1"/>
          <p:nvPr/>
        </p:nvSpPr>
        <p:spPr>
          <a:xfrm>
            <a:off x="847955" y="3545472"/>
            <a:ext cx="5387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KHOẢNG CÁCH TỪ MỘT ĐIỂM ĐẾN MỘT ĐƯỜNG THẲNG</a:t>
            </a:r>
            <a:endParaRPr lang="en-US" sz="4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KIẾN THỨC CẦN NHỚ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4987" y="2681941"/>
            <a:ext cx="23310761" cy="9392081"/>
            <a:chOff x="1076414" y="4377894"/>
            <a:chExt cx="23989353" cy="9107165"/>
          </a:xfrm>
        </p:grpSpPr>
        <p:grpSp>
          <p:nvGrpSpPr>
            <p:cNvPr id="22" name="Group 5"/>
            <p:cNvGrpSpPr/>
            <p:nvPr/>
          </p:nvGrpSpPr>
          <p:grpSpPr>
            <a:xfrm>
              <a:off x="1096244" y="4671091"/>
              <a:ext cx="23969523" cy="8813968"/>
              <a:chOff x="465446" y="1083939"/>
              <a:chExt cx="9438946" cy="3470099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465446" y="1083939"/>
                <a:ext cx="9438946" cy="347009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98996" y="1336358"/>
                    <a:ext cx="8525386" cy="29924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Trong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mặt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phẳng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𝑂𝑥𝑦</m:t>
                        </m:r>
                      </m:oMath>
                    </a14:m>
                    <a:endParaRPr lang="en-US" sz="4800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marL="285750" indent="-285750">
                      <a:buFont typeface="Arial" pitchFamily="34" charset="0"/>
                      <a:buChar char="•"/>
                    </a:pP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Khoảng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cách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giữa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hai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điểm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sz="4800" i="1">
                                <a:latin typeface="Cambria Math"/>
                                <a:cs typeface="Times New Roman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và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sz="4800" i="1">
                                <a:latin typeface="Cambria Math"/>
                                <a:cs typeface="Times New Roman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là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</a:p>
                  <a:p>
                    <a:pPr algn="ctr"/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	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𝐴𝐵</m:t>
                        </m:r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(</m:t>
                                    </m:r>
                                    <m:r>
                                      <a:rPr lang="en-US" sz="48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a14:m>
                    <a:r>
                      <a:rPr lang="en-US" sz="4800" dirty="0" smtClean="0"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</a:p>
                  <a:p>
                    <a:pPr marL="285750" indent="-285750">
                      <a:buFont typeface="Arial" pitchFamily="34" charset="0"/>
                      <a:buChar char="•"/>
                    </a:pP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Khoảng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cách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từ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điểm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  <a:cs typeface="Times New Roman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  <a:cs typeface="Times New Roman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đến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đường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thẳng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4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Δ</m:t>
                        </m:r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:</m:t>
                        </m:r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𝐴𝑥</m:t>
                        </m:r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𝐵𝑦</m:t>
                        </m:r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𝐶</m:t>
                        </m:r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=0</m:t>
                        </m:r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là</a:t>
                    </a:r>
                  </a:p>
                  <a:p>
                    <a:pPr algn="ctr"/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𝑀</m:t>
                            </m:r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Δ</m:t>
                            </m:r>
                          </m:e>
                        </m:d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sz="48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|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l-GR" sz="4800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</a:p>
                  <a:p>
                    <a:pPr marL="457200" indent="-457200" algn="just">
                      <a:buFont typeface="Arial" pitchFamily="34" charset="0"/>
                      <a:buChar char="•"/>
                    </a:pP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Cho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hai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đường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𝐴𝑥</m:t>
                        </m:r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𝐵𝑦</m:t>
                        </m:r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=0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và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=0</m:t>
                        </m:r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. </a:t>
                    </a:r>
                  </a:p>
                  <a:p>
                    <a:pPr algn="just"/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Khi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đó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góc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giữa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hai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đường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thẳng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và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được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tính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theo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công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thức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: </a:t>
                    </a:r>
                  </a:p>
                  <a:p>
                    <a:pPr algn="ctr"/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  <a:cs typeface="Times New Roman" pitchFamily="18" charset="0"/>
                          </a:rPr>
                          <m:t>cos</m:t>
                        </m:r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,</a:t>
                    </a:r>
                    <a:r>
                      <a:rPr lang="en-US" sz="4800" dirty="0"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el-GR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|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l-GR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l-GR" sz="4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8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.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sz="4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i="1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US" sz="4800" i="1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  <m:sup>
                                    <m:r>
                                      <a:rPr lang="en-US" sz="4800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8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sz="4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i="1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𝐵</m:t>
                                        </m:r>
                                      </m:e>
                                      <m:sup>
                                        <m:r>
                                          <a:rPr lang="en-US" sz="4800" i="1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  <m:sup>
                                    <m:r>
                                      <a:rPr lang="en-US" sz="4800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a14:m>
                    <a:endParaRPr lang="en-US" sz="4800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vi-VN" sz="4800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996" y="1336358"/>
                    <a:ext cx="8525386" cy="29924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304" t="-17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20344831" cy="815727"/>
              <a:chOff x="166396" y="8755081"/>
              <a:chExt cx="20344831" cy="815727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1828857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888763" y="8794864"/>
                <a:ext cx="19622464" cy="775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ính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829735" y="4341148"/>
            <a:ext cx="22683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3203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KIẾN THỨC CẦN NHỚ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82587" y="2701244"/>
            <a:ext cx="24307800" cy="10442657"/>
            <a:chOff x="1076414" y="4337211"/>
            <a:chExt cx="25015416" cy="10125871"/>
          </a:xfrm>
        </p:grpSpPr>
        <p:grpSp>
          <p:nvGrpSpPr>
            <p:cNvPr id="22" name="Group 5"/>
            <p:cNvGrpSpPr/>
            <p:nvPr/>
          </p:nvGrpSpPr>
          <p:grpSpPr>
            <a:xfrm>
              <a:off x="1096244" y="4671091"/>
              <a:ext cx="24388069" cy="9791991"/>
              <a:chOff x="465446" y="1083939"/>
              <a:chExt cx="9603765" cy="3855151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465446" y="1083939"/>
                <a:ext cx="9595956" cy="385515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98996" y="1336358"/>
                    <a:ext cx="9370215" cy="303874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457200" indent="-457200">
                      <a:buFontTx/>
                      <a:buChar char="-"/>
                    </a:pPr>
                    <a:endParaRPr lang="en-US" sz="4800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marL="457200" indent="-457200">
                      <a:buFontTx/>
                      <a:buChar char="-"/>
                    </a:pPr>
                    <a:r>
                      <a:rPr lang="en-US" sz="4800" dirty="0" err="1" smtClean="0">
                        <a:latin typeface="Times New Roman" pitchFamily="18" charset="0"/>
                        <a:cs typeface="Times New Roman" pitchFamily="18" charset="0"/>
                      </a:rPr>
                      <a:t>Nếu</a:t>
                    </a:r>
                    <a:r>
                      <a:rPr lang="en-US" sz="480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điểm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thuộc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vào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đường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thẳng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: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𝑎𝑡</m:t>
                                </m:r>
                              </m:e>
                              <m:e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𝑦</m:t>
                                </m:r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𝑏𝑡</m:t>
                                </m:r>
                              </m:e>
                            </m:eqArr>
                          </m:e>
                        </m:d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thì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𝑎𝑡</m:t>
                        </m:r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;</a:t>
                    </a:r>
                    <a:r>
                      <a:rPr lang="en-US" sz="4800" dirty="0"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𝑏𝑡</m:t>
                        </m:r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)</a:t>
                    </a:r>
                  </a:p>
                  <a:p>
                    <a:pPr marL="457200" indent="-457200">
                      <a:buFontTx/>
                      <a:buChar char="-"/>
                    </a:pP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Nếu điểm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thuộc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vào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đường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thẳng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:</m:t>
                        </m:r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𝐴𝑥</m:t>
                        </m:r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𝐵𝑦</m:t>
                        </m:r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=0</m:t>
                        </m:r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thì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;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l-GR" sz="4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 dirty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800" i="1" dirty="0">
                                <a:latin typeface="Cambria Math"/>
                                <a:cs typeface="Times New Roman" pitchFamily="18" charset="0"/>
                              </a:rPr>
                              <m:t>𝐴𝑡</m:t>
                            </m:r>
                            <m:r>
                              <a:rPr lang="en-US" sz="4800" i="1" dirty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800" i="1" dirty="0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en-US" sz="4800" i="1" dirty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den>
                        </m:f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) với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≠0.</m:t>
                        </m:r>
                      </m:oMath>
                    </a14:m>
                    <a:endParaRPr lang="en-US" sz="4800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marL="457200" indent="-457200">
                      <a:buFontTx/>
                      <a:buChar char="-"/>
                    </a:pP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Nếu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đường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thẳng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có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VTPT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và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có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VTCP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;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đường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thẳng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có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VTPT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và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có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VTCP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thì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4800">
                                <a:latin typeface="Cambria Math"/>
                                <a:cs typeface="Times New Roman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US" sz="4800">
                                <a:latin typeface="Cambria Math"/>
                                <a:cs typeface="Times New Roman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800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800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|</m:t>
                            </m:r>
                          </m:e>
                        </m:func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US" sz="4800">
                                <a:latin typeface="Cambria Math"/>
                                <a:cs typeface="Times New Roman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800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800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</m:func>
                      </m:oMath>
                    </a14:m>
                    <a:r>
                      <a:rPr lang="en-US" sz="4800" dirty="0" smtClean="0">
                        <a:latin typeface="Times New Roman" pitchFamily="18" charset="0"/>
                        <a:cs typeface="Times New Roman" pitchFamily="18" charset="0"/>
                      </a:rPr>
                      <a:t>|.</a:t>
                    </a:r>
                    <a:endParaRPr lang="en-US" sz="4800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marL="457200" indent="-457200">
                      <a:buFontTx/>
                      <a:buChar char="-"/>
                    </a:pP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Nếu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∈∆</m:t>
                        </m:r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thì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/>
                                <a:cs typeface="Times New Roman" pitchFamily="18" charset="0"/>
                              </a:rPr>
                              <m:t>𝑀</m:t>
                            </m:r>
                            <m:r>
                              <a:rPr lang="en-US" sz="4800" i="1">
                                <a:latin typeface="Cambria Math"/>
                                <a:cs typeface="Times New Roman" pitchFamily="18" charset="0"/>
                              </a:rPr>
                              <m:t>,∆</m:t>
                            </m:r>
                          </m:e>
                        </m:d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=0.</m:t>
                        </m:r>
                      </m:oMath>
                    </a14:m>
                    <a:endParaRPr lang="en-US" sz="4800" dirty="0">
                      <a:latin typeface="Times New Roman" pitchFamily="18" charset="0"/>
                      <a:ea typeface="Cambria Math"/>
                      <a:cs typeface="Times New Roman" pitchFamily="18" charset="0"/>
                    </a:endParaRPr>
                  </a:p>
                  <a:p>
                    <a:pPr marL="457200" indent="-457200">
                      <a:buFontTx/>
                      <a:buChar char="-"/>
                    </a:pP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Nếu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song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song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với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thì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∆,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∆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∆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)</m:t>
                        </m:r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với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là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điểm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tùy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ý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thuộc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∆.</m:t>
                        </m:r>
                      </m:oMath>
                    </a14:m>
                    <a:endParaRPr lang="en-US" sz="4800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marL="457200" indent="-457200">
                      <a:buFontTx/>
                      <a:buChar char="-"/>
                    </a:pP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Nếu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là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tiếp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tuyến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của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đường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tròn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tâm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𝐼</m:t>
                        </m:r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thì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/>
                                <a:cs typeface="Times New Roman" pitchFamily="18" charset="0"/>
                              </a:rPr>
                              <m:t>𝐼</m:t>
                            </m:r>
                            <m:r>
                              <a:rPr lang="en-US" sz="4800" i="1">
                                <a:latin typeface="Cambria Math"/>
                                <a:cs typeface="Times New Roman" pitchFamily="18" charset="0"/>
                              </a:rPr>
                              <m:t>,∆</m:t>
                            </m:r>
                          </m:e>
                        </m:d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 dirty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800" i="1" dirty="0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  <m:r>
                          <a:rPr lang="en-US" sz="4800" i="1" dirty="0">
                            <a:latin typeface="Cambria Math"/>
                            <a:cs typeface="Times New Roman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4800" dirty="0">
                            <a:latin typeface="Cambria Math"/>
                            <a:cs typeface="Times New Roman" pitchFamily="18" charset="0"/>
                          </a:rPr>
                          <m:t>b</m:t>
                        </m:r>
                        <m:r>
                          <a:rPr lang="en-US" sz="4800" dirty="0">
                            <a:latin typeface="Cambria Math"/>
                            <a:cs typeface="Times New Roman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en-US" sz="4800" dirty="0">
                            <a:latin typeface="Cambria Math"/>
                            <a:cs typeface="Times New Roman" pitchFamily="18" charset="0"/>
                          </a:rPr>
                          <m:t>n</m:t>
                        </m:r>
                        <m:r>
                          <a:rPr lang="en-US" sz="4800" dirty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800" dirty="0">
                            <a:latin typeface="Cambria Math"/>
                            <a:cs typeface="Times New Roman" pitchFamily="18" charset="0"/>
                          </a:rPr>
                          <m:t>k</m:t>
                        </m:r>
                        <m:r>
                          <a:rPr lang="en-US" sz="4800" dirty="0">
                            <a:latin typeface="Cambria Math"/>
                            <a:cs typeface="Times New Roman" pitchFamily="18" charset="0"/>
                          </a:rPr>
                          <m:t>í</m:t>
                        </m:r>
                        <m:r>
                          <m:rPr>
                            <m:sty m:val="p"/>
                          </m:rPr>
                          <a:rPr lang="en-US" sz="4800" dirty="0">
                            <a:latin typeface="Cambria Math"/>
                            <a:cs typeface="Times New Roman" pitchFamily="18" charset="0"/>
                          </a:rPr>
                          <m:t>nh</m:t>
                        </m:r>
                        <m:r>
                          <a:rPr lang="en-US" sz="4800" i="1" dirty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a14:m>
                    <a:endParaRPr lang="en-US" sz="4800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vi-VN" sz="4800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996" y="1336358"/>
                    <a:ext cx="9370215" cy="303874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0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7211"/>
              <a:ext cx="25015416" cy="822626"/>
              <a:chOff x="166396" y="8714398"/>
              <a:chExt cx="25015416" cy="822626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0" y="8755081"/>
                <a:ext cx="2416994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745706" y="8714398"/>
                <a:ext cx="24436106" cy="805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lưu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ý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làm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quan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829735" y="4341148"/>
            <a:ext cx="22683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2916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TẬP.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283749" y="7010400"/>
            <a:ext cx="21830752" cy="6248400"/>
            <a:chOff x="1270511" y="5867400"/>
            <a:chExt cx="21819676" cy="741861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272674" y="2484936"/>
            <a:ext cx="21841827" cy="4286159"/>
            <a:chOff x="1272674" y="3461657"/>
            <a:chExt cx="21841827" cy="4286159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4286159"/>
              <a:chOff x="1268078" y="3405486"/>
              <a:chExt cx="21841827" cy="4286159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0"/>
                <a:ext cx="21841827" cy="3900695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8876303" cy="940513"/>
                <a:chOff x="1311958" y="3405486"/>
                <a:chExt cx="8876303" cy="940513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5733771" y="-141303"/>
                  <a:ext cx="793396" cy="8115584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89945" y="3489617"/>
                  <a:ext cx="7898316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6/TRANG 80 SGK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549673" y="4495185"/>
                  <a:ext cx="21564827" cy="24786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tham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=2+2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=3+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  <m:r>
                        <a:rPr lang="en-US" sz="4800" i="1"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 algn="just"/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thuộc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(0;1)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khoảng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5.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9673" y="4495185"/>
                  <a:ext cx="21564827" cy="2478692"/>
                </a:xfrm>
                <a:prstGeom prst="rect">
                  <a:avLst/>
                </a:prstGeom>
                <a:blipFill>
                  <a:blip r:embed="rId3"/>
                  <a:stretch>
                    <a:fillRect l="-1272" b="-120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82354" y="7963998"/>
                <a:ext cx="21044054" cy="6167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(2+2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;3+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𝑀𝐴</m:t>
                    </m:r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(−2−2</m:t>
                            </m:r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(−2−</m:t>
                            </m:r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rad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+12</m:t>
                        </m:r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+8</m:t>
                        </m:r>
                      </m:e>
                    </m:ra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YCBT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𝑀𝐴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=5⟺5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+12</m:t>
                    </m:r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+8=25⟺5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+12</m:t>
                    </m:r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−17=0⟺</m:t>
                    </m:r>
                    <m:d>
                      <m:dPr>
                        <m:begChr m:val="[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sz="4800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−17</m:t>
                                </m:r>
                              </m:num>
                              <m:den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(4;4)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l-GR" sz="48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l-GR" sz="4800" dirty="0"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48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algn="just"/>
                <a:endPara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354" y="7963998"/>
                <a:ext cx="21044054" cy="6167586"/>
              </a:xfrm>
              <a:prstGeom prst="rect">
                <a:avLst/>
              </a:prstGeom>
              <a:blipFill>
                <a:blip r:embed="rId4"/>
                <a:stretch>
                  <a:fillRect l="-1304" t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55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TẬP.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308897" y="5788054"/>
            <a:ext cx="22238490" cy="6708746"/>
            <a:chOff x="1270511" y="5867400"/>
            <a:chExt cx="21819676" cy="741861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272674" y="2484936"/>
            <a:ext cx="21841826" cy="2743295"/>
            <a:chOff x="1272674" y="3461657"/>
            <a:chExt cx="21841826" cy="2743295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5" cy="2743295"/>
              <a:chOff x="1268078" y="3405486"/>
              <a:chExt cx="21841825" cy="2743295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0"/>
                <a:ext cx="21841825" cy="2357831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8876303" cy="940513"/>
                <a:chOff x="1311958" y="3405486"/>
                <a:chExt cx="8876303" cy="940513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5733771" y="-141303"/>
                  <a:ext cx="793396" cy="8115584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89945" y="3489617"/>
                  <a:ext cx="7898316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7/TRANG 81 SGK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549673" y="4495185"/>
                  <a:ext cx="21564827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đo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giữa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lượt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:4</m:t>
                      </m:r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+6=0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+1=0</m:t>
                      </m:r>
                    </m:oMath>
                  </a14:m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9673" y="4495185"/>
                  <a:ext cx="21564827" cy="1569660"/>
                </a:xfrm>
                <a:prstGeom prst="rect">
                  <a:avLst/>
                </a:prstGeom>
                <a:blipFill>
                  <a:blip r:embed="rId3"/>
                  <a:stretch>
                    <a:fillRect l="-1272" t="-8527" b="-197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62709" y="7076562"/>
                <a:ext cx="21702545" cy="4385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=(4;−2)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1;−3</m:t>
                        </m:r>
                      </m:e>
                    </m:d>
                    <m:r>
                      <a:rPr lang="en-US" sz="480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⁡(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4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800">
                        <a:latin typeface="Cambria Math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l-GR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|4.1+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</m:d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|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(−2)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(−3)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l-GR" sz="48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4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800">
                        <a:latin typeface="Cambria Math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>
                            <a:latin typeface="Cambria Math"/>
                            <a:cs typeface="Times New Roman" panose="02020603050405020304" pitchFamily="18" charset="0"/>
                          </a:rPr>
                          <m:t>45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709" y="7076562"/>
                <a:ext cx="21702545" cy="4385752"/>
              </a:xfrm>
              <a:prstGeom prst="rect">
                <a:avLst/>
              </a:prstGeom>
              <a:blipFill>
                <a:blip r:embed="rId4"/>
                <a:stretch>
                  <a:fillRect l="-1292" t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0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TẬP.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347850" y="6469028"/>
            <a:ext cx="21970936" cy="7018372"/>
            <a:chOff x="1270511" y="5867400"/>
            <a:chExt cx="21819676" cy="741861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272674" y="2484937"/>
            <a:ext cx="22046113" cy="3972852"/>
            <a:chOff x="1272674" y="3461657"/>
            <a:chExt cx="21841827" cy="4434835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4286159"/>
              <a:chOff x="1268078" y="3405486"/>
              <a:chExt cx="21841827" cy="4286159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0"/>
                <a:ext cx="21841827" cy="3900695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8876303" cy="977404"/>
                <a:chOff x="1311958" y="3405486"/>
                <a:chExt cx="8876303" cy="977404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5733771" y="-141303"/>
                  <a:ext cx="793396" cy="8115584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89945" y="3489617"/>
                  <a:ext cx="7825128" cy="8932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8/TRANG 81 SGK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549673" y="4495185"/>
                  <a:ext cx="21564827" cy="34013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khoảng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từ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đến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pPr algn="just"/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</a:t>
                  </a:r>
                  <a:r>
                    <a:rPr lang="en-US" sz="4800" dirty="0"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  <m:t>3;5</m:t>
                          </m:r>
                        </m:e>
                      </m:d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	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:4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+1=0;</m:t>
                      </m:r>
                    </m:oMath>
                  </a14:m>
                  <a:endParaRPr lang="en-US" sz="48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endParaRPr>
                </a:p>
                <a:p>
                  <a:pPr algn="just"/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  <m:t>1;−2</m:t>
                          </m:r>
                        </m:e>
                      </m:d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	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:3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−4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−26=0;</m:t>
                      </m:r>
                    </m:oMath>
                  </a14:m>
                  <a:endParaRPr lang="en-US" sz="48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endParaRPr>
                </a:p>
                <a:p>
                  <a:pPr algn="just"/>
                  <a:r>
                    <a:rPr lang="en-US" sz="4800" dirty="0">
                      <a:latin typeface="Times New Roman" panose="02020603050405020304" pitchFamily="18" charset="0"/>
                      <a:ea typeface="Cambria Math"/>
                      <a:cs typeface="Times New Roman" panose="02020603050405020304" pitchFamily="18" charset="0"/>
                    </a:rPr>
                    <a:t>c)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  <m:t>1;2</m:t>
                          </m:r>
                        </m:e>
                      </m:d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	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:3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+4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−11=0.</m:t>
                      </m:r>
                    </m:oMath>
                  </a14:m>
                  <a:endParaRPr lang="en-US" sz="48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9673" y="4495185"/>
                  <a:ext cx="21564827" cy="3401307"/>
                </a:xfrm>
                <a:prstGeom prst="rect">
                  <a:avLst/>
                </a:prstGeom>
                <a:blipFill>
                  <a:blip r:embed="rId3"/>
                  <a:stretch>
                    <a:fillRect l="-1289" t="-4409" b="-100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11656" y="7470147"/>
                <a:ext cx="21702545" cy="6526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</m:d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sz="48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|4.3+3.5+1|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sz="48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sz="48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b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sz="48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|3.1−4.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−26|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sz="48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(−4)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=−3.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sz="48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|3.1+4.2−11|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sz="48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=0.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4800" b="1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Lưu</a:t>
                </a:r>
                <a:r>
                  <a:rPr lang="en-US" sz="48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ý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c)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Dễ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ì 3.1+4.2−11=0 đú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𝑛𝑔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)⟹</m:t>
                    </m:r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=0.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656" y="7470147"/>
                <a:ext cx="21702545" cy="65266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395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TẬP.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376593" y="5952387"/>
            <a:ext cx="21970936" cy="7018372"/>
            <a:chOff x="1270511" y="5867400"/>
            <a:chExt cx="21819676" cy="741861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272674" y="2484937"/>
            <a:ext cx="22046113" cy="3019878"/>
            <a:chOff x="1272674" y="3461657"/>
            <a:chExt cx="21841827" cy="3371044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3371044"/>
              <a:chOff x="1268078" y="3405486"/>
              <a:chExt cx="21841827" cy="3371044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9" y="3790950"/>
                <a:ext cx="21841826" cy="2985580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8876303" cy="977403"/>
                <a:chOff x="1311958" y="3405486"/>
                <a:chExt cx="8876303" cy="977403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5733771" y="-141303"/>
                  <a:ext cx="793396" cy="8115584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89945" y="3489617"/>
                  <a:ext cx="7825128" cy="8932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9/TRANG 81 SGK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549673" y="4495185"/>
                  <a:ext cx="21564827" cy="17521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kính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tròn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tâm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(−2;−2)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tiếp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xúc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:5</m:t>
                        </m:r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+12</m:t>
                        </m:r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−10=0</m:t>
                        </m:r>
                      </m:oMath>
                    </m:oMathPara>
                  </a14:m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9673" y="4495185"/>
                  <a:ext cx="21564827" cy="1752188"/>
                </a:xfrm>
                <a:prstGeom prst="rect">
                  <a:avLst/>
                </a:prstGeom>
                <a:blipFill>
                  <a:blip r:embed="rId3"/>
                  <a:stretch>
                    <a:fillRect l="-1289" t="-85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11656" y="7196789"/>
                <a:ext cx="21907130" cy="344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Δ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</m:d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⟺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sz="48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5.</m:t>
                            </m:r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+12.</m:t>
                            </m:r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−10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l-GR" sz="48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sz="48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44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:endParaRPr lang="en-US" sz="4800" dirty="0" smtClean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656" y="7196789"/>
                <a:ext cx="21907130" cy="3441263"/>
              </a:xfrm>
              <a:prstGeom prst="rect">
                <a:avLst/>
              </a:prstGeom>
              <a:blipFill>
                <a:blip r:embed="rId4"/>
                <a:stretch>
                  <a:fillRect l="-1280" t="-3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575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 KHÁCH QUAN.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82894" y="5879092"/>
            <a:ext cx="4555264" cy="1497438"/>
            <a:chOff x="1380347" y="2992884"/>
            <a:chExt cx="3574168" cy="1174926"/>
          </a:xfrm>
        </p:grpSpPr>
        <p:sp>
          <p:nvSpPr>
            <p:cNvPr id="46" name="Rectangle 45"/>
            <p:cNvSpPr/>
            <p:nvPr/>
          </p:nvSpPr>
          <p:spPr>
            <a:xfrm>
              <a:off x="1765248" y="2992884"/>
              <a:ext cx="3189267" cy="117492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528484" y="5879092"/>
            <a:ext cx="4752409" cy="1497435"/>
            <a:chOff x="1380347" y="2992884"/>
            <a:chExt cx="3728853" cy="1174924"/>
          </a:xfrm>
        </p:grpSpPr>
        <p:sp>
          <p:nvSpPr>
            <p:cNvPr id="61" name="Rectangle 60"/>
            <p:cNvSpPr/>
            <p:nvPr/>
          </p:nvSpPr>
          <p:spPr>
            <a:xfrm>
              <a:off x="1765248" y="2992884"/>
              <a:ext cx="3343952" cy="117492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674075" y="5857654"/>
            <a:ext cx="4406712" cy="1518874"/>
            <a:chOff x="1380347" y="2976062"/>
            <a:chExt cx="3457611" cy="1191745"/>
          </a:xfrm>
        </p:grpSpPr>
        <p:sp>
          <p:nvSpPr>
            <p:cNvPr id="85" name="Rectangle 84"/>
            <p:cNvSpPr/>
            <p:nvPr/>
          </p:nvSpPr>
          <p:spPr>
            <a:xfrm>
              <a:off x="1765249" y="2976062"/>
              <a:ext cx="3072709" cy="119174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71810" y="3391422"/>
            <a:ext cx="22664057" cy="1869748"/>
            <a:chOff x="534987" y="1869705"/>
            <a:chExt cx="22664057" cy="1869748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869748"/>
              <a:chOff x="534987" y="1647866"/>
              <a:chExt cx="22664057" cy="1869748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1"/>
                <a:ext cx="22443393" cy="1796723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9" name="Rectangle 88"/>
                <p:cNvSpPr/>
                <p:nvPr/>
              </p:nvSpPr>
              <p:spPr>
                <a:xfrm>
                  <a:off x="4040186" y="1945905"/>
                  <a:ext cx="18936977" cy="16620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/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Trong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𝑂𝑥𝑦</m:t>
                      </m:r>
                      <m:r>
                        <a:rPr lang="en-US" alt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cosin</a:t>
                  </a:r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giữa</a:t>
                  </a:r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lần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lượt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186" y="1945905"/>
                  <a:ext cx="18936977" cy="166200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98" t="-5515" b="-1617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237304" y="5879093"/>
            <a:ext cx="4820293" cy="1497439"/>
            <a:chOff x="1380347" y="2992883"/>
            <a:chExt cx="3782116" cy="1174926"/>
          </a:xfrm>
        </p:grpSpPr>
        <p:sp>
          <p:nvSpPr>
            <p:cNvPr id="105" name="Rectangle 104"/>
            <p:cNvSpPr/>
            <p:nvPr/>
          </p:nvSpPr>
          <p:spPr>
            <a:xfrm>
              <a:off x="1873803" y="2992883"/>
              <a:ext cx="3288660" cy="117492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7357367" y="617289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508204" y="5857656"/>
                <a:ext cx="1243995" cy="1518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4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l-GR" sz="4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4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204" y="5857656"/>
                <a:ext cx="1243995" cy="15188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823251" y="5857653"/>
                <a:ext cx="1231170" cy="1518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4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l-GR" sz="4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4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251" y="5857653"/>
                <a:ext cx="1231170" cy="15188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994368" y="5790663"/>
                <a:ext cx="1543756" cy="1490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4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l-GR" sz="4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sz="4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4368" y="5790663"/>
                <a:ext cx="1543756" cy="14909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463401" y="7557692"/>
            <a:ext cx="22617763" cy="3784309"/>
            <a:chOff x="1270510" y="5267367"/>
            <a:chExt cx="22617763" cy="3784309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341287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30891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Rectangle 113"/>
              <p:cNvSpPr/>
              <p:nvPr/>
            </p:nvSpPr>
            <p:spPr>
              <a:xfrm>
                <a:off x="612319" y="8706723"/>
                <a:ext cx="22623548" cy="2328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4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altLang="en-US" sz="4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en-US" sz="4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altLang="en-US" sz="4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sSub>
                        <m:sSubPr>
                          <m:ctrlPr>
                            <a:rPr lang="en-US" altLang="en-US" sz="44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sz="4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en-US" sz="4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4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en-US" sz="4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altLang="en-US" sz="4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a:rPr lang="en-US" altLang="en-US" sz="4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𝑉𝑇𝑃𝑇</m:t>
                      </m:r>
                      <m:r>
                        <a:rPr lang="en-US" altLang="en-US" sz="4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acc>
                        <m:accPr>
                          <m:chr m:val="⃗"/>
                          <m:ctrlPr>
                            <a:rPr lang="en-US" altLang="en-US" sz="4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sz="4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4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en-US" sz="4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altLang="en-US" sz="4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4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4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1;−3</m:t>
                          </m:r>
                        </m:e>
                      </m:d>
                      <m:r>
                        <a:rPr lang="en-US" altLang="en-US" sz="4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en-US" altLang="en-US" sz="4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sz="4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en-US" sz="4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en-US" sz="4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en-US" sz="4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altLang="en-US" sz="4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a:rPr lang="en-US" altLang="en-US" sz="4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𝑉𝑇𝑃𝑇</m:t>
                      </m:r>
                      <m:r>
                        <a:rPr lang="en-US" altLang="en-US" sz="4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acc>
                        <m:accPr>
                          <m:chr m:val="⃗"/>
                          <m:ctrlPr>
                            <a:rPr lang="en-US" alt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sz="4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4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en-US" sz="4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altLang="en-US" sz="4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4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4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en-US" sz="4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altLang="en-US" sz="4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altLang="en-US" sz="4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en-US" sz="44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44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𝑜𝑠</m:t>
                      </m:r>
                      <m:d>
                        <m:dPr>
                          <m:ctrlPr>
                            <a:rPr lang="en-US" sz="4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4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4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en-US" sz="4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4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4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4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en-US" sz="4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en-US" sz="4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4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en-US" sz="4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4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2.1−3.1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en-US" sz="4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en-US" sz="4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</m:rad>
                          <m:r>
                            <a:rPr lang="en-US" altLang="en-US" sz="4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altLang="en-US" sz="4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en-US" sz="4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en-US" altLang="en-US" sz="4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4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4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4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altLang="en-US" sz="4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en-US" sz="4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4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19" y="8706723"/>
                <a:ext cx="22623548" cy="23288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21384048" y="5805244"/>
                <a:ext cx="1231171" cy="1490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4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l-GR" sz="4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sz="4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4048" y="5805244"/>
                <a:ext cx="1231171" cy="14909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55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/>
      <p:bldP spid="109" grpId="0"/>
      <p:bldP spid="110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6879070" y="5079992"/>
            <a:ext cx="4827811" cy="2030934"/>
            <a:chOff x="1380347" y="2775176"/>
            <a:chExt cx="3471269" cy="1593520"/>
          </a:xfrm>
        </p:grpSpPr>
        <p:sp>
          <p:nvSpPr>
            <p:cNvPr id="46" name="Rectangle 45"/>
            <p:cNvSpPr/>
            <p:nvPr/>
          </p:nvSpPr>
          <p:spPr>
            <a:xfrm>
              <a:off x="1765248" y="2775176"/>
              <a:ext cx="3086368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024660" y="5172308"/>
            <a:ext cx="5124897" cy="1846304"/>
            <a:chOff x="1380347" y="2847610"/>
            <a:chExt cx="3697100" cy="1448655"/>
          </a:xfrm>
        </p:grpSpPr>
        <p:sp>
          <p:nvSpPr>
            <p:cNvPr id="61" name="Rectangle 60"/>
            <p:cNvSpPr/>
            <p:nvPr/>
          </p:nvSpPr>
          <p:spPr>
            <a:xfrm>
              <a:off x="1765248" y="2847610"/>
              <a:ext cx="3312199" cy="144865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068426" y="5165732"/>
            <a:ext cx="4836849" cy="2030934"/>
            <a:chOff x="1380347" y="2775177"/>
            <a:chExt cx="3402538" cy="1593520"/>
          </a:xfrm>
        </p:grpSpPr>
        <p:sp>
          <p:nvSpPr>
            <p:cNvPr id="85" name="Rectangle 84"/>
            <p:cNvSpPr/>
            <p:nvPr/>
          </p:nvSpPr>
          <p:spPr>
            <a:xfrm>
              <a:off x="1765249" y="2775177"/>
              <a:ext cx="301763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12816" y="2458423"/>
            <a:ext cx="22664057" cy="2228910"/>
            <a:chOff x="534987" y="1647866"/>
            <a:chExt cx="22664057" cy="2228910"/>
          </a:xfrm>
        </p:grpSpPr>
        <p:sp>
          <p:nvSpPr>
            <p:cNvPr id="90" name="Rounded Rectangle 89"/>
            <p:cNvSpPr/>
            <p:nvPr/>
          </p:nvSpPr>
          <p:spPr bwMode="auto">
            <a:xfrm>
              <a:off x="755651" y="1720892"/>
              <a:ext cx="22443393" cy="2155884"/>
            </a:xfrm>
            <a:prstGeom prst="roundRect">
              <a:avLst>
                <a:gd name="adj" fmla="val 5492"/>
              </a:avLst>
            </a:prstGeom>
            <a:solidFill>
              <a:srgbClr val="E0E0E0"/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9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30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Pentagon 92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3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97" name="Freeform 9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98" name="Freeform 9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99" name="Freeform 98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00" name="Rectangle 99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01" name="Rectangle 100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02" name="Rectangle 10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95" name="Chevron 9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TextBox 13"/>
              <p:cNvSpPr txBox="1">
                <a:spLocks noChangeArrowheads="1"/>
              </p:cNvSpPr>
              <p:nvPr/>
            </p:nvSpPr>
            <p:spPr bwMode="auto">
              <a:xfrm>
                <a:off x="1781188" y="1700171"/>
                <a:ext cx="1784463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4400" b="1" dirty="0" err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733480" y="5079993"/>
            <a:ext cx="4914675" cy="2030934"/>
            <a:chOff x="1380347" y="2775177"/>
            <a:chExt cx="3622258" cy="1593520"/>
          </a:xfrm>
        </p:grpSpPr>
        <p:sp>
          <p:nvSpPr>
            <p:cNvPr id="105" name="Rectangle 104"/>
            <p:cNvSpPr/>
            <p:nvPr/>
          </p:nvSpPr>
          <p:spPr>
            <a:xfrm>
              <a:off x="1765249" y="2775177"/>
              <a:ext cx="323735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748334" y="5700941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1889272" y="5321075"/>
                <a:ext cx="1147557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4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4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272" y="5321075"/>
                <a:ext cx="1147557" cy="13644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182659" y="5308545"/>
                <a:ext cx="1186030" cy="2026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4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2659" y="5308545"/>
                <a:ext cx="1186030" cy="20261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369738" y="5726995"/>
                <a:ext cx="88197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VE" dirty="0" smtClean="0">
                    <a:solidFill>
                      <a:schemeClr val="bg1"/>
                    </a:solidFill>
                  </a:rPr>
                  <a:t>11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VE" dirty="0">
                        <a:solidFill>
                          <a:schemeClr val="bg1"/>
                        </a:solidFill>
                      </a:rPr>
                      <m:t>.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9738" y="5726995"/>
                <a:ext cx="881973" cy="754053"/>
              </a:xfrm>
              <a:prstGeom prst="rect">
                <a:avLst/>
              </a:prstGeom>
              <a:blipFill>
                <a:blip r:embed="rId5"/>
                <a:stretch>
                  <a:fillRect l="-26897" t="-16129" r="-11724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296576" y="7437748"/>
            <a:ext cx="23317199" cy="5569509"/>
            <a:chOff x="1270510" y="5267367"/>
            <a:chExt cx="23317199" cy="5569509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8" y="5638800"/>
              <a:ext cx="23302801" cy="519807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8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8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03719" y="7791084"/>
                <a:ext cx="18800392" cy="5155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 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=2+4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=2+3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l-GR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l-GR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f>
                        <m:fPr>
                          <m:ctrlPr>
                            <a:rPr lang="el-GR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⇔3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−4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+2=0.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5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  <m:r>
                            <a:rPr lang="en-US" sz="5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</m:e>
                      </m:d>
                      <m:r>
                        <a:rPr lang="en-US" sz="5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|3.5−4.7+2|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l-GR" sz="5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l-GR" sz="5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5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l-GR" sz="5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5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54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19" y="7791084"/>
                <a:ext cx="18800392" cy="51551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55" name="Rounded Rectangle 5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 KHÁCH QUAN.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66804" y="2386385"/>
                <a:ext cx="18612176" cy="2279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alt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alt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alt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𝑂𝑥𝑦</m:t>
                    </m:r>
                    <m:r>
                      <a:rPr lang="en-US" alt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(5;7)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=2+4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=2+3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804" y="2386385"/>
                <a:ext cx="18612176" cy="2279791"/>
              </a:xfrm>
              <a:prstGeom prst="rect">
                <a:avLst/>
              </a:prstGeom>
              <a:blipFill>
                <a:blip r:embed="rId7"/>
                <a:stretch>
                  <a:fillRect l="-1343" t="-5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238184" y="5308470"/>
                <a:ext cx="873444" cy="20217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4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4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184" y="5308470"/>
                <a:ext cx="873444" cy="20217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84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/>
      <p:bldP spid="110" grpId="0"/>
      <p:bldP spid="111" grpId="0"/>
      <p:bldP spid="2" grpId="0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25&quot;&gt;&lt;property id=&quot;20148&quot; value=&quot;5&quot;/&gt;&lt;property id=&quot;20300&quot; value=&quot;Slide 11&quot;/&gt;&lt;property id=&quot;20307&quot; value=&quot;280&quot;/&gt;&lt;/object&gt;&lt;object type=&quot;3&quot; unique_id=&quot;10525&quot;&gt;&lt;property id=&quot;20148&quot; value=&quot;5&quot;/&gt;&lt;property id=&quot;20300&quot; value=&quot;Slide 1&quot;/&gt;&lt;property id=&quot;20307&quot; value=&quot;301&quot;/&gt;&lt;/object&gt;&lt;object type=&quot;3&quot; unique_id=&quot;10526&quot;&gt;&lt;property id=&quot;20148&quot; value=&quot;5&quot;/&gt;&lt;property id=&quot;20300&quot; value=&quot;Slide 2&quot;/&gt;&lt;property id=&quot;20307&quot; value=&quot;302&quot;/&gt;&lt;/object&gt;&lt;object type=&quot;3&quot; unique_id=&quot;10529&quot;&gt;&lt;property id=&quot;20148&quot; value=&quot;5&quot;/&gt;&lt;property id=&quot;20300&quot; value=&quot;Slide 4&quot;/&gt;&lt;property id=&quot;20307&quot; value=&quot;305&quot;/&gt;&lt;/object&gt;&lt;object type=&quot;3&quot; unique_id=&quot;10532&quot;&gt;&lt;property id=&quot;20148&quot; value=&quot;5&quot;/&gt;&lt;property id=&quot;20300&quot; value=&quot;Slide 8&quot;/&gt;&lt;property id=&quot;20307&quot; value=&quot;310&quot;/&gt;&lt;/object&gt;&lt;object type=&quot;3&quot; unique_id=&quot;10533&quot;&gt;&lt;property id=&quot;20148&quot; value=&quot;5&quot;/&gt;&lt;property id=&quot;20300&quot; value=&quot;Slide 10&quot;/&gt;&lt;property id=&quot;20307&quot; value=&quot;311&quot;/&gt;&lt;/object&gt;&lt;object type=&quot;3&quot; unique_id=&quot;10535&quot;&gt;&lt;property id=&quot;20148&quot; value=&quot;5&quot;/&gt;&lt;property id=&quot;20300&quot; value=&quot;Slide 9&quot;/&gt;&lt;property id=&quot;20307&quot; value=&quot;313&quot;/&gt;&lt;/object&gt;&lt;object type=&quot;3&quot; unique_id=&quot;10594&quot;&gt;&lt;property id=&quot;20148&quot; value=&quot;5&quot;/&gt;&lt;property id=&quot;20300&quot; value=&quot;Slide 5&quot;/&gt;&lt;property id=&quot;20307&quot; value=&quot;315&quot;/&gt;&lt;/object&gt;&lt;object type=&quot;3&quot; unique_id=&quot;10595&quot;&gt;&lt;property id=&quot;20148&quot; value=&quot;5&quot;/&gt;&lt;property id=&quot;20300&quot; value=&quot;Slide 6&quot;/&gt;&lt;property id=&quot;20307&quot; value=&quot;316&quot;/&gt;&lt;/object&gt;&lt;object type=&quot;3&quot; unique_id=&quot;10596&quot;&gt;&lt;property id=&quot;20148&quot; value=&quot;5&quot;/&gt;&lt;property id=&quot;20300&quot; value=&quot;Slide 7&quot;/&gt;&lt;property id=&quot;20307&quot; value=&quot;317&quot;/&gt;&lt;/object&gt;&lt;object type=&quot;3&quot; unique_id=&quot;10675&quot;&gt;&lt;property id=&quot;20148&quot; value=&quot;5&quot;/&gt;&lt;property id=&quot;20300&quot; value=&quot;Slide 3&quot;/&gt;&lt;property id=&quot;20307&quot; value=&quot;320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487</Words>
  <PresentationFormat>Custom</PresentationFormat>
  <Paragraphs>151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AvantGarde</vt:lpstr>
      <vt:lpstr>AvantGarde-Demi</vt:lpstr>
      <vt:lpstr>Calibri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2020-02-25T23:22:19Z</dcterms:modified>
</cp:coreProperties>
</file>