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iCwXySIhrNDeW0ClGQfbejZ5xN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662DA3-91A1-44E6-A1B0-52937E74A902}">
  <a:tblStyle styleId="{A0662DA3-91A1-44E6-A1B0-52937E74A90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B1C129-A471-4789-8707-DCD4144E12A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2545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_9Hq-U8W0&amp;t=2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_9Hq-U8W0&amp;t=2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400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183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717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761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206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540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40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320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5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547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59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6500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https://www.youtube.com/watch?v=Oq_9Hq-U8W0&amp;t=2s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253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https://www.youtube.com/watch?v=Oq_9Hq-U8W0&amp;t=2s</a:t>
            </a:r>
            <a:endParaRPr/>
          </a:p>
        </p:txBody>
      </p:sp>
      <p:sp>
        <p:nvSpPr>
          <p:cNvPr id="338" name="Google Shape;33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07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177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230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465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717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561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326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629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929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063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83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210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801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7.jp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/>
          <p:nvPr/>
        </p:nvSpPr>
        <p:spPr>
          <a:xfrm>
            <a:off x="181144" y="1574767"/>
            <a:ext cx="71792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entrance exam</a:t>
            </a: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(n. phr.)</a:t>
            </a:r>
            <a:endParaRPr sz="40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968398" y="4517181"/>
            <a:ext cx="4656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kỳ thi đầu vào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1382185" y="3282732"/>
            <a:ext cx="38293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/ˈentrəns ɪɡˌzæm/ </a:t>
            </a:r>
            <a:endParaRPr/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8334" y="2584076"/>
            <a:ext cx="4678243" cy="296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/>
        </p:nvSpPr>
        <p:spPr>
          <a:xfrm>
            <a:off x="787967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midterm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1276485" y="4484847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giữa học kì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2074672" y="3127914"/>
            <a:ext cx="24545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/ˈmɪdtɜːm/ </a:t>
            </a:r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3088" y="2026790"/>
            <a:ext cx="5518912" cy="3104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63226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outdoor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790309" y="443425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ngoài trời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1779218" y="3230524"/>
            <a:ext cx="23455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/ˈaʊtˌdɔːr/ </a:t>
            </a:r>
            <a:endParaRPr/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3023" y="2026790"/>
            <a:ext cx="5180621" cy="30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gifted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964308" y="445823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năng khiếu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2028593" y="3150332"/>
            <a:ext cx="19223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/ˈɡɪftɪd/ </a:t>
            </a:r>
            <a:endParaRPr/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9967" y="1748160"/>
            <a:ext cx="5667355" cy="3785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4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2" name="Google Shape;252;p14"/>
          <p:cNvGraphicFramePr/>
          <p:nvPr/>
        </p:nvGraphicFramePr>
        <p:xfrm>
          <a:off x="1078089" y="179211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334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Form</a:t>
                      </a:r>
                      <a:endParaRPr sz="2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Pronunciation</a:t>
                      </a:r>
                      <a:endParaRPr sz="2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Meaning</a:t>
                      </a:r>
                      <a:endParaRPr sz="24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entrance exam (n. phr.)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 /ˈentrəns ɪɡˈzæm/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kì thi đầu vào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facility (n)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/fəˈsɪləti/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thiết bị / tiện nghi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midterm (n)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/ˈmɪdtɜːm/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giữa học kÌ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outdoor (adj)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/ˈaʊtˌdɔːr/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ngoài trời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gifted (adj)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/ˈɡɪftɪd/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năng khiếu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/>
          <p:nvPr/>
        </p:nvSpPr>
        <p:spPr>
          <a:xfrm>
            <a:off x="1008026" y="1398528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 the words in columns A and B to form phrases. Then say them aloud.</a:t>
            </a: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8719294" y="2588661"/>
            <a:ext cx="1023017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d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4" name="Google Shape;264;p15"/>
          <p:cNvGraphicFramePr/>
          <p:nvPr/>
        </p:nvGraphicFramePr>
        <p:xfrm>
          <a:off x="1008026" y="207836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{6DB1C129-A471-4789-8707-DCD4144E12A9}</a:tableStyleId>
              </a:tblPr>
              <a:tblGrid>
                <a:gridCol w="371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B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1. entrance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a. students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2. school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b. activities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3. outdoor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c. facilities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4. midterm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d. examination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5. gifted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e. test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5" name="Google Shape;265;p15"/>
          <p:cNvSpPr/>
          <p:nvPr/>
        </p:nvSpPr>
        <p:spPr>
          <a:xfrm>
            <a:off x="8719293" y="331712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c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8719292" y="4045597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b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8719291" y="474783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8719291" y="5381861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a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/>
          <p:nvPr/>
        </p:nvSpPr>
        <p:spPr>
          <a:xfrm>
            <a:off x="996737" y="1387239"/>
            <a:ext cx="91224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sentences with the phrases in Task 1.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7" name="Google Shape;2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79" name="Google Shape;279;p16"/>
          <p:cNvSpPr/>
          <p:nvPr/>
        </p:nvSpPr>
        <p:spPr>
          <a:xfrm>
            <a:off x="539852" y="2123185"/>
            <a:ext cx="1121109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Binh Minh Lower Secondary School is for _____________ in the city.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____________ usually covers the first three units.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Students in my school take part in many _______________ during the school year.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school has a lot of modern _____________.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In order to study in Quoc Hoc – Hue you have to pass a(n) __________________.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6011555" y="2066482"/>
            <a:ext cx="210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gifted students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425800" y="2825046"/>
            <a:ext cx="184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midterm test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6"/>
          <p:cNvSpPr/>
          <p:nvPr/>
        </p:nvSpPr>
        <p:spPr>
          <a:xfrm>
            <a:off x="5843988" y="3558514"/>
            <a:ext cx="243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outdoor activities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4803727" y="4246240"/>
            <a:ext cx="213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facilities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8005976" y="5003393"/>
            <a:ext cx="294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entrance examination</a:t>
            </a:r>
            <a:endParaRPr sz="24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 txBox="1"/>
          <p:nvPr/>
        </p:nvSpPr>
        <p:spPr>
          <a:xfrm>
            <a:off x="996737" y="1387239"/>
            <a:ext cx="82973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about your school.</a:t>
            </a: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7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95" name="Google Shape;295;p17"/>
          <p:cNvSpPr/>
          <p:nvPr/>
        </p:nvSpPr>
        <p:spPr>
          <a:xfrm>
            <a:off x="487067" y="2164126"/>
            <a:ext cx="734742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name some gifted student in your school?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does the first-term test take place?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have to take an entrance examination to study at your school?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kind of facilities does your school have?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types of outdoor activities do you like to take part in?</a:t>
            </a:r>
            <a:endParaRPr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4177" y="2356037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cxnSp>
        <p:nvCxnSpPr>
          <p:cNvPr id="308" name="Google Shape;308;p18"/>
          <p:cNvCxnSpPr>
            <a:stCxn id="302" idx="3"/>
            <a:endCxn id="30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9" name="Google Shape;309;p18"/>
          <p:cNvCxnSpPr>
            <a:stCxn id="303" idx="1"/>
            <a:endCxn id="304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0" name="Google Shape;310;p1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pic>
        <p:nvPicPr>
          <p:cNvPr id="320" name="Google Shape;320;p19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841" y="2675181"/>
            <a:ext cx="4085415" cy="34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9"/>
          <p:cNvSpPr/>
          <p:nvPr/>
        </p:nvSpPr>
        <p:spPr>
          <a:xfrm>
            <a:off x="5983111" y="2475000"/>
            <a:ext cx="573475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listen and notice the targeted sounds in individual words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practice pronouncing the targeted sounds in sentences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1510999" y="1439875"/>
            <a:ext cx="3998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/tʃ/ and /dʒ/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3327150" y="229764"/>
            <a:ext cx="76230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grpSp>
        <p:nvGrpSpPr>
          <p:cNvPr id="103" name="Google Shape;103;p2"/>
          <p:cNvGrpSpPr/>
          <p:nvPr/>
        </p:nvGrpSpPr>
        <p:grpSpPr>
          <a:xfrm>
            <a:off x="3851564" y="2722185"/>
            <a:ext cx="6264101" cy="3498120"/>
            <a:chOff x="0" y="12237"/>
            <a:chExt cx="6264101" cy="3498120"/>
          </a:xfrm>
        </p:grpSpPr>
        <p:sp>
          <p:nvSpPr>
            <p:cNvPr id="104" name="Google Shape;104;p2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30" name="Google Shape;330;p20"/>
          <p:cNvSpPr txBox="1"/>
          <p:nvPr/>
        </p:nvSpPr>
        <p:spPr>
          <a:xfrm>
            <a:off x="996737" y="1375950"/>
            <a:ext cx="10258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words. What letters can we use to make the </a:t>
            </a: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/dʒ/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sound?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graphicFrame>
        <p:nvGraphicFramePr>
          <p:cNvPr id="333" name="Google Shape;333;p20"/>
          <p:cNvGraphicFramePr/>
          <p:nvPr/>
        </p:nvGraphicFramePr>
        <p:xfrm>
          <a:off x="1907157" y="272798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erry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eaper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ildren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lun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tea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am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ym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uice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lar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pro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ect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intelli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ent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4" name="Google Shape;33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557" y="182545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 rotWithShape="1">
          <a:blip r:embed="rId3">
            <a:alphaModFix/>
          </a:blip>
          <a:srcRect l="4364" r="12877"/>
          <a:stretch/>
        </p:blipFill>
        <p:spPr>
          <a:xfrm>
            <a:off x="8003809" y="1962833"/>
            <a:ext cx="3562128" cy="24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4">
            <a:alphaModFix/>
          </a:blip>
          <a:srcRect l="2595" t="7535" r="11828" b="5334"/>
          <a:stretch/>
        </p:blipFill>
        <p:spPr>
          <a:xfrm>
            <a:off x="191911" y="4162454"/>
            <a:ext cx="3443112" cy="245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44" name="Google Shape;344;p21"/>
          <p:cNvSpPr txBox="1"/>
          <p:nvPr/>
        </p:nvSpPr>
        <p:spPr>
          <a:xfrm>
            <a:off x="996737" y="1387239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chant. Pay attention to the sounds /tʃ/ and /dʒ/.</a:t>
            </a: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347" name="Google Shape;347;p21"/>
          <p:cNvSpPr/>
          <p:nvPr/>
        </p:nvSpPr>
        <p:spPr>
          <a:xfrm>
            <a:off x="3155714" y="2454294"/>
            <a:ext cx="515291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Orange juice, orange juice,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likes orange juice?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do, children do.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like orange juice.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Chicken chop, chicken chop,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Who likes chicken chop?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John does, John does.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John likes chicken chop.</a:t>
            </a:r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9022" y="138723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2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2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361" name="Google Shape;361;p22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362" name="Google Shape;362;p22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3" name="Google Shape;363;p22"/>
          <p:cNvCxnSpPr>
            <a:stCxn id="355" idx="3"/>
            <a:endCxn id="35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4" name="Google Shape;364;p22"/>
          <p:cNvCxnSpPr>
            <a:stCxn id="356" idx="1"/>
            <a:endCxn id="35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5" name="Google Shape;365;p22"/>
          <p:cNvCxnSpPr>
            <a:stCxn id="357" idx="3"/>
            <a:endCxn id="35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6" name="Google Shape;366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2"/>
          <p:cNvSpPr txBox="1"/>
          <p:nvPr/>
        </p:nvSpPr>
        <p:spPr>
          <a:xfrm>
            <a:off x="4685061" y="508193"/>
            <a:ext cx="347680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23"/>
          <p:cNvGraphicFramePr/>
          <p:nvPr/>
        </p:nvGraphicFramePr>
        <p:xfrm>
          <a:off x="487067" y="247146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321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2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75" name="Google Shape;3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</p:txBody>
      </p:sp>
      <p:pic>
        <p:nvPicPr>
          <p:cNvPr id="377" name="Google Shape;377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7222" y="2859838"/>
            <a:ext cx="4128515" cy="25362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3"/>
          <p:cNvSpPr txBox="1"/>
          <p:nvPr/>
        </p:nvSpPr>
        <p:spPr>
          <a:xfrm>
            <a:off x="765167" y="1457242"/>
            <a:ext cx="5187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Up and down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1433688" y="3409245"/>
            <a:ext cx="138704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maturity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3"/>
          <p:cNvSpPr txBox="1"/>
          <p:nvPr/>
        </p:nvSpPr>
        <p:spPr>
          <a:xfrm>
            <a:off x="1433688" y="3881741"/>
            <a:ext cx="148111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4644339" y="3860241"/>
            <a:ext cx="116647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4641630" y="3409244"/>
            <a:ext cx="141936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teenager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3"/>
          <p:cNvSpPr txBox="1"/>
          <p:nvPr/>
        </p:nvSpPr>
        <p:spPr>
          <a:xfrm>
            <a:off x="1445036" y="4388722"/>
            <a:ext cx="137569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chapped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3"/>
          <p:cNvSpPr txBox="1"/>
          <p:nvPr/>
        </p:nvSpPr>
        <p:spPr>
          <a:xfrm>
            <a:off x="1472874" y="4873241"/>
            <a:ext cx="120456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kitchen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3"/>
          <p:cNvSpPr txBox="1"/>
          <p:nvPr/>
        </p:nvSpPr>
        <p:spPr>
          <a:xfrm>
            <a:off x="4641630" y="4374184"/>
            <a:ext cx="11893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jogging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3"/>
          <p:cNvSpPr txBox="1"/>
          <p:nvPr/>
        </p:nvSpPr>
        <p:spPr>
          <a:xfrm>
            <a:off x="4635783" y="4873241"/>
            <a:ext cx="14262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originate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3"/>
          <p:cNvSpPr txBox="1"/>
          <p:nvPr/>
        </p:nvSpPr>
        <p:spPr>
          <a:xfrm>
            <a:off x="4644339" y="5324238"/>
            <a:ext cx="7857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jeep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3"/>
          <p:cNvSpPr txBox="1"/>
          <p:nvPr/>
        </p:nvSpPr>
        <p:spPr>
          <a:xfrm>
            <a:off x="1472874" y="5324237"/>
            <a:ext cx="11635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picture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401" name="Google Shape;401;p2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402" name="Google Shape;402;p2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3" name="Google Shape;403;p24"/>
          <p:cNvCxnSpPr>
            <a:stCxn id="395" idx="3"/>
            <a:endCxn id="39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4" name="Google Shape;404;p24"/>
          <p:cNvCxnSpPr>
            <a:stCxn id="396" idx="1"/>
            <a:endCxn id="39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5" name="Google Shape;405;p24"/>
          <p:cNvCxnSpPr>
            <a:stCxn id="397" idx="3"/>
            <a:endCxn id="39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6" name="Google Shape;406;p2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24"/>
          <p:cNvCxnSpPr>
            <a:stCxn id="398" idx="1"/>
            <a:endCxn id="408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0" name="Google Shape;410;p2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420" name="Google Shape;4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2" name="Google Shape;422;p25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423" name="Google Shape;423;p25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35" name="Google Shape;435;p2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37" name="Google Shape;4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1451956" y="2272146"/>
            <a:ext cx="999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some more words having the sounds /tʃ/ and /dʒ/.</a:t>
            </a:r>
            <a:endParaRPr/>
          </a:p>
        </p:txBody>
      </p:sp>
      <p:pic>
        <p:nvPicPr>
          <p:cNvPr id="440" name="Google Shape;4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7117" y="3598332"/>
            <a:ext cx="2449283" cy="244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7"/>
          <p:cNvSpPr/>
          <p:nvPr/>
        </p:nvSpPr>
        <p:spPr>
          <a:xfrm>
            <a:off x="2951748" y="5993141"/>
            <a:ext cx="6096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1800" b="1" err="1">
                <a:latin typeface="Calibri" panose="020F0502020204030204" pitchFamily="34" charset="0"/>
              </a:rPr>
              <a:t>Website</a:t>
            </a:r>
            <a:r>
              <a:rPr lang="en-GB" sz="1800" b="1" smtClean="0">
                <a:latin typeface="Calibri" panose="020F0502020204030204" pitchFamily="34" charset="0"/>
              </a:rPr>
              <a:t>: </a:t>
            </a:r>
            <a:r>
              <a:rPr lang="en-GB" sz="1800" b="1" i="1" smtClean="0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dirty="0" err="1">
                <a:latin typeface="Calibri" panose="020F0502020204030204" pitchFamily="34" charset="0"/>
              </a:rPr>
              <a:t>facebook.com</a:t>
            </a:r>
            <a:r>
              <a:rPr lang="en-GB" sz="1800" b="1" i="1" dirty="0">
                <a:latin typeface="Calibri" panose="020F0502020204030204" pitchFamily="34" charset="0"/>
              </a:rPr>
              <a:t>/</a:t>
            </a:r>
            <a:r>
              <a:rPr lang="en-GB" sz="18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>
                <a:latin typeface="Calibri" panose="020F0502020204030204" pitchFamily="34" charset="0"/>
              </a:rPr>
              <a:t>/</a:t>
            </a:r>
            <a:endParaRPr lang="en-GB" sz="18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197033" y="2103074"/>
            <a:ext cx="1027453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lexical items related to the topic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activities</a:t>
            </a:r>
            <a:endParaRPr sz="2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correctly pronounce words that contain the sounds: </a:t>
            </a:r>
            <a:r>
              <a:rPr lang="en-US" sz="280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/tʃ/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80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/dʒ/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Game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>
            <a:stCxn id="124" idx="3"/>
            <a:endCxn id="125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4"/>
          <p:cNvCxnSpPr>
            <a:stCxn id="125" idx="1"/>
            <a:endCxn id="126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4"/>
          <p:cNvCxnSpPr>
            <a:stCxn id="126" idx="3"/>
            <a:endCxn id="127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5" name="Google Shape;135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stCxn id="127" idx="1"/>
            <a:endCxn id="137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5937277" y="2744592"/>
            <a:ext cx="547855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activate students’ knowledge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655" y="2432672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697439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playground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4569871" y="6199083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computer room</a:t>
            </a:r>
            <a:endParaRPr/>
          </a:p>
        </p:txBody>
      </p:sp>
      <p:sp>
        <p:nvSpPr>
          <p:cNvPr id="162" name="Google Shape;162;p6"/>
          <p:cNvSpPr txBox="1"/>
          <p:nvPr/>
        </p:nvSpPr>
        <p:spPr>
          <a:xfrm>
            <a:off x="8725560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library</a:t>
            </a:r>
            <a:endParaRPr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263" y="1510658"/>
            <a:ext cx="4009916" cy="225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620" y="4030133"/>
            <a:ext cx="4003765" cy="216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8398" y="1499369"/>
            <a:ext cx="3835712" cy="225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1769886" y="4922104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7700332" y="4918403"/>
            <a:ext cx="29187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science lab</a:t>
            </a:r>
            <a:endParaRPr/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011" y="2000446"/>
            <a:ext cx="4318747" cy="287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3969" y="1996745"/>
            <a:ext cx="4324298" cy="2882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cxnSp>
        <p:nvCxnSpPr>
          <p:cNvPr id="186" name="Google Shape;186;p8"/>
          <p:cNvCxnSpPr>
            <a:stCxn id="182" idx="3"/>
            <a:endCxn id="18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7" name="Google Shape;18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/>
        </p:nvSpPr>
        <p:spPr>
          <a:xfrm>
            <a:off x="409913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facility</a:t>
            </a: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196" name="Google Shape;196;p9"/>
          <p:cNvSpPr/>
          <p:nvPr/>
        </p:nvSpPr>
        <p:spPr>
          <a:xfrm>
            <a:off x="108791" y="4204836"/>
            <a:ext cx="56717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thiết bị / cơ sở vật chất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1294812" y="3043118"/>
            <a:ext cx="30146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/fəˈsɪləti/ </a:t>
            </a:r>
            <a:endParaRPr/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3105" y="1876915"/>
            <a:ext cx="6338895" cy="2985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1107</Words>
  <PresentationFormat>Widescreen</PresentationFormat>
  <Paragraphs>232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Times New Roman</vt:lpstr>
      <vt:lpstr>Courier New</vt:lpstr>
      <vt:lpstr>Open Sans</vt:lpstr>
      <vt:lpstr>Noto Sans Symbols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2023-04-19T03:56:56Z</dcterms:modified>
</cp:coreProperties>
</file>