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33"/>
  </p:notesMasterIdLst>
  <p:sldIdLst>
    <p:sldId id="256" r:id="rId3"/>
    <p:sldId id="257" r:id="rId4"/>
    <p:sldId id="340" r:id="rId5"/>
    <p:sldId id="258" r:id="rId6"/>
    <p:sldId id="263" r:id="rId7"/>
    <p:sldId id="266" r:id="rId8"/>
    <p:sldId id="342" r:id="rId9"/>
    <p:sldId id="343" r:id="rId10"/>
    <p:sldId id="341" r:id="rId11"/>
    <p:sldId id="344" r:id="rId12"/>
    <p:sldId id="269" r:id="rId13"/>
    <p:sldId id="270" r:id="rId14"/>
    <p:sldId id="268" r:id="rId15"/>
    <p:sldId id="265" r:id="rId16"/>
    <p:sldId id="345" r:id="rId17"/>
    <p:sldId id="276" r:id="rId18"/>
    <p:sldId id="272" r:id="rId19"/>
    <p:sldId id="278" r:id="rId20"/>
    <p:sldId id="346" r:id="rId21"/>
    <p:sldId id="279" r:id="rId22"/>
    <p:sldId id="281" r:id="rId23"/>
    <p:sldId id="347" r:id="rId24"/>
    <p:sldId id="283" r:id="rId25"/>
    <p:sldId id="287" r:id="rId26"/>
    <p:sldId id="291" r:id="rId27"/>
    <p:sldId id="290" r:id="rId28"/>
    <p:sldId id="348" r:id="rId29"/>
    <p:sldId id="349" r:id="rId30"/>
    <p:sldId id="294" r:id="rId31"/>
    <p:sldId id="350" r:id="rId32"/>
  </p:sldIdLst>
  <p:sldSz cx="9144000" cy="5143500" type="screen16x9"/>
  <p:notesSz cx="6858000" cy="9144000"/>
  <p:embeddedFontLst>
    <p:embeddedFont>
      <p:font typeface="Fredoka One" panose="020B0604020202020204" charset="0"/>
      <p:regular r:id="rId34"/>
    </p:embeddedFont>
    <p:embeddedFont>
      <p:font typeface="Didact Gothic" panose="020B0604020202020204" charset="0"/>
      <p:regular r:id="rId35"/>
    </p:embeddedFont>
    <p:embeddedFont>
      <p:font typeface="Bellota Text" panose="020B0604020202020204" charset="0"/>
      <p:regular r:id="rId36"/>
      <p:bold r:id="rId37"/>
      <p:italic r:id="rId38"/>
      <p:boldItalic r:id="rId39"/>
    </p:embeddedFont>
    <p:embeddedFont>
      <p:font typeface="Odibee Sans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  <p:embeddedFont>
      <p:font typeface="Proxima Nova Semibold" panose="020B0604020202020204" charset="0"/>
      <p:regular r:id="rId50"/>
      <p:bold r:id="rId51"/>
      <p:boldItalic r:id="rId52"/>
    </p:embeddedFont>
    <p:embeddedFont>
      <p:font typeface="Roboto Condensed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0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858eee2c94_1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858eee2c94_1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04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67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738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8313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>
            <a:off x="2168180" y="1388590"/>
            <a:ext cx="603602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>
            <a:off x="2401980" y="1876906"/>
            <a:ext cx="5683667" cy="16496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854556" y="106723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59" y="842036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6467" y="31354"/>
            <a:ext cx="865246" cy="4678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2448"/>
              </p:ext>
            </p:extLst>
          </p:nvPr>
        </p:nvGraphicFramePr>
        <p:xfrm>
          <a:off x="1050330" y="742410"/>
          <a:ext cx="7962904" cy="1523121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3825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 smtClean="0"/>
                        <a:t>Nhóm</a:t>
                      </a:r>
                      <a:r>
                        <a:rPr lang="en-US" sz="2000" b="1" baseline="0" dirty="0" smtClean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 smtClean="0"/>
                        <a:t>(</a:t>
                      </a:r>
                      <a:r>
                        <a:rPr lang="en-US" sz="2000" b="1" baseline="0" dirty="0" err="1" smtClean="0"/>
                        <a:t>Các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chỉ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có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ước</a:t>
                      </a:r>
                      <a:r>
                        <a:rPr lang="en-US" sz="2000" b="1" baseline="0" dirty="0" smtClean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err="1" smtClean="0"/>
                        <a:t>Nhóm</a:t>
                      </a:r>
                      <a:r>
                        <a:rPr lang="en-US" sz="2000" b="1" baseline="0" dirty="0" smtClean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baseline="0" dirty="0" smtClean="0"/>
                        <a:t>(</a:t>
                      </a:r>
                      <a:r>
                        <a:rPr lang="en-US" sz="2000" b="1" baseline="0" dirty="0" err="1" smtClean="0"/>
                        <a:t>Các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có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nhiều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hơn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ước</a:t>
                      </a:r>
                      <a:r>
                        <a:rPr lang="en-US" sz="2000" b="1" baseline="0" dirty="0" smtClean="0"/>
                        <a:t>)</a:t>
                      </a:r>
                      <a:endParaRPr lang="vi-VN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33752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5263" y="1316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9184" y="142958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734" y="15814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4971" y="15948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521" y="15843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387" y="16202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082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2948" y="15704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040" y="157044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10;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5509" y="161688"/>
            <a:ext cx="73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04718" y="2362322"/>
            <a:ext cx="720952" cy="2828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1713" y="2261210"/>
            <a:ext cx="330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?</a:t>
            </a:r>
            <a:endParaRPr lang="vi-VN" sz="2000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3551" y="3239116"/>
            <a:ext cx="740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2643" y="280858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643" y="415761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2643" y="4703282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24718" y="2747384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/>
              <a:t>1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smtClean="0"/>
              <a:t>1 </a:t>
            </a:r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1</a:t>
            </a:r>
            <a:endParaRPr lang="vi-VN" sz="2000" b="1" dirty="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386" y="4046394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/>
              <a:t> </a:t>
            </a:r>
            <a:r>
              <a:rPr lang="en-US" sz="2000" b="1" dirty="0" smtClean="0"/>
              <a:t>0 chia </a:t>
            </a:r>
            <a:r>
              <a:rPr lang="en-US" sz="2000" b="1" dirty="0" err="1" smtClean="0"/>
              <a:t>hết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2; 5; 7; 2017; 2018.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71095" y="4540118"/>
            <a:ext cx="628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 err="1" smtClean="0"/>
              <a:t>Số</a:t>
            </a:r>
            <a:r>
              <a:rPr lang="en-US" sz="2000" b="1" dirty="0"/>
              <a:t> </a:t>
            </a:r>
            <a:r>
              <a:rPr lang="en-US" sz="2000" b="1" dirty="0" smtClean="0"/>
              <a:t>0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vô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ước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7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-0.1382 0.293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 0.291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0.18958 0.28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8642E-6 L -0.12083 0.287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0.16458 0.2879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1434 0.2873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1698 L 0.1092 0.290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79 L 0.14097 0.29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6961 0.2993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30417 0.2873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065774" y="359968"/>
            <a:ext cx="7441892" cy="2428581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nguyên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chính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0872" y="2937249"/>
            <a:ext cx="5893326" cy="2019566"/>
            <a:chOff x="1130872" y="2937249"/>
            <a:chExt cx="5893326" cy="2019566"/>
          </a:xfrm>
        </p:grpSpPr>
        <p:sp>
          <p:nvSpPr>
            <p:cNvPr id="1252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33"/>
          <p:cNvSpPr/>
          <p:nvPr/>
        </p:nvSpPr>
        <p:spPr>
          <a:xfrm rot="333202">
            <a:off x="1147671" y="363516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7939175" y="218280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275" y="3101227"/>
            <a:ext cx="1628775" cy="120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6884" y="3434612"/>
            <a:ext cx="5161302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* </a:t>
            </a:r>
            <a:r>
              <a:rPr lang="en-US" sz="2400" b="1" u="sng" dirty="0" err="1" smtClean="0">
                <a:latin typeface="+mn-lt"/>
                <a:ea typeface="Calibri" panose="020F0502020204030204" pitchFamily="34" charset="0"/>
              </a:rPr>
              <a:t>Chú</a:t>
            </a: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 ý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allAtOnce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37073" y="-75678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" name="Google Shape;1269;p34"/>
          <p:cNvGrpSpPr/>
          <p:nvPr/>
        </p:nvGrpSpPr>
        <p:grpSpPr>
          <a:xfrm rot="-1352267">
            <a:off x="7979575" y="4920306"/>
            <a:ext cx="1353013" cy="312835"/>
            <a:chOff x="1777900" y="2356875"/>
            <a:chExt cx="5003236" cy="814081"/>
          </a:xfrm>
        </p:grpSpPr>
        <p:sp>
          <p:nvSpPr>
            <p:cNvPr id="1270" name="Google Shape;1270;p3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4"/>
          <p:cNvGrpSpPr/>
          <p:nvPr/>
        </p:nvGrpSpPr>
        <p:grpSpPr>
          <a:xfrm rot="1361789">
            <a:off x="8413952" y="-27245"/>
            <a:ext cx="984286" cy="934632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 rot="-1665533">
            <a:off x="126034" y="1414673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4"/>
          <p:cNvGrpSpPr/>
          <p:nvPr/>
        </p:nvGrpSpPr>
        <p:grpSpPr>
          <a:xfrm rot="-1665533">
            <a:off x="53329" y="3483389"/>
            <a:ext cx="515096" cy="303149"/>
            <a:chOff x="3684525" y="1809375"/>
            <a:chExt cx="334225" cy="196700"/>
          </a:xfrm>
        </p:grpSpPr>
        <p:sp>
          <p:nvSpPr>
            <p:cNvPr id="1335" name="Google Shape;1335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>
            <a:off x="180054" y="4500454"/>
            <a:ext cx="565756" cy="549441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4"/>
          <p:cNvGrpSpPr/>
          <p:nvPr/>
        </p:nvGrpSpPr>
        <p:grpSpPr>
          <a:xfrm rot="1578939">
            <a:off x="116536" y="2423544"/>
            <a:ext cx="515078" cy="303137"/>
            <a:chOff x="3684525" y="1809375"/>
            <a:chExt cx="334225" cy="196700"/>
          </a:xfrm>
        </p:grpSpPr>
        <p:sp>
          <p:nvSpPr>
            <p:cNvPr id="1370" name="Google Shape;1370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9F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97422" y="835670"/>
            <a:ext cx="7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hãy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tìm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Bảng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2.1.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771" y="1612297"/>
            <a:ext cx="2929467" cy="3025517"/>
            <a:chOff x="914771" y="1612297"/>
            <a:chExt cx="2929467" cy="3025517"/>
          </a:xfrm>
        </p:grpSpPr>
        <p:sp>
          <p:nvSpPr>
            <p:cNvPr id="141" name="Freeform 140"/>
            <p:cNvSpPr/>
            <p:nvPr/>
          </p:nvSpPr>
          <p:spPr>
            <a:xfrm>
              <a:off x="914771" y="161229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6215" y="2462655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Số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nguyên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tố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/>
                <a:t>11;… </a:t>
              </a:r>
              <a:endParaRPr lang="vi-VN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1117" y="1628927"/>
            <a:ext cx="2929467" cy="3025517"/>
            <a:chOff x="5291117" y="1628927"/>
            <a:chExt cx="2929467" cy="3025517"/>
          </a:xfrm>
        </p:grpSpPr>
        <p:sp>
          <p:nvSpPr>
            <p:cNvPr id="142" name="Freeform 141"/>
            <p:cNvSpPr/>
            <p:nvPr/>
          </p:nvSpPr>
          <p:spPr>
            <a:xfrm>
              <a:off x="5291117" y="1628927"/>
              <a:ext cx="2929467" cy="3025517"/>
            </a:xfrm>
            <a:custGeom>
              <a:avLst/>
              <a:gdLst>
                <a:gd name="connsiteX0" fmla="*/ 1464734 w 2929467"/>
                <a:gd name="connsiteY0" fmla="*/ 0 h 3025517"/>
                <a:gd name="connsiteX1" fmla="*/ 2929467 w 2929467"/>
                <a:gd name="connsiteY1" fmla="*/ 1435440 h 3025517"/>
                <a:gd name="connsiteX2" fmla="*/ 2540000 w 2929467"/>
                <a:gd name="connsiteY2" fmla="*/ 1435440 h 3025517"/>
                <a:gd name="connsiteX3" fmla="*/ 2540000 w 2929467"/>
                <a:gd name="connsiteY3" fmla="*/ 3025517 h 3025517"/>
                <a:gd name="connsiteX4" fmla="*/ 389467 w 2929467"/>
                <a:gd name="connsiteY4" fmla="*/ 3025517 h 3025517"/>
                <a:gd name="connsiteX5" fmla="*/ 389467 w 2929467"/>
                <a:gd name="connsiteY5" fmla="*/ 1435440 h 3025517"/>
                <a:gd name="connsiteX6" fmla="*/ 0 w 2929467"/>
                <a:gd name="connsiteY6" fmla="*/ 1435440 h 302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9467" h="3025517">
                  <a:moveTo>
                    <a:pt x="1464734" y="0"/>
                  </a:moveTo>
                  <a:lnTo>
                    <a:pt x="2929467" y="1435440"/>
                  </a:lnTo>
                  <a:lnTo>
                    <a:pt x="2540000" y="1435440"/>
                  </a:lnTo>
                  <a:lnTo>
                    <a:pt x="2540000" y="3025517"/>
                  </a:lnTo>
                  <a:lnTo>
                    <a:pt x="389467" y="3025517"/>
                  </a:lnTo>
                  <a:lnTo>
                    <a:pt x="389467" y="1435440"/>
                  </a:lnTo>
                  <a:lnTo>
                    <a:pt x="0" y="14354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07565" y="2412489"/>
              <a:ext cx="229657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số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dirty="0" smtClean="0"/>
                <a:t>10;… </a:t>
              </a:r>
              <a:endParaRPr lang="vi-VN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99483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7;</a:t>
            </a:r>
            <a:endParaRPr lang="vi-VN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440250" y="345342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5;</a:t>
            </a:r>
            <a:endParaRPr lang="vi-VN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699483" y="399657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3;</a:t>
            </a:r>
            <a:endParaRPr lang="vi-VN" sz="2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440250" y="400453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</a:t>
            </a:r>
            <a:endParaRPr lang="vi-VN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166716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9;</a:t>
            </a:r>
            <a:endParaRPr lang="vi-VN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907483" y="3463133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8;</a:t>
            </a:r>
            <a:endParaRPr lang="vi-VN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166716" y="4006281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6;</a:t>
            </a:r>
            <a:endParaRPr lang="vi-VN" sz="2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907483" y="4014244"/>
            <a:ext cx="66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</a:t>
            </a:r>
            <a:endParaRPr lang="vi-VN" sz="2800" dirty="0"/>
          </a:p>
        </p:txBody>
      </p:sp>
      <p:grpSp>
        <p:nvGrpSpPr>
          <p:cNvPr id="166" name="Google Shape;955;p32"/>
          <p:cNvGrpSpPr/>
          <p:nvPr/>
        </p:nvGrpSpPr>
        <p:grpSpPr>
          <a:xfrm rot="-167487">
            <a:off x="-193392" y="372609"/>
            <a:ext cx="1038848" cy="169029"/>
            <a:chOff x="4254988" y="1429701"/>
            <a:chExt cx="1038862" cy="169031"/>
          </a:xfrm>
        </p:grpSpPr>
        <p:sp>
          <p:nvSpPr>
            <p:cNvPr id="167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169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/>
      <p:bldP spid="8" grpId="0"/>
      <p:bldP spid="148" grpId="0"/>
      <p:bldP spid="149" grpId="0"/>
      <p:bldP spid="150" grpId="0"/>
      <p:bldP spid="162" grpId="0"/>
      <p:bldP spid="163" grpId="0"/>
      <p:bldP spid="164" grpId="0"/>
      <p:bldP spid="1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2"/>
          <p:cNvGrpSpPr/>
          <p:nvPr/>
        </p:nvGrpSpPr>
        <p:grpSpPr>
          <a:xfrm>
            <a:off x="-44598" y="4562676"/>
            <a:ext cx="886300" cy="169025"/>
            <a:chOff x="1752138" y="1442100"/>
            <a:chExt cx="886300" cy="169025"/>
          </a:xfrm>
        </p:grpSpPr>
        <p:sp>
          <p:nvSpPr>
            <p:cNvPr id="947" name="Google Shape;947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32"/>
          <p:cNvGrpSpPr/>
          <p:nvPr/>
        </p:nvGrpSpPr>
        <p:grpSpPr>
          <a:xfrm rot="-167487">
            <a:off x="-156861" y="3520110"/>
            <a:ext cx="1038848" cy="169029"/>
            <a:chOff x="4254988" y="1429701"/>
            <a:chExt cx="1038862" cy="169031"/>
          </a:xfrm>
        </p:grpSpPr>
        <p:sp>
          <p:nvSpPr>
            <p:cNvPr id="956" name="Google Shape;956;p32"/>
            <p:cNvSpPr/>
            <p:nvPr/>
          </p:nvSpPr>
          <p:spPr>
            <a:xfrm>
              <a:off x="4254988" y="1429701"/>
              <a:ext cx="1038862" cy="16903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9525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4350723" y="1458858"/>
              <a:ext cx="900841" cy="112150"/>
              <a:chOff x="4350723" y="1458858"/>
              <a:chExt cx="900841" cy="11215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4350723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4366606" y="1458975"/>
                <a:ext cx="208505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2"/>
              <p:cNvSpPr/>
              <p:nvPr/>
            </p:nvSpPr>
            <p:spPr>
              <a:xfrm>
                <a:off x="4453551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4495514" y="1490946"/>
                <a:ext cx="34052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2"/>
              <p:cNvSpPr/>
              <p:nvPr/>
            </p:nvSpPr>
            <p:spPr>
              <a:xfrm>
                <a:off x="4416628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2"/>
              <p:cNvSpPr/>
              <p:nvPr/>
            </p:nvSpPr>
            <p:spPr>
              <a:xfrm>
                <a:off x="4381258" y="1464192"/>
                <a:ext cx="3399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2"/>
              <p:cNvSpPr/>
              <p:nvPr/>
            </p:nvSpPr>
            <p:spPr>
              <a:xfrm>
                <a:off x="4453844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2"/>
              <p:cNvSpPr/>
              <p:nvPr/>
            </p:nvSpPr>
            <p:spPr>
              <a:xfrm>
                <a:off x="4528422" y="146507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2"/>
              <p:cNvSpPr/>
              <p:nvPr/>
            </p:nvSpPr>
            <p:spPr>
              <a:xfrm>
                <a:off x="4401097" y="1467972"/>
                <a:ext cx="65555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2"/>
              <p:cNvSpPr/>
              <p:nvPr/>
            </p:nvSpPr>
            <p:spPr>
              <a:xfrm>
                <a:off x="4426328" y="1490565"/>
                <a:ext cx="10286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2"/>
              <p:cNvSpPr/>
              <p:nvPr/>
            </p:nvSpPr>
            <p:spPr>
              <a:xfrm>
                <a:off x="4398987" y="1472543"/>
                <a:ext cx="9436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2"/>
              <p:cNvSpPr/>
              <p:nvPr/>
            </p:nvSpPr>
            <p:spPr>
              <a:xfrm>
                <a:off x="4462635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2"/>
              <p:cNvSpPr/>
              <p:nvPr/>
            </p:nvSpPr>
            <p:spPr>
              <a:xfrm>
                <a:off x="4680891" y="1458888"/>
                <a:ext cx="240623" cy="112121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4697154" y="1475942"/>
                <a:ext cx="208476" cy="94978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4784627" y="1482507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4742663" y="1512953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4821520" y="1513334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2"/>
              <p:cNvSpPr/>
              <p:nvPr/>
            </p:nvSpPr>
            <p:spPr>
              <a:xfrm>
                <a:off x="4856978" y="1539591"/>
                <a:ext cx="33994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2"/>
              <p:cNvSpPr/>
              <p:nvPr/>
            </p:nvSpPr>
            <p:spPr>
              <a:xfrm>
                <a:off x="4784304" y="1539210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2"/>
              <p:cNvSpPr/>
              <p:nvPr/>
            </p:nvSpPr>
            <p:spPr>
              <a:xfrm>
                <a:off x="4709814" y="1538829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2"/>
              <p:cNvSpPr/>
              <p:nvPr/>
            </p:nvSpPr>
            <p:spPr>
              <a:xfrm>
                <a:off x="4805579" y="1513920"/>
                <a:ext cx="65438" cy="4806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2"/>
              <p:cNvSpPr/>
              <p:nvPr/>
            </p:nvSpPr>
            <p:spPr>
              <a:xfrm>
                <a:off x="4835615" y="1522331"/>
                <a:ext cx="10198" cy="171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2"/>
              <p:cNvSpPr/>
              <p:nvPr/>
            </p:nvSpPr>
            <p:spPr>
              <a:xfrm>
                <a:off x="4863806" y="1539884"/>
                <a:ext cx="9436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2"/>
              <p:cNvSpPr/>
              <p:nvPr/>
            </p:nvSpPr>
            <p:spPr>
              <a:xfrm>
                <a:off x="4796846" y="1543752"/>
                <a:ext cx="12748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2"/>
              <p:cNvSpPr/>
              <p:nvPr/>
            </p:nvSpPr>
            <p:spPr>
              <a:xfrm>
                <a:off x="5010911" y="1458858"/>
                <a:ext cx="240653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2"/>
              <p:cNvSpPr/>
              <p:nvPr/>
            </p:nvSpPr>
            <p:spPr>
              <a:xfrm>
                <a:off x="5026823" y="1458975"/>
                <a:ext cx="208446" cy="9506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2"/>
              <p:cNvSpPr/>
              <p:nvPr/>
            </p:nvSpPr>
            <p:spPr>
              <a:xfrm>
                <a:off x="5113827" y="1521393"/>
                <a:ext cx="33964" cy="2605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2"/>
              <p:cNvSpPr/>
              <p:nvPr/>
            </p:nvSpPr>
            <p:spPr>
              <a:xfrm>
                <a:off x="5155761" y="1490946"/>
                <a:ext cx="3399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2"/>
              <p:cNvSpPr/>
              <p:nvPr/>
            </p:nvSpPr>
            <p:spPr>
              <a:xfrm>
                <a:off x="5076904" y="1490565"/>
                <a:ext cx="33964" cy="26081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2"/>
              <p:cNvSpPr/>
              <p:nvPr/>
            </p:nvSpPr>
            <p:spPr>
              <a:xfrm>
                <a:off x="5041534" y="1464192"/>
                <a:ext cx="33964" cy="2619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2"/>
              <p:cNvSpPr/>
              <p:nvPr/>
            </p:nvSpPr>
            <p:spPr>
              <a:xfrm>
                <a:off x="5114120" y="1464602"/>
                <a:ext cx="33964" cy="261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2"/>
              <p:cNvSpPr/>
              <p:nvPr/>
            </p:nvSpPr>
            <p:spPr>
              <a:xfrm>
                <a:off x="5188640" y="1465071"/>
                <a:ext cx="34082" cy="26111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2"/>
              <p:cNvSpPr/>
              <p:nvPr/>
            </p:nvSpPr>
            <p:spPr>
              <a:xfrm>
                <a:off x="5061402" y="1467972"/>
                <a:ext cx="65438" cy="48090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82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2"/>
              <p:cNvSpPr/>
              <p:nvPr/>
            </p:nvSpPr>
            <p:spPr>
              <a:xfrm>
                <a:off x="5086574" y="1490565"/>
                <a:ext cx="10227" cy="1708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2"/>
              <p:cNvSpPr/>
              <p:nvPr/>
            </p:nvSpPr>
            <p:spPr>
              <a:xfrm>
                <a:off x="5059175" y="1472543"/>
                <a:ext cx="9407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2"/>
              <p:cNvSpPr/>
              <p:nvPr/>
            </p:nvSpPr>
            <p:spPr>
              <a:xfrm>
                <a:off x="5122940" y="1472631"/>
                <a:ext cx="12630" cy="1359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2"/>
          <p:cNvGrpSpPr/>
          <p:nvPr/>
        </p:nvGrpSpPr>
        <p:grpSpPr>
          <a:xfrm rot="-167487">
            <a:off x="-81063" y="1207811"/>
            <a:ext cx="886288" cy="169023"/>
            <a:chOff x="1752138" y="1442100"/>
            <a:chExt cx="886300" cy="169025"/>
          </a:xfrm>
        </p:grpSpPr>
        <p:sp>
          <p:nvSpPr>
            <p:cNvPr id="1008" name="Google Shape;1008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rot="-167487">
            <a:off x="-46933" y="241381"/>
            <a:ext cx="886288" cy="169023"/>
            <a:chOff x="1752138" y="1442100"/>
            <a:chExt cx="886300" cy="169025"/>
          </a:xfrm>
        </p:grpSpPr>
        <p:sp>
          <p:nvSpPr>
            <p:cNvPr id="1069" name="Google Shape;1069;p32"/>
            <p:cNvSpPr/>
            <p:nvPr/>
          </p:nvSpPr>
          <p:spPr>
            <a:xfrm>
              <a:off x="2630413" y="1515025"/>
              <a:ext cx="450" cy="367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752138" y="1442100"/>
              <a:ext cx="886300" cy="16902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231791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2428763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097188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22080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876463" y="1446750"/>
              <a:ext cx="63525" cy="162375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987238" y="1446750"/>
              <a:ext cx="72775" cy="162375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2"/>
          <p:cNvGrpSpPr/>
          <p:nvPr/>
        </p:nvGrpSpPr>
        <p:grpSpPr>
          <a:xfrm rot="-167487">
            <a:off x="-40383" y="2362101"/>
            <a:ext cx="745844" cy="169027"/>
            <a:chOff x="6980613" y="1447325"/>
            <a:chExt cx="745854" cy="169030"/>
          </a:xfrm>
        </p:grpSpPr>
        <p:sp>
          <p:nvSpPr>
            <p:cNvPr id="1178" name="Google Shape;1178;p32"/>
            <p:cNvSpPr/>
            <p:nvPr/>
          </p:nvSpPr>
          <p:spPr>
            <a:xfrm>
              <a:off x="6980613" y="1447325"/>
              <a:ext cx="745854" cy="169030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9" name="Google Shape;1179;p32"/>
            <p:cNvGrpSpPr/>
            <p:nvPr/>
          </p:nvGrpSpPr>
          <p:grpSpPr>
            <a:xfrm>
              <a:off x="7000488" y="1467163"/>
              <a:ext cx="707825" cy="118900"/>
              <a:chOff x="7000488" y="1467163"/>
              <a:chExt cx="707825" cy="118900"/>
            </a:xfrm>
          </p:grpSpPr>
          <p:sp>
            <p:nvSpPr>
              <p:cNvPr id="1180" name="Google Shape;1180;p32"/>
              <p:cNvSpPr/>
              <p:nvPr/>
            </p:nvSpPr>
            <p:spPr>
              <a:xfrm>
                <a:off x="70004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2"/>
              <p:cNvSpPr/>
              <p:nvPr/>
            </p:nvSpPr>
            <p:spPr>
              <a:xfrm>
                <a:off x="70743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2"/>
              <p:cNvSpPr/>
              <p:nvPr/>
            </p:nvSpPr>
            <p:spPr>
              <a:xfrm>
                <a:off x="714586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721968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729123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736506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7436613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7510438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7581988" y="14671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7655813" y="1536263"/>
                <a:ext cx="52500" cy="498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5658;p46"/>
          <p:cNvSpPr txBox="1">
            <a:spLocks/>
          </p:cNvSpPr>
          <p:nvPr/>
        </p:nvSpPr>
        <p:spPr>
          <a:xfrm>
            <a:off x="1291253" y="49236"/>
            <a:ext cx="2860374" cy="60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80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Fredoka One"/>
                <a:cs typeface="Arial" panose="020B0604020202020204" pitchFamily="34" charset="0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Luyện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tập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F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Fredoka One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39F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84053" y="716904"/>
            <a:ext cx="827104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dưới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hợp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Vì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291253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a) 1930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939185" y="1730307"/>
            <a:ext cx="162095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b) 23</a:t>
            </a:r>
            <a:endParaRPr kumimoji="0" lang="vi-V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18" y="1934987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FF0000"/>
                </a:solidFill>
              </a:rPr>
              <a:t>:</a:t>
            </a:r>
            <a:endParaRPr lang="vi-VN" sz="2400" b="1" i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772" y="2300512"/>
            <a:ext cx="7689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Do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ngoài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1930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thêm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1930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897" y="4239510"/>
            <a:ext cx="781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23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chỉ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/>
      <p:bldP spid="260" grpId="0"/>
      <p:bldP spid="261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9"/>
          <p:cNvSpPr/>
          <p:nvPr/>
        </p:nvSpPr>
        <p:spPr>
          <a:xfrm>
            <a:off x="849873" y="188620"/>
            <a:ext cx="2350528" cy="658047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727" name="Google Shape;727;p29"/>
          <p:cNvSpPr txBox="1">
            <a:spLocks noGrp="1"/>
          </p:cNvSpPr>
          <p:nvPr>
            <p:ph type="title"/>
          </p:nvPr>
        </p:nvSpPr>
        <p:spPr>
          <a:xfrm>
            <a:off x="833020" y="228268"/>
            <a:ext cx="2110572" cy="68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lt1"/>
                </a:solidFill>
              </a:rPr>
              <a:t>Chú ý:</a:t>
            </a:r>
            <a:endParaRPr sz="3200" b="1" dirty="0">
              <a:solidFill>
                <a:schemeClr val="lt1"/>
              </a:solidFill>
            </a:endParaRPr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1523434" y="4016221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42570" y="1432736"/>
            <a:ext cx="5893326" cy="2466810"/>
            <a:chOff x="1130872" y="2937249"/>
            <a:chExt cx="5893326" cy="2466810"/>
          </a:xfrm>
        </p:grpSpPr>
        <p:sp>
          <p:nvSpPr>
            <p:cNvPr id="141" name="Google Shape;1252;p33"/>
            <p:cNvSpPr/>
            <p:nvPr/>
          </p:nvSpPr>
          <p:spPr>
            <a:xfrm rot="16200000">
              <a:off x="2926374" y="1306236"/>
              <a:ext cx="2302321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3973" y="1596714"/>
            <a:ext cx="1628775" cy="1209675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1820445" y="1814901"/>
            <a:ext cx="5161302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khẳng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thường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sụng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dấu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hiệu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khác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1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chính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  <p:bldP spid="727" grpId="0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36;p32"/>
          <p:cNvSpPr/>
          <p:nvPr/>
        </p:nvSpPr>
        <p:spPr>
          <a:xfrm>
            <a:off x="2753842" y="75245"/>
            <a:ext cx="2800291" cy="694335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813699" y="-118497"/>
            <a:ext cx="4170560" cy="774819"/>
            <a:chOff x="2243638" y="285671"/>
            <a:chExt cx="4193295" cy="7964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24975" y="575855"/>
              <a:ext cx="3411958" cy="47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Thử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thách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nhỏ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0155" y="70648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ở ô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</a:t>
            </a:r>
            <a:r>
              <a:rPr lang="en-US" sz="2000" dirty="0" err="1" smtClean="0"/>
              <a:t>phim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ô sang ô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</a:t>
            </a:r>
            <a:r>
              <a:rPr lang="en-US" sz="2000" dirty="0" err="1" smtClean="0"/>
              <a:t>phim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2042453"/>
            <a:ext cx="7649105" cy="2905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8203" y="26266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2000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437" y="416560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7404" y="-1761067"/>
            <a:ext cx="408995" cy="343474"/>
            <a:chOff x="4890454" y="-2093047"/>
            <a:chExt cx="790212" cy="457298"/>
          </a:xfrm>
        </p:grpSpPr>
        <p:sp>
          <p:nvSpPr>
            <p:cNvPr id="16" name="Rectangle 15"/>
            <p:cNvSpPr/>
            <p:nvPr/>
          </p:nvSpPr>
          <p:spPr>
            <a:xfrm>
              <a:off x="5139267" y="-2040468"/>
              <a:ext cx="310896" cy="2377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rapezoid 16"/>
            <p:cNvSpPr/>
            <p:nvPr/>
          </p:nvSpPr>
          <p:spPr>
            <a:xfrm rot="5400000" flipV="1">
              <a:off x="5390683" y="-2040129"/>
              <a:ext cx="342900" cy="237066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rapezoid 17"/>
            <p:cNvSpPr/>
            <p:nvPr/>
          </p:nvSpPr>
          <p:spPr>
            <a:xfrm rot="5400000">
              <a:off x="4843409" y="-2046002"/>
              <a:ext cx="342900" cy="24881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122331" y="-1744128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798" y="-172719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265" y="-1727189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52437" y="377307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2437" y="34016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2437" y="301214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6969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6968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6968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6967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6966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21495" y="26581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1494" y="303221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1493" y="342112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1492" y="379461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86959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6024" y="416896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1954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6023" y="37955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56023" y="342206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1945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56022" y="3047632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56021" y="26586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56014" y="454834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21490" y="418239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1489" y="4555886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5068" y="4141489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63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25067" y="376803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5067" y="339458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5066" y="302015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5065" y="2631178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5058" y="4537797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1975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98460" y="340962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98459" y="3035191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98458" y="2646214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90533" y="4158875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51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90523" y="4555183"/>
            <a:ext cx="1134533" cy="389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37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750"/>
                            </p:stCondLst>
                            <p:childTnLst>
                              <p:par>
                                <p:cTn id="1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0808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358900" y="2246275"/>
            <a:ext cx="6795679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231081" y="379313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688306" y="2664631"/>
            <a:ext cx="5963893" cy="13558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PHÂN TÍCH MỘT SỐ RA THỪA SỐ NGUYÊN TỐ </a:t>
            </a:r>
            <a:endParaRPr sz="3200" b="1" dirty="0"/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27830" y="469900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514600" y="4699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	= 	2	 . 	6</a:t>
            </a:r>
            <a:endParaRPr lang="vi-VN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02150" y="114300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8341" y="1991360"/>
            <a:ext cx="25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tố</a:t>
            </a:r>
            <a:endParaRPr lang="vi-VN" sz="2800" dirty="0">
              <a:solidFill>
                <a:srgbClr val="0070C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847850" y="2865140"/>
            <a:ext cx="4616450" cy="2019566"/>
            <a:chOff x="1130872" y="2937249"/>
            <a:chExt cx="5893326" cy="2019566"/>
          </a:xfrm>
        </p:grpSpPr>
        <p:sp>
          <p:nvSpPr>
            <p:cNvPr id="94" name="Google Shape;1252;p33"/>
            <p:cNvSpPr/>
            <p:nvPr/>
          </p:nvSpPr>
          <p:spPr>
            <a:xfrm rot="16200000">
              <a:off x="3149997" y="1082614"/>
              <a:ext cx="1855076" cy="5893326"/>
            </a:xfrm>
            <a:prstGeom prst="wedgeRectCallout">
              <a:avLst>
                <a:gd name="adj1" fmla="val -15810"/>
                <a:gd name="adj2" fmla="val 5982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196;p33"/>
            <p:cNvSpPr/>
            <p:nvPr/>
          </p:nvSpPr>
          <p:spPr>
            <a:xfrm rot="3605273">
              <a:off x="6415615" y="3234837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97;p33"/>
            <p:cNvSpPr/>
            <p:nvPr/>
          </p:nvSpPr>
          <p:spPr>
            <a:xfrm rot="7791998">
              <a:off x="969464" y="3228730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437" y="3300566"/>
            <a:ext cx="1000125" cy="904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7849" y="3242642"/>
            <a:ext cx="461645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2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ước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nguyên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12 hay 2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thừa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nguyên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2 . 6</a:t>
            </a:r>
            <a:endParaRPr lang="vi-VN" sz="2400" dirty="0"/>
          </a:p>
        </p:txBody>
      </p:sp>
      <p:sp>
        <p:nvSpPr>
          <p:cNvPr id="18" name="Cloud Callout 17"/>
          <p:cNvSpPr/>
          <p:nvPr/>
        </p:nvSpPr>
        <p:spPr>
          <a:xfrm>
            <a:off x="2097086" y="2433511"/>
            <a:ext cx="7046914" cy="1388830"/>
          </a:xfrm>
          <a:prstGeom prst="cloudCallout">
            <a:avLst>
              <a:gd name="adj1" fmla="val -52122"/>
              <a:gd name="adj2" fmla="val 812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nl-NL" sz="24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nl-NL" sz="2400" b="1" i="1" dirty="0" smtClean="0">
                <a:solidFill>
                  <a:srgbClr val="002060"/>
                </a:solidFill>
              </a:rPr>
              <a:t>Vai </a:t>
            </a:r>
            <a:r>
              <a:rPr lang="nl-NL" sz="2400" b="1" i="1" dirty="0">
                <a:solidFill>
                  <a:srgbClr val="002060"/>
                </a:solidFill>
              </a:rPr>
              <a:t>trò của 2 là gì trong tích và 2 là số nguyên tố hay hợp số?</a:t>
            </a:r>
            <a:endParaRPr lang="en-US" sz="2400" b="1" i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016" y="3772499"/>
            <a:ext cx="1247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4" grpId="0"/>
      <p:bldP spid="16" grpId="0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7" y="67734"/>
            <a:ext cx="9279467" cy="502496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88" y="-41893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932" y="67734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tích</a:t>
            </a:r>
            <a:r>
              <a:rPr lang="en-US" sz="2400" b="1" dirty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thừa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tố</a:t>
            </a:r>
            <a:endParaRPr lang="vi-V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5467" y="476753"/>
            <a:ext cx="931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9333" y="3862337"/>
            <a:ext cx="90108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nói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: ta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24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quả</a:t>
            </a:r>
            <a:endParaRPr lang="en-US" sz="2400" dirty="0" smtClean="0">
              <a:latin typeface="+mn-lt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24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2.3.2.2  = 2.2.2.2.3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2</a:t>
            </a:r>
            <a:r>
              <a:rPr lang="en-US" sz="2400" b="1" baseline="30000" dirty="0">
                <a:latin typeface="+mn-lt"/>
                <a:ea typeface="Calibri" panose="020F0502020204030204" pitchFamily="34" charset="0"/>
              </a:rPr>
              <a:t>3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.3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20431" y="892230"/>
            <a:ext cx="2788762" cy="2669211"/>
            <a:chOff x="923712" y="2377495"/>
            <a:chExt cx="2788762" cy="2669211"/>
          </a:xfrm>
        </p:grpSpPr>
        <p:grpSp>
          <p:nvGrpSpPr>
            <p:cNvPr id="52" name="Group 51"/>
            <p:cNvGrpSpPr/>
            <p:nvPr/>
          </p:nvGrpSpPr>
          <p:grpSpPr>
            <a:xfrm>
              <a:off x="923712" y="2377495"/>
              <a:ext cx="2788762" cy="2669211"/>
              <a:chOff x="0" y="0"/>
              <a:chExt cx="1851122" cy="194867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7" name="Rectangle 56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effectLst/>
                    <a:ea typeface="Calibri" panose="020F0502020204030204" pitchFamily="34" charset="0"/>
                  </a:rPr>
                  <a:t>24</a:t>
                </a:r>
                <a:endParaRPr lang="en-US" sz="2400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effectLst/>
                    <a:ea typeface="Calibri" panose="020F0502020204030204" pitchFamily="34" charset="0"/>
                  </a:rPr>
                  <a:t>2</a:t>
                </a:r>
                <a:endParaRPr lang="en-US" sz="2400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solidFill>
                <a:srgbClr val="FAE39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753749" y="1614889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86946" y="1614865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866333" y="4326883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320504" y="4326883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4357816" y="1511257"/>
            <a:ext cx="58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66408" y="2275445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71758" y="2258457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6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36696" y="3030464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2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42046" y="3013476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3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039126" y="1830691"/>
            <a:ext cx="21031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486510" y="2618599"/>
            <a:ext cx="16459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218030" y="3370562"/>
            <a:ext cx="54864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124968" y="1418074"/>
            <a:ext cx="1763255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124968" y="2233922"/>
            <a:ext cx="1763256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Hợp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endParaRPr lang="vi-VN" sz="2400" dirty="0">
              <a:solidFill>
                <a:schemeClr val="tx1"/>
              </a:solidFill>
            </a:endParaRPr>
          </a:p>
          <a:p>
            <a:pPr algn="ctr"/>
            <a:endParaRPr lang="vi-VN" sz="2400" dirty="0"/>
          </a:p>
        </p:txBody>
      </p:sp>
      <p:sp>
        <p:nvSpPr>
          <p:cNvPr id="79" name="Rounded Rectangle 78"/>
          <p:cNvSpPr/>
          <p:nvPr/>
        </p:nvSpPr>
        <p:spPr>
          <a:xfrm>
            <a:off x="6800536" y="3047397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4719" y="3125330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61425" y="2346138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61425" y="1535454"/>
            <a:ext cx="2087688" cy="6076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vi-VN" sz="24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547803" y="3351239"/>
            <a:ext cx="17373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449113" y="2586997"/>
            <a:ext cx="128016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449113" y="1808929"/>
            <a:ext cx="73152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71" y="15775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327" y="23731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41" y="3067113"/>
                <a:ext cx="6957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66" grpId="0"/>
      <p:bldP spid="67" grpId="0"/>
      <p:bldP spid="68" grpId="0"/>
      <p:bldP spid="69" grpId="0"/>
      <p:bldP spid="70" grpId="0"/>
      <p:bldP spid="12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14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-135466" y="378807"/>
            <a:ext cx="9023690" cy="434559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890" y="447324"/>
            <a:ext cx="733425" cy="59055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315" y="502892"/>
            <a:ext cx="71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tự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580" y="1051044"/>
            <a:ext cx="872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580" y="2020413"/>
            <a:ext cx="88958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chính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nó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7580" y="3091902"/>
            <a:ext cx="872824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ra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nguyên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quả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thường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tự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bé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lớn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giống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dưới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lũy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thừa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2567" y="2526710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VD: </a:t>
            </a:r>
            <a:r>
              <a:rPr lang="en-US" sz="2400" b="1" dirty="0" smtClean="0"/>
              <a:t>3 = 3; 11 = 11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40841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3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777419" y="-185532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288870" y="8733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</a:rPr>
              <a:t>KHỞI ĐỘNG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8852" y="1213999"/>
            <a:ext cx="2265148" cy="1780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435" y="2994993"/>
            <a:ext cx="191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11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vi-VN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35" y="875877"/>
            <a:ext cx="6220784" cy="153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</a:rPr>
              <a:t>Mai nhận thấy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không thể cắm đều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số bông hoa này vào các lọ hoa (mỗi lọ có </a:t>
            </a:r>
            <a:r>
              <a:rPr lang="nl-NL" sz="1800" b="1" dirty="0">
                <a:latin typeface="+mn-lt"/>
                <a:ea typeface="Calibri" panose="020F0502020204030204" pitchFamily="34" charset="0"/>
              </a:rPr>
              <a:t>nhiều hơn 1 bông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) </a:t>
            </a:r>
            <a:r>
              <a:rPr lang="nl-NL" sz="1800" dirty="0" smtClean="0">
                <a:latin typeface="+mn-lt"/>
                <a:ea typeface="Calibri" panose="020F0502020204030204" pitchFamily="34" charset="0"/>
              </a:rPr>
              <a:t>cho </a:t>
            </a:r>
            <a:r>
              <a:rPr lang="nl-NL" sz="1800" dirty="0">
                <a:latin typeface="+mn-lt"/>
                <a:ea typeface="Calibri" panose="020F0502020204030204" pitchFamily="34" charset="0"/>
              </a:rPr>
              <a:t>dù số lọ hoa là 2; 3; 4; 5; ... Nhưng nếu bỏ ra 1 bông còn 10 bông thì lại cắm đều được vào 2 lọ, mỗi lọ có 5 bông hoa.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4922" y="2902592"/>
            <a:ext cx="5003528" cy="1521811"/>
          </a:xfrm>
          <a:prstGeom prst="cloudCallout">
            <a:avLst>
              <a:gd name="adj1" fmla="val -65059"/>
              <a:gd name="adj2" fmla="val 2838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 smtClean="0">
              <a:solidFill>
                <a:srgbClr val="002060"/>
              </a:solidFill>
            </a:endParaRPr>
          </a:p>
          <a:p>
            <a:pPr algn="ctr"/>
            <a:r>
              <a:rPr lang="nl-NL" sz="2000" dirty="0" smtClean="0">
                <a:solidFill>
                  <a:srgbClr val="002060"/>
                </a:solidFill>
              </a:rPr>
              <a:t>Vậy</a:t>
            </a:r>
            <a:r>
              <a:rPr lang="nl-NL" sz="2000" dirty="0">
                <a:solidFill>
                  <a:srgbClr val="002060"/>
                </a:solidFill>
              </a:rPr>
              <a:t>, số 11 và số 10 có gì khác nhau, điều này có liên quan gì đến số các ước của chúng không ?”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5" y="3395103"/>
            <a:ext cx="963402" cy="1748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60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b="1" dirty="0" smtClean="0"/>
              <a:t>60 = 3 . 4 . 5</a:t>
            </a:r>
            <a:r>
              <a:rPr lang="en-US" sz="2400" dirty="0" smtClean="0"/>
              <a:t>.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hay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82533" y="1989214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433" y="2760907"/>
            <a:ext cx="7357533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chưa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đúng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thừa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 err="1" smtClean="0">
                <a:latin typeface="+mn-lt"/>
                <a:ea typeface="Calibri" panose="020F0502020204030204" pitchFamily="34" charset="0"/>
              </a:rPr>
              <a:t>Sửa</a:t>
            </a:r>
            <a:r>
              <a:rPr lang="en-US" sz="2400" i="1" u="sng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i="1" u="sng" dirty="0" err="1" smtClean="0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400" i="1" u="sng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400" i="1" dirty="0" smtClean="0">
                <a:latin typeface="+mn-lt"/>
                <a:ea typeface="Calibri" panose="020F0502020204030204" pitchFamily="34" charset="0"/>
              </a:rPr>
              <a:t>	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60 = 2</a:t>
            </a:r>
            <a:r>
              <a:rPr lang="en-US" sz="2400" b="1" baseline="30000" dirty="0" smtClean="0">
                <a:latin typeface="+mn-lt"/>
                <a:ea typeface="Calibri" panose="020F0502020204030204" pitchFamily="34" charset="0"/>
              </a:rPr>
              <a:t>2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. 3 . 5</a:t>
            </a:r>
            <a:r>
              <a:rPr lang="en-US" sz="2400" b="1" u="sng" dirty="0" smtClean="0">
                <a:latin typeface="+mn-lt"/>
                <a:ea typeface="Calibri" panose="020F0502020204030204" pitchFamily="34" charset="0"/>
              </a:rPr>
              <a:t> </a:t>
            </a:r>
            <a:endParaRPr lang="en-US" sz="2400" b="1" u="sng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</a:rPr>
              <a:t>01.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9000" y="174673"/>
            <a:ext cx="2935800" cy="694612"/>
            <a:chOff x="1179000" y="174673"/>
            <a:chExt cx="2935800" cy="694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79000" y="174673"/>
              <a:ext cx="734467" cy="6946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13467" y="291146"/>
              <a:ext cx="2201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4181" y="869283"/>
            <a:ext cx="5018600" cy="1340263"/>
            <a:chOff x="1304977" y="1317675"/>
            <a:chExt cx="5129693" cy="1351109"/>
          </a:xfrm>
        </p:grpSpPr>
        <p:sp>
          <p:nvSpPr>
            <p:cNvPr id="58" name="Google Shape;1252;p33"/>
            <p:cNvSpPr/>
            <p:nvPr/>
          </p:nvSpPr>
          <p:spPr>
            <a:xfrm rot="16200000">
              <a:off x="3194269" y="-571617"/>
              <a:ext cx="1351109" cy="5129693"/>
            </a:xfrm>
            <a:prstGeom prst="wedgeRectCallout">
              <a:avLst>
                <a:gd name="adj1" fmla="val -124546"/>
                <a:gd name="adj2" fmla="val -569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6233" y="1487244"/>
              <a:ext cx="488843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/>
                <a:t>Số</a:t>
              </a:r>
              <a:r>
                <a:rPr lang="en-US" sz="2400" dirty="0" smtClean="0"/>
                <a:t> 7 </a:t>
              </a:r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được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thành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thừa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nguyên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tố</a:t>
              </a:r>
              <a:r>
                <a:rPr lang="en-US" sz="2400" dirty="0" smtClean="0"/>
                <a:t>.</a:t>
              </a:r>
              <a:endParaRPr lang="vi-VN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712" y="2947271"/>
            <a:ext cx="1208405" cy="1106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191" y="3790032"/>
            <a:ext cx="842963" cy="957439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874323" y="2630867"/>
            <a:ext cx="3563904" cy="978729"/>
            <a:chOff x="1546233" y="1487243"/>
            <a:chExt cx="3734364" cy="986650"/>
          </a:xfrm>
        </p:grpSpPr>
        <p:sp>
          <p:nvSpPr>
            <p:cNvPr id="69" name="Google Shape;1252;p33"/>
            <p:cNvSpPr/>
            <p:nvPr/>
          </p:nvSpPr>
          <p:spPr>
            <a:xfrm rot="16200000">
              <a:off x="2920092" y="113387"/>
              <a:ext cx="986650" cy="3734361"/>
            </a:xfrm>
            <a:prstGeom prst="wedgeRectCallout">
              <a:avLst>
                <a:gd name="adj1" fmla="val -93427"/>
                <a:gd name="adj2" fmla="val 6339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46233" y="1487244"/>
              <a:ext cx="3498413" cy="98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/>
                <a:t>Phân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thừa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nguyên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của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7 </a:t>
              </a:r>
              <a:r>
                <a:rPr lang="en-US" sz="2400" dirty="0" err="1" smtClean="0"/>
                <a:t>là</a:t>
              </a:r>
              <a:r>
                <a:rPr lang="en-US" sz="2400" dirty="0" smtClean="0"/>
                <a:t> 7</a:t>
              </a:r>
              <a:endParaRPr lang="vi-VN" sz="2400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582887" y="3910666"/>
            <a:ext cx="3982988" cy="7632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</a:rPr>
              <a:t>Bạn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nào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đúng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nhỉ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vi-VN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86" y="374691"/>
            <a:ext cx="849313" cy="83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599" y="374691"/>
            <a:ext cx="7416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thiếu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18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87045" y="1835628"/>
            <a:ext cx="2240122" cy="1924172"/>
            <a:chOff x="923712" y="2377495"/>
            <a:chExt cx="2240122" cy="1924172"/>
          </a:xfrm>
        </p:grpSpPr>
        <p:grpSp>
          <p:nvGrpSpPr>
            <p:cNvPr id="8" name="Group 7"/>
            <p:cNvGrpSpPr/>
            <p:nvPr/>
          </p:nvGrpSpPr>
          <p:grpSpPr>
            <a:xfrm>
              <a:off x="923712" y="2377495"/>
              <a:ext cx="2240122" cy="1924172"/>
              <a:chOff x="0" y="0"/>
              <a:chExt cx="1486946" cy="14047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345056" y="0"/>
                <a:ext cx="424872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ea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>
                    <a:effectLst/>
                    <a:ea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9050" y="517493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9573" y="1070970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22770" y="1070946"/>
                <a:ext cx="364176" cy="3337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b="1" dirty="0">
                  <a:effectLst/>
                  <a:ea typeface="Calibri" panose="020F0502020204030204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77970" y="353683"/>
                <a:ext cx="379562" cy="163902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15660" y="353683"/>
                <a:ext cx="362406" cy="16383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2317693" y="3581844"/>
              <a:ext cx="571820" cy="2245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71864" y="3581844"/>
              <a:ext cx="545974" cy="2244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066481" y="2449903"/>
            <a:ext cx="47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a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09968" y="3192590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ea typeface="Calibri" panose="020F0502020204030204" pitchFamily="34" charset="0"/>
              </a:rPr>
              <a:t>2</a:t>
            </a:r>
            <a:endParaRPr lang="en-US" sz="2400" b="1" dirty="0">
              <a:ea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4834" y="3176582"/>
            <a:ext cx="4765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ea typeface="Calibri" panose="020F0502020204030204" pitchFamily="34" charset="0"/>
              </a:rPr>
              <a:t>3</a:t>
            </a:r>
            <a:endParaRPr lang="en-US" sz="2400" b="1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81" y="2449903"/>
                <a:ext cx="695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37" y="3245598"/>
                <a:ext cx="695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1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47"/>
          <p:cNvGrpSpPr/>
          <p:nvPr/>
        </p:nvGrpSpPr>
        <p:grpSpPr>
          <a:xfrm>
            <a:off x="897466" y="-270933"/>
            <a:ext cx="7789333" cy="1260568"/>
            <a:chOff x="1966944" y="49159"/>
            <a:chExt cx="5930106" cy="1251496"/>
          </a:xfrm>
        </p:grpSpPr>
        <p:sp>
          <p:nvSpPr>
            <p:cNvPr id="1761" name="Google Shape;1761;p4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86" y="-20063"/>
            <a:ext cx="6992400" cy="572700"/>
          </a:xfrm>
        </p:spPr>
        <p:txBody>
          <a:bodyPr/>
          <a:lstStyle/>
          <a:p>
            <a:r>
              <a:rPr lang="en-US" sz="2400" b="1" dirty="0" err="1" smtClean="0"/>
              <a:t>Phương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cột</a:t>
            </a:r>
            <a:endParaRPr lang="vi-VN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4428" y="633499"/>
            <a:ext cx="8948695" cy="4510000"/>
            <a:chOff x="-195937" y="1029204"/>
            <a:chExt cx="8948695" cy="4510000"/>
          </a:xfrm>
        </p:grpSpPr>
        <p:sp>
          <p:nvSpPr>
            <p:cNvPr id="31" name="Round Diagonal Corner Rectangle 30"/>
            <p:cNvSpPr/>
            <p:nvPr/>
          </p:nvSpPr>
          <p:spPr>
            <a:xfrm>
              <a:off x="1" y="1162679"/>
              <a:ext cx="8752757" cy="4376525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8F5"/>
                </a:clrFrom>
                <a:clrTo>
                  <a:srgbClr val="FCF8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95937" y="1029204"/>
              <a:ext cx="733425" cy="590550"/>
            </a:xfrm>
            <a:prstGeom prst="ellipse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0366" y="1044209"/>
            <a:ext cx="835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sơ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đồ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cột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thừa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nguyên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78666" y="1875206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8471" y="1875206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24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39533" y="186035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79406" y="2336871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57672" y="234942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21826" y="276025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3766" y="278368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1826" y="3217939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039533" y="321793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1133" y="3622230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64" y="2367648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 : 2 = 12</a:t>
            </a:r>
            <a:endParaRPr lang="vi-VN" sz="2000" dirty="0"/>
          </a:p>
        </p:txBody>
      </p:sp>
      <p:cxnSp>
        <p:nvCxnSpPr>
          <p:cNvPr id="10" name="Straight Arrow Connector 9"/>
          <p:cNvCxnSpPr>
            <a:stCxn id="8" idx="3"/>
            <a:endCxn id="80" idx="1"/>
          </p:cNvCxnSpPr>
          <p:nvPr/>
        </p:nvCxnSpPr>
        <p:spPr>
          <a:xfrm>
            <a:off x="1785980" y="2567703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8644" y="2808182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 : 2 = 6</a:t>
            </a:r>
            <a:endParaRPr lang="vi-VN" sz="2000" dirty="0"/>
          </a:p>
        </p:txBody>
      </p:sp>
      <p:cxnSp>
        <p:nvCxnSpPr>
          <p:cNvPr id="91" name="Straight Arrow Connector 90"/>
          <p:cNvCxnSpPr>
            <a:stCxn id="90" idx="3"/>
          </p:cNvCxnSpPr>
          <p:nvPr/>
        </p:nvCxnSpPr>
        <p:spPr>
          <a:xfrm>
            <a:off x="1857860" y="300823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8836" y="3240853"/>
            <a:ext cx="143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: 2 = 3</a:t>
            </a:r>
            <a:endParaRPr lang="vi-VN" sz="2000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816274" y="3429477"/>
            <a:ext cx="493426" cy="1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 flipV="1">
            <a:off x="3521773" y="211893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521773" y="2595008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3549175" y="3071661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3540709" y="3478509"/>
            <a:ext cx="446152" cy="499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021933" y="1905983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24.</a:t>
            </a:r>
            <a:endParaRPr lang="vi-VN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057396" y="2399408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12.</a:t>
            </a:r>
            <a:endParaRPr lang="vi-VN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081782" y="2845237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6.</a:t>
            </a:r>
            <a:endParaRPr lang="vi-VN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57396" y="3306530"/>
            <a:ext cx="461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3.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69524" y="4098066"/>
            <a:ext cx="198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dirty="0" smtClean="0"/>
              <a:t> </a:t>
            </a:r>
            <a:r>
              <a:rPr lang="en-US" sz="2000" b="1" dirty="0" smtClean="0"/>
              <a:t>24 = 2</a:t>
            </a:r>
            <a:r>
              <a:rPr lang="en-US" sz="2000" b="1" baseline="30000" dirty="0" smtClean="0"/>
              <a:t>3 </a:t>
            </a:r>
            <a:r>
              <a:rPr lang="en-US" sz="2000" b="1" dirty="0" smtClean="0"/>
              <a:t>. 3</a:t>
            </a:r>
            <a:endParaRPr lang="vi-VN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770552" y="4393079"/>
            <a:ext cx="815506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=&gt;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24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.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" grpId="0"/>
      <p:bldP spid="90" grpId="0"/>
      <p:bldP spid="93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1143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Nhận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xét</a:t>
            </a:r>
            <a:r>
              <a:rPr lang="en-US" sz="2000" b="1" u="sng" dirty="0" smtClean="0"/>
              <a:t>.</a:t>
            </a:r>
            <a:endParaRPr lang="vi-VN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02759" y="650895"/>
            <a:ext cx="7416800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24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bé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dù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,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641" y="2323121"/>
            <a:ext cx="675117" cy="664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02759" y="2186636"/>
            <a:ext cx="7416801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60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b="1" dirty="0" smtClean="0"/>
              <a:t>60 = 3 . 4 . 5</a:t>
            </a:r>
            <a:r>
              <a:rPr lang="en-US" sz="2000" dirty="0" smtClean="0"/>
              <a:t>.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?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sửa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17433" y="3391585"/>
            <a:ext cx="0" cy="177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7605" y="3262874"/>
            <a:ext cx="58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30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2899" y="326071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6805" y="373709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0959" y="414792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0959" y="460560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50679" y="368674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26805" y="4198522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664" y="3669723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3372" y="4151902"/>
            <a:ext cx="80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100" y="3772977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b="1" dirty="0" smtClean="0"/>
              <a:t> 30 = 2 . 3. 5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7" grpId="0"/>
      <p:bldP spid="28" grpId="0"/>
      <p:bldP spid="30" grpId="0"/>
      <p:bldP spid="31" grpId="0"/>
      <p:bldP spid="33" grpId="0"/>
      <p:bldP spid="8" grpId="0" animBg="1"/>
      <p:bldP spid="8" grpId="1" animBg="1"/>
      <p:bldP spid="36" grpId="0" animBg="1"/>
      <p:bldP spid="36" grpId="1" animBg="1"/>
      <p:bldP spid="9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Google Shape;2226;p55"/>
          <p:cNvGrpSpPr/>
          <p:nvPr/>
        </p:nvGrpSpPr>
        <p:grpSpPr>
          <a:xfrm>
            <a:off x="1956492" y="-187493"/>
            <a:ext cx="5930106" cy="1251496"/>
            <a:chOff x="1966944" y="49159"/>
            <a:chExt cx="5930106" cy="1251496"/>
          </a:xfrm>
        </p:grpSpPr>
        <p:sp>
          <p:nvSpPr>
            <p:cNvPr id="2227" name="Google Shape;2227;p55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0" name="Google Shape;2230;p55"/>
          <p:cNvSpPr txBox="1">
            <a:spLocks noGrp="1"/>
          </p:cNvSpPr>
          <p:nvPr>
            <p:ph type="title"/>
          </p:nvPr>
        </p:nvSpPr>
        <p:spPr>
          <a:xfrm>
            <a:off x="1425348" y="108577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</a:rPr>
              <a:t>LUYỆN TẬP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2232" name="Google Shape;2232;p55"/>
          <p:cNvSpPr/>
          <p:nvPr/>
        </p:nvSpPr>
        <p:spPr>
          <a:xfrm>
            <a:off x="207502" y="1385665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8" name="Google Shape;2248;p55"/>
          <p:cNvGrpSpPr/>
          <p:nvPr/>
        </p:nvGrpSpPr>
        <p:grpSpPr>
          <a:xfrm rot="598074">
            <a:off x="8335660" y="428962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8428195" y="972499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9142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9336" y="868091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2.19</a:t>
            </a:r>
            <a:r>
              <a:rPr lang="en-US" sz="2400" dirty="0" smtClean="0"/>
              <a:t>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khẳng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hay </a:t>
            </a:r>
            <a:r>
              <a:rPr lang="en-US" sz="2400" dirty="0" err="1" smtClean="0"/>
              <a:t>sai</a:t>
            </a:r>
            <a:r>
              <a:rPr lang="en-US" sz="2400" dirty="0" smtClean="0"/>
              <a:t>?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054" y="1383741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30 là 5 </a:t>
            </a:r>
            <a:r>
              <a:rPr lang="fr-FR" sz="2400" dirty="0" err="1"/>
              <a:t>và</a:t>
            </a:r>
            <a:r>
              <a:rPr lang="fr-FR" sz="2400" dirty="0"/>
              <a:t> 6. 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89645" y="1881608"/>
            <a:ext cx="746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fr-FR" sz="2400" dirty="0" err="1"/>
              <a:t>Tích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hai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bất</a:t>
            </a:r>
            <a:r>
              <a:rPr lang="fr-FR" sz="2400" dirty="0"/>
              <a:t> </a:t>
            </a:r>
            <a:r>
              <a:rPr lang="fr-FR" sz="2400" dirty="0" err="1"/>
              <a:t>kì</a:t>
            </a:r>
            <a:r>
              <a:rPr lang="fr-FR" sz="2400" dirty="0"/>
              <a:t> </a:t>
            </a:r>
            <a:r>
              <a:rPr lang="fr-FR" sz="2400" dirty="0" err="1"/>
              <a:t>luôn</a:t>
            </a:r>
            <a:r>
              <a:rPr lang="fr-FR" sz="2400" dirty="0"/>
              <a:t> là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 smtClean="0"/>
              <a:t>lẻ</a:t>
            </a:r>
            <a:r>
              <a:rPr lang="fr-FR" sz="2400" dirty="0" smtClean="0"/>
              <a:t>.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707" y="2757629"/>
            <a:ext cx="672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fr-FR" sz="2400" dirty="0" err="1"/>
              <a:t>Ước</a:t>
            </a:r>
            <a:r>
              <a:rPr lang="fr-FR" sz="2400" dirty="0"/>
              <a:t> </a:t>
            </a:r>
            <a:r>
              <a:rPr lang="fr-FR" sz="2400" dirty="0" err="1"/>
              <a:t>nguyên</a:t>
            </a:r>
            <a:r>
              <a:rPr lang="fr-FR" sz="2400" dirty="0"/>
              <a:t> </a:t>
            </a:r>
            <a:r>
              <a:rPr lang="fr-FR" sz="2400" dirty="0" err="1"/>
              <a:t>tố</a:t>
            </a:r>
            <a:r>
              <a:rPr lang="fr-FR" sz="2400" dirty="0"/>
              <a:t> </a:t>
            </a:r>
            <a:r>
              <a:rPr lang="fr-FR" sz="2400" dirty="0" err="1"/>
              <a:t>nhỏ</a:t>
            </a:r>
            <a:r>
              <a:rPr lang="fr-FR" sz="2400" dirty="0"/>
              <a:t> </a:t>
            </a:r>
            <a:r>
              <a:rPr lang="fr-FR" sz="2400" dirty="0" err="1"/>
              <a:t>nhất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là 2.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9707" y="3390428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bội</a:t>
            </a:r>
            <a:r>
              <a:rPr lang="fr-FR" sz="2400" dirty="0"/>
              <a:t> </a:t>
            </a:r>
            <a:r>
              <a:rPr lang="fr-FR" sz="2400" dirty="0" err="1"/>
              <a:t>của</a:t>
            </a:r>
            <a:r>
              <a:rPr lang="fr-FR" sz="2400" dirty="0"/>
              <a:t> 3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707" y="4256360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e) </a:t>
            </a:r>
            <a:r>
              <a:rPr lang="fr-FR" sz="2400" dirty="0" err="1"/>
              <a:t>Mọi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chẵn</a:t>
            </a:r>
            <a:r>
              <a:rPr lang="fr-FR" sz="2400" dirty="0"/>
              <a:t> </a:t>
            </a:r>
            <a:r>
              <a:rPr lang="fr-FR" sz="2400" dirty="0" err="1"/>
              <a:t>đều</a:t>
            </a:r>
            <a:r>
              <a:rPr lang="fr-FR" sz="2400" dirty="0"/>
              <a:t> là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. </a:t>
            </a:r>
            <a:endParaRPr lang="vi-V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1302" y="136291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2754" y="2376911"/>
            <a:ext cx="38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2.3 = 6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chẵn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361" y="2769014"/>
            <a:ext cx="114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3160" y="3836008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bội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3 –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tố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2366" y="4681835"/>
            <a:ext cx="592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Sai. </a:t>
            </a:r>
            <a:r>
              <a:rPr lang="en-US" sz="2400" dirty="0" err="1" smtClean="0">
                <a:solidFill>
                  <a:srgbClr val="FF0000"/>
                </a:solidFill>
              </a:rPr>
              <a:t>Vì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chẵn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tố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/>
      <p:bldP spid="36" grpId="0"/>
      <p:bldP spid="37" grpId="0"/>
      <p:bldP spid="38" grpId="0"/>
      <p:bldP spid="39" grpId="0"/>
      <p:bldP spid="40" grpId="0"/>
      <p:bldP spid="41" grpId="0"/>
      <p:bldP spid="2" grpId="0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54"/>
          <p:cNvSpPr/>
          <p:nvPr/>
        </p:nvSpPr>
        <p:spPr>
          <a:xfrm>
            <a:off x="1305746" y="91999"/>
            <a:ext cx="2815654" cy="55525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49" name="Google Shape;2149;p54"/>
          <p:cNvSpPr txBox="1">
            <a:spLocks noGrp="1"/>
          </p:cNvSpPr>
          <p:nvPr>
            <p:ph type="title"/>
          </p:nvPr>
        </p:nvSpPr>
        <p:spPr>
          <a:xfrm>
            <a:off x="1095491" y="52801"/>
            <a:ext cx="27586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B050"/>
                </a:solidFill>
              </a:rPr>
              <a:t>Luyện tập 3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2201" name="Google Shape;2201;p54"/>
          <p:cNvSpPr/>
          <p:nvPr/>
        </p:nvSpPr>
        <p:spPr>
          <a:xfrm rot="-971606">
            <a:off x="1189587" y="216333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429977" y="1104351"/>
            <a:ext cx="725141" cy="703442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64560" y="4489342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1" name="Google Shape;2221;p54"/>
          <p:cNvSpPr/>
          <p:nvPr/>
        </p:nvSpPr>
        <p:spPr>
          <a:xfrm rot="1080777">
            <a:off x="8696660" y="4760448"/>
            <a:ext cx="191776" cy="17522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7622" y="783980"/>
            <a:ext cx="81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8487" y="1378855"/>
            <a:ext cx="10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36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886686" y="1413254"/>
            <a:ext cx="146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105</a:t>
            </a:r>
            <a:endParaRPr lang="vi-VN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159428" y="1840520"/>
            <a:ext cx="115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295753" y="2316329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95558" y="2316329"/>
            <a:ext cx="54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36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56620" y="230147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96493" y="2777994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18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74759" y="27905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38913" y="3201377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9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60853" y="3224805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38913" y="3659062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56620" y="36590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48220" y="406335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876" y="22590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046451" y="4518817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b="1" dirty="0" smtClean="0"/>
              <a:t> 36 = 2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.3</a:t>
            </a:r>
            <a:r>
              <a:rPr lang="en-US" sz="2400" b="1" baseline="30000" dirty="0" smtClean="0"/>
              <a:t>2</a:t>
            </a:r>
            <a:endParaRPr lang="vi-VN" sz="2400" b="1" dirty="0"/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6539148" y="2229515"/>
            <a:ext cx="0" cy="21031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43035" y="2229515"/>
            <a:ext cx="85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105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700015" y="222736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939888" y="2691180"/>
            <a:ext cx="54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35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18154" y="2703734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5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82308" y="3114563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704248" y="3137991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7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82308" y="3572248"/>
            <a:ext cx="78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1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277271" y="217220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b) </a:t>
            </a:r>
            <a:endParaRPr lang="vi-VN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289846" y="4432003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Vậy</a:t>
            </a:r>
            <a:r>
              <a:rPr lang="en-US" sz="2400" b="1" dirty="0" smtClean="0"/>
              <a:t> 105 = 3.5.7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 animBg="1"/>
      <p:bldP spid="2149" grpId="0"/>
      <p:bldP spid="2" grpId="0"/>
      <p:bldP spid="3" grpId="0"/>
      <p:bldP spid="81" grpId="0"/>
      <p:bldP spid="82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4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5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163" y="258491"/>
            <a:ext cx="810683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2.18</a:t>
            </a:r>
            <a:r>
              <a:rPr lang="en-US" sz="2400" dirty="0" smtClean="0"/>
              <a:t>.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120; 102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thừa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Nam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732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 = 2  . 3. 4 . 5;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22400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102 = 2 . 51 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067" y="2182223"/>
            <a:ext cx="202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Trả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lời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163" y="2701211"/>
            <a:ext cx="7890933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quả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Nam </a:t>
            </a:r>
            <a:r>
              <a:rPr lang="fr-FR" sz="2400" b="1" dirty="0" err="1">
                <a:latin typeface="+mn-lt"/>
                <a:ea typeface="Calibri" panose="020F0502020204030204" pitchFamily="34" charset="0"/>
              </a:rPr>
              <a:t>sai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4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51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Sửa</a:t>
            </a:r>
            <a:r>
              <a:rPr lang="fr-FR" sz="2400" b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b="1" u="sng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fr-FR" sz="2400" b="1" dirty="0">
                <a:latin typeface="+mn-lt"/>
                <a:ea typeface="Calibri" panose="020F0502020204030204" pitchFamily="34" charset="0"/>
              </a:rPr>
              <a:t> :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120 =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 3 . 5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102 </a:t>
            </a:r>
            <a:r>
              <a:rPr lang="fr-FR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2 . 3 . 17. </a:t>
            </a:r>
            <a:endParaRPr lang="en-US" sz="24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26;p55"/>
          <p:cNvGrpSpPr/>
          <p:nvPr/>
        </p:nvGrpSpPr>
        <p:grpSpPr>
          <a:xfrm>
            <a:off x="2715862" y="-334018"/>
            <a:ext cx="3683784" cy="1537385"/>
            <a:chOff x="2214886" y="42503"/>
            <a:chExt cx="5478966" cy="1264809"/>
          </a:xfrm>
        </p:grpSpPr>
        <p:sp>
          <p:nvSpPr>
            <p:cNvPr id="6" name="Google Shape;2227;p55"/>
            <p:cNvSpPr/>
            <p:nvPr/>
          </p:nvSpPr>
          <p:spPr>
            <a:xfrm>
              <a:off x="2255338" y="374887"/>
              <a:ext cx="5438514" cy="47161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228;p55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229;p55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3138" y="104583"/>
            <a:ext cx="333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VẬN DỤNG</a:t>
            </a:r>
            <a:endParaRPr lang="vi-VN" sz="3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225" y="539119"/>
            <a:ext cx="810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2.23</a:t>
            </a:r>
            <a:r>
              <a:rPr lang="en-US" sz="2000" dirty="0" smtClean="0"/>
              <a:t>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30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. </a:t>
            </a:r>
            <a:r>
              <a:rPr lang="en-US" sz="2000" dirty="0" err="1" smtClean="0"/>
              <a:t>Cô</a:t>
            </a:r>
            <a:r>
              <a:rPr lang="en-US" sz="2000" dirty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chia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1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3911" y="1904466"/>
            <a:ext cx="115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C00000"/>
                </a:solidFill>
              </a:rPr>
              <a:t>:</a:t>
            </a:r>
            <a:endParaRPr lang="vi-VN" sz="2000" b="1" i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Gọi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x (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, 1&lt; x &lt; 30,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 smtClean="0"/>
                  <a:t>*</a:t>
                </a:r>
                <a:r>
                  <a:rPr lang="en-US" sz="2000" dirty="0" smtClean="0"/>
                  <a:t>)  </a:t>
                </a:r>
                <a:endParaRPr lang="vi-VN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242675"/>
                <a:ext cx="7399866" cy="427746"/>
              </a:xfrm>
              <a:prstGeom prst="rect">
                <a:avLst/>
              </a:prstGeom>
              <a:blipFill>
                <a:blip r:embed="rId2"/>
                <a:stretch>
                  <a:fillRect l="-906" t="-1429" b="-2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19710" y="2543315"/>
                <a:ext cx="739986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lớp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30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.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=&gt;30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x =&gt;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Ư(30) = {1; 2; 3; 5; 6; 15; 30}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1&lt; x &lt; </a:t>
                </a:r>
                <a:r>
                  <a:rPr lang="en-US" sz="2000" dirty="0" smtClean="0"/>
                  <a:t>30 </a:t>
                </a:r>
              </a:p>
              <a:p>
                <a:pPr marL="342900" indent="-3429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{ 2; 3; 5; 6; 15}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lớp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15</a:t>
                </a:r>
                <a:r>
                  <a:rPr lang="en-US" sz="2000" dirty="0" smtClean="0"/>
                  <a:t> ;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10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chemeClr val="accent6">
                        <a:lumMod val="25000"/>
                      </a:schemeClr>
                    </a:solidFill>
                  </a:rPr>
                  <a:t>6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 smtClean="0"/>
                  <a:t>; 2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chemeClr val="accent6">
                        <a:lumMod val="25000"/>
                      </a:schemeClr>
                    </a:solidFill>
                  </a:rPr>
                  <a:t>5</a:t>
                </a:r>
                <a:r>
                  <a:rPr lang="en-US" sz="2000" dirty="0" smtClean="0"/>
                  <a:t>;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sz="2000" dirty="0" smtClean="0"/>
                  <a:t>; 15 </a:t>
                </a:r>
                <a:r>
                  <a:rPr lang="en-US" sz="2000" dirty="0" err="1" smtClean="0"/>
                  <a:t>người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10" y="2543315"/>
                <a:ext cx="7399866" cy="2677656"/>
              </a:xfrm>
              <a:prstGeom prst="rect">
                <a:avLst/>
              </a:prstGeom>
              <a:blipFill>
                <a:blip r:embed="rId3"/>
                <a:stretch>
                  <a:fillRect l="-906" r="-824" b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1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059213" y="97480"/>
            <a:ext cx="7640343" cy="5005539"/>
            <a:chOff x="1080009" y="88960"/>
            <a:chExt cx="7640343" cy="5005539"/>
          </a:xfrm>
        </p:grpSpPr>
        <p:sp>
          <p:nvSpPr>
            <p:cNvPr id="2415" name="Google Shape;2415;p58"/>
            <p:cNvSpPr/>
            <p:nvPr/>
          </p:nvSpPr>
          <p:spPr>
            <a:xfrm>
              <a:off x="1080009" y="425070"/>
              <a:ext cx="7640343" cy="4178426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692978" y="416001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745301" y="55015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848175" y="-18589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7550798" y="3965546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352588" y="1524762"/>
            <a:ext cx="73143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Xem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lại bài và luyện tập phân tích một số ra thừa số nguyên tố bằng 2 cách: theo sơ đồ cây và sơ đồ cột.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Đọc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hiểu thêm mục “ 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  cuối bài ( SGK –tr40)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thành nốt các bài tập còn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lại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trên lớp và </a:t>
            </a:r>
            <a:r>
              <a:rPr lang="pt-BR" sz="2000" dirty="0" smtClean="0">
                <a:latin typeface="+mn-lt"/>
                <a:ea typeface="Calibri" panose="020F0502020204030204" pitchFamily="34" charset="0"/>
              </a:rPr>
              <a:t>luyện tập thêm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  <a:ea typeface="Calibri" panose="020F0502020204030204" pitchFamily="34" charset="0"/>
              </a:rPr>
              <a:t>Xem 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trước các bài tập phần  “</a:t>
            </a:r>
            <a:r>
              <a:rPr lang="pt-BR" sz="2000" b="1" dirty="0">
                <a:latin typeface="+mn-lt"/>
                <a:ea typeface="Calibri" panose="020F0502020204030204" pitchFamily="34" charset="0"/>
              </a:rPr>
              <a:t>Luyện tập chung</a:t>
            </a:r>
            <a:r>
              <a:rPr lang="pt-BR" sz="2000" dirty="0">
                <a:latin typeface="+mn-lt"/>
                <a:ea typeface="Calibri" panose="020F0502020204030204" pitchFamily="34" charset="0"/>
              </a:rPr>
              <a:t>”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5" name="Google Shape;2265;p56"/>
          <p:cNvSpPr/>
          <p:nvPr/>
        </p:nvSpPr>
        <p:spPr>
          <a:xfrm>
            <a:off x="2236228" y="406300"/>
            <a:ext cx="4846369" cy="1010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2266;p56"/>
          <p:cNvGrpSpPr/>
          <p:nvPr/>
        </p:nvGrpSpPr>
        <p:grpSpPr>
          <a:xfrm rot="889286">
            <a:off x="6335671" y="-8037"/>
            <a:ext cx="1112916" cy="995615"/>
            <a:chOff x="5862862" y="867279"/>
            <a:chExt cx="1912829" cy="1010210"/>
          </a:xfrm>
        </p:grpSpPr>
        <p:sp>
          <p:nvSpPr>
            <p:cNvPr id="18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2275;p56"/>
          <p:cNvGrpSpPr/>
          <p:nvPr/>
        </p:nvGrpSpPr>
        <p:grpSpPr>
          <a:xfrm>
            <a:off x="2150399" y="838349"/>
            <a:ext cx="809508" cy="712396"/>
            <a:chOff x="1292108" y="3397926"/>
            <a:chExt cx="1762332" cy="1404699"/>
          </a:xfrm>
        </p:grpSpPr>
        <p:sp>
          <p:nvSpPr>
            <p:cNvPr id="19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19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48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42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36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4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8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13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07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01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4" name="Google Shape;2334;p56"/>
          <p:cNvSpPr txBox="1">
            <a:spLocks/>
          </p:cNvSpPr>
          <p:nvPr/>
        </p:nvSpPr>
        <p:spPr>
          <a:xfrm rot="-159">
            <a:off x="1536280" y="338720"/>
            <a:ext cx="6495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Odibee Sans"/>
                <a:cs typeface="Arial" panose="020B0604020202020204" pitchFamily="34" charset="0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dibee Sans"/>
              <a:buNone/>
              <a:defRPr sz="12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vi-VN" sz="3200" b="1" smtClean="0">
                <a:solidFill>
                  <a:srgbClr val="FFFFFF"/>
                </a:solidFill>
              </a:rPr>
              <a:t>HƯỚNG DẪN VỀ NHÀ</a:t>
            </a:r>
            <a:endParaRPr lang="vi-VN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185" grpId="0" animBg="1"/>
      <p:bldP spid="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 Diagonal Corner Rectangle 128"/>
          <p:cNvSpPr/>
          <p:nvPr/>
        </p:nvSpPr>
        <p:spPr>
          <a:xfrm>
            <a:off x="2222500" y="1257889"/>
            <a:ext cx="5436556" cy="2575065"/>
          </a:xfrm>
          <a:prstGeom prst="round2Diag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Google Shape;730;p29"/>
          <p:cNvSpPr/>
          <p:nvPr/>
        </p:nvSpPr>
        <p:spPr>
          <a:xfrm rot="21599984">
            <a:off x="1858691" y="1182812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739;p29"/>
          <p:cNvGrpSpPr/>
          <p:nvPr/>
        </p:nvGrpSpPr>
        <p:grpSpPr>
          <a:xfrm rot="227">
            <a:off x="4008330" y="3753340"/>
            <a:ext cx="1917772" cy="265361"/>
            <a:chOff x="5889124" y="4026299"/>
            <a:chExt cx="1800075" cy="249075"/>
          </a:xfrm>
        </p:grpSpPr>
        <p:sp>
          <p:nvSpPr>
            <p:cNvPr id="13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85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3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67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61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55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49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43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1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25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818;p29"/>
          <p:cNvGrpSpPr/>
          <p:nvPr/>
        </p:nvGrpSpPr>
        <p:grpSpPr>
          <a:xfrm rot="5400197">
            <a:off x="6786100" y="2671663"/>
            <a:ext cx="1598601" cy="242765"/>
            <a:chOff x="1777900" y="2356875"/>
            <a:chExt cx="5003236" cy="814081"/>
          </a:xfrm>
        </p:grpSpPr>
        <p:sp>
          <p:nvSpPr>
            <p:cNvPr id="92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2611587" y="1257889"/>
            <a:ext cx="4711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BÀI 10: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SỐ NGUYÊN TỐ</a:t>
            </a: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(2 </a:t>
            </a:r>
            <a:r>
              <a:rPr lang="en-US" sz="4000" b="1" dirty="0" err="1" smtClean="0">
                <a:solidFill>
                  <a:schemeClr val="accent6">
                    <a:lumMod val="25000"/>
                  </a:schemeClr>
                </a:solidFill>
              </a:rPr>
              <a:t>tiết</a:t>
            </a:r>
            <a:r>
              <a:rPr lang="en-US" sz="4000" b="1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vi-VN" sz="40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844;p81"/>
          <p:cNvGrpSpPr/>
          <p:nvPr/>
        </p:nvGrpSpPr>
        <p:grpSpPr>
          <a:xfrm>
            <a:off x="7891575" y="1023044"/>
            <a:ext cx="1204946" cy="985385"/>
            <a:chOff x="1269179" y="800254"/>
            <a:chExt cx="1204946" cy="985385"/>
          </a:xfrm>
        </p:grpSpPr>
        <p:sp>
          <p:nvSpPr>
            <p:cNvPr id="3" name="Google Shape;3845;p81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46;p81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47;p81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8;p81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49;p81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50;p81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51;p81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52;p56"/>
          <p:cNvGrpSpPr/>
          <p:nvPr/>
        </p:nvGrpSpPr>
        <p:grpSpPr>
          <a:xfrm rot="-1332500">
            <a:off x="461860" y="4102510"/>
            <a:ext cx="668144" cy="660271"/>
            <a:chOff x="1560678" y="386628"/>
            <a:chExt cx="1762332" cy="1726722"/>
          </a:xfrm>
        </p:grpSpPr>
        <p:sp>
          <p:nvSpPr>
            <p:cNvPr id="11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371;p56"/>
          <p:cNvGrpSpPr/>
          <p:nvPr/>
        </p:nvGrpSpPr>
        <p:grpSpPr>
          <a:xfrm rot="-268815">
            <a:off x="8020932" y="4225091"/>
            <a:ext cx="535042" cy="607335"/>
            <a:chOff x="4257150" y="439500"/>
            <a:chExt cx="496378" cy="634217"/>
          </a:xfrm>
        </p:grpSpPr>
        <p:sp>
          <p:nvSpPr>
            <p:cNvPr id="30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79;p56"/>
          <p:cNvGrpSpPr/>
          <p:nvPr/>
        </p:nvGrpSpPr>
        <p:grpSpPr>
          <a:xfrm>
            <a:off x="8361949" y="280782"/>
            <a:ext cx="435645" cy="436781"/>
            <a:chOff x="-222388" y="1680158"/>
            <a:chExt cx="776827" cy="778853"/>
          </a:xfrm>
        </p:grpSpPr>
        <p:sp>
          <p:nvSpPr>
            <p:cNvPr id="38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39;p20"/>
          <p:cNvSpPr/>
          <p:nvPr/>
        </p:nvSpPr>
        <p:spPr>
          <a:xfrm>
            <a:off x="361859" y="23647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rgbClr val="FFE466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sp>
        <p:nvSpPr>
          <p:cNvPr id="53" name="Google Shape;2265;p56"/>
          <p:cNvSpPr/>
          <p:nvPr/>
        </p:nvSpPr>
        <p:spPr>
          <a:xfrm>
            <a:off x="1225341" y="1493145"/>
            <a:ext cx="6746283" cy="246952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1710268" y="1789853"/>
            <a:ext cx="5784544" cy="16094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BẠN ĐÃ CHÚ Ý BÀI GIẢNG!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5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342574" y="1247521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6819734" y="14310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4757877" y="314354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49839" y="2421096"/>
            <a:ext cx="2984244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4">
                    <a:lumMod val="50000"/>
                  </a:schemeClr>
                </a:solidFill>
              </a:rPr>
              <a:t>SỐ NGUYÊN TỐ VÀ HỢP SỐ</a:t>
            </a:r>
            <a:endParaRPr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896566" y="4193849"/>
            <a:ext cx="442105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C00000"/>
                </a:solidFill>
              </a:rPr>
              <a:t>PHÂN TÍCH MỘT SỐ RA THỪA SỐ NGUYÊN TỐ</a:t>
            </a:r>
            <a:endParaRPr sz="2800" b="1" dirty="0">
              <a:solidFill>
                <a:srgbClr val="C00000"/>
              </a:solidFill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5675112" y="2457817"/>
            <a:ext cx="2435498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</a:rPr>
              <a:t>LUYỆN TẬP – VẬN DỤNG</a:t>
            </a:r>
            <a:endParaRPr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2539" y="495418"/>
            <a:ext cx="5308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638386" y="3023223"/>
            <a:ext cx="4696418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lt1"/>
                </a:solidFill>
              </a:rPr>
              <a:t>SỐ NGUYÊN TỐ VÀ HỢP SỐ</a:t>
            </a:r>
            <a:endParaRPr sz="4000" b="1" dirty="0">
              <a:solidFill>
                <a:schemeClr val="lt1"/>
              </a:solidFill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792910" y="428714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-2699865">
            <a:off x="8304756" y="118618"/>
            <a:ext cx="899326" cy="544355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0"/>
          <p:cNvGrpSpPr/>
          <p:nvPr/>
        </p:nvGrpSpPr>
        <p:grpSpPr>
          <a:xfrm>
            <a:off x="8481528" y="82646"/>
            <a:ext cx="487452" cy="469487"/>
            <a:chOff x="3191567" y="2445279"/>
            <a:chExt cx="513948" cy="481285"/>
          </a:xfrm>
        </p:grpSpPr>
        <p:sp>
          <p:nvSpPr>
            <p:cNvPr id="878" name="Google Shape;878;p30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7853462" y="4498366"/>
            <a:ext cx="1325801" cy="215722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894552" y="81828"/>
            <a:ext cx="679789" cy="747768"/>
          </a:xfrm>
          <a:prstGeom prst="rect">
            <a:avLst/>
          </a:prstGeom>
        </p:spPr>
      </p:pic>
      <p:sp>
        <p:nvSpPr>
          <p:cNvPr id="68" name="Title 2"/>
          <p:cNvSpPr txBox="1">
            <a:spLocks/>
          </p:cNvSpPr>
          <p:nvPr/>
        </p:nvSpPr>
        <p:spPr>
          <a:xfrm>
            <a:off x="1509925" y="170293"/>
            <a:ext cx="626334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/>
              <a:t>Chia </a:t>
            </a:r>
            <a:r>
              <a:rPr lang="en-US" sz="2400" b="1" dirty="0" err="1" smtClean="0"/>
              <a:t>nhóm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ước</a:t>
            </a:r>
            <a:endParaRPr lang="vi-VN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252730" y="772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HOẠT ĐỘNG NHÓM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9925" y="1692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i="1" u="sng" dirty="0" err="1" smtClean="0"/>
              <a:t>Hình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thức</a:t>
            </a:r>
            <a:r>
              <a:rPr lang="en-US" sz="2400" i="1" u="sng" dirty="0" smtClean="0"/>
              <a:t>: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1501100" y="2579761"/>
            <a:ext cx="69655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 smtClean="0"/>
              <a:t>- </a:t>
            </a:r>
            <a:r>
              <a:rPr lang="en-US" sz="2400" i="1" u="sng" dirty="0" err="1" smtClean="0"/>
              <a:t>Nhiệm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vụ</a:t>
            </a:r>
            <a:r>
              <a:rPr lang="en-US" sz="2400" i="1" u="sng" dirty="0" smtClean="0"/>
              <a:t>: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lượt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HĐ1</a:t>
            </a:r>
            <a:r>
              <a:rPr lang="en-US" sz="2400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HĐ2</a:t>
            </a:r>
            <a:r>
              <a:rPr lang="en-US" sz="2400" dirty="0" smtClean="0"/>
              <a:t>; </a:t>
            </a:r>
            <a:r>
              <a:rPr lang="en-US" sz="2400" b="1" dirty="0" smtClean="0">
                <a:solidFill>
                  <a:srgbClr val="C00000"/>
                </a:solidFill>
              </a:rPr>
              <a:t>HĐ3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9925" y="3712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i="1" u="sng" dirty="0" err="1" smtClean="0"/>
              <a:t>Thời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gian</a:t>
            </a:r>
            <a:r>
              <a:rPr lang="en-US" sz="2400" i="1" u="sng" dirty="0" smtClean="0"/>
              <a:t>: </a:t>
            </a:r>
            <a:r>
              <a:rPr lang="en-US" sz="2400" dirty="0" smtClean="0"/>
              <a:t>8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677" y="1049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4" grpId="0" animBg="1"/>
      <p:bldP spid="5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8980" y="617736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HĐ1</a:t>
            </a:r>
            <a:endParaRPr lang="vi-VN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960" y="593636"/>
            <a:ext cx="61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Tìm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ước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số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ước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số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trong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Bảng</a:t>
            </a:r>
            <a:r>
              <a:rPr lang="en-US" sz="1800" dirty="0" smtClean="0">
                <a:latin typeface="+mn-lt"/>
              </a:rPr>
              <a:t> 2.1</a:t>
            </a:r>
            <a:endParaRPr lang="vi-VN" sz="18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3215996" y="473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PHIẾU HỌC TẬP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50935" y="255082"/>
            <a:ext cx="16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Nhóm</a:t>
            </a:r>
            <a:r>
              <a:rPr lang="en-US" sz="1600" b="1" dirty="0" smtClean="0"/>
              <a:t>: ……</a:t>
            </a:r>
            <a:endParaRPr lang="vi-VN" sz="16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15802"/>
              </p:ext>
            </p:extLst>
          </p:nvPr>
        </p:nvGraphicFramePr>
        <p:xfrm>
          <a:off x="3074156" y="1000425"/>
          <a:ext cx="3504444" cy="4073674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847103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48919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168148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Các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ước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latin typeface="+mn-lt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2; 5; 10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7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1; 11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6096" y="14295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HĐ2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122" y="122450"/>
            <a:ext cx="665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Hãy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trong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2.1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thành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hai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nhóm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theo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bảng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sau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"/>
            <a:ext cx="9144000" cy="5156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17969"/>
              </p:ext>
            </p:extLst>
          </p:nvPr>
        </p:nvGraphicFramePr>
        <p:xfrm>
          <a:off x="837078" y="561898"/>
          <a:ext cx="7962904" cy="1408045"/>
        </p:xfrm>
        <a:graphic>
          <a:graphicData uri="http://schemas.openxmlformats.org/drawingml/2006/table">
            <a:tbl>
              <a:tblPr firstRow="1" bandRow="1">
                <a:tableStyleId>{0E1BE92D-8BE5-4443-8892-37689FE3B34C}</a:tableStyleId>
              </a:tblPr>
              <a:tblGrid>
                <a:gridCol w="3981452">
                  <a:extLst>
                    <a:ext uri="{9D8B030D-6E8A-4147-A177-3AD203B41FA5}">
                      <a16:colId xmlns:a16="http://schemas.microsoft.com/office/drawing/2014/main" val="2612681991"/>
                    </a:ext>
                  </a:extLst>
                </a:gridCol>
                <a:gridCol w="3981452">
                  <a:extLst>
                    <a:ext uri="{9D8B030D-6E8A-4147-A177-3AD203B41FA5}">
                      <a16:colId xmlns:a16="http://schemas.microsoft.com/office/drawing/2014/main" val="2726155902"/>
                    </a:ext>
                  </a:extLst>
                </a:gridCol>
              </a:tblGrid>
              <a:tr h="64604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 smtClean="0"/>
                        <a:t>Nhóm</a:t>
                      </a:r>
                      <a:r>
                        <a:rPr lang="en-US" sz="1600" b="1" baseline="0" dirty="0" smtClean="0"/>
                        <a:t> 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err="1" smtClean="0"/>
                        <a:t>Các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số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chỉ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có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hai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ước</a:t>
                      </a:r>
                      <a:r>
                        <a:rPr lang="en-US" sz="1600" b="1" baseline="0" dirty="0" smtClean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dirty="0" err="1" smtClean="0"/>
                        <a:t>Nhóm</a:t>
                      </a:r>
                      <a:r>
                        <a:rPr lang="en-US" sz="1600" b="1" baseline="0" dirty="0" smtClean="0"/>
                        <a:t> B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1" baseline="0" dirty="0" smtClean="0"/>
                        <a:t>(</a:t>
                      </a:r>
                      <a:r>
                        <a:rPr lang="en-US" sz="1600" b="1" baseline="0" dirty="0" err="1" smtClean="0"/>
                        <a:t>Các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số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có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nhiều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hơn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hai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ước</a:t>
                      </a:r>
                      <a:r>
                        <a:rPr lang="en-US" sz="1600" b="1" baseline="0" dirty="0" smtClean="0"/>
                        <a:t>)</a:t>
                      </a:r>
                      <a:endParaRPr lang="vi-VN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3543"/>
                  </a:ext>
                </a:extLst>
              </a:tr>
              <a:tr h="758313"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481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046096" y="2135461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HĐ3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1121" y="2101741"/>
            <a:ext cx="353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Suy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nghĩ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và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câu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hỏi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096" y="2621812"/>
            <a:ext cx="3624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a)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1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bao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nhiêu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6096" y="3484806"/>
            <a:ext cx="72058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chia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hết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2;  5; 7; 2017; 2018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không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?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xét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gì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số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ước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0?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391" y="3054724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622" y="4038485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2622" y="4365453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622" y="4721749"/>
            <a:ext cx="73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……………………………………………………………………………….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74886"/>
              </p:ext>
            </p:extLst>
          </p:nvPr>
        </p:nvGraphicFramePr>
        <p:xfrm>
          <a:off x="2615612" y="456860"/>
          <a:ext cx="4703309" cy="452628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136896">
                  <a:extLst>
                    <a:ext uri="{9D8B030D-6E8A-4147-A177-3AD203B41FA5}">
                      <a16:colId xmlns:a16="http://schemas.microsoft.com/office/drawing/2014/main" val="1544844352"/>
                    </a:ext>
                  </a:extLst>
                </a:gridCol>
                <a:gridCol w="1998643">
                  <a:extLst>
                    <a:ext uri="{9D8B030D-6E8A-4147-A177-3AD203B41FA5}">
                      <a16:colId xmlns:a16="http://schemas.microsoft.com/office/drawing/2014/main" val="1143352661"/>
                    </a:ext>
                  </a:extLst>
                </a:gridCol>
                <a:gridCol w="1567770">
                  <a:extLst>
                    <a:ext uri="{9D8B030D-6E8A-4147-A177-3AD203B41FA5}">
                      <a16:colId xmlns:a16="http://schemas.microsoft.com/office/drawing/2014/main" val="1809765352"/>
                    </a:ext>
                  </a:extLst>
                </a:gridCol>
              </a:tblGrid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Các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Số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ước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38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664370853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2656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333601541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492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498406485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4733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1893958134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0488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2; 5; 10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/>
                </a:tc>
                <a:extLst>
                  <a:ext uri="{0D108BD9-81ED-4DB2-BD59-A6C34878D82A}">
                    <a16:rowId xmlns:a16="http://schemas.microsoft.com/office/drawing/2014/main" val="831172989"/>
                  </a:ext>
                </a:extLst>
              </a:tr>
              <a:tr h="34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1; 11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51" marR="665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9347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5550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2266" y="88030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50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2266" y="1311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27140" y="167827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82266" y="16907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550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5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82266" y="2159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</a:t>
            </a:r>
            <a:endParaRPr lang="vi-VN" sz="1800" b="1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2117" y="253848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3; 6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63317" y="253848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361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7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63317" y="294161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85532" y="3366818"/>
            <a:ext cx="118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2; 4; 8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63317" y="3354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82117" y="3765448"/>
            <a:ext cx="9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1; 3; 9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63317" y="376544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48714" y="33788"/>
            <a:ext cx="765025" cy="321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HĐ1</a:t>
            </a:r>
            <a:endParaRPr lang="vi-V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1935</Words>
  <PresentationFormat>On-screen Show (16:9)</PresentationFormat>
  <Paragraphs>317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Fredoka One</vt:lpstr>
      <vt:lpstr>Didact Gothic</vt:lpstr>
      <vt:lpstr>Bellota Text</vt:lpstr>
      <vt:lpstr>Odibee Sans</vt:lpstr>
      <vt:lpstr>Times New Roman</vt:lpstr>
      <vt:lpstr>Wingdings</vt:lpstr>
      <vt:lpstr>Calibri</vt:lpstr>
      <vt:lpstr>Symbol</vt:lpstr>
      <vt:lpstr>Cambria Math</vt:lpstr>
      <vt:lpstr>Arial</vt:lpstr>
      <vt:lpstr>Proxima Nova</vt:lpstr>
      <vt:lpstr>Proxima Nova Semibold</vt:lpstr>
      <vt:lpstr>Roboto Condensed</vt:lpstr>
      <vt:lpstr>Abel</vt:lpstr>
      <vt:lpstr>End of the School Year by Slidesgo</vt:lpstr>
      <vt:lpstr>Slidesgo Final Pages</vt:lpstr>
      <vt:lpstr>CHÀO MỪNG CÁC EM ĐẾN VỚI TIẾT HỌC!</vt:lpstr>
      <vt:lpstr>KHỞI ĐỘNG</vt:lpstr>
      <vt:lpstr>PowerPoint Presentation</vt:lpstr>
      <vt:lpstr>SỐ NGUYÊN TỐ VÀ HỢP SỐ</vt:lpstr>
      <vt:lpstr>SỐ NGUYÊN TỐ VÀ HỢP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PHÂN TÍCH MỘT SỐ RA THỪA SỐ NGUYÊN TỐ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Phương pháp phân tích theo sơ đồ cột</vt:lpstr>
      <vt:lpstr>PowerPoint Presentation</vt:lpstr>
      <vt:lpstr>LUYỆN TẬP</vt:lpstr>
      <vt:lpstr>Luyện tập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2021-09-16T01:43:13Z</dcterms:modified>
</cp:coreProperties>
</file>