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0"/>
  </p:notesMasterIdLst>
  <p:sldIdLst>
    <p:sldId id="256" r:id="rId2"/>
    <p:sldId id="257" r:id="rId3"/>
    <p:sldId id="295" r:id="rId4"/>
    <p:sldId id="296" r:id="rId5"/>
    <p:sldId id="262" r:id="rId6"/>
    <p:sldId id="258" r:id="rId7"/>
    <p:sldId id="263" r:id="rId8"/>
    <p:sldId id="264" r:id="rId9"/>
    <p:sldId id="300" r:id="rId10"/>
    <p:sldId id="261" r:id="rId11"/>
    <p:sldId id="259" r:id="rId12"/>
    <p:sldId id="297" r:id="rId13"/>
    <p:sldId id="299" r:id="rId14"/>
    <p:sldId id="298" r:id="rId15"/>
    <p:sldId id="302" r:id="rId16"/>
    <p:sldId id="301" r:id="rId17"/>
    <p:sldId id="265" r:id="rId18"/>
    <p:sldId id="260" r:id="rId19"/>
  </p:sldIdLst>
  <p:sldSz cx="9144000" cy="5143500" type="screen16x9"/>
  <p:notesSz cx="6858000" cy="9144000"/>
  <p:embeddedFontLst>
    <p:embeddedFont>
      <p:font typeface="Calibri" pitchFamily="34" charset="0"/>
      <p:regular r:id="rId21"/>
      <p:bold r:id="rId22"/>
      <p:italic r:id="rId23"/>
      <p:boldItalic r:id="rId24"/>
    </p:embeddedFont>
    <p:embeddedFont>
      <p:font typeface="Patrick Hand SC" charset="-93"/>
      <p:regular r:id="rId25"/>
    </p:embeddedFont>
    <p:embeddedFont>
      <p:font typeface="Sniglet" charset="0"/>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F7FE69DF-D11E-49BA-B546-6195E4E87960}">
  <a:tblStyle styleId="{F7FE69DF-D11E-49BA-B546-6195E4E87960}"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D46E14-F3A6-45BD-AA53-69B63E3B44A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2" d="100"/>
          <a:sy n="62" d="100"/>
        </p:scale>
        <p:origin x="-1596" y="-5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1766312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 name="Google Shape;4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815525" y="1991825"/>
            <a:ext cx="5585400" cy="11598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b="0"/>
            </a:lvl1pPr>
            <a:lvl2pPr lvl="1">
              <a:spcBef>
                <a:spcPts val="0"/>
              </a:spcBef>
              <a:spcAft>
                <a:spcPts val="0"/>
              </a:spcAft>
              <a:buSzPts val="6000"/>
              <a:buNone/>
              <a:defRPr sz="6000" b="0"/>
            </a:lvl2pPr>
            <a:lvl3pPr lvl="2">
              <a:spcBef>
                <a:spcPts val="0"/>
              </a:spcBef>
              <a:spcAft>
                <a:spcPts val="0"/>
              </a:spcAft>
              <a:buSzPts val="6000"/>
              <a:buNone/>
              <a:defRPr sz="6000" b="0"/>
            </a:lvl3pPr>
            <a:lvl4pPr lvl="3">
              <a:spcBef>
                <a:spcPts val="0"/>
              </a:spcBef>
              <a:spcAft>
                <a:spcPts val="0"/>
              </a:spcAft>
              <a:buSzPts val="6000"/>
              <a:buNone/>
              <a:defRPr sz="6000" b="0"/>
            </a:lvl4pPr>
            <a:lvl5pPr lvl="4">
              <a:spcBef>
                <a:spcPts val="0"/>
              </a:spcBef>
              <a:spcAft>
                <a:spcPts val="0"/>
              </a:spcAft>
              <a:buSzPts val="6000"/>
              <a:buNone/>
              <a:defRPr sz="6000" b="0"/>
            </a:lvl5pPr>
            <a:lvl6pPr lvl="5">
              <a:spcBef>
                <a:spcPts val="0"/>
              </a:spcBef>
              <a:spcAft>
                <a:spcPts val="0"/>
              </a:spcAft>
              <a:buSzPts val="6000"/>
              <a:buNone/>
              <a:defRPr sz="6000" b="0"/>
            </a:lvl6pPr>
            <a:lvl7pPr lvl="6">
              <a:spcBef>
                <a:spcPts val="0"/>
              </a:spcBef>
              <a:spcAft>
                <a:spcPts val="0"/>
              </a:spcAft>
              <a:buSzPts val="6000"/>
              <a:buNone/>
              <a:defRPr sz="6000" b="0"/>
            </a:lvl7pPr>
            <a:lvl8pPr lvl="7">
              <a:spcBef>
                <a:spcPts val="0"/>
              </a:spcBef>
              <a:spcAft>
                <a:spcPts val="0"/>
              </a:spcAft>
              <a:buSzPts val="6000"/>
              <a:buNone/>
              <a:defRPr sz="6000" b="0"/>
            </a:lvl8pPr>
            <a:lvl9pPr lvl="8">
              <a:spcBef>
                <a:spcPts val="0"/>
              </a:spcBef>
              <a:spcAft>
                <a:spcPts val="0"/>
              </a:spcAft>
              <a:buSzPts val="6000"/>
              <a:buNone/>
              <a:defRPr sz="6000" b="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1821550" y="1507150"/>
            <a:ext cx="55008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b="0"/>
            </a:lvl1pPr>
            <a:lvl2pPr lvl="1" rtl="0">
              <a:spcBef>
                <a:spcPts val="0"/>
              </a:spcBef>
              <a:spcAft>
                <a:spcPts val="0"/>
              </a:spcAft>
              <a:buSzPts val="4800"/>
              <a:buNone/>
              <a:defRPr sz="4800" b="0"/>
            </a:lvl2pPr>
            <a:lvl3pPr lvl="2" rtl="0">
              <a:spcBef>
                <a:spcPts val="0"/>
              </a:spcBef>
              <a:spcAft>
                <a:spcPts val="0"/>
              </a:spcAft>
              <a:buSzPts val="4800"/>
              <a:buNone/>
              <a:defRPr sz="4800" b="0"/>
            </a:lvl3pPr>
            <a:lvl4pPr lvl="3" rtl="0">
              <a:spcBef>
                <a:spcPts val="0"/>
              </a:spcBef>
              <a:spcAft>
                <a:spcPts val="0"/>
              </a:spcAft>
              <a:buSzPts val="4800"/>
              <a:buNone/>
              <a:defRPr sz="4800" b="0"/>
            </a:lvl4pPr>
            <a:lvl5pPr lvl="4" rtl="0">
              <a:spcBef>
                <a:spcPts val="0"/>
              </a:spcBef>
              <a:spcAft>
                <a:spcPts val="0"/>
              </a:spcAft>
              <a:buSzPts val="4800"/>
              <a:buNone/>
              <a:defRPr sz="4800" b="0"/>
            </a:lvl5pPr>
            <a:lvl6pPr lvl="5" rtl="0">
              <a:spcBef>
                <a:spcPts val="0"/>
              </a:spcBef>
              <a:spcAft>
                <a:spcPts val="0"/>
              </a:spcAft>
              <a:buSzPts val="4800"/>
              <a:buNone/>
              <a:defRPr sz="4800" b="0"/>
            </a:lvl6pPr>
            <a:lvl7pPr lvl="6" rtl="0">
              <a:spcBef>
                <a:spcPts val="0"/>
              </a:spcBef>
              <a:spcAft>
                <a:spcPts val="0"/>
              </a:spcAft>
              <a:buSzPts val="4800"/>
              <a:buNone/>
              <a:defRPr sz="4800" b="0"/>
            </a:lvl7pPr>
            <a:lvl8pPr lvl="7" rtl="0">
              <a:spcBef>
                <a:spcPts val="0"/>
              </a:spcBef>
              <a:spcAft>
                <a:spcPts val="0"/>
              </a:spcAft>
              <a:buSzPts val="4800"/>
              <a:buNone/>
              <a:defRPr sz="4800" b="0"/>
            </a:lvl8pPr>
            <a:lvl9pPr lvl="8" rtl="0">
              <a:spcBef>
                <a:spcPts val="0"/>
              </a:spcBef>
              <a:spcAft>
                <a:spcPts val="0"/>
              </a:spcAft>
              <a:buSzPts val="4800"/>
              <a:buNone/>
              <a:defRPr sz="4800" b="0"/>
            </a:lvl9pPr>
          </a:lstStyle>
          <a:p>
            <a:endParaRPr/>
          </a:p>
        </p:txBody>
      </p:sp>
      <p:sp>
        <p:nvSpPr>
          <p:cNvPr id="13" name="Google Shape;13;p3"/>
          <p:cNvSpPr txBox="1">
            <a:spLocks noGrp="1"/>
          </p:cNvSpPr>
          <p:nvPr>
            <p:ph type="subTitle" idx="1"/>
          </p:nvPr>
        </p:nvSpPr>
        <p:spPr>
          <a:xfrm>
            <a:off x="1821550" y="2535254"/>
            <a:ext cx="55008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4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
        <p:nvSpPr>
          <p:cNvPr id="14" name="Google Shape;14;p3"/>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1441675" y="1628400"/>
            <a:ext cx="6260700" cy="819900"/>
          </a:xfrm>
          <a:prstGeom prst="rect">
            <a:avLst/>
          </a:prstGeom>
        </p:spPr>
        <p:txBody>
          <a:bodyPr spcFirstLastPara="1" wrap="square" lIns="91425" tIns="91425" rIns="91425" bIns="91425" anchor="t" anchorCtr="0">
            <a:noAutofit/>
          </a:bodyPr>
          <a:lstStyle>
            <a:lvl1pPr marL="457200" lvl="0" indent="-393700" algn="ctr" rtl="0">
              <a:spcBef>
                <a:spcPts val="600"/>
              </a:spcBef>
              <a:spcAft>
                <a:spcPts val="0"/>
              </a:spcAft>
              <a:buSzPts val="2600"/>
              <a:buChar char="+"/>
              <a:defRPr sz="2600"/>
            </a:lvl1pPr>
            <a:lvl2pPr marL="914400" lvl="1" indent="-393700" algn="ctr" rtl="0">
              <a:spcBef>
                <a:spcPts val="0"/>
              </a:spcBef>
              <a:spcAft>
                <a:spcPts val="0"/>
              </a:spcAft>
              <a:buSzPts val="2600"/>
              <a:buChar char="+"/>
              <a:defRPr sz="2600"/>
            </a:lvl2pPr>
            <a:lvl3pPr marL="1371600" lvl="2" indent="-393700" algn="ctr" rtl="0">
              <a:spcBef>
                <a:spcPts val="0"/>
              </a:spcBef>
              <a:spcAft>
                <a:spcPts val="0"/>
              </a:spcAft>
              <a:buSzPts val="2600"/>
              <a:buChar char="+"/>
              <a:defRPr sz="2600"/>
            </a:lvl3pPr>
            <a:lvl4pPr marL="1828800" lvl="3" indent="-393700" algn="ctr" rtl="0">
              <a:spcBef>
                <a:spcPts val="0"/>
              </a:spcBef>
              <a:spcAft>
                <a:spcPts val="0"/>
              </a:spcAft>
              <a:buSzPts val="2600"/>
              <a:buChar char="+"/>
              <a:defRPr sz="2600"/>
            </a:lvl4pPr>
            <a:lvl5pPr marL="2286000" lvl="4" indent="-393700" algn="ctr" rtl="0">
              <a:spcBef>
                <a:spcPts val="0"/>
              </a:spcBef>
              <a:spcAft>
                <a:spcPts val="0"/>
              </a:spcAft>
              <a:buSzPts val="2600"/>
              <a:buChar char="+"/>
              <a:defRPr sz="2600"/>
            </a:lvl5pPr>
            <a:lvl6pPr marL="2743200" lvl="5" indent="-393700" algn="ctr" rtl="0">
              <a:spcBef>
                <a:spcPts val="0"/>
              </a:spcBef>
              <a:spcAft>
                <a:spcPts val="0"/>
              </a:spcAft>
              <a:buSzPts val="2600"/>
              <a:buChar char="+"/>
              <a:defRPr sz="2600"/>
            </a:lvl6pPr>
            <a:lvl7pPr marL="3200400" lvl="6" indent="-393700" algn="ctr" rtl="0">
              <a:spcBef>
                <a:spcPts val="0"/>
              </a:spcBef>
              <a:spcAft>
                <a:spcPts val="0"/>
              </a:spcAft>
              <a:buSzPts val="2600"/>
              <a:buChar char="+"/>
              <a:defRPr sz="2600"/>
            </a:lvl7pPr>
            <a:lvl8pPr marL="3657600" lvl="7" indent="-393700" algn="ctr" rtl="0">
              <a:spcBef>
                <a:spcPts val="0"/>
              </a:spcBef>
              <a:spcAft>
                <a:spcPts val="0"/>
              </a:spcAft>
              <a:buSzPts val="2600"/>
              <a:buChar char="+"/>
              <a:defRPr sz="2600"/>
            </a:lvl8pPr>
            <a:lvl9pPr marL="4114800" lvl="8" indent="-393700" algn="ctr">
              <a:spcBef>
                <a:spcPts val="0"/>
              </a:spcBef>
              <a:spcAft>
                <a:spcPts val="0"/>
              </a:spcAft>
              <a:buSzPts val="2600"/>
              <a:buChar char="+"/>
              <a:defRPr sz="2600"/>
            </a:lvl9pPr>
          </a:lstStyle>
          <a:p>
            <a:endParaRPr/>
          </a:p>
        </p:txBody>
      </p:sp>
      <p:sp>
        <p:nvSpPr>
          <p:cNvPr id="17" name="Google Shape;17;p4"/>
          <p:cNvSpPr txBox="1"/>
          <p:nvPr/>
        </p:nvSpPr>
        <p:spPr>
          <a:xfrm>
            <a:off x="3593400" y="9337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rgbClr val="2A95B7"/>
                </a:solidFill>
                <a:latin typeface="Patrick Hand SC"/>
                <a:ea typeface="Patrick Hand SC"/>
                <a:cs typeface="Patrick Hand SC"/>
                <a:sym typeface="Patrick Hand SC"/>
              </a:rPr>
              <a:t>“</a:t>
            </a:r>
            <a:endParaRPr sz="9600">
              <a:solidFill>
                <a:srgbClr val="2A95B7"/>
              </a:solidFill>
              <a:latin typeface="Patrick Hand SC"/>
              <a:ea typeface="Patrick Hand SC"/>
              <a:cs typeface="Patrick Hand SC"/>
              <a:sym typeface="Patrick Hand SC"/>
            </a:endParaRPr>
          </a:p>
        </p:txBody>
      </p:sp>
      <p:sp>
        <p:nvSpPr>
          <p:cNvPr id="18" name="Google Shape;18;p4"/>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5"/>
          <p:cNvSpPr txBox="1">
            <a:spLocks noGrp="1"/>
          </p:cNvSpPr>
          <p:nvPr>
            <p:ph type="body" idx="1"/>
          </p:nvPr>
        </p:nvSpPr>
        <p:spPr>
          <a:xfrm>
            <a:off x="1049500" y="1437426"/>
            <a:ext cx="7020900" cy="27069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22" name="Google Shape;22;p5"/>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6"/>
          <p:cNvSpPr txBox="1">
            <a:spLocks noGrp="1"/>
          </p:cNvSpPr>
          <p:nvPr>
            <p:ph type="body" idx="1"/>
          </p:nvPr>
        </p:nvSpPr>
        <p:spPr>
          <a:xfrm>
            <a:off x="1049500" y="1459650"/>
            <a:ext cx="3417900" cy="27504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26" name="Google Shape;26;p6"/>
          <p:cNvSpPr txBox="1">
            <a:spLocks noGrp="1"/>
          </p:cNvSpPr>
          <p:nvPr>
            <p:ph type="body" idx="2"/>
          </p:nvPr>
        </p:nvSpPr>
        <p:spPr>
          <a:xfrm>
            <a:off x="4676725" y="1459650"/>
            <a:ext cx="3393600" cy="27504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27" name="Google Shape;27;p6"/>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7"/>
          <p:cNvSpPr txBox="1">
            <a:spLocks noGrp="1"/>
          </p:cNvSpPr>
          <p:nvPr>
            <p:ph type="body" idx="1"/>
          </p:nvPr>
        </p:nvSpPr>
        <p:spPr>
          <a:xfrm>
            <a:off x="1081850" y="1435525"/>
            <a:ext cx="2229300" cy="28470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1" name="Google Shape;31;p7"/>
          <p:cNvSpPr txBox="1">
            <a:spLocks noGrp="1"/>
          </p:cNvSpPr>
          <p:nvPr>
            <p:ph type="body" idx="2"/>
          </p:nvPr>
        </p:nvSpPr>
        <p:spPr>
          <a:xfrm>
            <a:off x="3425300" y="1435525"/>
            <a:ext cx="2229300" cy="28470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2" name="Google Shape;32;p7"/>
          <p:cNvSpPr txBox="1">
            <a:spLocks noGrp="1"/>
          </p:cNvSpPr>
          <p:nvPr>
            <p:ph type="body" idx="3"/>
          </p:nvPr>
        </p:nvSpPr>
        <p:spPr>
          <a:xfrm>
            <a:off x="5768751" y="1435525"/>
            <a:ext cx="2229300" cy="28470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3" name="Google Shape;33;p7"/>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10"/>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49500" y="796175"/>
            <a:ext cx="7020900" cy="7503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000"/>
              <a:buFont typeface="Patrick Hand SC"/>
              <a:buNone/>
              <a:defRPr sz="3000" b="1">
                <a:solidFill>
                  <a:schemeClr val="accent1"/>
                </a:solidFill>
                <a:latin typeface="Patrick Hand SC"/>
                <a:ea typeface="Patrick Hand SC"/>
                <a:cs typeface="Patrick Hand SC"/>
                <a:sym typeface="Patrick Hand SC"/>
              </a:defRPr>
            </a:lvl1pPr>
            <a:lvl2pPr lvl="1">
              <a:spcBef>
                <a:spcPts val="0"/>
              </a:spcBef>
              <a:spcAft>
                <a:spcPts val="0"/>
              </a:spcAft>
              <a:buClr>
                <a:schemeClr val="accent1"/>
              </a:buClr>
              <a:buSzPts val="3000"/>
              <a:buFont typeface="Patrick Hand SC"/>
              <a:buNone/>
              <a:defRPr sz="3000" b="1">
                <a:solidFill>
                  <a:schemeClr val="accent1"/>
                </a:solidFill>
                <a:latin typeface="Patrick Hand SC"/>
                <a:ea typeface="Patrick Hand SC"/>
                <a:cs typeface="Patrick Hand SC"/>
                <a:sym typeface="Patrick Hand SC"/>
              </a:defRPr>
            </a:lvl2pPr>
            <a:lvl3pPr lvl="2">
              <a:spcBef>
                <a:spcPts val="0"/>
              </a:spcBef>
              <a:spcAft>
                <a:spcPts val="0"/>
              </a:spcAft>
              <a:buClr>
                <a:schemeClr val="accent1"/>
              </a:buClr>
              <a:buSzPts val="3000"/>
              <a:buFont typeface="Patrick Hand SC"/>
              <a:buNone/>
              <a:defRPr sz="3000" b="1">
                <a:solidFill>
                  <a:schemeClr val="accent1"/>
                </a:solidFill>
                <a:latin typeface="Patrick Hand SC"/>
                <a:ea typeface="Patrick Hand SC"/>
                <a:cs typeface="Patrick Hand SC"/>
                <a:sym typeface="Patrick Hand SC"/>
              </a:defRPr>
            </a:lvl3pPr>
            <a:lvl4pPr lvl="3">
              <a:spcBef>
                <a:spcPts val="0"/>
              </a:spcBef>
              <a:spcAft>
                <a:spcPts val="0"/>
              </a:spcAft>
              <a:buClr>
                <a:schemeClr val="accent1"/>
              </a:buClr>
              <a:buSzPts val="3000"/>
              <a:buFont typeface="Patrick Hand SC"/>
              <a:buNone/>
              <a:defRPr sz="3000" b="1">
                <a:solidFill>
                  <a:schemeClr val="accent1"/>
                </a:solidFill>
                <a:latin typeface="Patrick Hand SC"/>
                <a:ea typeface="Patrick Hand SC"/>
                <a:cs typeface="Patrick Hand SC"/>
                <a:sym typeface="Patrick Hand SC"/>
              </a:defRPr>
            </a:lvl4pPr>
            <a:lvl5pPr lvl="4">
              <a:spcBef>
                <a:spcPts val="0"/>
              </a:spcBef>
              <a:spcAft>
                <a:spcPts val="0"/>
              </a:spcAft>
              <a:buClr>
                <a:schemeClr val="accent1"/>
              </a:buClr>
              <a:buSzPts val="3000"/>
              <a:buFont typeface="Patrick Hand SC"/>
              <a:buNone/>
              <a:defRPr sz="3000" b="1">
                <a:solidFill>
                  <a:schemeClr val="accent1"/>
                </a:solidFill>
                <a:latin typeface="Patrick Hand SC"/>
                <a:ea typeface="Patrick Hand SC"/>
                <a:cs typeface="Patrick Hand SC"/>
                <a:sym typeface="Patrick Hand SC"/>
              </a:defRPr>
            </a:lvl5pPr>
            <a:lvl6pPr lvl="5">
              <a:spcBef>
                <a:spcPts val="0"/>
              </a:spcBef>
              <a:spcAft>
                <a:spcPts val="0"/>
              </a:spcAft>
              <a:buClr>
                <a:schemeClr val="accent1"/>
              </a:buClr>
              <a:buSzPts val="3000"/>
              <a:buFont typeface="Patrick Hand SC"/>
              <a:buNone/>
              <a:defRPr sz="3000" b="1">
                <a:solidFill>
                  <a:schemeClr val="accent1"/>
                </a:solidFill>
                <a:latin typeface="Patrick Hand SC"/>
                <a:ea typeface="Patrick Hand SC"/>
                <a:cs typeface="Patrick Hand SC"/>
                <a:sym typeface="Patrick Hand SC"/>
              </a:defRPr>
            </a:lvl6pPr>
            <a:lvl7pPr lvl="6">
              <a:spcBef>
                <a:spcPts val="0"/>
              </a:spcBef>
              <a:spcAft>
                <a:spcPts val="0"/>
              </a:spcAft>
              <a:buClr>
                <a:schemeClr val="accent1"/>
              </a:buClr>
              <a:buSzPts val="3000"/>
              <a:buFont typeface="Patrick Hand SC"/>
              <a:buNone/>
              <a:defRPr sz="3000" b="1">
                <a:solidFill>
                  <a:schemeClr val="accent1"/>
                </a:solidFill>
                <a:latin typeface="Patrick Hand SC"/>
                <a:ea typeface="Patrick Hand SC"/>
                <a:cs typeface="Patrick Hand SC"/>
                <a:sym typeface="Patrick Hand SC"/>
              </a:defRPr>
            </a:lvl7pPr>
            <a:lvl8pPr lvl="7">
              <a:spcBef>
                <a:spcPts val="0"/>
              </a:spcBef>
              <a:spcAft>
                <a:spcPts val="0"/>
              </a:spcAft>
              <a:buClr>
                <a:schemeClr val="accent1"/>
              </a:buClr>
              <a:buSzPts val="3000"/>
              <a:buFont typeface="Patrick Hand SC"/>
              <a:buNone/>
              <a:defRPr sz="3000" b="1">
                <a:solidFill>
                  <a:schemeClr val="accent1"/>
                </a:solidFill>
                <a:latin typeface="Patrick Hand SC"/>
                <a:ea typeface="Patrick Hand SC"/>
                <a:cs typeface="Patrick Hand SC"/>
                <a:sym typeface="Patrick Hand SC"/>
              </a:defRPr>
            </a:lvl8pPr>
            <a:lvl9pPr lvl="8">
              <a:spcBef>
                <a:spcPts val="0"/>
              </a:spcBef>
              <a:spcAft>
                <a:spcPts val="0"/>
              </a:spcAft>
              <a:buClr>
                <a:schemeClr val="accent1"/>
              </a:buClr>
              <a:buSzPts val="3000"/>
              <a:buFont typeface="Patrick Hand SC"/>
              <a:buNone/>
              <a:defRPr sz="3000" b="1">
                <a:solidFill>
                  <a:schemeClr val="accent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1049500" y="1437426"/>
            <a:ext cx="7020900" cy="27069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2A95B7"/>
              </a:buClr>
              <a:buSzPts val="2400"/>
              <a:buFont typeface="Sniglet"/>
              <a:buChar char="+"/>
              <a:defRPr sz="2400">
                <a:solidFill>
                  <a:srgbClr val="434343"/>
                </a:solidFill>
                <a:latin typeface="Sniglet"/>
                <a:ea typeface="Sniglet"/>
                <a:cs typeface="Sniglet"/>
                <a:sym typeface="Sniglet"/>
              </a:defRPr>
            </a:lvl1pPr>
            <a:lvl2pPr marL="914400" lvl="1"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2pPr>
            <a:lvl3pPr marL="1371600" lvl="2"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3pPr>
            <a:lvl4pPr marL="1828800" lvl="3"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4pPr>
            <a:lvl5pPr marL="2286000" lvl="4"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5pPr>
            <a:lvl6pPr marL="2743200" lvl="5"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6pPr>
            <a:lvl7pPr marL="3200400" lvl="6"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7pPr>
            <a:lvl8pPr marL="3657600" lvl="7" indent="-381000">
              <a:spcBef>
                <a:spcPts val="0"/>
              </a:spcBef>
              <a:spcAft>
                <a:spcPts val="0"/>
              </a:spcAft>
              <a:buClr>
                <a:srgbClr val="434343"/>
              </a:buClr>
              <a:buSzPts val="2400"/>
              <a:buFont typeface="Sniglet"/>
              <a:buChar char="+"/>
              <a:defRPr sz="2400">
                <a:solidFill>
                  <a:srgbClr val="434343"/>
                </a:solidFill>
                <a:latin typeface="Sniglet"/>
                <a:ea typeface="Sniglet"/>
                <a:cs typeface="Sniglet"/>
                <a:sym typeface="Sniglet"/>
              </a:defRPr>
            </a:lvl8pPr>
            <a:lvl9pPr marL="4114800" lvl="8" indent="-381000">
              <a:spcBef>
                <a:spcPts val="0"/>
              </a:spcBef>
              <a:spcAft>
                <a:spcPts val="0"/>
              </a:spcAft>
              <a:buClr>
                <a:srgbClr val="434343"/>
              </a:buClr>
              <a:buSzPts val="2400"/>
              <a:buFont typeface="Sniglet"/>
              <a:buChar char="+"/>
              <a:defRPr sz="2400">
                <a:solidFill>
                  <a:srgbClr val="434343"/>
                </a:solidFill>
                <a:latin typeface="Sniglet"/>
                <a:ea typeface="Sniglet"/>
                <a:cs typeface="Sniglet"/>
                <a:sym typeface="Sniglet"/>
              </a:defRPr>
            </a:lvl9pPr>
          </a:lstStyle>
          <a:p>
            <a:endParaRPr/>
          </a:p>
        </p:txBody>
      </p:sp>
      <p:sp>
        <p:nvSpPr>
          <p:cNvPr id="8" name="Google Shape;8;p1"/>
          <p:cNvSpPr txBox="1">
            <a:spLocks noGrp="1"/>
          </p:cNvSpPr>
          <p:nvPr>
            <p:ph type="sldNum" idx="12"/>
          </p:nvPr>
        </p:nvSpPr>
        <p:spPr>
          <a:xfrm>
            <a:off x="8595300" y="4839750"/>
            <a:ext cx="548700" cy="303600"/>
          </a:xfrm>
          <a:prstGeom prst="rect">
            <a:avLst/>
          </a:prstGeom>
          <a:noFill/>
          <a:ln>
            <a:noFill/>
          </a:ln>
          <a:effectLst>
            <a:outerShdw blurRad="28575" dist="19050" dir="5400000" algn="bl" rotWithShape="0">
              <a:srgbClr val="000000">
                <a:alpha val="25000"/>
              </a:srgbClr>
            </a:outerShdw>
          </a:effectLst>
        </p:spPr>
        <p:txBody>
          <a:bodyPr spcFirstLastPara="1" wrap="square" lIns="91425" tIns="91425" rIns="91425" bIns="91425" anchor="t" anchorCtr="0">
            <a:noAutofit/>
          </a:bodyPr>
          <a:lstStyle>
            <a:lvl1pPr lvl="0" algn="r">
              <a:buNone/>
              <a:defRPr sz="1100">
                <a:solidFill>
                  <a:srgbClr val="FFFFFF"/>
                </a:solidFill>
                <a:latin typeface="Sniglet"/>
                <a:ea typeface="Sniglet"/>
                <a:cs typeface="Sniglet"/>
                <a:sym typeface="Sniglet"/>
              </a:defRPr>
            </a:lvl1pPr>
            <a:lvl2pPr lvl="1" algn="r">
              <a:buNone/>
              <a:defRPr sz="1100">
                <a:solidFill>
                  <a:srgbClr val="FFFFFF"/>
                </a:solidFill>
                <a:latin typeface="Sniglet"/>
                <a:ea typeface="Sniglet"/>
                <a:cs typeface="Sniglet"/>
                <a:sym typeface="Sniglet"/>
              </a:defRPr>
            </a:lvl2pPr>
            <a:lvl3pPr lvl="2" algn="r">
              <a:buNone/>
              <a:defRPr sz="1100">
                <a:solidFill>
                  <a:srgbClr val="FFFFFF"/>
                </a:solidFill>
                <a:latin typeface="Sniglet"/>
                <a:ea typeface="Sniglet"/>
                <a:cs typeface="Sniglet"/>
                <a:sym typeface="Sniglet"/>
              </a:defRPr>
            </a:lvl3pPr>
            <a:lvl4pPr lvl="3" algn="r">
              <a:buNone/>
              <a:defRPr sz="1100">
                <a:solidFill>
                  <a:srgbClr val="FFFFFF"/>
                </a:solidFill>
                <a:latin typeface="Sniglet"/>
                <a:ea typeface="Sniglet"/>
                <a:cs typeface="Sniglet"/>
                <a:sym typeface="Sniglet"/>
              </a:defRPr>
            </a:lvl4pPr>
            <a:lvl5pPr lvl="4" algn="r">
              <a:buNone/>
              <a:defRPr sz="1100">
                <a:solidFill>
                  <a:srgbClr val="FFFFFF"/>
                </a:solidFill>
                <a:latin typeface="Sniglet"/>
                <a:ea typeface="Sniglet"/>
                <a:cs typeface="Sniglet"/>
                <a:sym typeface="Sniglet"/>
              </a:defRPr>
            </a:lvl5pPr>
            <a:lvl6pPr lvl="5" algn="r">
              <a:buNone/>
              <a:defRPr sz="1100">
                <a:solidFill>
                  <a:srgbClr val="FFFFFF"/>
                </a:solidFill>
                <a:latin typeface="Sniglet"/>
                <a:ea typeface="Sniglet"/>
                <a:cs typeface="Sniglet"/>
                <a:sym typeface="Sniglet"/>
              </a:defRPr>
            </a:lvl6pPr>
            <a:lvl7pPr lvl="6" algn="r">
              <a:buNone/>
              <a:defRPr sz="1100">
                <a:solidFill>
                  <a:srgbClr val="FFFFFF"/>
                </a:solidFill>
                <a:latin typeface="Sniglet"/>
                <a:ea typeface="Sniglet"/>
                <a:cs typeface="Sniglet"/>
                <a:sym typeface="Sniglet"/>
              </a:defRPr>
            </a:lvl7pPr>
            <a:lvl8pPr lvl="7" algn="r">
              <a:buNone/>
              <a:defRPr sz="1100">
                <a:solidFill>
                  <a:srgbClr val="FFFFFF"/>
                </a:solidFill>
                <a:latin typeface="Sniglet"/>
                <a:ea typeface="Sniglet"/>
                <a:cs typeface="Sniglet"/>
                <a:sym typeface="Sniglet"/>
              </a:defRPr>
            </a:lvl8pPr>
            <a:lvl9pPr lvl="8" algn="r">
              <a:buNone/>
              <a:defRPr sz="1100">
                <a:solidFill>
                  <a:srgbClr val="FFFFFF"/>
                </a:solidFill>
                <a:latin typeface="Sniglet"/>
                <a:ea typeface="Sniglet"/>
                <a:cs typeface="Sniglet"/>
                <a:sym typeface="Snigle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6"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 name="Google Shape;66;p13"/>
          <p:cNvSpPr txBox="1">
            <a:spLocks/>
          </p:cNvSpPr>
          <p:nvPr/>
        </p:nvSpPr>
        <p:spPr>
          <a:xfrm>
            <a:off x="1835696" y="2139702"/>
            <a:ext cx="5616646" cy="11598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200000"/>
              </a:lnSpc>
            </a:pPr>
            <a:r>
              <a:rPr lang="vi-VN" sz="3600" b="1" smtClean="0">
                <a:solidFill>
                  <a:srgbClr val="0070C0"/>
                </a:solidFill>
                <a:latin typeface="+mn-lt"/>
              </a:rPr>
              <a:t>Chào mừng thầy cô và các em đến với buổi học </a:t>
            </a:r>
            <a:endParaRPr lang="vi-VN" sz="3600" b="1">
              <a:solidFill>
                <a:srgbClr val="0070C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8" name="Google Shape;88;p17"/>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
        <p:nvSpPr>
          <p:cNvPr id="7" name="Google Shape;95;p18"/>
          <p:cNvSpPr/>
          <p:nvPr/>
        </p:nvSpPr>
        <p:spPr>
          <a:xfrm>
            <a:off x="4469317" y="914747"/>
            <a:ext cx="1404621" cy="1423364"/>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2A9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 name="Google Shape;96;p18"/>
          <p:cNvSpPr/>
          <p:nvPr/>
        </p:nvSpPr>
        <p:spPr>
          <a:xfrm rot="1472950">
            <a:off x="3192176" y="1625407"/>
            <a:ext cx="821233" cy="799967"/>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2A9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 name="Google Shape;97;p18"/>
          <p:cNvSpPr/>
          <p:nvPr/>
        </p:nvSpPr>
        <p:spPr>
          <a:xfrm>
            <a:off x="4197645" y="778725"/>
            <a:ext cx="359546" cy="349386"/>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2A9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0" name="Google Shape;98;p18"/>
          <p:cNvSpPr/>
          <p:nvPr/>
        </p:nvSpPr>
        <p:spPr>
          <a:xfrm rot="2487373">
            <a:off x="3966417" y="2364057"/>
            <a:ext cx="255795" cy="248567"/>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2A9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1" name="Google Shape;99;p18"/>
          <p:cNvSpPr txBox="1">
            <a:spLocks/>
          </p:cNvSpPr>
          <p:nvPr/>
        </p:nvSpPr>
        <p:spPr>
          <a:xfrm>
            <a:off x="8595300" y="4839750"/>
            <a:ext cx="548700" cy="303600"/>
          </a:xfrm>
          <a:prstGeom prst="rect">
            <a:avLst/>
          </a:prstGeom>
          <a:noFill/>
          <a:ln>
            <a:noFill/>
          </a:ln>
          <a:effectLst>
            <a:outerShdw blurRad="28575" dist="19050" dir="5400000" algn="bl" rotWithShape="0">
              <a:srgbClr val="000000">
                <a:alpha val="25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100" b="0" i="0" u="none" strike="noStrike" cap="none">
                <a:solidFill>
                  <a:srgbClr val="FFFFFF"/>
                </a:solidFill>
                <a:latin typeface="Sniglet"/>
                <a:ea typeface="Sniglet"/>
                <a:cs typeface="Sniglet"/>
                <a:sym typeface="Sniglet"/>
              </a:defRPr>
            </a:lvl1pPr>
            <a:lvl2pPr marR="0" lvl="1" algn="r" rtl="0">
              <a:lnSpc>
                <a:spcPct val="100000"/>
              </a:lnSpc>
              <a:spcBef>
                <a:spcPts val="0"/>
              </a:spcBef>
              <a:spcAft>
                <a:spcPts val="0"/>
              </a:spcAft>
              <a:buClr>
                <a:srgbClr val="000000"/>
              </a:buClr>
              <a:buFont typeface="Arial"/>
              <a:buNone/>
              <a:defRPr sz="1100" b="0" i="0" u="none" strike="noStrike" cap="none">
                <a:solidFill>
                  <a:srgbClr val="FFFFFF"/>
                </a:solidFill>
                <a:latin typeface="Sniglet"/>
                <a:ea typeface="Sniglet"/>
                <a:cs typeface="Sniglet"/>
                <a:sym typeface="Sniglet"/>
              </a:defRPr>
            </a:lvl2pPr>
            <a:lvl3pPr marR="0" lvl="2" algn="r" rtl="0">
              <a:lnSpc>
                <a:spcPct val="100000"/>
              </a:lnSpc>
              <a:spcBef>
                <a:spcPts val="0"/>
              </a:spcBef>
              <a:spcAft>
                <a:spcPts val="0"/>
              </a:spcAft>
              <a:buClr>
                <a:srgbClr val="000000"/>
              </a:buClr>
              <a:buFont typeface="Arial"/>
              <a:buNone/>
              <a:defRPr sz="1100" b="0" i="0" u="none" strike="noStrike" cap="none">
                <a:solidFill>
                  <a:srgbClr val="FFFFFF"/>
                </a:solidFill>
                <a:latin typeface="Sniglet"/>
                <a:ea typeface="Sniglet"/>
                <a:cs typeface="Sniglet"/>
                <a:sym typeface="Sniglet"/>
              </a:defRPr>
            </a:lvl3pPr>
            <a:lvl4pPr marR="0" lvl="3" algn="r" rtl="0">
              <a:lnSpc>
                <a:spcPct val="100000"/>
              </a:lnSpc>
              <a:spcBef>
                <a:spcPts val="0"/>
              </a:spcBef>
              <a:spcAft>
                <a:spcPts val="0"/>
              </a:spcAft>
              <a:buClr>
                <a:srgbClr val="000000"/>
              </a:buClr>
              <a:buFont typeface="Arial"/>
              <a:buNone/>
              <a:defRPr sz="1100" b="0" i="0" u="none" strike="noStrike" cap="none">
                <a:solidFill>
                  <a:srgbClr val="FFFFFF"/>
                </a:solidFill>
                <a:latin typeface="Sniglet"/>
                <a:ea typeface="Sniglet"/>
                <a:cs typeface="Sniglet"/>
                <a:sym typeface="Sniglet"/>
              </a:defRPr>
            </a:lvl4pPr>
            <a:lvl5pPr marR="0" lvl="4" algn="r" rtl="0">
              <a:lnSpc>
                <a:spcPct val="100000"/>
              </a:lnSpc>
              <a:spcBef>
                <a:spcPts val="0"/>
              </a:spcBef>
              <a:spcAft>
                <a:spcPts val="0"/>
              </a:spcAft>
              <a:buClr>
                <a:srgbClr val="000000"/>
              </a:buClr>
              <a:buFont typeface="Arial"/>
              <a:buNone/>
              <a:defRPr sz="1100" b="0" i="0" u="none" strike="noStrike" cap="none">
                <a:solidFill>
                  <a:srgbClr val="FFFFFF"/>
                </a:solidFill>
                <a:latin typeface="Sniglet"/>
                <a:ea typeface="Sniglet"/>
                <a:cs typeface="Sniglet"/>
                <a:sym typeface="Sniglet"/>
              </a:defRPr>
            </a:lvl5pPr>
            <a:lvl6pPr marR="0" lvl="5" algn="r" rtl="0">
              <a:lnSpc>
                <a:spcPct val="100000"/>
              </a:lnSpc>
              <a:spcBef>
                <a:spcPts val="0"/>
              </a:spcBef>
              <a:spcAft>
                <a:spcPts val="0"/>
              </a:spcAft>
              <a:buClr>
                <a:srgbClr val="000000"/>
              </a:buClr>
              <a:buFont typeface="Arial"/>
              <a:buNone/>
              <a:defRPr sz="1100" b="0" i="0" u="none" strike="noStrike" cap="none">
                <a:solidFill>
                  <a:srgbClr val="FFFFFF"/>
                </a:solidFill>
                <a:latin typeface="Sniglet"/>
                <a:ea typeface="Sniglet"/>
                <a:cs typeface="Sniglet"/>
                <a:sym typeface="Sniglet"/>
              </a:defRPr>
            </a:lvl6pPr>
            <a:lvl7pPr marR="0" lvl="6" algn="r" rtl="0">
              <a:lnSpc>
                <a:spcPct val="100000"/>
              </a:lnSpc>
              <a:spcBef>
                <a:spcPts val="0"/>
              </a:spcBef>
              <a:spcAft>
                <a:spcPts val="0"/>
              </a:spcAft>
              <a:buClr>
                <a:srgbClr val="000000"/>
              </a:buClr>
              <a:buFont typeface="Arial"/>
              <a:buNone/>
              <a:defRPr sz="1100" b="0" i="0" u="none" strike="noStrike" cap="none">
                <a:solidFill>
                  <a:srgbClr val="FFFFFF"/>
                </a:solidFill>
                <a:latin typeface="Sniglet"/>
                <a:ea typeface="Sniglet"/>
                <a:cs typeface="Sniglet"/>
                <a:sym typeface="Sniglet"/>
              </a:defRPr>
            </a:lvl7pPr>
            <a:lvl8pPr marR="0" lvl="7" algn="r" rtl="0">
              <a:lnSpc>
                <a:spcPct val="100000"/>
              </a:lnSpc>
              <a:spcBef>
                <a:spcPts val="0"/>
              </a:spcBef>
              <a:spcAft>
                <a:spcPts val="0"/>
              </a:spcAft>
              <a:buClr>
                <a:srgbClr val="000000"/>
              </a:buClr>
              <a:buFont typeface="Arial"/>
              <a:buNone/>
              <a:defRPr sz="1100" b="0" i="0" u="none" strike="noStrike" cap="none">
                <a:solidFill>
                  <a:srgbClr val="FFFFFF"/>
                </a:solidFill>
                <a:latin typeface="Sniglet"/>
                <a:ea typeface="Sniglet"/>
                <a:cs typeface="Sniglet"/>
                <a:sym typeface="Sniglet"/>
              </a:defRPr>
            </a:lvl8pPr>
            <a:lvl9pPr marR="0" lvl="8" algn="r" rtl="0">
              <a:lnSpc>
                <a:spcPct val="100000"/>
              </a:lnSpc>
              <a:spcBef>
                <a:spcPts val="0"/>
              </a:spcBef>
              <a:spcAft>
                <a:spcPts val="0"/>
              </a:spcAft>
              <a:buClr>
                <a:srgbClr val="000000"/>
              </a:buClr>
              <a:buFont typeface="Arial"/>
              <a:buNone/>
              <a:defRPr sz="1100" b="0" i="0" u="none" strike="noStrike" cap="none">
                <a:solidFill>
                  <a:srgbClr val="FFFFFF"/>
                </a:solidFill>
                <a:latin typeface="Sniglet"/>
                <a:ea typeface="Sniglet"/>
                <a:cs typeface="Sniglet"/>
                <a:sym typeface="Sniglet"/>
              </a:defRPr>
            </a:lvl9pPr>
          </a:lstStyle>
          <a:p>
            <a:fld id="{00000000-1234-1234-1234-123412341234}" type="slidenum">
              <a:rPr lang="en" smtClean="0"/>
              <a:pPr/>
              <a:t>10</a:t>
            </a:fld>
            <a:endParaRPr lang="en"/>
          </a:p>
        </p:txBody>
      </p:sp>
      <p:sp>
        <p:nvSpPr>
          <p:cNvPr id="12" name="Rectangle 11"/>
          <p:cNvSpPr/>
          <p:nvPr/>
        </p:nvSpPr>
        <p:spPr>
          <a:xfrm>
            <a:off x="1044852" y="2779499"/>
            <a:ext cx="7024680" cy="646331"/>
          </a:xfrm>
          <a:prstGeom prst="rect">
            <a:avLst/>
          </a:prstGeom>
        </p:spPr>
        <p:txBody>
          <a:bodyPr wrap="none">
            <a:spAutoFit/>
          </a:bodyPr>
          <a:lstStyle/>
          <a:p>
            <a:pPr algn="just">
              <a:lnSpc>
                <a:spcPct val="150000"/>
              </a:lnSpc>
            </a:pPr>
            <a:r>
              <a:rPr lang="vi-VN" sz="2400" b="1" smtClean="0">
                <a:solidFill>
                  <a:srgbClr val="0070C0"/>
                </a:solidFill>
              </a:rPr>
              <a:t>2. GIỚI </a:t>
            </a:r>
            <a:r>
              <a:rPr lang="vi-VN" sz="2400" b="1">
                <a:solidFill>
                  <a:srgbClr val="0070C0"/>
                </a:solidFill>
              </a:rPr>
              <a:t>THIỆU MỘT SỐ NGHỀ TRUYỀN THỐNG</a:t>
            </a:r>
            <a:endParaRPr lang="vi-VN" sz="2400" b="1">
              <a:solidFill>
                <a:srgbClr val="0070C0"/>
              </a:solidFill>
            </a:endParaRPr>
          </a:p>
        </p:txBody>
      </p:sp>
    </p:spTree>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3" name="Google Shape;73;p15"/>
          <p:cNvSpPr/>
          <p:nvPr/>
        </p:nvSpPr>
        <p:spPr>
          <a:xfrm>
            <a:off x="971600" y="915566"/>
            <a:ext cx="931907" cy="643624"/>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rgbClr val="2A9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A95B7"/>
              </a:solidFill>
            </a:endParaRPr>
          </a:p>
        </p:txBody>
      </p:sp>
      <p:sp>
        <p:nvSpPr>
          <p:cNvPr id="74" name="Google Shape;74;p15"/>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
        <p:nvSpPr>
          <p:cNvPr id="3" name="Rectangle 2"/>
          <p:cNvSpPr/>
          <p:nvPr/>
        </p:nvSpPr>
        <p:spPr>
          <a:xfrm>
            <a:off x="2085624" y="811580"/>
            <a:ext cx="6048672" cy="3323987"/>
          </a:xfrm>
          <a:prstGeom prst="rect">
            <a:avLst/>
          </a:prstGeom>
        </p:spPr>
        <p:txBody>
          <a:bodyPr wrap="square">
            <a:spAutoFit/>
          </a:bodyPr>
          <a:lstStyle/>
          <a:p>
            <a:pPr algn="just">
              <a:lnSpc>
                <a:spcPct val="150000"/>
              </a:lnSpc>
            </a:pPr>
            <a:r>
              <a:rPr lang="en-US" sz="2000">
                <a:solidFill>
                  <a:srgbClr val="0070C0"/>
                </a:solidFill>
              </a:rPr>
              <a:t>Dựa trên việc tìm hiểu trước về một làng nghề </a:t>
            </a:r>
            <a:r>
              <a:rPr lang="en-US" sz="2000">
                <a:solidFill>
                  <a:srgbClr val="0070C0"/>
                </a:solidFill>
              </a:rPr>
              <a:t>truyền </a:t>
            </a:r>
            <a:r>
              <a:rPr lang="en-US" sz="2000" smtClean="0">
                <a:solidFill>
                  <a:srgbClr val="0070C0"/>
                </a:solidFill>
              </a:rPr>
              <a:t>thống, </a:t>
            </a:r>
            <a:r>
              <a:rPr lang="en-US" sz="2000">
                <a:solidFill>
                  <a:srgbClr val="0070C0"/>
                </a:solidFill>
              </a:rPr>
              <a:t>các nhóm giới thiệu kĩ hơn về nghề truyền thống đó theo gợi ý:</a:t>
            </a:r>
            <a:endParaRPr lang="vi-VN" sz="2000">
              <a:solidFill>
                <a:srgbClr val="0070C0"/>
              </a:solidFill>
            </a:endParaRPr>
          </a:p>
          <a:p>
            <a:pPr algn="just">
              <a:lnSpc>
                <a:spcPct val="150000"/>
              </a:lnSpc>
            </a:pPr>
            <a:r>
              <a:rPr lang="en-US" sz="2000">
                <a:solidFill>
                  <a:srgbClr val="0070C0"/>
                </a:solidFill>
              </a:rPr>
              <a:t>+ Địa danh (nơi có nghề/làng nghề đó);</a:t>
            </a:r>
            <a:endParaRPr lang="vi-VN" sz="2000">
              <a:solidFill>
                <a:srgbClr val="0070C0"/>
              </a:solidFill>
            </a:endParaRPr>
          </a:p>
          <a:p>
            <a:pPr algn="just">
              <a:lnSpc>
                <a:spcPct val="150000"/>
              </a:lnSpc>
            </a:pPr>
            <a:r>
              <a:rPr lang="en-US" sz="2000">
                <a:solidFill>
                  <a:srgbClr val="0070C0"/>
                </a:solidFill>
              </a:rPr>
              <a:t>+ Lịch sử hình thành của nghề hoặc làng nghề đó;</a:t>
            </a:r>
            <a:endParaRPr lang="vi-VN" sz="2000">
              <a:solidFill>
                <a:srgbClr val="0070C0"/>
              </a:solidFill>
            </a:endParaRPr>
          </a:p>
          <a:p>
            <a:pPr algn="just">
              <a:lnSpc>
                <a:spcPct val="150000"/>
              </a:lnSpc>
            </a:pPr>
            <a:r>
              <a:rPr lang="en-US" sz="2000" smtClean="0">
                <a:solidFill>
                  <a:srgbClr val="0070C0"/>
                </a:solidFill>
              </a:rPr>
              <a:t>+ Sản </a:t>
            </a:r>
            <a:r>
              <a:rPr lang="en-US" sz="2000">
                <a:solidFill>
                  <a:srgbClr val="0070C0"/>
                </a:solidFill>
              </a:rPr>
              <a:t>phẩm của làng nghề (điểm nổi bật, điều đặc biệt, độc đáo của sản phẩm,...).</a:t>
            </a:r>
            <a:endParaRPr lang="vi-VN" sz="200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pic>
        <p:nvPicPr>
          <p:cNvPr id="4098" name="Picture 2" descr="lang chuong nason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859782"/>
            <a:ext cx="3171860" cy="211457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4015" y="0"/>
            <a:ext cx="6444209" cy="4524315"/>
          </a:xfrm>
          <a:prstGeom prst="rect">
            <a:avLst/>
          </a:prstGeom>
        </p:spPr>
        <p:txBody>
          <a:bodyPr wrap="square">
            <a:spAutoFit/>
          </a:bodyPr>
          <a:lstStyle/>
          <a:p>
            <a:pPr algn="ctr">
              <a:lnSpc>
                <a:spcPct val="150000"/>
              </a:lnSpc>
            </a:pPr>
            <a:r>
              <a:rPr lang="vi-VN" sz="1600" b="1">
                <a:solidFill>
                  <a:srgbClr val="FF0000"/>
                </a:solidFill>
              </a:rPr>
              <a:t>N</a:t>
            </a:r>
            <a:r>
              <a:rPr lang="vi-VN" sz="1600" b="1" smtClean="0">
                <a:solidFill>
                  <a:srgbClr val="FF0000"/>
                </a:solidFill>
              </a:rPr>
              <a:t>ón lá – Làng Chuông</a:t>
            </a:r>
            <a:endParaRPr lang="vi-VN" sz="1600" b="1">
              <a:solidFill>
                <a:srgbClr val="FF0000"/>
              </a:solidFill>
            </a:endParaRPr>
          </a:p>
          <a:p>
            <a:pPr algn="just">
              <a:lnSpc>
                <a:spcPct val="150000"/>
              </a:lnSpc>
            </a:pPr>
            <a:r>
              <a:rPr lang="vi-VN" sz="1600" smtClean="0">
                <a:solidFill>
                  <a:srgbClr val="0070C0"/>
                </a:solidFill>
              </a:rPr>
              <a:t>- Nằm </a:t>
            </a:r>
            <a:r>
              <a:rPr lang="vi-VN" sz="1600">
                <a:solidFill>
                  <a:srgbClr val="0070C0"/>
                </a:solidFill>
              </a:rPr>
              <a:t>cách trung tâm thành phố Hà Nội khoảng 30km, làng Chuông tọa lạc ở xã Phương Trung, huyện Thanh Oai. Từ lâu ngôi làng này đã thu hút rất nhiều du khách cả trong nước và nước ngoài</a:t>
            </a:r>
            <a:r>
              <a:rPr lang="vi-VN" sz="1600">
                <a:solidFill>
                  <a:srgbClr val="0070C0"/>
                </a:solidFill>
              </a:rPr>
              <a:t>. </a:t>
            </a:r>
            <a:endParaRPr lang="vi-VN" sz="1600" smtClean="0">
              <a:solidFill>
                <a:srgbClr val="0070C0"/>
              </a:solidFill>
            </a:endParaRPr>
          </a:p>
          <a:p>
            <a:pPr algn="just">
              <a:lnSpc>
                <a:spcPct val="150000"/>
              </a:lnSpc>
            </a:pPr>
            <a:r>
              <a:rPr lang="vi-VN" sz="1600" smtClean="0">
                <a:solidFill>
                  <a:srgbClr val="0070C0"/>
                </a:solidFill>
              </a:rPr>
              <a:t>- Từ </a:t>
            </a:r>
            <a:r>
              <a:rPr lang="vi-VN" sz="1600">
                <a:solidFill>
                  <a:srgbClr val="0070C0"/>
                </a:solidFill>
              </a:rPr>
              <a:t>những </a:t>
            </a:r>
            <a:r>
              <a:rPr lang="vi-VN" sz="1600">
                <a:solidFill>
                  <a:srgbClr val="0070C0"/>
                </a:solidFill>
              </a:rPr>
              <a:t>con </a:t>
            </a:r>
            <a:r>
              <a:rPr lang="vi-VN" sz="1600" smtClean="0">
                <a:solidFill>
                  <a:srgbClr val="0070C0"/>
                </a:solidFill>
              </a:rPr>
              <a:t>ngõ </a:t>
            </a:r>
            <a:r>
              <a:rPr lang="vi-VN" sz="1600">
                <a:solidFill>
                  <a:srgbClr val="0070C0"/>
                </a:solidFill>
              </a:rPr>
              <a:t>nhỏ đến những ngôi nhà với </a:t>
            </a:r>
            <a:r>
              <a:rPr lang="vi-VN" sz="1600">
                <a:solidFill>
                  <a:srgbClr val="0070C0"/>
                </a:solidFill>
              </a:rPr>
              <a:t>mái </a:t>
            </a:r>
            <a:endParaRPr lang="vi-VN" sz="1600" smtClean="0">
              <a:solidFill>
                <a:srgbClr val="0070C0"/>
              </a:solidFill>
            </a:endParaRPr>
          </a:p>
          <a:p>
            <a:pPr algn="just">
              <a:lnSpc>
                <a:spcPct val="150000"/>
              </a:lnSpc>
            </a:pPr>
            <a:r>
              <a:rPr lang="vi-VN" sz="1600" smtClean="0">
                <a:solidFill>
                  <a:srgbClr val="0070C0"/>
                </a:solidFill>
              </a:rPr>
              <a:t>ngói </a:t>
            </a:r>
            <a:r>
              <a:rPr lang="vi-VN" sz="1600">
                <a:solidFill>
                  <a:srgbClr val="0070C0"/>
                </a:solidFill>
              </a:rPr>
              <a:t>xưa đều tạo </a:t>
            </a:r>
            <a:r>
              <a:rPr lang="vi-VN" sz="1600">
                <a:solidFill>
                  <a:srgbClr val="0070C0"/>
                </a:solidFill>
              </a:rPr>
              <a:t>nên </a:t>
            </a:r>
            <a:r>
              <a:rPr lang="vi-VN" sz="1600" smtClean="0">
                <a:solidFill>
                  <a:srgbClr val="0070C0"/>
                </a:solidFill>
              </a:rPr>
              <a:t>một </a:t>
            </a:r>
            <a:r>
              <a:rPr lang="vi-VN" sz="1600">
                <a:solidFill>
                  <a:srgbClr val="0070C0"/>
                </a:solidFill>
              </a:rPr>
              <a:t>vẻ đẹp bình yên nơi làng </a:t>
            </a:r>
            <a:r>
              <a:rPr lang="vi-VN" sz="1600">
                <a:solidFill>
                  <a:srgbClr val="0070C0"/>
                </a:solidFill>
              </a:rPr>
              <a:t>quê </a:t>
            </a:r>
            <a:endParaRPr lang="vi-VN" sz="1600" smtClean="0">
              <a:solidFill>
                <a:srgbClr val="0070C0"/>
              </a:solidFill>
            </a:endParaRPr>
          </a:p>
          <a:p>
            <a:pPr algn="just">
              <a:lnSpc>
                <a:spcPct val="150000"/>
              </a:lnSpc>
            </a:pPr>
            <a:r>
              <a:rPr lang="vi-VN" sz="1600" smtClean="0">
                <a:solidFill>
                  <a:srgbClr val="0070C0"/>
                </a:solidFill>
              </a:rPr>
              <a:t>thân </a:t>
            </a:r>
            <a:r>
              <a:rPr lang="vi-VN" sz="1600">
                <a:solidFill>
                  <a:srgbClr val="0070C0"/>
                </a:solidFill>
              </a:rPr>
              <a:t>thuộc. Là</a:t>
            </a:r>
            <a:r>
              <a:rPr lang="vi-VN" sz="1600">
                <a:solidFill>
                  <a:srgbClr val="0070C0"/>
                </a:solidFill>
              </a:rPr>
              <a:t> </a:t>
            </a:r>
            <a:r>
              <a:rPr lang="vi-VN" sz="1600" smtClean="0">
                <a:solidFill>
                  <a:srgbClr val="0070C0"/>
                </a:solidFill>
              </a:rPr>
              <a:t>làng nghề truyền thống VN</a:t>
            </a:r>
            <a:r>
              <a:rPr lang="vi-VN" sz="1600">
                <a:solidFill>
                  <a:srgbClr val="0070C0"/>
                </a:solidFill>
              </a:rPr>
              <a:t> nên khi </a:t>
            </a:r>
            <a:r>
              <a:rPr lang="vi-VN" sz="1600">
                <a:solidFill>
                  <a:srgbClr val="0070C0"/>
                </a:solidFill>
              </a:rPr>
              <a:t>dạo </a:t>
            </a:r>
            <a:endParaRPr lang="vi-VN" sz="1600" smtClean="0">
              <a:solidFill>
                <a:srgbClr val="0070C0"/>
              </a:solidFill>
            </a:endParaRPr>
          </a:p>
          <a:p>
            <a:pPr algn="just">
              <a:lnSpc>
                <a:spcPct val="150000"/>
              </a:lnSpc>
            </a:pPr>
            <a:r>
              <a:rPr lang="vi-VN" sz="1600" smtClean="0">
                <a:solidFill>
                  <a:srgbClr val="0070C0"/>
                </a:solidFill>
              </a:rPr>
              <a:t>quanh </a:t>
            </a:r>
            <a:r>
              <a:rPr lang="vi-VN" sz="1600">
                <a:solidFill>
                  <a:srgbClr val="0070C0"/>
                </a:solidFill>
              </a:rPr>
              <a:t>Làng </a:t>
            </a:r>
            <a:r>
              <a:rPr lang="vi-VN" sz="1600">
                <a:solidFill>
                  <a:srgbClr val="0070C0"/>
                </a:solidFill>
              </a:rPr>
              <a:t>Chuông </a:t>
            </a:r>
            <a:r>
              <a:rPr lang="vi-VN" sz="1600" smtClean="0">
                <a:solidFill>
                  <a:srgbClr val="0070C0"/>
                </a:solidFill>
              </a:rPr>
              <a:t>hầu </a:t>
            </a:r>
            <a:r>
              <a:rPr lang="vi-VN" sz="1600">
                <a:solidFill>
                  <a:srgbClr val="0070C0"/>
                </a:solidFill>
              </a:rPr>
              <a:t>hết bạn sẽ thấy người </a:t>
            </a:r>
            <a:r>
              <a:rPr lang="vi-VN" sz="1600">
                <a:solidFill>
                  <a:srgbClr val="0070C0"/>
                </a:solidFill>
              </a:rPr>
              <a:t>người </a:t>
            </a:r>
            <a:endParaRPr lang="vi-VN" sz="1600" smtClean="0">
              <a:solidFill>
                <a:srgbClr val="0070C0"/>
              </a:solidFill>
            </a:endParaRPr>
          </a:p>
          <a:p>
            <a:pPr algn="just">
              <a:lnSpc>
                <a:spcPct val="150000"/>
              </a:lnSpc>
            </a:pPr>
            <a:r>
              <a:rPr lang="vi-VN" sz="1600" smtClean="0">
                <a:solidFill>
                  <a:srgbClr val="0070C0"/>
                </a:solidFill>
              </a:rPr>
              <a:t>nhà </a:t>
            </a:r>
            <a:r>
              <a:rPr lang="vi-VN" sz="1600">
                <a:solidFill>
                  <a:srgbClr val="0070C0"/>
                </a:solidFill>
              </a:rPr>
              <a:t>nhà đều làm </a:t>
            </a:r>
            <a:r>
              <a:rPr lang="vi-VN" sz="1600">
                <a:solidFill>
                  <a:srgbClr val="0070C0"/>
                </a:solidFill>
              </a:rPr>
              <a:t>nghề </a:t>
            </a:r>
            <a:r>
              <a:rPr lang="vi-VN" sz="1600" smtClean="0">
                <a:solidFill>
                  <a:srgbClr val="0070C0"/>
                </a:solidFill>
              </a:rPr>
              <a:t>nón </a:t>
            </a:r>
            <a:r>
              <a:rPr lang="vi-VN" sz="1600">
                <a:solidFill>
                  <a:srgbClr val="0070C0"/>
                </a:solidFill>
              </a:rPr>
              <a:t>lá từ thế hệ này qua thế </a:t>
            </a:r>
            <a:r>
              <a:rPr lang="vi-VN" sz="1600">
                <a:solidFill>
                  <a:srgbClr val="0070C0"/>
                </a:solidFill>
              </a:rPr>
              <a:t>hệ </a:t>
            </a:r>
            <a:endParaRPr lang="vi-VN" sz="1600" smtClean="0">
              <a:solidFill>
                <a:srgbClr val="0070C0"/>
              </a:solidFill>
            </a:endParaRPr>
          </a:p>
          <a:p>
            <a:pPr algn="just">
              <a:lnSpc>
                <a:spcPct val="150000"/>
              </a:lnSpc>
            </a:pPr>
            <a:r>
              <a:rPr lang="vi-VN" sz="1600" smtClean="0">
                <a:solidFill>
                  <a:srgbClr val="0070C0"/>
                </a:solidFill>
              </a:rPr>
              <a:t>khác</a:t>
            </a:r>
            <a:r>
              <a:rPr lang="vi-VN" sz="1600">
                <a:solidFill>
                  <a:srgbClr val="0070C0"/>
                </a:solidFill>
              </a:rPr>
              <a:t>. Qua đôi bàn tay của nhiều thế hệ từ già đến trẻ </a:t>
            </a:r>
            <a:r>
              <a:rPr lang="vi-VN" sz="1600">
                <a:solidFill>
                  <a:srgbClr val="0070C0"/>
                </a:solidFill>
              </a:rPr>
              <a:t>đã </a:t>
            </a:r>
            <a:endParaRPr lang="vi-VN" sz="1600" smtClean="0">
              <a:solidFill>
                <a:srgbClr val="0070C0"/>
              </a:solidFill>
            </a:endParaRPr>
          </a:p>
          <a:p>
            <a:pPr algn="just">
              <a:lnSpc>
                <a:spcPct val="150000"/>
              </a:lnSpc>
            </a:pPr>
            <a:r>
              <a:rPr lang="vi-VN" sz="1600" smtClean="0">
                <a:solidFill>
                  <a:srgbClr val="0070C0"/>
                </a:solidFill>
              </a:rPr>
              <a:t>tạo </a:t>
            </a:r>
            <a:r>
              <a:rPr lang="vi-VN" sz="1600">
                <a:solidFill>
                  <a:srgbClr val="0070C0"/>
                </a:solidFill>
              </a:rPr>
              <a:t>ra những chiếc nón xinh xắn lưu giữ nét đẹp </a:t>
            </a:r>
            <a:r>
              <a:rPr lang="vi-VN" sz="1600">
                <a:solidFill>
                  <a:srgbClr val="0070C0"/>
                </a:solidFill>
              </a:rPr>
              <a:t>truyền </a:t>
            </a:r>
            <a:endParaRPr lang="vi-VN" sz="1600" smtClean="0">
              <a:solidFill>
                <a:srgbClr val="0070C0"/>
              </a:solidFill>
            </a:endParaRPr>
          </a:p>
          <a:p>
            <a:pPr algn="just">
              <a:lnSpc>
                <a:spcPct val="150000"/>
              </a:lnSpc>
            </a:pPr>
            <a:r>
              <a:rPr lang="vi-VN" sz="1600" smtClean="0">
                <a:solidFill>
                  <a:srgbClr val="0070C0"/>
                </a:solidFill>
              </a:rPr>
              <a:t>thống của </a:t>
            </a:r>
            <a:r>
              <a:rPr lang="vi-VN" sz="1600">
                <a:solidFill>
                  <a:srgbClr val="0070C0"/>
                </a:solidFill>
              </a:rPr>
              <a:t>người Việt Nam.</a:t>
            </a:r>
          </a:p>
        </p:txBody>
      </p:sp>
      <p:pic>
        <p:nvPicPr>
          <p:cNvPr id="4100" name="Picture 4" descr="lang chuong kinzzz_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2215" y="361761"/>
            <a:ext cx="2180283" cy="2180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25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wheel(1)">
                                      <p:cBhvr>
                                        <p:cTn id="12" dur="2000"/>
                                        <p:tgtEl>
                                          <p:spTgt spid="4100"/>
                                        </p:tgtEl>
                                      </p:cBhvr>
                                    </p:animEffect>
                                  </p:childTnLst>
                                </p:cTn>
                              </p:par>
                              <p:par>
                                <p:cTn id="13" presetID="21" presetClass="entr" presetSubtype="1"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wheel(1)">
                                      <p:cBhvr>
                                        <p:cTn id="15" dur="2000"/>
                                        <p:tgtEl>
                                          <p:spTgt spid="4098"/>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p:cTn id="20"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 calcmode="lin" valueType="num">
                                      <p:cBhvr>
                                        <p:cTn id="28"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5">
                                            <p:txEl>
                                              <p:pRg st="2" end="2"/>
                                            </p:txEl>
                                          </p:spTgt>
                                        </p:tgtEl>
                                      </p:cBhvr>
                                    </p:animEffect>
                                  </p:childTnLst>
                                </p:cTn>
                              </p:par>
                              <p:par>
                                <p:cTn id="32" presetID="31" presetClass="entr" presetSubtype="0" fill="hold" nodeType="with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 calcmode="lin" valueType="num">
                                      <p:cBhvr>
                                        <p:cTn id="34"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5"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6"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37" dur="1000"/>
                                        <p:tgtEl>
                                          <p:spTgt spid="5">
                                            <p:txEl>
                                              <p:pRg st="3" end="3"/>
                                            </p:txEl>
                                          </p:spTgt>
                                        </p:tgtEl>
                                      </p:cBhvr>
                                    </p:animEffect>
                                  </p:childTnLst>
                                </p:cTn>
                              </p:par>
                              <p:par>
                                <p:cTn id="38" presetID="31" presetClass="entr" presetSubtype="0" fill="hold" nodeType="with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 calcmode="lin" valueType="num">
                                      <p:cBhvr>
                                        <p:cTn id="40"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1"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42"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43" dur="1000"/>
                                        <p:tgtEl>
                                          <p:spTgt spid="5">
                                            <p:txEl>
                                              <p:pRg st="4" end="4"/>
                                            </p:txEl>
                                          </p:spTgt>
                                        </p:tgtEl>
                                      </p:cBhvr>
                                    </p:animEffect>
                                  </p:childTnLst>
                                </p:cTn>
                              </p:par>
                              <p:par>
                                <p:cTn id="44" presetID="31" presetClass="entr" presetSubtype="0" fill="hold" nodeType="withEffect">
                                  <p:stCondLst>
                                    <p:cond delay="0"/>
                                  </p:stCondLst>
                                  <p:childTnLst>
                                    <p:set>
                                      <p:cBhvr>
                                        <p:cTn id="45" dur="1" fill="hold">
                                          <p:stCondLst>
                                            <p:cond delay="0"/>
                                          </p:stCondLst>
                                        </p:cTn>
                                        <p:tgtEl>
                                          <p:spTgt spid="5">
                                            <p:txEl>
                                              <p:pRg st="5" end="5"/>
                                            </p:txEl>
                                          </p:spTgt>
                                        </p:tgtEl>
                                        <p:attrNameLst>
                                          <p:attrName>style.visibility</p:attrName>
                                        </p:attrNameLst>
                                      </p:cBhvr>
                                      <p:to>
                                        <p:strVal val="visible"/>
                                      </p:to>
                                    </p:set>
                                    <p:anim calcmode="lin" valueType="num">
                                      <p:cBhvr>
                                        <p:cTn id="46"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7"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48"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49" dur="1000"/>
                                        <p:tgtEl>
                                          <p:spTgt spid="5">
                                            <p:txEl>
                                              <p:pRg st="5" end="5"/>
                                            </p:txEl>
                                          </p:spTgt>
                                        </p:tgtEl>
                                      </p:cBhvr>
                                    </p:animEffect>
                                  </p:childTnLst>
                                </p:cTn>
                              </p:par>
                              <p:par>
                                <p:cTn id="50" presetID="31" presetClass="entr" presetSubtype="0" fill="hold" nodeType="withEffect">
                                  <p:stCondLst>
                                    <p:cond delay="0"/>
                                  </p:stCondLst>
                                  <p:childTnLst>
                                    <p:set>
                                      <p:cBhvr>
                                        <p:cTn id="51" dur="1" fill="hold">
                                          <p:stCondLst>
                                            <p:cond delay="0"/>
                                          </p:stCondLst>
                                        </p:cTn>
                                        <p:tgtEl>
                                          <p:spTgt spid="5">
                                            <p:txEl>
                                              <p:pRg st="6" end="6"/>
                                            </p:txEl>
                                          </p:spTgt>
                                        </p:tgtEl>
                                        <p:attrNameLst>
                                          <p:attrName>style.visibility</p:attrName>
                                        </p:attrNameLst>
                                      </p:cBhvr>
                                      <p:to>
                                        <p:strVal val="visible"/>
                                      </p:to>
                                    </p:set>
                                    <p:anim calcmode="lin" valueType="num">
                                      <p:cBhvr>
                                        <p:cTn id="52"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3"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54"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55" dur="1000"/>
                                        <p:tgtEl>
                                          <p:spTgt spid="5">
                                            <p:txEl>
                                              <p:pRg st="6" end="6"/>
                                            </p:txEl>
                                          </p:spTgt>
                                        </p:tgtEl>
                                      </p:cBhvr>
                                    </p:animEffect>
                                  </p:childTnLst>
                                </p:cTn>
                              </p:par>
                              <p:par>
                                <p:cTn id="56" presetID="31" presetClass="entr" presetSubtype="0" fill="hold" nodeType="withEffect">
                                  <p:stCondLst>
                                    <p:cond delay="0"/>
                                  </p:stCondLst>
                                  <p:childTnLst>
                                    <p:set>
                                      <p:cBhvr>
                                        <p:cTn id="57" dur="1" fill="hold">
                                          <p:stCondLst>
                                            <p:cond delay="0"/>
                                          </p:stCondLst>
                                        </p:cTn>
                                        <p:tgtEl>
                                          <p:spTgt spid="5">
                                            <p:txEl>
                                              <p:pRg st="7" end="7"/>
                                            </p:txEl>
                                          </p:spTgt>
                                        </p:tgtEl>
                                        <p:attrNameLst>
                                          <p:attrName>style.visibility</p:attrName>
                                        </p:attrNameLst>
                                      </p:cBhvr>
                                      <p:to>
                                        <p:strVal val="visible"/>
                                      </p:to>
                                    </p:set>
                                    <p:anim calcmode="lin" valueType="num">
                                      <p:cBhvr>
                                        <p:cTn id="58"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9"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60" dur="1000" fill="hold"/>
                                        <p:tgtEl>
                                          <p:spTgt spid="5">
                                            <p:txEl>
                                              <p:pRg st="7" end="7"/>
                                            </p:txEl>
                                          </p:spTgt>
                                        </p:tgtEl>
                                        <p:attrNameLst>
                                          <p:attrName>style.rotation</p:attrName>
                                        </p:attrNameLst>
                                      </p:cBhvr>
                                      <p:tavLst>
                                        <p:tav tm="0">
                                          <p:val>
                                            <p:fltVal val="90"/>
                                          </p:val>
                                        </p:tav>
                                        <p:tav tm="100000">
                                          <p:val>
                                            <p:fltVal val="0"/>
                                          </p:val>
                                        </p:tav>
                                      </p:tavLst>
                                    </p:anim>
                                    <p:animEffect transition="in" filter="fade">
                                      <p:cBhvr>
                                        <p:cTn id="61" dur="1000"/>
                                        <p:tgtEl>
                                          <p:spTgt spid="5">
                                            <p:txEl>
                                              <p:pRg st="7" end="7"/>
                                            </p:txEl>
                                          </p:spTgt>
                                        </p:tgtEl>
                                      </p:cBhvr>
                                    </p:animEffect>
                                  </p:childTnLst>
                                </p:cTn>
                              </p:par>
                              <p:par>
                                <p:cTn id="62" presetID="31" presetClass="entr" presetSubtype="0" fill="hold" nodeType="withEffect">
                                  <p:stCondLst>
                                    <p:cond delay="0"/>
                                  </p:stCondLst>
                                  <p:childTnLst>
                                    <p:set>
                                      <p:cBhvr>
                                        <p:cTn id="63" dur="1" fill="hold">
                                          <p:stCondLst>
                                            <p:cond delay="0"/>
                                          </p:stCondLst>
                                        </p:cTn>
                                        <p:tgtEl>
                                          <p:spTgt spid="5">
                                            <p:txEl>
                                              <p:pRg st="8" end="8"/>
                                            </p:txEl>
                                          </p:spTgt>
                                        </p:tgtEl>
                                        <p:attrNameLst>
                                          <p:attrName>style.visibility</p:attrName>
                                        </p:attrNameLst>
                                      </p:cBhvr>
                                      <p:to>
                                        <p:strVal val="visible"/>
                                      </p:to>
                                    </p:set>
                                    <p:anim calcmode="lin" valueType="num">
                                      <p:cBhvr>
                                        <p:cTn id="64" dur="1000" fill="hold"/>
                                        <p:tgtEl>
                                          <p:spTgt spid="5">
                                            <p:txEl>
                                              <p:pRg st="8" end="8"/>
                                            </p:txEl>
                                          </p:spTgt>
                                        </p:tgtEl>
                                        <p:attrNameLst>
                                          <p:attrName>ppt_w</p:attrName>
                                        </p:attrNameLst>
                                      </p:cBhvr>
                                      <p:tavLst>
                                        <p:tav tm="0">
                                          <p:val>
                                            <p:fltVal val="0"/>
                                          </p:val>
                                        </p:tav>
                                        <p:tav tm="100000">
                                          <p:val>
                                            <p:strVal val="#ppt_w"/>
                                          </p:val>
                                        </p:tav>
                                      </p:tavLst>
                                    </p:anim>
                                    <p:anim calcmode="lin" valueType="num">
                                      <p:cBhvr>
                                        <p:cTn id="65"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66" dur="1000" fill="hold"/>
                                        <p:tgtEl>
                                          <p:spTgt spid="5">
                                            <p:txEl>
                                              <p:pRg st="8" end="8"/>
                                            </p:txEl>
                                          </p:spTgt>
                                        </p:tgtEl>
                                        <p:attrNameLst>
                                          <p:attrName>style.rotation</p:attrName>
                                        </p:attrNameLst>
                                      </p:cBhvr>
                                      <p:tavLst>
                                        <p:tav tm="0">
                                          <p:val>
                                            <p:fltVal val="90"/>
                                          </p:val>
                                        </p:tav>
                                        <p:tav tm="100000">
                                          <p:val>
                                            <p:fltVal val="0"/>
                                          </p:val>
                                        </p:tav>
                                      </p:tavLst>
                                    </p:anim>
                                    <p:animEffect transition="in" filter="fade">
                                      <p:cBhvr>
                                        <p:cTn id="67" dur="1000"/>
                                        <p:tgtEl>
                                          <p:spTgt spid="5">
                                            <p:txEl>
                                              <p:pRg st="8" end="8"/>
                                            </p:txEl>
                                          </p:spTgt>
                                        </p:tgtEl>
                                      </p:cBhvr>
                                    </p:animEffect>
                                  </p:childTnLst>
                                </p:cTn>
                              </p:par>
                              <p:par>
                                <p:cTn id="68" presetID="31" presetClass="entr" presetSubtype="0" fill="hold" nodeType="withEffect">
                                  <p:stCondLst>
                                    <p:cond delay="0"/>
                                  </p:stCondLst>
                                  <p:childTnLst>
                                    <p:set>
                                      <p:cBhvr>
                                        <p:cTn id="69" dur="1" fill="hold">
                                          <p:stCondLst>
                                            <p:cond delay="0"/>
                                          </p:stCondLst>
                                        </p:cTn>
                                        <p:tgtEl>
                                          <p:spTgt spid="5">
                                            <p:txEl>
                                              <p:pRg st="9" end="9"/>
                                            </p:txEl>
                                          </p:spTgt>
                                        </p:tgtEl>
                                        <p:attrNameLst>
                                          <p:attrName>style.visibility</p:attrName>
                                        </p:attrNameLst>
                                      </p:cBhvr>
                                      <p:to>
                                        <p:strVal val="visible"/>
                                      </p:to>
                                    </p:set>
                                    <p:anim calcmode="lin" valueType="num">
                                      <p:cBhvr>
                                        <p:cTn id="70" dur="1000" fill="hold"/>
                                        <p:tgtEl>
                                          <p:spTgt spid="5">
                                            <p:txEl>
                                              <p:pRg st="9" end="9"/>
                                            </p:txEl>
                                          </p:spTgt>
                                        </p:tgtEl>
                                        <p:attrNameLst>
                                          <p:attrName>ppt_w</p:attrName>
                                        </p:attrNameLst>
                                      </p:cBhvr>
                                      <p:tavLst>
                                        <p:tav tm="0">
                                          <p:val>
                                            <p:fltVal val="0"/>
                                          </p:val>
                                        </p:tav>
                                        <p:tav tm="100000">
                                          <p:val>
                                            <p:strVal val="#ppt_w"/>
                                          </p:val>
                                        </p:tav>
                                      </p:tavLst>
                                    </p:anim>
                                    <p:anim calcmode="lin" valueType="num">
                                      <p:cBhvr>
                                        <p:cTn id="71" dur="1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72" dur="1000" fill="hold"/>
                                        <p:tgtEl>
                                          <p:spTgt spid="5">
                                            <p:txEl>
                                              <p:pRg st="9" end="9"/>
                                            </p:txEl>
                                          </p:spTgt>
                                        </p:tgtEl>
                                        <p:attrNameLst>
                                          <p:attrName>style.rotation</p:attrName>
                                        </p:attrNameLst>
                                      </p:cBhvr>
                                      <p:tavLst>
                                        <p:tav tm="0">
                                          <p:val>
                                            <p:fltVal val="90"/>
                                          </p:val>
                                        </p:tav>
                                        <p:tav tm="100000">
                                          <p:val>
                                            <p:fltVal val="0"/>
                                          </p:val>
                                        </p:tav>
                                      </p:tavLst>
                                    </p:anim>
                                    <p:animEffect transition="in" filter="fade">
                                      <p:cBhvr>
                                        <p:cTn id="73" dur="1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pic>
        <p:nvPicPr>
          <p:cNvPr id="6146" name="Picture 2" descr="cốm làng Vò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1268" y="1779662"/>
            <a:ext cx="2915816" cy="26450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325880" y="987574"/>
            <a:ext cx="2066591" cy="400110"/>
          </a:xfrm>
          <a:prstGeom prst="rect">
            <a:avLst/>
          </a:prstGeom>
        </p:spPr>
        <p:txBody>
          <a:bodyPr wrap="none">
            <a:spAutoFit/>
          </a:bodyPr>
          <a:lstStyle/>
          <a:p>
            <a:r>
              <a:rPr lang="vi-VN" sz="2000" b="1">
                <a:solidFill>
                  <a:srgbClr val="FF0000"/>
                </a:solidFill>
              </a:rPr>
              <a:t>Cốm làng Vòng</a:t>
            </a:r>
          </a:p>
        </p:txBody>
      </p:sp>
      <p:sp>
        <p:nvSpPr>
          <p:cNvPr id="7" name="Rectangle 6"/>
          <p:cNvSpPr/>
          <p:nvPr/>
        </p:nvSpPr>
        <p:spPr>
          <a:xfrm>
            <a:off x="215466" y="331366"/>
            <a:ext cx="5364646" cy="4616648"/>
          </a:xfrm>
          <a:prstGeom prst="rect">
            <a:avLst/>
          </a:prstGeom>
        </p:spPr>
        <p:txBody>
          <a:bodyPr wrap="square">
            <a:spAutoFit/>
          </a:bodyPr>
          <a:lstStyle/>
          <a:p>
            <a:pPr algn="just">
              <a:lnSpc>
                <a:spcPct val="150000"/>
              </a:lnSpc>
            </a:pPr>
            <a:r>
              <a:rPr lang="vi-VN">
                <a:solidFill>
                  <a:srgbClr val="0070C0"/>
                </a:solidFill>
              </a:rPr>
              <a:t>Theo các bậc cao niên ở đây kể lại, cốm làng Vòng bắt đầu từ cách đây cả ngàn năm. Khi ấy sữa lúa đang bắt đầu đọng hình, cây lúa uốn câu thì bỗng đất trời chuyển mưa bão tầm tã khiến cho đê vỡ, nước sông tràn vào, nhấn chìm đồng ruộng trong </a:t>
            </a:r>
            <a:r>
              <a:rPr lang="vi-VN">
                <a:solidFill>
                  <a:srgbClr val="0070C0"/>
                </a:solidFill>
              </a:rPr>
              <a:t>nước </a:t>
            </a:r>
            <a:r>
              <a:rPr lang="vi-VN" smtClean="0">
                <a:solidFill>
                  <a:srgbClr val="0070C0"/>
                </a:solidFill>
              </a:rPr>
              <a:t>sâu. </a:t>
            </a:r>
            <a:r>
              <a:rPr lang="vi-VN">
                <a:solidFill>
                  <a:srgbClr val="0070C0"/>
                </a:solidFill>
              </a:rPr>
              <a:t>Dân làng không nỡ nhìn công sức bao tháng ngày của mình công cốc nên họ ra các ruộng lúa đã ngã rạp, mò lấy những bông lúa non, về đem rang khô dể ăn chống đói. Những tưởng hạt gạo non sẽ khô khốc không mùi vì, nhưng lạ kỳ hạt lúa non ấy lại có vị rất hấp dẫn, ngọt ngọt, dẻo dẻo thơm lạ lùng. Và thế là, mỗi năm khi lúa bắt đầu tròn hạt, người dân làng Vòng lại cắt lúa về để ăn lai rai cho </a:t>
            </a:r>
            <a:r>
              <a:rPr lang="vi-VN">
                <a:solidFill>
                  <a:srgbClr val="0070C0"/>
                </a:solidFill>
              </a:rPr>
              <a:t>vui </a:t>
            </a:r>
            <a:r>
              <a:rPr lang="vi-VN" smtClean="0">
                <a:solidFill>
                  <a:srgbClr val="0070C0"/>
                </a:solidFill>
              </a:rPr>
              <a:t>miệng. </a:t>
            </a:r>
            <a:r>
              <a:rPr lang="vi-VN" b="1">
                <a:solidFill>
                  <a:srgbClr val="0070C0"/>
                </a:solidFill>
              </a:rPr>
              <a:t>Cốm làng Vòng</a:t>
            </a:r>
            <a:r>
              <a:rPr lang="vi-VN">
                <a:solidFill>
                  <a:srgbClr val="0070C0"/>
                </a:solidFill>
              </a:rPr>
              <a:t> Hà Nội nổi tiếng khắp 4 phương bởi màu cốm xanh mát như màu xanh của ngọc, hạt cốm dẻo, cho vào miệng ăn có vị ngọt, thơm mùi sữa của lúa nếp non.</a:t>
            </a:r>
            <a:r>
              <a:rPr lang="vi-VN">
                <a:solidFill>
                  <a:srgbClr val="0070C0"/>
                </a:solidFill>
              </a:rPr>
              <a:t> </a:t>
            </a:r>
            <a:endParaRPr lang="vi-VN" smtClean="0">
              <a:solidFill>
                <a:srgbClr val="0070C0"/>
              </a:solidFill>
            </a:endParaRPr>
          </a:p>
        </p:txBody>
      </p:sp>
    </p:spTree>
    <p:extLst>
      <p:ext uri="{BB962C8B-B14F-4D97-AF65-F5344CB8AC3E}">
        <p14:creationId xmlns:p14="http://schemas.microsoft.com/office/powerpoint/2010/main" val="253907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122" name="Picture 2" descr="cốm làng Vò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321969"/>
            <a:ext cx="3893994" cy="259228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ốm làng Vò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311" y="2360841"/>
            <a:ext cx="3608434" cy="255683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05310" y="123478"/>
            <a:ext cx="7804699" cy="2118529"/>
          </a:xfrm>
          <a:prstGeom prst="rect">
            <a:avLst/>
          </a:prstGeom>
        </p:spPr>
        <p:txBody>
          <a:bodyPr wrap="square">
            <a:spAutoFit/>
          </a:bodyPr>
          <a:lstStyle/>
          <a:p>
            <a:pPr lvl="0" algn="just">
              <a:lnSpc>
                <a:spcPct val="150000"/>
              </a:lnSpc>
            </a:pPr>
            <a:r>
              <a:rPr lang="vi-VN" sz="1800">
                <a:solidFill>
                  <a:srgbClr val="0070C0"/>
                </a:solidFill>
              </a:rPr>
              <a:t>Cốm không phải là món ăn cho no, nên không ai mua nhiều. Chỉ một gói nho nhỏ, ngồi nhâm nhi thưởng thức bên chén trà xanhNgoài ra, cốm làng Vòng Hà Nội còn có thể chế biến được rất nhiều món khác đem đến những hương vị riêng khác nhau như cốm xào, chè cốm, xôi cốm, nhưng với người sành ăn thì cốm tươi vẫn là ngon nhất. </a:t>
            </a:r>
            <a:endParaRPr lang="vi-VN" sz="1800">
              <a:solidFill>
                <a:srgbClr val="0070C0"/>
              </a:solidFill>
            </a:endParaRPr>
          </a:p>
        </p:txBody>
      </p:sp>
    </p:spTree>
    <p:extLst>
      <p:ext uri="{BB962C8B-B14F-4D97-AF65-F5344CB8AC3E}">
        <p14:creationId xmlns:p14="http://schemas.microsoft.com/office/powerpoint/2010/main" val="160969293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76829" y="931048"/>
            <a:ext cx="3960440" cy="2854373"/>
            <a:chOff x="2235135" y="592919"/>
            <a:chExt cx="4460391" cy="3307100"/>
          </a:xfrm>
        </p:grpSpPr>
        <p:pic>
          <p:nvPicPr>
            <p:cNvPr id="9" name="Picture 2" descr="Lò Bầu ở Bát Tràng được ra đời từ cuối thế kỷ XIX, là lò nung gốm sử dụng củi để đun đố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5135" y="1392288"/>
              <a:ext cx="4460391" cy="250773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750758" y="592919"/>
              <a:ext cx="3068469" cy="338554"/>
            </a:xfrm>
            <a:prstGeom prst="rect">
              <a:avLst/>
            </a:prstGeom>
          </p:spPr>
          <p:txBody>
            <a:bodyPr wrap="none">
              <a:spAutoFit/>
            </a:bodyPr>
            <a:lstStyle/>
            <a:p>
              <a:r>
                <a:rPr lang="vi-VN" sz="1600" b="1" cap="all" smtClean="0">
                  <a:solidFill>
                    <a:srgbClr val="FF0000"/>
                  </a:solidFill>
                  <a:latin typeface="Arial" pitchFamily="34" charset="0"/>
                  <a:cs typeface="Arial" pitchFamily="34" charset="0"/>
                </a:rPr>
                <a:t>LÀNG </a:t>
              </a:r>
              <a:r>
                <a:rPr lang="vi-VN" sz="1600" b="1" cap="all">
                  <a:solidFill>
                    <a:srgbClr val="FF0000"/>
                  </a:solidFill>
                  <a:latin typeface="Arial" pitchFamily="34" charset="0"/>
                  <a:cs typeface="Arial" pitchFamily="34" charset="0"/>
                </a:rPr>
                <a:t>GỐM BÁT </a:t>
              </a:r>
              <a:r>
                <a:rPr lang="vi-VN" sz="1600" b="1" cap="all" smtClean="0">
                  <a:solidFill>
                    <a:srgbClr val="FF0000"/>
                  </a:solidFill>
                  <a:latin typeface="Arial" pitchFamily="34" charset="0"/>
                  <a:cs typeface="Arial" pitchFamily="34" charset="0"/>
                </a:rPr>
                <a:t>TRÀNG (HN)</a:t>
              </a:r>
              <a:endParaRPr lang="vi-VN" sz="1600" b="1" cap="all">
                <a:solidFill>
                  <a:srgbClr val="FF0000"/>
                </a:solidFill>
                <a:latin typeface="Arial" pitchFamily="34" charset="0"/>
                <a:cs typeface="Arial" pitchFamily="34" charset="0"/>
              </a:endParaRPr>
            </a:p>
          </p:txBody>
        </p:sp>
      </p:grpSp>
      <p:grpSp>
        <p:nvGrpSpPr>
          <p:cNvPr id="11" name="Group 10"/>
          <p:cNvGrpSpPr/>
          <p:nvPr/>
        </p:nvGrpSpPr>
        <p:grpSpPr>
          <a:xfrm>
            <a:off x="890002" y="931048"/>
            <a:ext cx="7403163" cy="3145911"/>
            <a:chOff x="1383158" y="608468"/>
            <a:chExt cx="7403163" cy="3145911"/>
          </a:xfrm>
        </p:grpSpPr>
        <p:pic>
          <p:nvPicPr>
            <p:cNvPr id="12" name="Picture 4" descr="Emp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3158" y="1186009"/>
              <a:ext cx="3537981" cy="256837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Emp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5156" y="1186009"/>
              <a:ext cx="3721165" cy="256837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3801187" y="608468"/>
              <a:ext cx="2858475" cy="338554"/>
            </a:xfrm>
            <a:prstGeom prst="rect">
              <a:avLst/>
            </a:prstGeom>
          </p:spPr>
          <p:txBody>
            <a:bodyPr wrap="none">
              <a:spAutoFit/>
            </a:bodyPr>
            <a:lstStyle/>
            <a:p>
              <a:r>
                <a:rPr lang="vi-VN" sz="1600" b="1" cap="all">
                  <a:solidFill>
                    <a:srgbClr val="FF0000"/>
                  </a:solidFill>
                  <a:latin typeface="Arial" pitchFamily="34" charset="0"/>
                  <a:cs typeface="Arial" pitchFamily="34" charset="0"/>
                </a:rPr>
                <a:t>LÀNG LỤA VẠN </a:t>
              </a:r>
              <a:r>
                <a:rPr lang="vi-VN" sz="1600" b="1" cap="all" smtClean="0">
                  <a:solidFill>
                    <a:srgbClr val="FF0000"/>
                  </a:solidFill>
                  <a:latin typeface="Arial" pitchFamily="34" charset="0"/>
                  <a:cs typeface="Arial" pitchFamily="34" charset="0"/>
                </a:rPr>
                <a:t>PHÚC (HN)</a:t>
              </a:r>
              <a:endParaRPr lang="vi-VN" sz="1600" b="1" cap="all">
                <a:solidFill>
                  <a:srgbClr val="FF0000"/>
                </a:solidFill>
                <a:latin typeface="Arial" pitchFamily="34" charset="0"/>
                <a:cs typeface="Arial" pitchFamily="34" charset="0"/>
              </a:endParaRPr>
            </a:p>
          </p:txBody>
        </p:sp>
      </p:grpSp>
      <p:grpSp>
        <p:nvGrpSpPr>
          <p:cNvPr id="16" name="Group 15"/>
          <p:cNvGrpSpPr/>
          <p:nvPr/>
        </p:nvGrpSpPr>
        <p:grpSpPr>
          <a:xfrm>
            <a:off x="4842324" y="680958"/>
            <a:ext cx="3518364" cy="3537693"/>
            <a:chOff x="2102395" y="426877"/>
            <a:chExt cx="3518364" cy="3537693"/>
          </a:xfrm>
        </p:grpSpPr>
        <p:sp>
          <p:nvSpPr>
            <p:cNvPr id="17" name="Rectangle 16"/>
            <p:cNvSpPr/>
            <p:nvPr/>
          </p:nvSpPr>
          <p:spPr>
            <a:xfrm>
              <a:off x="2102395" y="426877"/>
              <a:ext cx="3265638" cy="738664"/>
            </a:xfrm>
            <a:prstGeom prst="rect">
              <a:avLst/>
            </a:prstGeom>
          </p:spPr>
          <p:txBody>
            <a:bodyPr wrap="none">
              <a:spAutoFit/>
            </a:bodyPr>
            <a:lstStyle/>
            <a:p>
              <a:pPr algn="ctr">
                <a:lnSpc>
                  <a:spcPct val="150000"/>
                </a:lnSpc>
              </a:pPr>
              <a:r>
                <a:rPr lang="vi-VN" b="1" smtClean="0">
                  <a:solidFill>
                    <a:srgbClr val="FF0000"/>
                  </a:solidFill>
                  <a:latin typeface="Arial" pitchFamily="34" charset="0"/>
                  <a:cs typeface="Arial" pitchFamily="34" charset="0"/>
                </a:rPr>
                <a:t>LÀNG TRANH DÂN GIAN ĐÔNG HỒ </a:t>
              </a:r>
              <a:endParaRPr lang="vi-VN" b="1" smtClean="0">
                <a:solidFill>
                  <a:srgbClr val="FF0000"/>
                </a:solidFill>
                <a:latin typeface="Arial" pitchFamily="34" charset="0"/>
                <a:cs typeface="Arial" pitchFamily="34" charset="0"/>
              </a:endParaRPr>
            </a:p>
            <a:p>
              <a:pPr algn="ctr">
                <a:lnSpc>
                  <a:spcPct val="150000"/>
                </a:lnSpc>
              </a:pPr>
              <a:r>
                <a:rPr lang="vi-VN" b="1" smtClean="0">
                  <a:solidFill>
                    <a:srgbClr val="FF0000"/>
                  </a:solidFill>
                  <a:latin typeface="Arial" pitchFamily="34" charset="0"/>
                  <a:cs typeface="Arial" pitchFamily="34" charset="0"/>
                </a:rPr>
                <a:t>- </a:t>
              </a:r>
              <a:r>
                <a:rPr lang="vi-VN" b="1" smtClean="0">
                  <a:solidFill>
                    <a:srgbClr val="FF0000"/>
                  </a:solidFill>
                  <a:latin typeface="Arial" pitchFamily="34" charset="0"/>
                  <a:cs typeface="Arial" pitchFamily="34" charset="0"/>
                </a:rPr>
                <a:t>BẮC NINH</a:t>
              </a:r>
              <a:endParaRPr lang="vi-VN" b="1">
                <a:solidFill>
                  <a:srgbClr val="FF0000"/>
                </a:solidFill>
                <a:latin typeface="Arial" pitchFamily="34" charset="0"/>
                <a:cs typeface="Arial" pitchFamily="34" charset="0"/>
              </a:endParaRPr>
            </a:p>
          </p:txBody>
        </p:sp>
        <p:pic>
          <p:nvPicPr>
            <p:cNvPr id="19" name="Picture 8" descr="Những Làng Nghề Thủ Công Nổi Tiếng Ở Việt N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2111" y="1366906"/>
              <a:ext cx="3428648" cy="25976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4656496" y="730915"/>
            <a:ext cx="3552172" cy="3500723"/>
            <a:chOff x="2368139" y="110106"/>
            <a:chExt cx="3552172" cy="3500723"/>
          </a:xfrm>
        </p:grpSpPr>
        <p:pic>
          <p:nvPicPr>
            <p:cNvPr id="2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8139" y="1242714"/>
              <a:ext cx="3552172" cy="2368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2843274" y="110106"/>
              <a:ext cx="2725426" cy="338554"/>
            </a:xfrm>
            <a:prstGeom prst="rect">
              <a:avLst/>
            </a:prstGeom>
          </p:spPr>
          <p:txBody>
            <a:bodyPr wrap="none">
              <a:spAutoFit/>
            </a:bodyPr>
            <a:lstStyle/>
            <a:p>
              <a:r>
                <a:rPr lang="vi-VN" sz="1600" b="1" smtClean="0">
                  <a:solidFill>
                    <a:srgbClr val="FF0000"/>
                  </a:solidFill>
                  <a:latin typeface="Arial" pitchFamily="34" charset="0"/>
                  <a:cs typeface="Arial" pitchFamily="34" charset="0"/>
                </a:rPr>
                <a:t>LÀNG NÓN TÂY HỒ - HUẾ</a:t>
              </a:r>
              <a:endParaRPr lang="vi-VN" sz="1600" b="1">
                <a:solidFill>
                  <a:srgbClr val="FF0000"/>
                </a:solidFill>
                <a:latin typeface="Arial" pitchFamily="34" charset="0"/>
                <a:cs typeface="Arial" pitchFamily="34" charset="0"/>
              </a:endParaRPr>
            </a:p>
          </p:txBody>
        </p:sp>
      </p:grpSp>
      <p:grpSp>
        <p:nvGrpSpPr>
          <p:cNvPr id="24" name="Group 23"/>
          <p:cNvGrpSpPr/>
          <p:nvPr/>
        </p:nvGrpSpPr>
        <p:grpSpPr>
          <a:xfrm>
            <a:off x="-52780" y="555526"/>
            <a:ext cx="5416868" cy="3636309"/>
            <a:chOff x="1328241" y="175038"/>
            <a:chExt cx="5416868" cy="3636309"/>
          </a:xfrm>
        </p:grpSpPr>
        <p:sp>
          <p:nvSpPr>
            <p:cNvPr id="25" name="Rectangle 24"/>
            <p:cNvSpPr/>
            <p:nvPr/>
          </p:nvSpPr>
          <p:spPr>
            <a:xfrm>
              <a:off x="1328241" y="175038"/>
              <a:ext cx="5416868" cy="785343"/>
            </a:xfrm>
            <a:prstGeom prst="rect">
              <a:avLst/>
            </a:prstGeom>
          </p:spPr>
          <p:txBody>
            <a:bodyPr wrap="square">
              <a:spAutoFit/>
            </a:bodyPr>
            <a:lstStyle/>
            <a:p>
              <a:pPr algn="ctr">
                <a:lnSpc>
                  <a:spcPct val="150000"/>
                </a:lnSpc>
              </a:pPr>
              <a:r>
                <a:rPr lang="vi-VN" sz="1600" b="1" smtClean="0">
                  <a:solidFill>
                    <a:srgbClr val="FF0000"/>
                  </a:solidFill>
                  <a:latin typeface="Arial" pitchFamily="34" charset="0"/>
                  <a:cs typeface="Arial" pitchFamily="34" charset="0"/>
                </a:rPr>
                <a:t>LÀNG DẸT THỔ CẨM CHÂU GIANG </a:t>
              </a:r>
              <a:endParaRPr lang="vi-VN" sz="1600" b="1" smtClean="0">
                <a:solidFill>
                  <a:srgbClr val="FF0000"/>
                </a:solidFill>
                <a:latin typeface="Arial" pitchFamily="34" charset="0"/>
                <a:cs typeface="Arial" pitchFamily="34" charset="0"/>
              </a:endParaRPr>
            </a:p>
            <a:p>
              <a:pPr algn="ctr">
                <a:lnSpc>
                  <a:spcPct val="150000"/>
                </a:lnSpc>
              </a:pPr>
              <a:r>
                <a:rPr lang="vi-VN" sz="1600" b="1" smtClean="0">
                  <a:solidFill>
                    <a:srgbClr val="FF0000"/>
                  </a:solidFill>
                  <a:latin typeface="Arial" pitchFamily="34" charset="0"/>
                  <a:cs typeface="Arial" pitchFamily="34" charset="0"/>
                </a:rPr>
                <a:t>- </a:t>
              </a:r>
              <a:r>
                <a:rPr lang="vi-VN" sz="1600" b="1" smtClean="0">
                  <a:solidFill>
                    <a:srgbClr val="FF0000"/>
                  </a:solidFill>
                  <a:latin typeface="Arial" pitchFamily="34" charset="0"/>
                  <a:cs typeface="Arial" pitchFamily="34" charset="0"/>
                </a:rPr>
                <a:t>AN GIANG</a:t>
              </a:r>
              <a:endParaRPr lang="vi-VN" sz="1600" b="1">
                <a:solidFill>
                  <a:srgbClr val="FF0000"/>
                </a:solidFill>
                <a:latin typeface="Arial" pitchFamily="34" charset="0"/>
                <a:cs typeface="Arial" pitchFamily="34" charset="0"/>
              </a:endParaRPr>
            </a:p>
          </p:txBody>
        </p:sp>
        <p:pic>
          <p:nvPicPr>
            <p:cNvPr id="27" name="Picture 11" descr="Những Làng Nghề Thủ Công Nổi Tiếng Ở Việt Na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6588" y="1443232"/>
              <a:ext cx="3734091" cy="236811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7"/>
          <p:cNvGrpSpPr/>
          <p:nvPr/>
        </p:nvGrpSpPr>
        <p:grpSpPr>
          <a:xfrm>
            <a:off x="1966443" y="915566"/>
            <a:ext cx="6462217" cy="3280145"/>
            <a:chOff x="-1211596" y="2845816"/>
            <a:chExt cx="6462217" cy="3280145"/>
          </a:xfrm>
        </p:grpSpPr>
        <p:sp>
          <p:nvSpPr>
            <p:cNvPr id="29" name="Rectangle 28"/>
            <p:cNvSpPr/>
            <p:nvPr/>
          </p:nvSpPr>
          <p:spPr>
            <a:xfrm>
              <a:off x="-836410" y="2845816"/>
              <a:ext cx="6087031" cy="338554"/>
            </a:xfrm>
            <a:prstGeom prst="rect">
              <a:avLst/>
            </a:prstGeom>
          </p:spPr>
          <p:txBody>
            <a:bodyPr wrap="square">
              <a:spAutoFit/>
            </a:bodyPr>
            <a:lstStyle/>
            <a:p>
              <a:r>
                <a:rPr lang="vi-VN" sz="1600" b="1" smtClean="0">
                  <a:solidFill>
                    <a:srgbClr val="FF0000"/>
                  </a:solidFill>
                  <a:latin typeface="Arial" pitchFamily="34" charset="0"/>
                  <a:cs typeface="Arial" pitchFamily="34" charset="0"/>
                </a:rPr>
                <a:t>LÀNG NGHỀ CHẰM NÓN LÁ THỚI TÂN  CẦN THƠ</a:t>
              </a:r>
              <a:endParaRPr lang="vi-VN" sz="1600" b="1">
                <a:solidFill>
                  <a:srgbClr val="FF0000"/>
                </a:solidFill>
                <a:latin typeface="Arial" pitchFamily="34" charset="0"/>
                <a:cs typeface="Arial" pitchFamily="34" charset="0"/>
              </a:endParaRPr>
            </a:p>
          </p:txBody>
        </p:sp>
        <p:pic>
          <p:nvPicPr>
            <p:cNvPr id="30" name="Picture 13" descr="Những Làng Nghề Thủ Công Nổi Tiếng Ở Việt Na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1596" y="3466322"/>
              <a:ext cx="4838678" cy="265963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0847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heel(1)">
                                      <p:cBhvr>
                                        <p:cTn id="27" dur="2000"/>
                                        <p:tgtEl>
                                          <p:spTgt spid="20"/>
                                        </p:tgtEl>
                                      </p:cBhvr>
                                    </p:animEffect>
                                  </p:childTnLst>
                                </p:cTn>
                              </p:par>
                              <p:par>
                                <p:cTn id="28" presetID="21" presetClass="entr" presetSubtype="1"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heel(1)">
                                      <p:cBhvr>
                                        <p:cTn id="30" dur="20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0"/>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inVertical)">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11"/>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down)">
                                      <p:cBhvr>
                                        <p:cTn id="5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19872" y="627534"/>
            <a:ext cx="1512168" cy="424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t>KẾT LUẬN</a:t>
            </a:r>
            <a:endParaRPr lang="vi-VN" sz="2000" b="1"/>
          </a:p>
        </p:txBody>
      </p:sp>
      <p:sp>
        <p:nvSpPr>
          <p:cNvPr id="6" name="Rectangle 5"/>
          <p:cNvSpPr/>
          <p:nvPr/>
        </p:nvSpPr>
        <p:spPr>
          <a:xfrm>
            <a:off x="1187624" y="1059582"/>
            <a:ext cx="6984776" cy="3000821"/>
          </a:xfrm>
          <a:prstGeom prst="rect">
            <a:avLst/>
          </a:prstGeom>
        </p:spPr>
        <p:txBody>
          <a:bodyPr wrap="square">
            <a:spAutoFit/>
          </a:bodyPr>
          <a:lstStyle/>
          <a:p>
            <a:pPr algn="just">
              <a:lnSpc>
                <a:spcPct val="150000"/>
              </a:lnSpc>
            </a:pPr>
            <a:r>
              <a:rPr lang="en-US" sz="1800" smtClean="0">
                <a:solidFill>
                  <a:srgbClr val="0070C0"/>
                </a:solidFill>
              </a:rPr>
              <a:t>- Đất </a:t>
            </a:r>
            <a:r>
              <a:rPr lang="en-US" sz="1800">
                <a:solidFill>
                  <a:srgbClr val="0070C0"/>
                </a:solidFill>
              </a:rPr>
              <a:t>nước chúng ta có rất nhiều làng nghề truyền thống, mỗi làng nghề có những điểm độc đáo và lôi cuốn riêng như: làng lụa Vạn Phúc (Hà Nội), làng muối Tuyết Diêm (Phú Yên), làng đá mĩ nghệ Non Nước (Đà Nẵng), làng dệt chiếu Định Yên (Đồng Tháp),...</a:t>
            </a:r>
            <a:endParaRPr lang="vi-VN" sz="1800">
              <a:solidFill>
                <a:srgbClr val="0070C0"/>
              </a:solidFill>
            </a:endParaRPr>
          </a:p>
          <a:p>
            <a:pPr algn="just">
              <a:lnSpc>
                <a:spcPct val="150000"/>
              </a:lnSpc>
            </a:pPr>
            <a:r>
              <a:rPr lang="en-US" sz="1800">
                <a:solidFill>
                  <a:srgbClr val="0070C0"/>
                </a:solidFill>
              </a:rPr>
              <a:t>-</a:t>
            </a:r>
            <a:r>
              <a:rPr lang="en-US" sz="1800" smtClean="0">
                <a:solidFill>
                  <a:srgbClr val="0070C0"/>
                </a:solidFill>
              </a:rPr>
              <a:t> </a:t>
            </a:r>
            <a:r>
              <a:rPr lang="en-US" sz="1800">
                <a:solidFill>
                  <a:srgbClr val="0070C0"/>
                </a:solidFill>
              </a:rPr>
              <a:t>Tìm hiểu về những làng nghề này giúp HS chúng ta hiểu thêm về quê hương, đất nước, biết trân trọng giá trị của những nghề truyền thống cha ông đã để lại.</a:t>
            </a:r>
            <a:endParaRPr lang="vi-VN" sz="1800" b="1">
              <a:solidFill>
                <a:srgbClr val="0070C0"/>
              </a:solidFill>
            </a:endParaRPr>
          </a:p>
        </p:txBody>
      </p:sp>
    </p:spTree>
    <p:extLst>
      <p:ext uri="{BB962C8B-B14F-4D97-AF65-F5344CB8AC3E}">
        <p14:creationId xmlns:p14="http://schemas.microsoft.com/office/powerpoint/2010/main" val="377235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8" name="Slide Number Placeholder 1"/>
          <p:cNvSpPr>
            <a:spLocks noGrp="1"/>
          </p:cNvSpPr>
          <p:nvPr>
            <p:ph type="sldNum" idx="12"/>
          </p:nvPr>
        </p:nvSpPr>
        <p:spPr>
          <a:xfrm>
            <a:off x="8523157" y="4641567"/>
            <a:ext cx="461100" cy="291900"/>
          </a:xfrm>
        </p:spPr>
        <p:txBody>
          <a:bodyPr/>
          <a:lstStyle/>
          <a:p>
            <a:pPr marL="0" lvl="0" indent="0" algn="r" rtl="0">
              <a:spcBef>
                <a:spcPts val="0"/>
              </a:spcBef>
              <a:spcAft>
                <a:spcPts val="0"/>
              </a:spcAft>
              <a:buNone/>
            </a:pPr>
            <a:fld id="{00000000-1234-1234-1234-123412341234}" type="slidenum">
              <a:rPr lang="en" smtClean="0">
                <a:solidFill>
                  <a:srgbClr val="0070C0"/>
                </a:solidFill>
              </a:rPr>
              <a:t>17</a:t>
            </a:fld>
            <a:endParaRPr lang="en">
              <a:solidFill>
                <a:srgbClr val="0070C0"/>
              </a:solidFill>
            </a:endParaRPr>
          </a:p>
        </p:txBody>
      </p:sp>
      <p:pic>
        <p:nvPicPr>
          <p:cNvPr id="9" name="Picture 8"/>
          <p:cNvPicPr>
            <a:picLocks noChangeAspect="1"/>
          </p:cNvPicPr>
          <p:nvPr/>
        </p:nvPicPr>
        <p:blipFill>
          <a:blip r:embed="rId3"/>
          <a:stretch>
            <a:fillRect/>
          </a:stretch>
        </p:blipFill>
        <p:spPr>
          <a:xfrm>
            <a:off x="6989213" y="800193"/>
            <a:ext cx="1044353" cy="864143"/>
          </a:xfrm>
          <a:prstGeom prst="ellipse">
            <a:avLst/>
          </a:prstGeom>
          <a:ln>
            <a:noFill/>
          </a:ln>
          <a:effectLst>
            <a:softEdge rad="112500"/>
          </a:effectLst>
        </p:spPr>
      </p:pic>
      <p:grpSp>
        <p:nvGrpSpPr>
          <p:cNvPr id="10" name="Group 9"/>
          <p:cNvGrpSpPr/>
          <p:nvPr/>
        </p:nvGrpSpPr>
        <p:grpSpPr>
          <a:xfrm>
            <a:off x="2187488" y="989246"/>
            <a:ext cx="4688768" cy="1078448"/>
            <a:chOff x="2731019" y="549269"/>
            <a:chExt cx="4688768" cy="1289222"/>
          </a:xfrm>
        </p:grpSpPr>
        <p:grpSp>
          <p:nvGrpSpPr>
            <p:cNvPr id="11" name="Group 10"/>
            <p:cNvGrpSpPr/>
            <p:nvPr/>
          </p:nvGrpSpPr>
          <p:grpSpPr>
            <a:xfrm>
              <a:off x="2731019" y="549269"/>
              <a:ext cx="4688768" cy="1289222"/>
              <a:chOff x="-1060834" y="-2098302"/>
              <a:chExt cx="10480438" cy="2465806"/>
            </a:xfrm>
          </p:grpSpPr>
          <p:grpSp>
            <p:nvGrpSpPr>
              <p:cNvPr id="13" name="Group 8"/>
              <p:cNvGrpSpPr/>
              <p:nvPr/>
            </p:nvGrpSpPr>
            <p:grpSpPr>
              <a:xfrm>
                <a:off x="-1055997" y="-2098302"/>
                <a:ext cx="10475601" cy="2071384"/>
                <a:chOff x="-885882" y="-1760278"/>
                <a:chExt cx="8788042" cy="1737696"/>
              </a:xfrm>
            </p:grpSpPr>
            <p:sp>
              <p:nvSpPr>
                <p:cNvPr id="15" name="Freeform 9"/>
                <p:cNvSpPr/>
                <p:nvPr/>
              </p:nvSpPr>
              <p:spPr>
                <a:xfrm>
                  <a:off x="-885882" y="-1760278"/>
                  <a:ext cx="8788042" cy="1737696"/>
                </a:xfrm>
                <a:custGeom>
                  <a:avLst/>
                  <a:gdLst/>
                  <a:ahLst/>
                  <a:cxnLst/>
                  <a:rect l="l" t="t" r="r" b="b"/>
                  <a:pathLst>
                    <a:path w="8788042" h="2192074">
                      <a:moveTo>
                        <a:pt x="8165742" y="1621844"/>
                      </a:moveTo>
                      <a:cubicBezTo>
                        <a:pt x="8165742" y="1615494"/>
                        <a:pt x="8167012" y="1610414"/>
                        <a:pt x="8167012" y="1602794"/>
                      </a:cubicBezTo>
                      <a:lnTo>
                        <a:pt x="8167012" y="490220"/>
                      </a:lnTo>
                      <a:cubicBezTo>
                        <a:pt x="8167012" y="220980"/>
                        <a:pt x="7957462" y="0"/>
                        <a:pt x="7700922" y="0"/>
                      </a:cubicBezTo>
                      <a:lnTo>
                        <a:pt x="467360" y="0"/>
                      </a:lnTo>
                      <a:cubicBezTo>
                        <a:pt x="210820" y="0"/>
                        <a:pt x="0" y="220980"/>
                        <a:pt x="0" y="490220"/>
                      </a:cubicBezTo>
                      <a:lnTo>
                        <a:pt x="0" y="1602794"/>
                      </a:lnTo>
                      <a:cubicBezTo>
                        <a:pt x="0" y="1872034"/>
                        <a:pt x="209550" y="2093014"/>
                        <a:pt x="466090" y="2093014"/>
                      </a:cubicBezTo>
                      <a:lnTo>
                        <a:pt x="7699652" y="2093014"/>
                      </a:lnTo>
                      <a:cubicBezTo>
                        <a:pt x="7812681" y="2093014"/>
                        <a:pt x="7916821" y="2049834"/>
                        <a:pt x="7996831" y="1979984"/>
                      </a:cubicBezTo>
                      <a:cubicBezTo>
                        <a:pt x="8127642" y="2051104"/>
                        <a:pt x="8440062" y="2192074"/>
                        <a:pt x="8786771" y="1985064"/>
                      </a:cubicBezTo>
                      <a:cubicBezTo>
                        <a:pt x="8788042" y="1985064"/>
                        <a:pt x="8475622" y="1986334"/>
                        <a:pt x="8165742" y="1621844"/>
                      </a:cubicBezTo>
                      <a:lnTo>
                        <a:pt x="8165742" y="1621844"/>
                      </a:lnTo>
                      <a:close/>
                    </a:path>
                  </a:pathLst>
                </a:custGeom>
                <a:solidFill>
                  <a:schemeClr val="accent5">
                    <a:lumMod val="20000"/>
                    <a:lumOff val="80000"/>
                  </a:schemeClr>
                </a:solidFill>
              </p:spPr>
            </p:sp>
          </p:grpSp>
          <p:sp>
            <p:nvSpPr>
              <p:cNvPr id="14" name="TextBox 13"/>
              <p:cNvSpPr txBox="1"/>
              <p:nvPr/>
            </p:nvSpPr>
            <p:spPr>
              <a:xfrm>
                <a:off x="-1060834" y="-1934808"/>
                <a:ext cx="9622971" cy="2302312"/>
              </a:xfrm>
              <a:prstGeom prst="rect">
                <a:avLst/>
              </a:prstGeom>
            </p:spPr>
            <p:txBody>
              <a:bodyPr wrap="square" lIns="0" tIns="0" rIns="0" bIns="0" rtlCol="0" anchor="t">
                <a:spAutoFit/>
              </a:bodyPr>
              <a:lstStyle/>
              <a:p>
                <a:pPr algn="ctr">
                  <a:lnSpc>
                    <a:spcPts val="8800"/>
                  </a:lnSpc>
                </a:pPr>
                <a:endParaRPr lang="en-US" sz="5500" b="1" dirty="0">
                  <a:solidFill>
                    <a:srgbClr val="0070C0"/>
                  </a:solidFill>
                  <a:latin typeface="Arial" panose="020B0604020202020204" pitchFamily="34" charset="0"/>
                  <a:cs typeface="Arial" panose="020B0604020202020204" pitchFamily="34" charset="0"/>
                </a:endParaRPr>
              </a:p>
            </p:txBody>
          </p:sp>
        </p:grpSp>
        <p:sp>
          <p:nvSpPr>
            <p:cNvPr id="12" name="TextBox 11"/>
            <p:cNvSpPr txBox="1"/>
            <p:nvPr/>
          </p:nvSpPr>
          <p:spPr>
            <a:xfrm>
              <a:off x="2922962" y="752386"/>
              <a:ext cx="3921265" cy="625479"/>
            </a:xfrm>
            <a:prstGeom prst="rect">
              <a:avLst/>
            </a:prstGeom>
            <a:noFill/>
          </p:spPr>
          <p:txBody>
            <a:bodyPr wrap="none" rtlCol="0">
              <a:spAutoFit/>
            </a:bodyPr>
            <a:lstStyle/>
            <a:p>
              <a:pPr algn="ctr"/>
              <a:r>
                <a:rPr lang="vi-VN" sz="2800" b="1" smtClean="0">
                  <a:solidFill>
                    <a:srgbClr val="0070C0"/>
                  </a:solidFill>
                </a:rPr>
                <a:t>HƯỚNG DẪN VỀ NHÀ</a:t>
              </a:r>
              <a:endParaRPr lang="vi-VN" sz="2800" b="1">
                <a:solidFill>
                  <a:srgbClr val="0070C0"/>
                </a:solidFill>
              </a:endParaRPr>
            </a:p>
          </p:txBody>
        </p:sp>
      </p:grpSp>
      <p:sp>
        <p:nvSpPr>
          <p:cNvPr id="16" name="TextBox 15"/>
          <p:cNvSpPr txBox="1"/>
          <p:nvPr/>
        </p:nvSpPr>
        <p:spPr>
          <a:xfrm>
            <a:off x="1798368" y="2049654"/>
            <a:ext cx="5190844" cy="2031325"/>
          </a:xfrm>
          <a:prstGeom prst="rect">
            <a:avLst/>
          </a:prstGeom>
          <a:noFill/>
          <a:ln>
            <a:noFill/>
          </a:ln>
        </p:spPr>
        <p:txBody>
          <a:bodyPr wrap="none" rtlCol="0">
            <a:spAutoFit/>
          </a:bodyPr>
          <a:lstStyle/>
          <a:p>
            <a:pPr algn="ctr">
              <a:lnSpc>
                <a:spcPct val="150000"/>
              </a:lnSpc>
            </a:pPr>
            <a:r>
              <a:rPr lang="vi-VN" sz="2800" b="1" smtClean="0">
                <a:solidFill>
                  <a:srgbClr val="0070C0"/>
                </a:solidFill>
              </a:rPr>
              <a:t>Chuẩn bị tiết 3: Sinh hoạt lớp</a:t>
            </a:r>
          </a:p>
          <a:p>
            <a:pPr algn="ctr">
              <a:lnSpc>
                <a:spcPct val="150000"/>
              </a:lnSpc>
            </a:pPr>
            <a:r>
              <a:rPr lang="en-US" sz="2800" b="1" smtClean="0">
                <a:solidFill>
                  <a:srgbClr val="0070C0"/>
                </a:solidFill>
              </a:rPr>
              <a:t>“Tìm </a:t>
            </a:r>
            <a:r>
              <a:rPr lang="en-US" sz="2800" b="1">
                <a:solidFill>
                  <a:srgbClr val="0070C0"/>
                </a:solidFill>
              </a:rPr>
              <a:t>hiểu nghề truyền </a:t>
            </a:r>
            <a:r>
              <a:rPr lang="en-US" sz="2800" b="1">
                <a:solidFill>
                  <a:srgbClr val="0070C0"/>
                </a:solidFill>
              </a:rPr>
              <a:t>thống </a:t>
            </a:r>
            <a:endParaRPr lang="en-US" sz="2800" b="1" smtClean="0">
              <a:solidFill>
                <a:srgbClr val="0070C0"/>
              </a:solidFill>
            </a:endParaRPr>
          </a:p>
          <a:p>
            <a:pPr algn="ctr">
              <a:lnSpc>
                <a:spcPct val="150000"/>
              </a:lnSpc>
            </a:pPr>
            <a:r>
              <a:rPr lang="en-US" sz="2800" b="1" smtClean="0">
                <a:solidFill>
                  <a:srgbClr val="0070C0"/>
                </a:solidFill>
              </a:rPr>
              <a:t>qua </a:t>
            </a:r>
            <a:r>
              <a:rPr lang="en-US" sz="2800" b="1">
                <a:solidFill>
                  <a:srgbClr val="0070C0"/>
                </a:solidFill>
              </a:rPr>
              <a:t>thơ, ca, hò</a:t>
            </a:r>
            <a:r>
              <a:rPr lang="en-US" sz="2800" b="1">
                <a:solidFill>
                  <a:srgbClr val="0070C0"/>
                </a:solidFill>
              </a:rPr>
              <a:t>, </a:t>
            </a:r>
            <a:r>
              <a:rPr lang="en-US" sz="2800" b="1" smtClean="0">
                <a:solidFill>
                  <a:srgbClr val="0070C0"/>
                </a:solidFill>
              </a:rPr>
              <a:t>vè”</a:t>
            </a:r>
            <a:endParaRPr lang="vi-VN" sz="280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16"/>
          <p:cNvSpPr/>
          <p:nvPr/>
        </p:nvSpPr>
        <p:spPr>
          <a:xfrm>
            <a:off x="4110026" y="990111"/>
            <a:ext cx="923990" cy="851362"/>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2A9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A95B7"/>
              </a:solidFill>
            </a:endParaRPr>
          </a:p>
        </p:txBody>
      </p:sp>
      <p:sp>
        <p:nvSpPr>
          <p:cNvPr id="81" name="Google Shape;81;p16"/>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sp>
        <p:nvSpPr>
          <p:cNvPr id="6" name="TextBox 5"/>
          <p:cNvSpPr txBox="1"/>
          <p:nvPr/>
        </p:nvSpPr>
        <p:spPr>
          <a:xfrm>
            <a:off x="1569308" y="2211710"/>
            <a:ext cx="5965095" cy="1478418"/>
          </a:xfrm>
          <a:prstGeom prst="rect">
            <a:avLst/>
          </a:prstGeom>
          <a:noFill/>
        </p:spPr>
        <p:txBody>
          <a:bodyPr wrap="none" rtlCol="0">
            <a:spAutoFit/>
          </a:bodyPr>
          <a:lstStyle/>
          <a:p>
            <a:pPr algn="ctr">
              <a:lnSpc>
                <a:spcPct val="150000"/>
              </a:lnSpc>
            </a:pPr>
            <a:r>
              <a:rPr lang="vi-VN" sz="3200" b="1" smtClean="0">
                <a:solidFill>
                  <a:srgbClr val="0070C0"/>
                </a:solidFill>
              </a:rPr>
              <a:t>Cảm ơn thầy cô </a:t>
            </a:r>
          </a:p>
          <a:p>
            <a:pPr algn="ctr">
              <a:lnSpc>
                <a:spcPct val="150000"/>
              </a:lnSpc>
            </a:pPr>
            <a:r>
              <a:rPr lang="vi-VN" sz="3200" b="1" smtClean="0">
                <a:solidFill>
                  <a:srgbClr val="0070C0"/>
                </a:solidFill>
              </a:rPr>
              <a:t>và các em đã chú ý lắng nghe</a:t>
            </a:r>
            <a:endParaRPr lang="en-US" sz="3200" b="1">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1" name="Rectangle 10"/>
          <p:cNvSpPr/>
          <p:nvPr/>
        </p:nvSpPr>
        <p:spPr>
          <a:xfrm>
            <a:off x="1335034" y="1746057"/>
            <a:ext cx="6588732" cy="1455014"/>
          </a:xfrm>
          <a:prstGeom prst="rect">
            <a:avLst/>
          </a:prstGeom>
        </p:spPr>
        <p:txBody>
          <a:bodyPr wrap="square">
            <a:spAutoFit/>
          </a:bodyPr>
          <a:lstStyle/>
          <a:p>
            <a:pPr lvl="0" algn="ctr">
              <a:lnSpc>
                <a:spcPct val="200000"/>
              </a:lnSpc>
            </a:pPr>
            <a:r>
              <a:rPr lang="vi-VN" sz="2400" b="1" smtClean="0">
                <a:solidFill>
                  <a:srgbClr val="0070C0"/>
                </a:solidFill>
              </a:rPr>
              <a:t>Kể tên một vài làn nghề truyền thống ở địa phương em sinh sống</a:t>
            </a:r>
            <a:endParaRPr lang="vi-VN" sz="2400" b="1">
              <a:solidFill>
                <a:srgbClr val="0070C0"/>
              </a:solidFill>
            </a:endParaRPr>
          </a:p>
        </p:txBody>
      </p:sp>
      <p:sp>
        <p:nvSpPr>
          <p:cNvPr id="12" name="TextBox 11"/>
          <p:cNvSpPr txBox="1"/>
          <p:nvPr/>
        </p:nvSpPr>
        <p:spPr>
          <a:xfrm>
            <a:off x="3486298" y="1096423"/>
            <a:ext cx="2286203" cy="523220"/>
          </a:xfrm>
          <a:prstGeom prst="rect">
            <a:avLst/>
          </a:prstGeom>
          <a:noFill/>
        </p:spPr>
        <p:txBody>
          <a:bodyPr wrap="none" rtlCol="0">
            <a:spAutoFit/>
          </a:bodyPr>
          <a:lstStyle/>
          <a:p>
            <a:r>
              <a:rPr lang="vi-VN" sz="2800" b="1" smtClean="0">
                <a:solidFill>
                  <a:srgbClr val="FF0000"/>
                </a:solidFill>
              </a:rPr>
              <a:t>KHỞI ĐỘNG</a:t>
            </a:r>
            <a:endParaRPr lang="vi-VN" sz="28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pic>
        <p:nvPicPr>
          <p:cNvPr id="1026" name="Picture 2" descr="C:\Users\DELL\Downloads\HDTN_6_SGK_27_5_2021_v1_Page52.jpg"/>
          <p:cNvPicPr>
            <a:picLocks noChangeAspect="1" noChangeArrowheads="1"/>
          </p:cNvPicPr>
          <p:nvPr/>
        </p:nvPicPr>
        <p:blipFill rotWithShape="1">
          <a:blip r:embed="rId2">
            <a:extLst>
              <a:ext uri="{28A0092B-C50C-407E-A947-70E740481C1C}">
                <a14:useLocalDpi xmlns:a14="http://schemas.microsoft.com/office/drawing/2010/main" val="0"/>
              </a:ext>
            </a:extLst>
          </a:blip>
          <a:srcRect b="28464"/>
          <a:stretch/>
        </p:blipFill>
        <p:spPr bwMode="auto">
          <a:xfrm>
            <a:off x="1410525" y="601420"/>
            <a:ext cx="3298635" cy="367240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572000" y="1707654"/>
            <a:ext cx="3960440" cy="958660"/>
          </a:xfrm>
          <a:prstGeom prst="rect">
            <a:avLst/>
          </a:prstGeom>
        </p:spPr>
        <p:txBody>
          <a:bodyPr wrap="square">
            <a:spAutoFit/>
          </a:bodyPr>
          <a:lstStyle/>
          <a:p>
            <a:pPr algn="ctr">
              <a:lnSpc>
                <a:spcPct val="150000"/>
              </a:lnSpc>
            </a:pPr>
            <a:r>
              <a:rPr lang="vi-VN" sz="2000" b="1" smtClean="0">
                <a:solidFill>
                  <a:srgbClr val="0070C0"/>
                </a:solidFill>
              </a:rPr>
              <a:t>CHỦ ĐỀ 8:</a:t>
            </a:r>
          </a:p>
          <a:p>
            <a:pPr algn="ctr">
              <a:lnSpc>
                <a:spcPct val="150000"/>
              </a:lnSpc>
            </a:pPr>
            <a:r>
              <a:rPr lang="vi-VN" sz="2000" b="1" smtClean="0">
                <a:solidFill>
                  <a:srgbClr val="0070C0"/>
                </a:solidFill>
              </a:rPr>
              <a:t>CON ĐƯỜNG TƯƠNG LAI</a:t>
            </a:r>
            <a:endParaRPr lang="vi-VN" sz="2000" b="1">
              <a:solidFill>
                <a:srgbClr val="0070C0"/>
              </a:solidFill>
            </a:endParaRPr>
          </a:p>
        </p:txBody>
      </p:sp>
    </p:spTree>
    <p:extLst>
      <p:ext uri="{BB962C8B-B14F-4D97-AF65-F5344CB8AC3E}">
        <p14:creationId xmlns:p14="http://schemas.microsoft.com/office/powerpoint/2010/main" val="111782105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pic>
        <p:nvPicPr>
          <p:cNvPr id="3" name="Picture 3" descr="C:\Users\DELL\Downloads\HDTN_6_SGK_27_5_2021_v1_Page53.jpg"/>
          <p:cNvPicPr>
            <a:picLocks noChangeAspect="1" noChangeArrowheads="1"/>
          </p:cNvPicPr>
          <p:nvPr/>
        </p:nvPicPr>
        <p:blipFill rotWithShape="1">
          <a:blip r:embed="rId2">
            <a:extLst>
              <a:ext uri="{28A0092B-C50C-407E-A947-70E740481C1C}">
                <a14:useLocalDpi xmlns:a14="http://schemas.microsoft.com/office/drawing/2010/main" val="0"/>
              </a:ext>
            </a:extLst>
          </a:blip>
          <a:srcRect l="3398" t="-2960" r="10180" b="82976"/>
          <a:stretch/>
        </p:blipFill>
        <p:spPr bwMode="auto">
          <a:xfrm>
            <a:off x="827584" y="424684"/>
            <a:ext cx="5688630" cy="15435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79712" y="2013684"/>
            <a:ext cx="5760640" cy="1938992"/>
          </a:xfrm>
          <a:prstGeom prst="rect">
            <a:avLst/>
          </a:prstGeom>
        </p:spPr>
        <p:txBody>
          <a:bodyPr wrap="square">
            <a:spAutoFit/>
          </a:bodyPr>
          <a:lstStyle/>
          <a:p>
            <a:pPr>
              <a:lnSpc>
                <a:spcPct val="200000"/>
              </a:lnSpc>
            </a:pPr>
            <a:r>
              <a:rPr lang="vi-VN" sz="2000" b="1" smtClean="0">
                <a:solidFill>
                  <a:srgbClr val="0070C0"/>
                </a:solidFill>
              </a:rPr>
              <a:t>              TUẦN </a:t>
            </a:r>
            <a:r>
              <a:rPr lang="vi-VN" sz="2000" b="1" smtClean="0">
                <a:solidFill>
                  <a:srgbClr val="0070C0"/>
                </a:solidFill>
              </a:rPr>
              <a:t>29 – TIẾT 2:</a:t>
            </a:r>
          </a:p>
          <a:p>
            <a:pPr>
              <a:lnSpc>
                <a:spcPct val="200000"/>
              </a:lnSpc>
            </a:pPr>
            <a:r>
              <a:rPr lang="vi-VN" sz="2000" b="1" smtClean="0">
                <a:solidFill>
                  <a:srgbClr val="0070C0"/>
                </a:solidFill>
              </a:rPr>
              <a:t> - TÌM </a:t>
            </a:r>
            <a:r>
              <a:rPr lang="vi-VN" sz="2000" b="1" smtClean="0">
                <a:solidFill>
                  <a:srgbClr val="0070C0"/>
                </a:solidFill>
              </a:rPr>
              <a:t>HIỂU NGHỀ TRUYỀN THỐNG</a:t>
            </a:r>
          </a:p>
          <a:p>
            <a:pPr algn="ctr">
              <a:lnSpc>
                <a:spcPct val="200000"/>
              </a:lnSpc>
            </a:pPr>
            <a:r>
              <a:rPr lang="vi-VN" sz="2000" b="1" smtClean="0">
                <a:solidFill>
                  <a:srgbClr val="0070C0"/>
                </a:solidFill>
              </a:rPr>
              <a:t>- GIỚI </a:t>
            </a:r>
            <a:r>
              <a:rPr lang="vi-VN" sz="2000" b="1" smtClean="0">
                <a:solidFill>
                  <a:srgbClr val="0070C0"/>
                </a:solidFill>
              </a:rPr>
              <a:t>THIỆU MỘT SỐ NGHỀ TRUYỀN THỐNG</a:t>
            </a:r>
            <a:endParaRPr lang="vi-VN" sz="2000" b="1">
              <a:solidFill>
                <a:srgbClr val="0070C0"/>
              </a:solidFill>
            </a:endParaRPr>
          </a:p>
        </p:txBody>
      </p:sp>
    </p:spTree>
    <p:extLst>
      <p:ext uri="{BB962C8B-B14F-4D97-AF65-F5344CB8AC3E}">
        <p14:creationId xmlns:p14="http://schemas.microsoft.com/office/powerpoint/2010/main" val="287545014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5" name="Google Shape;95;p18"/>
          <p:cNvSpPr/>
          <p:nvPr/>
        </p:nvSpPr>
        <p:spPr>
          <a:xfrm>
            <a:off x="4469317" y="914747"/>
            <a:ext cx="1404621" cy="1423364"/>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2A9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6" name="Google Shape;96;p18"/>
          <p:cNvSpPr/>
          <p:nvPr/>
        </p:nvSpPr>
        <p:spPr>
          <a:xfrm rot="1472950">
            <a:off x="3192176" y="1625407"/>
            <a:ext cx="821233" cy="799967"/>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2A9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7" name="Google Shape;97;p18"/>
          <p:cNvSpPr/>
          <p:nvPr/>
        </p:nvSpPr>
        <p:spPr>
          <a:xfrm>
            <a:off x="4197645" y="778725"/>
            <a:ext cx="359546" cy="349386"/>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2A9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8" name="Google Shape;98;p18"/>
          <p:cNvSpPr/>
          <p:nvPr/>
        </p:nvSpPr>
        <p:spPr>
          <a:xfrm rot="2487373">
            <a:off x="3966417" y="2364057"/>
            <a:ext cx="255795" cy="248567"/>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2A9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9" name="Google Shape;99;p18"/>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
        <p:nvSpPr>
          <p:cNvPr id="2" name="Rectangle 1"/>
          <p:cNvSpPr/>
          <p:nvPr/>
        </p:nvSpPr>
        <p:spPr>
          <a:xfrm>
            <a:off x="1423160" y="2779499"/>
            <a:ext cx="6268063" cy="738664"/>
          </a:xfrm>
          <a:prstGeom prst="rect">
            <a:avLst/>
          </a:prstGeom>
        </p:spPr>
        <p:txBody>
          <a:bodyPr wrap="none">
            <a:spAutoFit/>
          </a:bodyPr>
          <a:lstStyle/>
          <a:p>
            <a:pPr algn="just">
              <a:lnSpc>
                <a:spcPct val="150000"/>
              </a:lnSpc>
            </a:pPr>
            <a:r>
              <a:rPr lang="vi-VN" sz="2800" b="1" smtClean="0">
                <a:solidFill>
                  <a:srgbClr val="0070C0"/>
                </a:solidFill>
              </a:rPr>
              <a:t>1. TÌM </a:t>
            </a:r>
            <a:r>
              <a:rPr lang="vi-VN" sz="2800" b="1">
                <a:solidFill>
                  <a:srgbClr val="0070C0"/>
                </a:solidFill>
              </a:rPr>
              <a:t>HIỂU NGHỀ TRUYỀN THỐNG</a:t>
            </a:r>
          </a:p>
        </p:txBody>
      </p:sp>
    </p:spTree>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2" name="Rectangle 1"/>
          <p:cNvSpPr/>
          <p:nvPr/>
        </p:nvSpPr>
        <p:spPr>
          <a:xfrm>
            <a:off x="1187624" y="1131589"/>
            <a:ext cx="6460430" cy="3000821"/>
          </a:xfrm>
          <a:prstGeom prst="rect">
            <a:avLst/>
          </a:prstGeom>
        </p:spPr>
        <p:txBody>
          <a:bodyPr wrap="square">
            <a:spAutoFit/>
          </a:bodyPr>
          <a:lstStyle/>
          <a:p>
            <a:pPr algn="just">
              <a:lnSpc>
                <a:spcPct val="150000"/>
              </a:lnSpc>
            </a:pPr>
            <a:r>
              <a:rPr lang="en-US" sz="1800" b="1" smtClean="0">
                <a:solidFill>
                  <a:srgbClr val="0070C0"/>
                </a:solidFill>
              </a:rPr>
              <a:t>- Mỗi </a:t>
            </a:r>
            <a:r>
              <a:rPr lang="en-US" sz="1800" b="1">
                <a:solidFill>
                  <a:srgbClr val="0070C0"/>
                </a:solidFill>
              </a:rPr>
              <a:t>nhóm một bộ thẻ màu gồm 2 loại thẻ: mỗi thẻ màu hồng ghi tên 1 địa danh có làng nghề truyền thống, mỗi thẻ màu vàng ghi tên nghề đó hoặc sản phẩm của làng nghề. Các thẻ này đang bị trộn lẫn với nhau.</a:t>
            </a:r>
            <a:endParaRPr lang="en-US" sz="1800" b="1" smtClean="0">
              <a:solidFill>
                <a:srgbClr val="0070C0"/>
              </a:solidFill>
            </a:endParaRPr>
          </a:p>
          <a:p>
            <a:pPr algn="just">
              <a:lnSpc>
                <a:spcPct val="150000"/>
              </a:lnSpc>
            </a:pPr>
            <a:r>
              <a:rPr lang="en-US" sz="1800" b="1" smtClean="0">
                <a:solidFill>
                  <a:srgbClr val="0070C0"/>
                </a:solidFill>
              </a:rPr>
              <a:t>- Các </a:t>
            </a:r>
            <a:r>
              <a:rPr lang="en-US" sz="1800" b="1">
                <a:solidFill>
                  <a:srgbClr val="0070C0"/>
                </a:solidFill>
              </a:rPr>
              <a:t>nhóm thi xem nhóm nào ghép nhanh và đúng nhất tên địa danh với tên sản phẩm nghề truyền thống tương ứng.</a:t>
            </a:r>
            <a:endParaRPr lang="vi-VN" sz="1800" b="1">
              <a:solidFill>
                <a:srgbClr val="0070C0"/>
              </a:solidFill>
            </a:endParaRPr>
          </a:p>
        </p:txBody>
      </p:sp>
      <p:sp>
        <p:nvSpPr>
          <p:cNvPr id="3" name="Rectangle 2"/>
          <p:cNvSpPr/>
          <p:nvPr/>
        </p:nvSpPr>
        <p:spPr>
          <a:xfrm>
            <a:off x="3635896" y="699542"/>
            <a:ext cx="1885453" cy="400110"/>
          </a:xfrm>
          <a:prstGeom prst="rect">
            <a:avLst/>
          </a:prstGeom>
        </p:spPr>
        <p:txBody>
          <a:bodyPr wrap="none">
            <a:spAutoFit/>
          </a:bodyPr>
          <a:lstStyle/>
          <a:p>
            <a:r>
              <a:rPr lang="en-US" sz="2000" b="1" smtClean="0">
                <a:solidFill>
                  <a:srgbClr val="FF0000"/>
                </a:solidFill>
              </a:rPr>
              <a:t>HƯỚNG DẪN </a:t>
            </a:r>
            <a:endParaRPr lang="vi-VN" sz="20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2" name="Rounded Rectangle 1"/>
          <p:cNvSpPr/>
          <p:nvPr/>
        </p:nvSpPr>
        <p:spPr>
          <a:xfrm>
            <a:off x="1619672" y="1275606"/>
            <a:ext cx="2376264" cy="2952328"/>
          </a:xfrm>
          <a:prstGeom prst="roundRect">
            <a:avLst/>
          </a:prstGeom>
          <a:solidFill>
            <a:schemeClr val="accent5">
              <a:lumMod val="20000"/>
              <a:lumOff val="8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lumMod val="50000"/>
                  </a:schemeClr>
                </a:solidFill>
              </a:rPr>
              <a:t>TÊN ĐỊA DANH</a:t>
            </a:r>
          </a:p>
          <a:p>
            <a:r>
              <a:rPr lang="en-US" sz="2000" smtClean="0">
                <a:solidFill>
                  <a:schemeClr val="tx1">
                    <a:lumMod val="50000"/>
                  </a:schemeClr>
                </a:solidFill>
              </a:rPr>
              <a:t>1. Đọi Tam</a:t>
            </a:r>
            <a:endParaRPr lang="vi-VN" sz="2000" smtClean="0">
              <a:solidFill>
                <a:schemeClr val="tx1">
                  <a:lumMod val="50000"/>
                </a:schemeClr>
              </a:solidFill>
            </a:endParaRPr>
          </a:p>
          <a:p>
            <a:r>
              <a:rPr lang="en-US" sz="2000" smtClean="0">
                <a:solidFill>
                  <a:schemeClr val="tx1">
                    <a:lumMod val="50000"/>
                  </a:schemeClr>
                </a:solidFill>
              </a:rPr>
              <a:t>2. Làng Vòng</a:t>
            </a:r>
            <a:endParaRPr lang="vi-VN" sz="2000" smtClean="0">
              <a:solidFill>
                <a:schemeClr val="tx1">
                  <a:lumMod val="50000"/>
                </a:schemeClr>
              </a:solidFill>
            </a:endParaRPr>
          </a:p>
          <a:p>
            <a:r>
              <a:rPr lang="en-US" sz="2000" smtClean="0">
                <a:solidFill>
                  <a:schemeClr val="tx1">
                    <a:lumMod val="50000"/>
                  </a:schemeClr>
                </a:solidFill>
              </a:rPr>
              <a:t>3. Chuôn Ngọ</a:t>
            </a:r>
            <a:endParaRPr lang="vi-VN" sz="2000" smtClean="0">
              <a:solidFill>
                <a:schemeClr val="tx1">
                  <a:lumMod val="50000"/>
                </a:schemeClr>
              </a:solidFill>
            </a:endParaRPr>
          </a:p>
          <a:p>
            <a:r>
              <a:rPr lang="en-US" sz="2000" smtClean="0">
                <a:solidFill>
                  <a:schemeClr val="tx1">
                    <a:lumMod val="50000"/>
                  </a:schemeClr>
                </a:solidFill>
              </a:rPr>
              <a:t>4. Bát Tràng</a:t>
            </a:r>
            <a:endParaRPr lang="vi-VN" sz="2000" smtClean="0">
              <a:solidFill>
                <a:schemeClr val="tx1">
                  <a:lumMod val="50000"/>
                </a:schemeClr>
              </a:solidFill>
            </a:endParaRPr>
          </a:p>
          <a:p>
            <a:r>
              <a:rPr lang="en-US" sz="2000" smtClean="0">
                <a:solidFill>
                  <a:schemeClr val="tx1">
                    <a:lumMod val="50000"/>
                  </a:schemeClr>
                </a:solidFill>
              </a:rPr>
              <a:t>5. Vạn Phúc</a:t>
            </a:r>
            <a:endParaRPr lang="vi-VN" sz="2000" smtClean="0">
              <a:solidFill>
                <a:schemeClr val="tx1">
                  <a:lumMod val="50000"/>
                </a:schemeClr>
              </a:solidFill>
            </a:endParaRPr>
          </a:p>
          <a:p>
            <a:r>
              <a:rPr lang="en-US" sz="2000" smtClean="0">
                <a:solidFill>
                  <a:schemeClr val="tx1">
                    <a:lumMod val="50000"/>
                  </a:schemeClr>
                </a:solidFill>
              </a:rPr>
              <a:t>6. Làng Chuông</a:t>
            </a:r>
            <a:endParaRPr lang="vi-VN" sz="2000" smtClean="0">
              <a:solidFill>
                <a:schemeClr val="tx1">
                  <a:lumMod val="50000"/>
                </a:schemeClr>
              </a:solidFill>
            </a:endParaRPr>
          </a:p>
          <a:p>
            <a:r>
              <a:rPr lang="en-US" sz="2000" smtClean="0">
                <a:solidFill>
                  <a:schemeClr val="tx1">
                    <a:lumMod val="50000"/>
                  </a:schemeClr>
                </a:solidFill>
              </a:rPr>
              <a:t>7. Tuyết Diêm</a:t>
            </a:r>
            <a:endParaRPr lang="vi-VN" sz="2000" smtClean="0">
              <a:solidFill>
                <a:schemeClr val="tx1">
                  <a:lumMod val="50000"/>
                </a:schemeClr>
              </a:solidFill>
            </a:endParaRPr>
          </a:p>
          <a:p>
            <a:r>
              <a:rPr lang="en-US" sz="2000" smtClean="0">
                <a:solidFill>
                  <a:schemeClr val="tx1">
                    <a:lumMod val="50000"/>
                  </a:schemeClr>
                </a:solidFill>
              </a:rPr>
              <a:t>8. Non Nước</a:t>
            </a:r>
            <a:endParaRPr lang="vi-VN" sz="2000">
              <a:solidFill>
                <a:schemeClr val="tx1">
                  <a:lumMod val="50000"/>
                </a:schemeClr>
              </a:solidFill>
            </a:endParaRPr>
          </a:p>
        </p:txBody>
      </p:sp>
      <p:sp>
        <p:nvSpPr>
          <p:cNvPr id="3" name="Rounded Rectangle 2"/>
          <p:cNvSpPr/>
          <p:nvPr/>
        </p:nvSpPr>
        <p:spPr>
          <a:xfrm>
            <a:off x="4283968" y="1275606"/>
            <a:ext cx="3456384" cy="295232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smtClean="0">
                <a:solidFill>
                  <a:schemeClr val="tx1">
                    <a:lumMod val="50000"/>
                  </a:schemeClr>
                </a:solidFill>
              </a:rPr>
              <a:t>SP NGHỀ TRUYỀN THỐNG</a:t>
            </a:r>
          </a:p>
          <a:p>
            <a:r>
              <a:rPr lang="en-US" sz="2000" smtClean="0">
                <a:solidFill>
                  <a:schemeClr val="tx1">
                    <a:lumMod val="50000"/>
                  </a:schemeClr>
                </a:solidFill>
              </a:rPr>
              <a:t>a</a:t>
            </a:r>
            <a:r>
              <a:rPr lang="en-US" sz="2000">
                <a:solidFill>
                  <a:schemeClr val="tx1">
                    <a:lumMod val="50000"/>
                  </a:schemeClr>
                </a:solidFill>
              </a:rPr>
              <a:t>. Khảm trai</a:t>
            </a:r>
            <a:endParaRPr lang="vi-VN" sz="2000">
              <a:solidFill>
                <a:schemeClr val="tx1">
                  <a:lumMod val="50000"/>
                </a:schemeClr>
              </a:solidFill>
            </a:endParaRPr>
          </a:p>
          <a:p>
            <a:r>
              <a:rPr lang="en-US" sz="2000">
                <a:solidFill>
                  <a:schemeClr val="tx1">
                    <a:lumMod val="50000"/>
                  </a:schemeClr>
                </a:solidFill>
              </a:rPr>
              <a:t>b. Muối</a:t>
            </a:r>
            <a:endParaRPr lang="vi-VN" sz="2000">
              <a:solidFill>
                <a:schemeClr val="tx1">
                  <a:lumMod val="50000"/>
                </a:schemeClr>
              </a:solidFill>
            </a:endParaRPr>
          </a:p>
          <a:p>
            <a:r>
              <a:rPr lang="en-US" sz="2000">
                <a:solidFill>
                  <a:schemeClr val="tx1">
                    <a:lumMod val="50000"/>
                  </a:schemeClr>
                </a:solidFill>
              </a:rPr>
              <a:t>c. Trống</a:t>
            </a:r>
            <a:endParaRPr lang="vi-VN" sz="2000">
              <a:solidFill>
                <a:schemeClr val="tx1">
                  <a:lumMod val="50000"/>
                </a:schemeClr>
              </a:solidFill>
            </a:endParaRPr>
          </a:p>
          <a:p>
            <a:r>
              <a:rPr lang="en-US" sz="2000">
                <a:solidFill>
                  <a:schemeClr val="tx1">
                    <a:lumMod val="50000"/>
                  </a:schemeClr>
                </a:solidFill>
              </a:rPr>
              <a:t>d. Lụa</a:t>
            </a:r>
            <a:endParaRPr lang="vi-VN" sz="2000">
              <a:solidFill>
                <a:schemeClr val="tx1">
                  <a:lumMod val="50000"/>
                </a:schemeClr>
              </a:solidFill>
            </a:endParaRPr>
          </a:p>
          <a:p>
            <a:r>
              <a:rPr lang="en-US" sz="2000">
                <a:solidFill>
                  <a:schemeClr val="tx1">
                    <a:lumMod val="50000"/>
                  </a:schemeClr>
                </a:solidFill>
              </a:rPr>
              <a:t>e. Nón</a:t>
            </a:r>
            <a:endParaRPr lang="vi-VN" sz="2000">
              <a:solidFill>
                <a:schemeClr val="tx1">
                  <a:lumMod val="50000"/>
                </a:schemeClr>
              </a:solidFill>
            </a:endParaRPr>
          </a:p>
          <a:p>
            <a:r>
              <a:rPr lang="en-US" sz="2000">
                <a:solidFill>
                  <a:schemeClr val="tx1">
                    <a:lumMod val="50000"/>
                  </a:schemeClr>
                </a:solidFill>
              </a:rPr>
              <a:t>g. Cốm</a:t>
            </a:r>
            <a:endParaRPr lang="vi-VN" sz="2000">
              <a:solidFill>
                <a:schemeClr val="tx1">
                  <a:lumMod val="50000"/>
                </a:schemeClr>
              </a:solidFill>
            </a:endParaRPr>
          </a:p>
          <a:p>
            <a:r>
              <a:rPr lang="en-US" sz="2000">
                <a:solidFill>
                  <a:schemeClr val="tx1">
                    <a:lumMod val="50000"/>
                  </a:schemeClr>
                </a:solidFill>
              </a:rPr>
              <a:t>h. Gốm</a:t>
            </a:r>
            <a:endParaRPr lang="vi-VN" sz="2000">
              <a:solidFill>
                <a:schemeClr val="tx1">
                  <a:lumMod val="50000"/>
                </a:schemeClr>
              </a:solidFill>
            </a:endParaRPr>
          </a:p>
          <a:p>
            <a:r>
              <a:rPr lang="en-US" sz="2000">
                <a:solidFill>
                  <a:schemeClr val="tx1">
                    <a:lumMod val="50000"/>
                  </a:schemeClr>
                </a:solidFill>
              </a:rPr>
              <a:t>i. Đá mĩ nghệ</a:t>
            </a:r>
            <a:endParaRPr lang="vi-VN" sz="2000">
              <a:solidFill>
                <a:schemeClr val="tx1">
                  <a:lumMod val="50000"/>
                </a:schemeClr>
              </a:solidFill>
            </a:endParaRPr>
          </a:p>
        </p:txBody>
      </p:sp>
      <p:sp>
        <p:nvSpPr>
          <p:cNvPr id="5" name="TextBox 4"/>
          <p:cNvSpPr txBox="1"/>
          <p:nvPr/>
        </p:nvSpPr>
        <p:spPr>
          <a:xfrm>
            <a:off x="852768" y="793036"/>
            <a:ext cx="7319632" cy="338554"/>
          </a:xfrm>
          <a:prstGeom prst="rect">
            <a:avLst/>
          </a:prstGeom>
          <a:noFill/>
        </p:spPr>
        <p:txBody>
          <a:bodyPr wrap="none" rtlCol="0">
            <a:spAutoFit/>
          </a:bodyPr>
          <a:lstStyle/>
          <a:p>
            <a:r>
              <a:rPr lang="en-US" sz="1600" b="1" smtClean="0"/>
              <a:t>Thi ghép đúng tên dịa danh với sản phẩm nghề truyền thống tương ứng:</a:t>
            </a:r>
            <a:endParaRPr lang="vi-VN" sz="16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2" name="Rectangle 1"/>
          <p:cNvSpPr/>
          <p:nvPr/>
        </p:nvSpPr>
        <p:spPr>
          <a:xfrm>
            <a:off x="5652120" y="2312317"/>
            <a:ext cx="1366080" cy="461665"/>
          </a:xfrm>
          <a:prstGeom prst="rect">
            <a:avLst/>
          </a:prstGeom>
        </p:spPr>
        <p:txBody>
          <a:bodyPr wrap="none">
            <a:spAutoFit/>
          </a:bodyPr>
          <a:lstStyle/>
          <a:p>
            <a:r>
              <a:rPr lang="en-US" sz="2400" b="1" smtClean="0">
                <a:solidFill>
                  <a:srgbClr val="FF0000"/>
                </a:solidFill>
              </a:rPr>
              <a:t>ĐÁP ÁN</a:t>
            </a:r>
            <a:endParaRPr lang="vi-VN" sz="2400" b="1">
              <a:solidFill>
                <a:srgbClr val="FF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468093778"/>
              </p:ext>
            </p:extLst>
          </p:nvPr>
        </p:nvGraphicFramePr>
        <p:xfrm>
          <a:off x="1703744" y="843558"/>
          <a:ext cx="5616624" cy="3528392"/>
        </p:xfrm>
        <a:graphic>
          <a:graphicData uri="http://schemas.openxmlformats.org/drawingml/2006/table">
            <a:tbl>
              <a:tblPr firstRow="1" firstCol="1" bandRow="1">
                <a:tableStyleId>{F7FE69DF-D11E-49BA-B546-6195E4E87960}</a:tableStyleId>
              </a:tblPr>
              <a:tblGrid>
                <a:gridCol w="2517618"/>
                <a:gridCol w="3099006"/>
              </a:tblGrid>
              <a:tr h="3528392">
                <a:tc>
                  <a:txBody>
                    <a:bodyPr/>
                    <a:lstStyle/>
                    <a:p>
                      <a:pPr algn="ctr">
                        <a:lnSpc>
                          <a:spcPct val="150000"/>
                        </a:lnSpc>
                        <a:spcAft>
                          <a:spcPts val="0"/>
                        </a:spcAft>
                      </a:pPr>
                      <a:r>
                        <a:rPr lang="en-US" sz="1600" b="1">
                          <a:effectLst/>
                        </a:rPr>
                        <a:t>Tên địa danh</a:t>
                      </a:r>
                      <a:endParaRPr lang="vi-VN" sz="1600" b="1">
                        <a:effectLst/>
                      </a:endParaRPr>
                    </a:p>
                    <a:p>
                      <a:pPr algn="l">
                        <a:lnSpc>
                          <a:spcPct val="150000"/>
                        </a:lnSpc>
                        <a:spcAft>
                          <a:spcPts val="0"/>
                        </a:spcAft>
                      </a:pPr>
                      <a:r>
                        <a:rPr lang="en-US" sz="1600">
                          <a:effectLst/>
                        </a:rPr>
                        <a:t>1. Đọi Tam</a:t>
                      </a:r>
                      <a:endParaRPr lang="vi-VN" sz="1600">
                        <a:effectLst/>
                      </a:endParaRPr>
                    </a:p>
                    <a:p>
                      <a:pPr algn="l">
                        <a:lnSpc>
                          <a:spcPct val="150000"/>
                        </a:lnSpc>
                        <a:spcAft>
                          <a:spcPts val="0"/>
                        </a:spcAft>
                      </a:pPr>
                      <a:r>
                        <a:rPr lang="en-US" sz="1600">
                          <a:effectLst/>
                        </a:rPr>
                        <a:t>2. Làng Vòng</a:t>
                      </a:r>
                      <a:endParaRPr lang="vi-VN" sz="1600">
                        <a:effectLst/>
                      </a:endParaRPr>
                    </a:p>
                    <a:p>
                      <a:pPr algn="l">
                        <a:lnSpc>
                          <a:spcPct val="150000"/>
                        </a:lnSpc>
                        <a:spcAft>
                          <a:spcPts val="0"/>
                        </a:spcAft>
                      </a:pPr>
                      <a:r>
                        <a:rPr lang="en-US" sz="1600">
                          <a:effectLst/>
                        </a:rPr>
                        <a:t>3. Chuôn Ngọ</a:t>
                      </a:r>
                      <a:endParaRPr lang="vi-VN" sz="1600">
                        <a:effectLst/>
                      </a:endParaRPr>
                    </a:p>
                    <a:p>
                      <a:pPr algn="l">
                        <a:lnSpc>
                          <a:spcPct val="150000"/>
                        </a:lnSpc>
                        <a:spcAft>
                          <a:spcPts val="0"/>
                        </a:spcAft>
                      </a:pPr>
                      <a:r>
                        <a:rPr lang="en-US" sz="1600">
                          <a:effectLst/>
                        </a:rPr>
                        <a:t>4. Bát Tràng</a:t>
                      </a:r>
                      <a:endParaRPr lang="vi-VN" sz="1600">
                        <a:effectLst/>
                      </a:endParaRPr>
                    </a:p>
                    <a:p>
                      <a:pPr algn="l">
                        <a:lnSpc>
                          <a:spcPct val="150000"/>
                        </a:lnSpc>
                        <a:spcAft>
                          <a:spcPts val="0"/>
                        </a:spcAft>
                      </a:pPr>
                      <a:r>
                        <a:rPr lang="en-US" sz="1600">
                          <a:effectLst/>
                        </a:rPr>
                        <a:t>5. Vạn Phúc</a:t>
                      </a:r>
                      <a:endParaRPr lang="vi-VN" sz="1600">
                        <a:effectLst/>
                      </a:endParaRPr>
                    </a:p>
                    <a:p>
                      <a:pPr algn="l">
                        <a:lnSpc>
                          <a:spcPct val="150000"/>
                        </a:lnSpc>
                        <a:spcAft>
                          <a:spcPts val="0"/>
                        </a:spcAft>
                      </a:pPr>
                      <a:r>
                        <a:rPr lang="en-US" sz="1600">
                          <a:effectLst/>
                        </a:rPr>
                        <a:t>6. Làng Chuông</a:t>
                      </a:r>
                      <a:endParaRPr lang="vi-VN" sz="1600">
                        <a:effectLst/>
                      </a:endParaRPr>
                    </a:p>
                    <a:p>
                      <a:pPr algn="l">
                        <a:lnSpc>
                          <a:spcPct val="150000"/>
                        </a:lnSpc>
                        <a:spcAft>
                          <a:spcPts val="0"/>
                        </a:spcAft>
                      </a:pPr>
                      <a:r>
                        <a:rPr lang="en-US" sz="1600">
                          <a:effectLst/>
                        </a:rPr>
                        <a:t>7. Tuyết Diêm</a:t>
                      </a:r>
                      <a:endParaRPr lang="vi-VN" sz="1600">
                        <a:effectLst/>
                      </a:endParaRPr>
                    </a:p>
                    <a:p>
                      <a:pPr algn="l">
                        <a:lnSpc>
                          <a:spcPct val="150000"/>
                        </a:lnSpc>
                        <a:spcAft>
                          <a:spcPts val="0"/>
                        </a:spcAft>
                      </a:pPr>
                      <a:r>
                        <a:rPr lang="en-US" sz="1600">
                          <a:effectLst/>
                        </a:rPr>
                        <a:t>8. Non Nước</a:t>
                      </a:r>
                      <a:endParaRPr lang="vi-VN" sz="1600">
                        <a:effectLst/>
                        <a:latin typeface="Calibri"/>
                        <a:ea typeface="Calibri"/>
                        <a:cs typeface="Times New Roman"/>
                      </a:endParaRPr>
                    </a:p>
                  </a:txBody>
                  <a:tcPr marL="58034" marR="58034" marT="0" marB="0"/>
                </a:tc>
                <a:tc>
                  <a:txBody>
                    <a:bodyPr/>
                    <a:lstStyle/>
                    <a:p>
                      <a:pPr algn="ctr">
                        <a:lnSpc>
                          <a:spcPct val="150000"/>
                        </a:lnSpc>
                        <a:spcAft>
                          <a:spcPts val="0"/>
                        </a:spcAft>
                      </a:pPr>
                      <a:r>
                        <a:rPr lang="en-US" sz="1600" b="1">
                          <a:effectLst/>
                        </a:rPr>
                        <a:t>Sản phẩm nghề truyền thống</a:t>
                      </a:r>
                      <a:endParaRPr lang="vi-VN" sz="1600" b="1">
                        <a:effectLst/>
                      </a:endParaRPr>
                    </a:p>
                    <a:p>
                      <a:pPr algn="l">
                        <a:lnSpc>
                          <a:spcPct val="150000"/>
                        </a:lnSpc>
                        <a:spcAft>
                          <a:spcPts val="0"/>
                        </a:spcAft>
                      </a:pPr>
                      <a:r>
                        <a:rPr lang="en-US" sz="1600">
                          <a:effectLst/>
                        </a:rPr>
                        <a:t>a. Khảm trai</a:t>
                      </a:r>
                      <a:endParaRPr lang="vi-VN" sz="1600">
                        <a:effectLst/>
                      </a:endParaRPr>
                    </a:p>
                    <a:p>
                      <a:pPr algn="l">
                        <a:lnSpc>
                          <a:spcPct val="150000"/>
                        </a:lnSpc>
                        <a:spcAft>
                          <a:spcPts val="0"/>
                        </a:spcAft>
                      </a:pPr>
                      <a:r>
                        <a:rPr lang="en-US" sz="1600">
                          <a:effectLst/>
                        </a:rPr>
                        <a:t>b. Muối</a:t>
                      </a:r>
                      <a:endParaRPr lang="vi-VN" sz="1600">
                        <a:effectLst/>
                      </a:endParaRPr>
                    </a:p>
                    <a:p>
                      <a:pPr algn="l">
                        <a:lnSpc>
                          <a:spcPct val="150000"/>
                        </a:lnSpc>
                        <a:spcAft>
                          <a:spcPts val="0"/>
                        </a:spcAft>
                      </a:pPr>
                      <a:r>
                        <a:rPr lang="en-US" sz="1600">
                          <a:effectLst/>
                        </a:rPr>
                        <a:t>c. Trống</a:t>
                      </a:r>
                      <a:endParaRPr lang="vi-VN" sz="1600">
                        <a:effectLst/>
                      </a:endParaRPr>
                    </a:p>
                    <a:p>
                      <a:pPr algn="l">
                        <a:lnSpc>
                          <a:spcPct val="150000"/>
                        </a:lnSpc>
                        <a:spcAft>
                          <a:spcPts val="0"/>
                        </a:spcAft>
                      </a:pPr>
                      <a:r>
                        <a:rPr lang="en-US" sz="1600">
                          <a:effectLst/>
                        </a:rPr>
                        <a:t>d. Lụa</a:t>
                      </a:r>
                      <a:endParaRPr lang="vi-VN" sz="1600">
                        <a:effectLst/>
                      </a:endParaRPr>
                    </a:p>
                    <a:p>
                      <a:pPr algn="l">
                        <a:lnSpc>
                          <a:spcPct val="150000"/>
                        </a:lnSpc>
                        <a:spcAft>
                          <a:spcPts val="0"/>
                        </a:spcAft>
                      </a:pPr>
                      <a:r>
                        <a:rPr lang="en-US" sz="1600">
                          <a:effectLst/>
                        </a:rPr>
                        <a:t>e. Nón</a:t>
                      </a:r>
                      <a:endParaRPr lang="vi-VN" sz="1600">
                        <a:effectLst/>
                      </a:endParaRPr>
                    </a:p>
                    <a:p>
                      <a:pPr algn="l">
                        <a:lnSpc>
                          <a:spcPct val="150000"/>
                        </a:lnSpc>
                        <a:spcAft>
                          <a:spcPts val="0"/>
                        </a:spcAft>
                      </a:pPr>
                      <a:r>
                        <a:rPr lang="en-US" sz="1600">
                          <a:effectLst/>
                        </a:rPr>
                        <a:t>g. Cốm</a:t>
                      </a:r>
                      <a:endParaRPr lang="vi-VN" sz="1600">
                        <a:effectLst/>
                      </a:endParaRPr>
                    </a:p>
                    <a:p>
                      <a:pPr algn="l">
                        <a:lnSpc>
                          <a:spcPct val="150000"/>
                        </a:lnSpc>
                        <a:spcAft>
                          <a:spcPts val="0"/>
                        </a:spcAft>
                      </a:pPr>
                      <a:r>
                        <a:rPr lang="en-US" sz="1600">
                          <a:effectLst/>
                        </a:rPr>
                        <a:t>h. Gốm</a:t>
                      </a:r>
                      <a:endParaRPr lang="vi-VN" sz="1600">
                        <a:effectLst/>
                      </a:endParaRPr>
                    </a:p>
                    <a:p>
                      <a:pPr algn="l">
                        <a:lnSpc>
                          <a:spcPct val="150000"/>
                        </a:lnSpc>
                        <a:spcAft>
                          <a:spcPts val="0"/>
                        </a:spcAft>
                      </a:pPr>
                      <a:r>
                        <a:rPr lang="en-US" sz="1600">
                          <a:effectLst/>
                        </a:rPr>
                        <a:t>i. Đá mĩ nghệ</a:t>
                      </a:r>
                      <a:endParaRPr lang="vi-VN" sz="1600">
                        <a:effectLst/>
                        <a:latin typeface="Calibri"/>
                        <a:ea typeface="Calibri"/>
                        <a:cs typeface="Times New Roman"/>
                      </a:endParaRPr>
                    </a:p>
                  </a:txBody>
                  <a:tcPr marL="58034" marR="58034" marT="0" marB="0"/>
                </a:tc>
              </a:tr>
            </a:tbl>
          </a:graphicData>
        </a:graphic>
      </p:graphicFrame>
      <p:cxnSp>
        <p:nvCxnSpPr>
          <p:cNvPr id="5" name="Straight Arrow Connector 4"/>
          <p:cNvCxnSpPr/>
          <p:nvPr/>
        </p:nvCxnSpPr>
        <p:spPr>
          <a:xfrm>
            <a:off x="2999888" y="1794470"/>
            <a:ext cx="1224136" cy="149736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9" name="Straight Arrow Connector 8"/>
          <p:cNvCxnSpPr/>
          <p:nvPr/>
        </p:nvCxnSpPr>
        <p:spPr>
          <a:xfrm flipV="1">
            <a:off x="2927880" y="2543150"/>
            <a:ext cx="1320273" cy="31572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 name="Straight Arrow Connector 10"/>
          <p:cNvCxnSpPr/>
          <p:nvPr/>
        </p:nvCxnSpPr>
        <p:spPr>
          <a:xfrm flipV="1">
            <a:off x="3150965" y="2858877"/>
            <a:ext cx="1073059" cy="43295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p:nvPr/>
        </p:nvCxnSpPr>
        <p:spPr>
          <a:xfrm flipV="1">
            <a:off x="3041185" y="1419622"/>
            <a:ext cx="1182839" cy="78916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p:nvPr/>
        </p:nvCxnSpPr>
        <p:spPr>
          <a:xfrm>
            <a:off x="2783864" y="1470434"/>
            <a:ext cx="1464289" cy="64807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7" name="Straight Arrow Connector 16"/>
          <p:cNvCxnSpPr/>
          <p:nvPr/>
        </p:nvCxnSpPr>
        <p:spPr>
          <a:xfrm flipV="1">
            <a:off x="3061822" y="1707654"/>
            <a:ext cx="1162202" cy="194421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9" name="Straight Arrow Connector 18"/>
          <p:cNvCxnSpPr/>
          <p:nvPr/>
        </p:nvCxnSpPr>
        <p:spPr>
          <a:xfrm>
            <a:off x="2903940" y="2543150"/>
            <a:ext cx="1496613" cy="103671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p:nvPr/>
        </p:nvCxnSpPr>
        <p:spPr>
          <a:xfrm>
            <a:off x="2975948" y="4011910"/>
            <a:ext cx="1248076"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arn(inVertic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barn(inVertical)">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barn(inVertical)">
                                      <p:cBhvr>
                                        <p:cTn id="5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3" name="Rectangle 2"/>
          <p:cNvSpPr/>
          <p:nvPr/>
        </p:nvSpPr>
        <p:spPr>
          <a:xfrm>
            <a:off x="3584456" y="845860"/>
            <a:ext cx="158417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t>KẾT LUẬN</a:t>
            </a:r>
            <a:endParaRPr lang="vi-VN" sz="2000" b="1"/>
          </a:p>
        </p:txBody>
      </p:sp>
      <p:sp>
        <p:nvSpPr>
          <p:cNvPr id="4" name="Rectangle 3"/>
          <p:cNvSpPr/>
          <p:nvPr/>
        </p:nvSpPr>
        <p:spPr>
          <a:xfrm>
            <a:off x="1776812" y="1570603"/>
            <a:ext cx="5963540" cy="2585323"/>
          </a:xfrm>
          <a:prstGeom prst="rect">
            <a:avLst/>
          </a:prstGeom>
        </p:spPr>
        <p:txBody>
          <a:bodyPr wrap="square">
            <a:spAutoFit/>
          </a:bodyPr>
          <a:lstStyle/>
          <a:p>
            <a:pPr algn="just">
              <a:lnSpc>
                <a:spcPct val="150000"/>
              </a:lnSpc>
            </a:pPr>
            <a:r>
              <a:rPr lang="en-US" sz="1800" b="1">
                <a:solidFill>
                  <a:srgbClr val="0070C0"/>
                </a:solidFill>
              </a:rPr>
              <a:t>Mỗi nghề truyền thống đều gắn liền với một địa danh của đất nước và cũng là niềm tự hào của người dân địa phương đó.</a:t>
            </a:r>
            <a:endParaRPr lang="vi-VN" sz="1800" b="1">
              <a:solidFill>
                <a:srgbClr val="0070C0"/>
              </a:solidFill>
            </a:endParaRPr>
          </a:p>
          <a:p>
            <a:pPr algn="just">
              <a:lnSpc>
                <a:spcPct val="150000"/>
              </a:lnSpc>
            </a:pPr>
            <a:r>
              <a:rPr lang="en-US" sz="1800" b="1" i="1">
                <a:solidFill>
                  <a:srgbClr val="0070C0"/>
                </a:solidFill>
              </a:rPr>
              <a:t>VD: Cốm – Làng Vòng</a:t>
            </a:r>
            <a:endParaRPr lang="vi-VN" sz="1800" b="1" i="1">
              <a:solidFill>
                <a:srgbClr val="0070C0"/>
              </a:solidFill>
            </a:endParaRPr>
          </a:p>
          <a:p>
            <a:pPr algn="just">
              <a:lnSpc>
                <a:spcPct val="150000"/>
              </a:lnSpc>
            </a:pPr>
            <a:r>
              <a:rPr lang="en-US" sz="1800" b="1" i="1" smtClean="0">
                <a:solidFill>
                  <a:srgbClr val="0070C0"/>
                </a:solidFill>
              </a:rPr>
              <a:t>       Nón </a:t>
            </a:r>
            <a:r>
              <a:rPr lang="en-US" sz="1800" b="1" i="1">
                <a:solidFill>
                  <a:srgbClr val="0070C0"/>
                </a:solidFill>
              </a:rPr>
              <a:t>– Chuôn Ngọ</a:t>
            </a:r>
            <a:endParaRPr lang="vi-VN" sz="1800" b="1" i="1">
              <a:solidFill>
                <a:srgbClr val="0070C0"/>
              </a:solidFill>
            </a:endParaRPr>
          </a:p>
          <a:p>
            <a:pPr algn="just">
              <a:lnSpc>
                <a:spcPct val="150000"/>
              </a:lnSpc>
            </a:pPr>
            <a:r>
              <a:rPr lang="en-US" sz="1800" b="1" i="1" smtClean="0">
                <a:solidFill>
                  <a:srgbClr val="0070C0"/>
                </a:solidFill>
              </a:rPr>
              <a:t>       Lụa </a:t>
            </a:r>
            <a:r>
              <a:rPr lang="en-US" sz="1800" b="1" i="1">
                <a:solidFill>
                  <a:srgbClr val="0070C0"/>
                </a:solidFill>
              </a:rPr>
              <a:t>– Vạn phúc,…</a:t>
            </a:r>
            <a:endParaRPr lang="vi-VN" sz="1800" b="1" i="1">
              <a:solidFill>
                <a:srgbClr val="0070C0"/>
              </a:solidFill>
            </a:endParaRPr>
          </a:p>
        </p:txBody>
      </p:sp>
    </p:spTree>
    <p:extLst>
      <p:ext uri="{BB962C8B-B14F-4D97-AF65-F5344CB8AC3E}">
        <p14:creationId xmlns:p14="http://schemas.microsoft.com/office/powerpoint/2010/main" val="258464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theme/theme1.xml><?xml version="1.0" encoding="utf-8"?>
<a:theme xmlns:a="http://schemas.openxmlformats.org/drawingml/2006/main" name="Seyton template">
  <a:themeElements>
    <a:clrScheme name="Custom 347">
      <a:dk1>
        <a:srgbClr val="434343"/>
      </a:dk1>
      <a:lt1>
        <a:srgbClr val="FFFFFF"/>
      </a:lt1>
      <a:dk2>
        <a:srgbClr val="7B8486"/>
      </a:dk2>
      <a:lt2>
        <a:srgbClr val="E3E9EB"/>
      </a:lt2>
      <a:accent1>
        <a:srgbClr val="2A95B7"/>
      </a:accent1>
      <a:accent2>
        <a:srgbClr val="80D5CC"/>
      </a:accent2>
      <a:accent3>
        <a:srgbClr val="E9CB74"/>
      </a:accent3>
      <a:accent4>
        <a:srgbClr val="D19E9E"/>
      </a:accent4>
      <a:accent5>
        <a:srgbClr val="E47474"/>
      </a:accent5>
      <a:accent6>
        <a:srgbClr val="9DAF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791</Words>
  <PresentationFormat>On-screen Show (16:9)</PresentationFormat>
  <Paragraphs>100</Paragraphs>
  <Slides>18</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Patrick Hand SC</vt:lpstr>
      <vt:lpstr>Sniglet</vt:lpstr>
      <vt:lpstr>Times New Roman</vt:lpstr>
      <vt:lpstr>Seyton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2021-09-11T07:12:35Z</dcterms:modified>
</cp:coreProperties>
</file>