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5"/>
  </p:notesMasterIdLst>
  <p:sldIdLst>
    <p:sldId id="256" r:id="rId5"/>
    <p:sldId id="262" r:id="rId6"/>
    <p:sldId id="257" r:id="rId7"/>
    <p:sldId id="274" r:id="rId8"/>
    <p:sldId id="270" r:id="rId9"/>
    <p:sldId id="272" r:id="rId10"/>
    <p:sldId id="260" r:id="rId11"/>
    <p:sldId id="284" r:id="rId12"/>
    <p:sldId id="264" r:id="rId13"/>
    <p:sldId id="266" r:id="rId14"/>
    <p:sldId id="278" r:id="rId15"/>
    <p:sldId id="280" r:id="rId16"/>
    <p:sldId id="281" r:id="rId17"/>
    <p:sldId id="282" r:id="rId18"/>
    <p:sldId id="285" r:id="rId19"/>
    <p:sldId id="276" r:id="rId20"/>
    <p:sldId id="277" r:id="rId21"/>
    <p:sldId id="288" r:id="rId22"/>
    <p:sldId id="289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6062E1-AF47-4562-AE3E-84D56D7769F6}">
          <p14:sldIdLst/>
        </p14:section>
        <p14:section name="Khởi động" id="{73E97FA9-84B6-4349-AD64-DF61C117C2D3}">
          <p14:sldIdLst>
            <p14:sldId id="256"/>
            <p14:sldId id="262"/>
          </p14:sldIdLst>
        </p14:section>
        <p14:section name="Hình thành kiến thức mới" id="{E200647C-D74A-4596-A26E-8F7EDCC3B775}">
          <p14:sldIdLst>
            <p14:sldId id="257"/>
            <p14:sldId id="274"/>
            <p14:sldId id="270"/>
            <p14:sldId id="272"/>
            <p14:sldId id="260"/>
            <p14:sldId id="284"/>
            <p14:sldId id="264"/>
            <p14:sldId id="266"/>
          </p14:sldIdLst>
        </p14:section>
        <p14:section name="Luyện tập" id="{62B9A0B2-DFDA-46D6-9CBB-C8110EC2B758}">
          <p14:sldIdLst>
            <p14:sldId id="278"/>
            <p14:sldId id="280"/>
            <p14:sldId id="281"/>
            <p14:sldId id="282"/>
            <p14:sldId id="285"/>
          </p14:sldIdLst>
        </p14:section>
        <p14:section name="vận dụng" id="{670C8B2B-8EEB-4067-946B-7F971D618129}">
          <p14:sldIdLst>
            <p14:sldId id="276"/>
            <p14:sldId id="277"/>
            <p14:sldId id="288"/>
            <p14:sldId id="289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FAB8-FF1F-4836-93E4-406094454E5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C2B5-C0CE-40C3-85C6-A5612430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0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4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91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54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2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07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3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0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0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01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15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01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80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02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04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84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38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5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44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82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5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4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8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11/21/2021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45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1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2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01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6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90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66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9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04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9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21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37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51575"/>
            <a:ext cx="2844800" cy="476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</p:spPr>
        <p:txBody>
          <a:bodyPr vert="horz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165600" y="6248400"/>
            <a:ext cx="3860800" cy="476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9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8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BB88-7011-48BE-A7FF-FD9ABF2DD73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6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11/21/2021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6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72" y="4869113"/>
            <a:ext cx="4101737" cy="88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5577" y="43581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741" y="806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KHỞI 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.Tập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1741" y="2395663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pl-PL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{…; -3; -2; -1; 0; 1; 2; 3; …}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5và 2&lt;5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4" y="15594"/>
            <a:ext cx="11614734" cy="7336263"/>
          </a:xfrm>
        </p:spPr>
      </p:pic>
      <p:sp>
        <p:nvSpPr>
          <p:cNvPr id="6" name="Cloud Callout 5"/>
          <p:cNvSpPr/>
          <p:nvPr/>
        </p:nvSpPr>
        <p:spPr>
          <a:xfrm>
            <a:off x="1031966" y="365124"/>
            <a:ext cx="4676504" cy="4729389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-b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452283" y="365124"/>
            <a:ext cx="9901518" cy="6217921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b)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do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+)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–a&lt;-b.</a:t>
            </a:r>
          </a:p>
          <a:p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“a&lt;b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a=b”.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≥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a=b”.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5442" y="617466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6377" y="1413272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338455" y="152400"/>
            <a:ext cx="4191000" cy="16002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8619" y="376554"/>
            <a:ext cx="36506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cụt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5691455"/>
            <a:ext cx="1385888" cy="1180571"/>
          </a:xfrm>
          <a:prstGeom prst="rect">
            <a:avLst/>
          </a:prstGeom>
        </p:spPr>
      </p:pic>
      <p:pic>
        <p:nvPicPr>
          <p:cNvPr id="6" name="JingleBell-HoaTauGuitar_3dwu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1" y="-115576"/>
            <a:ext cx="431971" cy="4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2"/>
            <a:ext cx="7158446" cy="26947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6052" y="3977772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4686" y="783030"/>
            <a:ext cx="6509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.Hãy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-5….12.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35…50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-35…-50.</a:t>
            </a:r>
          </a:p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2572" y="3977772"/>
            <a:ext cx="5427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a) -5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-5&lt;12.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35&lt;50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-35&gt;-50.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3"/>
            <a:ext cx="7158446" cy="1724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95706" y="3170946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4686" y="783030"/>
            <a:ext cx="6509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Bài2.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2;-4;0;5;-22;-3;9.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6320" y="3204478"/>
            <a:ext cx="5080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-11;-4;-3;0;2;5;9.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2"/>
            <a:ext cx="7158446" cy="26947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6052" y="3977772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8343" y="955118"/>
            <a:ext cx="7025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3(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b)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3624" y="4284720"/>
            <a:ext cx="542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0;1;2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6792" y="35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080979"/>
              </p:ext>
            </p:extLst>
          </p:nvPr>
        </p:nvGraphicFramePr>
        <p:xfrm>
          <a:off x="5645227" y="1438520"/>
          <a:ext cx="1544500" cy="52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8" imgW="1205977" imgH="253890" progId="Equation.DSMT4">
                  <p:embed/>
                </p:oleObj>
              </mc:Choice>
              <mc:Fallback>
                <p:oleObj name="Equation" r:id="rId8" imgW="1205977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227" y="1438520"/>
                        <a:ext cx="1544500" cy="524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0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73" name="AutoShape 125"/>
          <p:cNvSpPr>
            <a:spLocks noChangeArrowheads="1"/>
          </p:cNvSpPr>
          <p:nvPr/>
        </p:nvSpPr>
        <p:spPr bwMode="auto">
          <a:xfrm>
            <a:off x="748096" y="204947"/>
            <a:ext cx="1544320" cy="6012973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1905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>
              <a:ln w="57150">
                <a:solidFill>
                  <a:srgbClr val="000000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483" name="WordArt 8"/>
          <p:cNvSpPr>
            <a:spLocks noTextEdit="1"/>
          </p:cNvSpPr>
          <p:nvPr/>
        </p:nvSpPr>
        <p:spPr>
          <a:xfrm>
            <a:off x="894493" y="1330466"/>
            <a:ext cx="1132352" cy="289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620"/>
              </a:avLst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endParaRPr lang="en-US" dirty="0">
              <a:ln w="19050" cap="flat" cmpd="sng">
                <a:solidFill>
                  <a:srgbClr val="FB200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</a:p>
        </p:txBody>
      </p:sp>
      <p:sp>
        <p:nvSpPr>
          <p:cNvPr id="53256" name="Text Box 39" descr="Parchment"/>
          <p:cNvSpPr txBox="1"/>
          <p:nvPr/>
        </p:nvSpPr>
        <p:spPr>
          <a:xfrm>
            <a:off x="2819401" y="794585"/>
            <a:ext cx="3329332" cy="977191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5E6CD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Z={…-3;-2;-1;0;1;2;3…}</a:t>
            </a:r>
            <a:endParaRPr sz="23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8" name="Text Box 28" descr="Parchment"/>
          <p:cNvSpPr txBox="1"/>
          <p:nvPr/>
        </p:nvSpPr>
        <p:spPr>
          <a:xfrm>
            <a:off x="2757553" y="2459717"/>
            <a:ext cx="3501198" cy="800219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sz="23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3"/>
          <p:cNvSpPr txBox="1"/>
          <p:nvPr/>
        </p:nvSpPr>
        <p:spPr>
          <a:xfrm>
            <a:off x="7734300" y="747714"/>
            <a:ext cx="1505504" cy="523220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9" name="Text Box 39"/>
          <p:cNvSpPr txBox="1"/>
          <p:nvPr/>
        </p:nvSpPr>
        <p:spPr>
          <a:xfrm>
            <a:off x="7837714" y="1410789"/>
            <a:ext cx="1818382" cy="523220"/>
          </a:xfrm>
          <a:prstGeom prst="rect">
            <a:avLst/>
          </a:prstGeom>
          <a:solidFill>
            <a:srgbClr val="99FF99"/>
          </a:solidFill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9" name="Text Box 39"/>
          <p:cNvSpPr txBox="1"/>
          <p:nvPr/>
        </p:nvSpPr>
        <p:spPr>
          <a:xfrm>
            <a:off x="7708346" y="2298424"/>
            <a:ext cx="1408430" cy="523220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2500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28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91" name="Text Box 39"/>
          <p:cNvSpPr txBox="1"/>
          <p:nvPr/>
        </p:nvSpPr>
        <p:spPr>
          <a:xfrm>
            <a:off x="7720168" y="2942949"/>
            <a:ext cx="2311773" cy="954107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2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sz="2800" dirty="0">
              <a:solidFill>
                <a:srgbClr val="2D2D8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511" name="Line 65"/>
          <p:cNvSpPr/>
          <p:nvPr/>
        </p:nvSpPr>
        <p:spPr>
          <a:xfrm>
            <a:off x="7861300" y="5664200"/>
            <a:ext cx="0" cy="0"/>
          </a:xfrm>
          <a:prstGeom prst="line">
            <a:avLst/>
          </a:prstGeom>
          <a:ln w="9525">
            <a:noFill/>
          </a:ln>
        </p:spPr>
      </p:sp>
      <p:grpSp>
        <p:nvGrpSpPr>
          <p:cNvPr id="14" name="Group 158"/>
          <p:cNvGrpSpPr/>
          <p:nvPr/>
        </p:nvGrpSpPr>
        <p:grpSpPr>
          <a:xfrm>
            <a:off x="2071293" y="1000635"/>
            <a:ext cx="635000" cy="1888893"/>
            <a:chOff x="744" y="640"/>
            <a:chExt cx="400" cy="2392"/>
          </a:xfrm>
        </p:grpSpPr>
        <p:sp>
          <p:nvSpPr>
            <p:cNvPr id="148535" name="Line 127"/>
            <p:cNvSpPr/>
            <p:nvPr/>
          </p:nvSpPr>
          <p:spPr>
            <a:xfrm flipH="1">
              <a:off x="744" y="640"/>
              <a:ext cx="400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36" name="Line 130"/>
            <p:cNvSpPr/>
            <p:nvPr/>
          </p:nvSpPr>
          <p:spPr>
            <a:xfrm>
              <a:off x="752" y="3032"/>
              <a:ext cx="392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" name="Group 159"/>
          <p:cNvGrpSpPr/>
          <p:nvPr/>
        </p:nvGrpSpPr>
        <p:grpSpPr>
          <a:xfrm>
            <a:off x="6046630" y="868889"/>
            <a:ext cx="1713069" cy="785010"/>
            <a:chOff x="2869" y="616"/>
            <a:chExt cx="1059" cy="360"/>
          </a:xfrm>
        </p:grpSpPr>
        <p:sp>
          <p:nvSpPr>
            <p:cNvPr id="148539" name="Line 135"/>
            <p:cNvSpPr/>
            <p:nvPr/>
          </p:nvSpPr>
          <p:spPr>
            <a:xfrm flipV="1">
              <a:off x="2869" y="616"/>
              <a:ext cx="1043" cy="1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42" name="Line 137"/>
            <p:cNvSpPr/>
            <p:nvPr/>
          </p:nvSpPr>
          <p:spPr>
            <a:xfrm>
              <a:off x="2888" y="976"/>
              <a:ext cx="1040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8548" name="Group 148"/>
          <p:cNvGrpSpPr/>
          <p:nvPr/>
        </p:nvGrpSpPr>
        <p:grpSpPr>
          <a:xfrm>
            <a:off x="6258751" y="2526318"/>
            <a:ext cx="1435100" cy="381000"/>
            <a:chOff x="3064" y="2528"/>
            <a:chExt cx="904" cy="240"/>
          </a:xfrm>
        </p:grpSpPr>
        <p:sp>
          <p:nvSpPr>
            <p:cNvPr id="148549" name="Line 144"/>
            <p:cNvSpPr/>
            <p:nvPr/>
          </p:nvSpPr>
          <p:spPr>
            <a:xfrm>
              <a:off x="3072" y="2528"/>
              <a:ext cx="0" cy="24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50" name="Line 145"/>
            <p:cNvSpPr/>
            <p:nvPr/>
          </p:nvSpPr>
          <p:spPr>
            <a:xfrm>
              <a:off x="3064" y="2536"/>
              <a:ext cx="904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8552" name="Group 152"/>
          <p:cNvGrpSpPr/>
          <p:nvPr/>
        </p:nvGrpSpPr>
        <p:grpSpPr>
          <a:xfrm>
            <a:off x="6286017" y="3067543"/>
            <a:ext cx="1447800" cy="190500"/>
            <a:chOff x="3112" y="3280"/>
            <a:chExt cx="912" cy="120"/>
          </a:xfrm>
        </p:grpSpPr>
        <p:sp>
          <p:nvSpPr>
            <p:cNvPr id="148553" name="Line 150"/>
            <p:cNvSpPr/>
            <p:nvPr/>
          </p:nvSpPr>
          <p:spPr>
            <a:xfrm>
              <a:off x="3112" y="3280"/>
              <a:ext cx="0" cy="12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54" name="Line 151"/>
            <p:cNvSpPr/>
            <p:nvPr/>
          </p:nvSpPr>
          <p:spPr>
            <a:xfrm>
              <a:off x="3112" y="3392"/>
              <a:ext cx="912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48556" name="Line 153"/>
          <p:cNvSpPr/>
          <p:nvPr/>
        </p:nvSpPr>
        <p:spPr>
          <a:xfrm flipH="1">
            <a:off x="3392578" y="3943511"/>
            <a:ext cx="5524500" cy="5842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558" name="Line 155"/>
          <p:cNvSpPr/>
          <p:nvPr/>
        </p:nvSpPr>
        <p:spPr>
          <a:xfrm flipH="1">
            <a:off x="7055323" y="3930812"/>
            <a:ext cx="1879600" cy="5842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560" name="Line 157"/>
          <p:cNvSpPr/>
          <p:nvPr/>
        </p:nvSpPr>
        <p:spPr>
          <a:xfrm>
            <a:off x="8914264" y="3918110"/>
            <a:ext cx="935130" cy="580649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43995"/>
              </p:ext>
            </p:extLst>
          </p:nvPr>
        </p:nvGraphicFramePr>
        <p:xfrm>
          <a:off x="2292416" y="4540410"/>
          <a:ext cx="287005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051">
                  <a:extLst>
                    <a:ext uri="{9D8B030D-6E8A-4147-A177-3AD203B41FA5}">
                      <a16:colId xmlns:a16="http://schemas.microsoft.com/office/drawing/2014/main" val="1725123147"/>
                    </a:ext>
                  </a:extLst>
                </a:gridCol>
              </a:tblGrid>
              <a:tr h="77279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Mọi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âm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đều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nhỏ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hơn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0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nhỏ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hơn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mọi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dương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04477"/>
                  </a:ext>
                </a:extLst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345961"/>
              </p:ext>
            </p:extLst>
          </p:nvPr>
        </p:nvGraphicFramePr>
        <p:xfrm>
          <a:off x="8399417" y="4515012"/>
          <a:ext cx="333102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029">
                  <a:extLst>
                    <a:ext uri="{9D8B030D-6E8A-4147-A177-3AD203B41FA5}">
                      <a16:colId xmlns:a16="http://schemas.microsoft.com/office/drawing/2014/main" val="1725123147"/>
                    </a:ext>
                  </a:extLst>
                </a:gridCol>
              </a:tblGrid>
              <a:tr h="202947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+)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“a&lt;b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a=b”.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+)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≥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a&gt;b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a=b”.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04477"/>
                  </a:ext>
                </a:extLst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76240"/>
              </p:ext>
            </p:extLst>
          </p:nvPr>
        </p:nvGraphicFramePr>
        <p:xfrm>
          <a:off x="5395896" y="4498760"/>
          <a:ext cx="2546321" cy="226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321">
                  <a:extLst>
                    <a:ext uri="{9D8B030D-6E8A-4147-A177-3AD203B41FA5}">
                      <a16:colId xmlns:a16="http://schemas.microsoft.com/office/drawing/2014/main" val="1725123147"/>
                    </a:ext>
                  </a:extLst>
                </a:gridCol>
              </a:tblGrid>
              <a:tr h="226669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Nếu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a,b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dương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a&gt;b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thì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–a&lt;-b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0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7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53256" grpId="0" animBg="1"/>
      <p:bldP spid="53258" grpId="0" animBg="1"/>
      <p:bldP spid="5" grpId="0" animBg="1"/>
      <p:bldP spid="53269" grpId="0" animBg="1"/>
      <p:bldP spid="53279" grpId="0" animBg="1"/>
      <p:bldP spid="532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5" name="TextBox 4"/>
          <p:cNvSpPr txBox="1"/>
          <p:nvPr/>
        </p:nvSpPr>
        <p:spPr>
          <a:xfrm>
            <a:off x="1489166" y="940526"/>
            <a:ext cx="86737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40780"/>
              </p:ext>
            </p:extLst>
          </p:nvPr>
        </p:nvGraphicFramePr>
        <p:xfrm>
          <a:off x="1489166" y="2787666"/>
          <a:ext cx="877824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919">
                  <a:extLst>
                    <a:ext uri="{9D8B030D-6E8A-4147-A177-3AD203B41FA5}">
                      <a16:colId xmlns:a16="http://schemas.microsoft.com/office/drawing/2014/main" val="1065613358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1682464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Moscow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( Ma-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xcow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va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-9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</a:rPr>
                        <a:t>0 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0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Peterburg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Pê</a:t>
                      </a:r>
                      <a:r>
                        <a:rPr lang="en-US" sz="2800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téc- bua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37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Vladivostock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Vơ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xtốc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013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0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2" y="201535"/>
            <a:ext cx="10780888" cy="7336263"/>
          </a:xfrm>
        </p:spPr>
      </p:pic>
      <p:sp>
        <p:nvSpPr>
          <p:cNvPr id="5" name="Snip Same Side Corner Rectangle 4"/>
          <p:cNvSpPr/>
          <p:nvPr/>
        </p:nvSpPr>
        <p:spPr>
          <a:xfrm>
            <a:off x="987972" y="574118"/>
            <a:ext cx="9848194" cy="4251882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Saint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Peterbufg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Moscow, Vladivostok.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Vladivostok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3" name="TextBox 2"/>
          <p:cNvSpPr txBox="1"/>
          <p:nvPr/>
        </p:nvSpPr>
        <p:spPr>
          <a:xfrm flipH="1">
            <a:off x="1619792" y="1185581"/>
            <a:ext cx="816428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LUẬN</a:t>
            </a:r>
          </a:p>
          <a:p>
            <a:pPr algn="just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514350" indent="-514350" algn="just">
              <a:buAutoNum type="alphaLcParenR"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12&gt;-15, An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B”.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3" name="TextBox 2"/>
          <p:cNvSpPr txBox="1"/>
          <p:nvPr/>
        </p:nvSpPr>
        <p:spPr>
          <a:xfrm flipH="1">
            <a:off x="1619792" y="1185581"/>
            <a:ext cx="81642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 LUẬN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619792" y="2037806"/>
            <a:ext cx="8554221" cy="395804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  <a:p>
            <a:pPr marL="514350" indent="-514350" algn="ctr">
              <a:buAutoNum type="alphaLcParenR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4956" y="708025"/>
            <a:ext cx="10515600" cy="435133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hai số tự nhiên a và b. Trên tia số nếu điểm a nằm trước điểm b thì a &lt; b. Đối với số nguyên thì điều đó còn đúng không?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75000" y="825500"/>
            <a:ext cx="6286500" cy="10054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5250" y="2258774"/>
            <a:ext cx="9990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3.3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3.8/SGK/61.</a:t>
            </a:r>
          </a:p>
          <a:p>
            <a:pPr algn="l">
              <a:lnSpc>
                <a:spcPct val="12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254" y="346363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4210948" y="2183756"/>
            <a:ext cx="7536871" cy="4281054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 (3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1;2;3;4</a:t>
            </a:r>
          </a:p>
          <a:p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-1;-2;-3;-4.</a:t>
            </a: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32593" y="2466399"/>
            <a:ext cx="6101548" cy="15736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7094" y="1345982"/>
            <a:ext cx="5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027" y="1637875"/>
            <a:ext cx="6608618" cy="680559"/>
            <a:chOff x="825" y="3704"/>
            <a:chExt cx="4222" cy="530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879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03"/>
              <a:ext cx="1287" cy="323"/>
              <a:chOff x="2762" y="2186"/>
              <a:chExt cx="1287" cy="287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9060" y="3948299"/>
            <a:ext cx="1050252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670" y="1019553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96871" y="3948299"/>
            <a:ext cx="454347" cy="4122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988249" y="4807131"/>
            <a:ext cx="440046" cy="444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24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7" grpId="0" animBg="1"/>
      <p:bldP spid="28" grpId="0"/>
      <p:bldP spid="2" grpId="0" animBg="1"/>
      <p:bldP spid="4" grpId="0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28086"/>
            <a:ext cx="10780888" cy="7336263"/>
          </a:xfrm>
        </p:spPr>
      </p:pic>
      <p:sp>
        <p:nvSpPr>
          <p:cNvPr id="5" name="Oval Callout 4"/>
          <p:cNvSpPr/>
          <p:nvPr/>
        </p:nvSpPr>
        <p:spPr>
          <a:xfrm>
            <a:off x="1916879" y="1246176"/>
            <a:ext cx="5123716" cy="3080427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3.7/SGK/60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8411981" y="592944"/>
            <a:ext cx="1613864" cy="4096622"/>
            <a:chOff x="586" y="412"/>
            <a:chExt cx="806" cy="2832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44" y="1768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864" y="898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64" y="2344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586" y="412"/>
              <a:ext cx="690" cy="2832"/>
              <a:chOff x="1546" y="1152"/>
              <a:chExt cx="690" cy="2832"/>
            </a:xfrm>
          </p:grpSpPr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776" y="1152"/>
                <a:ext cx="0" cy="28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1742" y="26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1742" y="292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>
                <a:off x="1742" y="321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>
                <a:off x="1742" y="35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1742" y="23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1742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1742" y="177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1804" y="1610"/>
                <a:ext cx="419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1784" y="1943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784" y="2252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546" y="2491"/>
                <a:ext cx="690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 smtClean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0</a:t>
                </a:r>
                <a:endParaRPr lang="en-US" altLang="en-US" sz="24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1761" y="2799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1769" y="3079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1791" y="3368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8057229" y="4837608"/>
            <a:ext cx="196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0" y="239987"/>
            <a:ext cx="10826044" cy="6618013"/>
          </a:xfrm>
        </p:spPr>
      </p:pic>
      <p:sp>
        <p:nvSpPr>
          <p:cNvPr id="5" name="Right Arrow 4"/>
          <p:cNvSpPr/>
          <p:nvPr/>
        </p:nvSpPr>
        <p:spPr>
          <a:xfrm>
            <a:off x="6051784" y="3100985"/>
            <a:ext cx="6933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6769096" y="1958301"/>
            <a:ext cx="3839638" cy="3496953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032000" y="815403"/>
            <a:ext cx="45719" cy="651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60117" y="2034088"/>
            <a:ext cx="849086" cy="4350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2389" y="2251592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313" y="1963082"/>
            <a:ext cx="374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</a:t>
            </a:r>
          </a:p>
        </p:txBody>
      </p:sp>
    </p:spTree>
    <p:extLst>
      <p:ext uri="{BB962C8B-B14F-4D97-AF65-F5344CB8AC3E}">
        <p14:creationId xmlns:p14="http://schemas.microsoft.com/office/powerpoint/2010/main" val="1504473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2" y="365125"/>
            <a:ext cx="10826044" cy="6618013"/>
          </a:xfrm>
        </p:spPr>
      </p:pic>
      <p:sp>
        <p:nvSpPr>
          <p:cNvPr id="6" name="Right Arrow 5"/>
          <p:cNvSpPr/>
          <p:nvPr/>
        </p:nvSpPr>
        <p:spPr>
          <a:xfrm>
            <a:off x="6360436" y="37590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7524064" y="3104528"/>
            <a:ext cx="2966256" cy="2278327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lphaLcParenR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514350" indent="-514350" algn="ctr">
              <a:buAutoNum type="alphaLcParenR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reeform 38"/>
          <p:cNvSpPr/>
          <p:nvPr/>
        </p:nvSpPr>
        <p:spPr>
          <a:xfrm rot="18707161">
            <a:off x="3524979" y="649640"/>
            <a:ext cx="2130066" cy="2385489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5320"/>
          <p:cNvSpPr txBox="1"/>
          <p:nvPr/>
        </p:nvSpPr>
        <p:spPr>
          <a:xfrm>
            <a:off x="3881989" y="1490800"/>
            <a:ext cx="13035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"/>
          <p:cNvSpPr txBox="1"/>
          <p:nvPr/>
        </p:nvSpPr>
        <p:spPr>
          <a:xfrm>
            <a:off x="6716719" y="1380063"/>
            <a:ext cx="124425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 rot="-24492839">
            <a:off x="6433155" y="705368"/>
            <a:ext cx="2138563" cy="2320829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20361" y="687862"/>
            <a:ext cx="8191500" cy="2529205"/>
            <a:chOff x="1918149" y="743407"/>
            <a:chExt cx="8191500" cy="2529205"/>
          </a:xfrm>
        </p:grpSpPr>
        <p:grpSp>
          <p:nvGrpSpPr>
            <p:cNvPr id="9" name="Group 8"/>
            <p:cNvGrpSpPr/>
            <p:nvPr/>
          </p:nvGrpSpPr>
          <p:grpSpPr>
            <a:xfrm>
              <a:off x="1918149" y="743407"/>
              <a:ext cx="8191500" cy="2529205"/>
              <a:chOff x="300" y="231"/>
              <a:chExt cx="5160" cy="3858"/>
            </a:xfrm>
          </p:grpSpPr>
          <p:sp>
            <p:nvSpPr>
              <p:cNvPr id="10" name="Rectangles 135290"/>
              <p:cNvSpPr>
                <a:spLocks noChangeAspect="1" noTextEdit="1"/>
              </p:cNvSpPr>
              <p:nvPr/>
            </p:nvSpPr>
            <p:spPr>
              <a:xfrm>
                <a:off x="300" y="231"/>
                <a:ext cx="5160" cy="38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s 135291"/>
              <p:cNvSpPr/>
              <p:nvPr/>
            </p:nvSpPr>
            <p:spPr>
              <a:xfrm>
                <a:off x="528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- 6</a:t>
                </a:r>
              </a:p>
            </p:txBody>
          </p:sp>
          <p:sp>
            <p:nvSpPr>
              <p:cNvPr id="12" name="Rectangles 135292"/>
              <p:cNvSpPr/>
              <p:nvPr/>
            </p:nvSpPr>
            <p:spPr>
              <a:xfrm>
                <a:off x="969" y="2145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3" name="Rectangles 135293"/>
              <p:cNvSpPr/>
              <p:nvPr/>
            </p:nvSpPr>
            <p:spPr>
              <a:xfrm>
                <a:off x="129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- 4</a:t>
                </a:r>
              </a:p>
            </p:txBody>
          </p:sp>
          <p:sp>
            <p:nvSpPr>
              <p:cNvPr id="14" name="Rectangles 135294"/>
              <p:cNvSpPr/>
              <p:nvPr/>
            </p:nvSpPr>
            <p:spPr>
              <a:xfrm>
                <a:off x="1654" y="2137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</a:p>
            </p:txBody>
          </p:sp>
          <p:sp>
            <p:nvSpPr>
              <p:cNvPr id="15" name="Rectangles 135295"/>
              <p:cNvSpPr/>
              <p:nvPr/>
            </p:nvSpPr>
            <p:spPr>
              <a:xfrm>
                <a:off x="201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- 2</a:t>
                </a:r>
              </a:p>
            </p:txBody>
          </p:sp>
          <p:sp>
            <p:nvSpPr>
              <p:cNvPr id="16" name="Rectangles 135296"/>
              <p:cNvSpPr/>
              <p:nvPr/>
            </p:nvSpPr>
            <p:spPr>
              <a:xfrm>
                <a:off x="2400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</a:t>
                </a:r>
              </a:p>
            </p:txBody>
          </p:sp>
          <p:sp>
            <p:nvSpPr>
              <p:cNvPr id="17" name="Rectangles 135297"/>
              <p:cNvSpPr/>
              <p:nvPr/>
            </p:nvSpPr>
            <p:spPr>
              <a:xfrm>
                <a:off x="320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8" name="Rectangles 135298"/>
              <p:cNvSpPr/>
              <p:nvPr/>
            </p:nvSpPr>
            <p:spPr>
              <a:xfrm>
                <a:off x="3552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Rectangles 135299"/>
              <p:cNvSpPr/>
              <p:nvPr/>
            </p:nvSpPr>
            <p:spPr>
              <a:xfrm>
                <a:off x="393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0" name="Rectangles 135300"/>
              <p:cNvSpPr/>
              <p:nvPr/>
            </p:nvSpPr>
            <p:spPr>
              <a:xfrm>
                <a:off x="4304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1" name="Rectangles 135301"/>
              <p:cNvSpPr/>
              <p:nvPr/>
            </p:nvSpPr>
            <p:spPr>
              <a:xfrm>
                <a:off x="465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" name="Rectangles 135302"/>
              <p:cNvSpPr/>
              <p:nvPr/>
            </p:nvSpPr>
            <p:spPr>
              <a:xfrm>
                <a:off x="504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3" name="Straight Connector 22"/>
              <p:cNvSpPr/>
              <p:nvPr/>
            </p:nvSpPr>
            <p:spPr>
              <a:xfrm>
                <a:off x="300" y="2157"/>
                <a:ext cx="5136" cy="1"/>
              </a:xfrm>
              <a:prstGeom prst="line">
                <a:avLst/>
              </a:prstGeom>
              <a:ln w="28575" cap="rnd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" name="Freeform 23"/>
              <p:cNvSpPr/>
              <p:nvPr/>
            </p:nvSpPr>
            <p:spPr>
              <a:xfrm>
                <a:off x="5424" y="2112"/>
                <a:ext cx="30" cy="66"/>
              </a:xfrm>
              <a:custGeom>
                <a:avLst/>
                <a:gdLst/>
                <a:ahLst/>
                <a:cxnLst/>
                <a:rect l="0" t="0" r="0" b="0"/>
                <a:pathLst>
                  <a:path w="30" h="66">
                    <a:moveTo>
                      <a:pt x="0" y="0"/>
                    </a:moveTo>
                    <a:lnTo>
                      <a:pt x="30" y="30"/>
                    </a:lnTo>
                    <a:lnTo>
                      <a:pt x="30" y="3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>
                  <a:alpha val="100000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Straight Connector 24"/>
              <p:cNvSpPr/>
              <p:nvPr/>
            </p:nvSpPr>
            <p:spPr>
              <a:xfrm flipV="1">
                <a:off x="66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Straight Connector 25"/>
              <p:cNvSpPr/>
              <p:nvPr/>
            </p:nvSpPr>
            <p:spPr>
              <a:xfrm flipV="1">
                <a:off x="103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Straight Connector 26"/>
              <p:cNvSpPr/>
              <p:nvPr/>
            </p:nvSpPr>
            <p:spPr>
              <a:xfrm flipV="1">
                <a:off x="140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Straight Connector 27"/>
              <p:cNvSpPr/>
              <p:nvPr/>
            </p:nvSpPr>
            <p:spPr>
              <a:xfrm flipV="1">
                <a:off x="177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Straight Connector 28"/>
              <p:cNvSpPr/>
              <p:nvPr/>
            </p:nvSpPr>
            <p:spPr>
              <a:xfrm flipV="1">
                <a:off x="214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Straight Connector 29"/>
              <p:cNvSpPr/>
              <p:nvPr/>
            </p:nvSpPr>
            <p:spPr>
              <a:xfrm flipV="1">
                <a:off x="251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Straight Connector 30"/>
              <p:cNvSpPr/>
              <p:nvPr/>
            </p:nvSpPr>
            <p:spPr>
              <a:xfrm flipV="1">
                <a:off x="324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Straight Connector 31"/>
              <p:cNvSpPr/>
              <p:nvPr/>
            </p:nvSpPr>
            <p:spPr>
              <a:xfrm flipV="1">
                <a:off x="361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Straight Connector 32"/>
              <p:cNvSpPr/>
              <p:nvPr/>
            </p:nvSpPr>
            <p:spPr>
              <a:xfrm flipV="1">
                <a:off x="398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" name="Straight Connector 33"/>
              <p:cNvSpPr/>
              <p:nvPr/>
            </p:nvSpPr>
            <p:spPr>
              <a:xfrm flipV="1">
                <a:off x="435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" name="Straight Connector 34"/>
              <p:cNvSpPr/>
              <p:nvPr/>
            </p:nvSpPr>
            <p:spPr>
              <a:xfrm flipV="1">
                <a:off x="472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" name="Straight Connector 35"/>
              <p:cNvSpPr/>
              <p:nvPr/>
            </p:nvSpPr>
            <p:spPr>
              <a:xfrm flipV="1">
                <a:off x="509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" name="Freeform 36"/>
              <p:cNvSpPr/>
              <p:nvPr/>
            </p:nvSpPr>
            <p:spPr>
              <a:xfrm>
                <a:off x="2880" y="2121"/>
                <a:ext cx="1" cy="101"/>
              </a:xfrm>
              <a:custGeom>
                <a:avLst/>
                <a:gdLst/>
                <a:ahLst/>
                <a:cxnLst/>
                <a:rect l="0" t="0" r="0" b="0"/>
                <a:pathLst>
                  <a:path w="1" h="101">
                    <a:moveTo>
                      <a:pt x="0" y="0"/>
                    </a:moveTo>
                    <a:lnTo>
                      <a:pt x="0" y="101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905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844080" y="206393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373005" y="2547077"/>
            <a:ext cx="498743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71695" y="2651197"/>
            <a:ext cx="2195253" cy="6208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9" grpId="0" animBg="1"/>
      <p:bldP spid="40" grpId="0"/>
      <p:bldP spid="41" grpId="0"/>
      <p:bldP spid="42" grpId="0" animBg="1"/>
      <p:bldP spid="45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4" y="-69598"/>
            <a:ext cx="10780888" cy="7336263"/>
          </a:xfrm>
        </p:spPr>
      </p:pic>
      <p:sp>
        <p:nvSpPr>
          <p:cNvPr id="5" name="Snip Same Side Corner Rectangle 4"/>
          <p:cNvSpPr/>
          <p:nvPr/>
        </p:nvSpPr>
        <p:spPr>
          <a:xfrm>
            <a:off x="1321273" y="365125"/>
            <a:ext cx="9179218" cy="5471011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664364" y="561769"/>
            <a:ext cx="497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HOC TẬP 1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-262467" y="-328495"/>
            <a:ext cx="6173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77073"/>
              </p:ext>
            </p:extLst>
          </p:nvPr>
        </p:nvGraphicFramePr>
        <p:xfrm>
          <a:off x="3563457" y="2546375"/>
          <a:ext cx="4012999" cy="45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r:id="rId4" imgW="4520193" imgH="347414" progId="FXDraw.Graphic">
                  <p:embed/>
                </p:oleObj>
              </mc:Choice>
              <mc:Fallback>
                <p:oleObj r:id="rId4" imgW="4520193" imgH="347414" progId="FXDraw.Graphic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457" y="2546375"/>
                        <a:ext cx="4012999" cy="458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713054" y="1227451"/>
            <a:ext cx="8528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; 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2…...................4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2…4 hay 4…2.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-3………….-2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-3…-2 hay -2…-3.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4………….-1 hay -1…4.</a:t>
            </a:r>
          </a:p>
          <a:p>
            <a:pPr marL="514350" indent="-514350">
              <a:buAutoNum type="alphaLcParenR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0863" y="3336924"/>
            <a:ext cx="43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4995" y="4158686"/>
            <a:ext cx="43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3875" y="502797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 flipV="1">
            <a:off x="9318898" y="3381975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2326" y="283902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2541" y="333692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9704" y="412747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7519" y="3720995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1251" y="4570278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6" grpId="0"/>
      <p:bldP spid="8" grpId="0"/>
      <p:bldP spid="9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254" y="346363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32593" y="2466399"/>
            <a:ext cx="6101548" cy="15736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7094" y="1750932"/>
            <a:ext cx="5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027" y="1990576"/>
            <a:ext cx="6608618" cy="680559"/>
            <a:chOff x="825" y="3704"/>
            <a:chExt cx="4222" cy="530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922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03"/>
              <a:ext cx="1287" cy="323"/>
              <a:chOff x="2762" y="2186"/>
              <a:chExt cx="1287" cy="287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9060" y="3948299"/>
            <a:ext cx="1050252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Cho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a&lt;b.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670" y="1333065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96872" y="5304146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6" name="Oval 45"/>
          <p:cNvSpPr/>
          <p:nvPr/>
        </p:nvSpPr>
        <p:spPr>
          <a:xfrm>
            <a:off x="971173" y="4803481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996872" y="3948299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74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" y="0"/>
            <a:ext cx="11965577" cy="6609539"/>
          </a:xfrm>
        </p:spPr>
      </p:pic>
      <p:sp>
        <p:nvSpPr>
          <p:cNvPr id="5" name="Right Arrow 4"/>
          <p:cNvSpPr/>
          <p:nvPr/>
        </p:nvSpPr>
        <p:spPr>
          <a:xfrm>
            <a:off x="6953121" y="1893466"/>
            <a:ext cx="6933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44936" y="4553695"/>
            <a:ext cx="7153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7923152" y="1115117"/>
            <a:ext cx="2788392" cy="2046094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-1&lt;0&lt;1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8242662" y="4114461"/>
            <a:ext cx="2050869" cy="1363100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-12&gt;-15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6199" y="11151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itchFamily="18" charset="0"/>
              </a:rPr>
              <a:t>HĐ3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0449" y="361068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itchFamily="18" charset="0"/>
              </a:rPr>
              <a:t>HĐ4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3259" y="1091615"/>
            <a:ext cx="49948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0;1;-1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2449" y="3563131"/>
            <a:ext cx="4950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(H.3.6)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3&lt;5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-3&gt;-5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4&gt;1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-4&lt;-1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67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1363</Words>
  <Application>Microsoft Office PowerPoint</Application>
  <PresentationFormat>Widescreen</PresentationFormat>
  <Paragraphs>187</Paragraphs>
  <Slides>20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Default Design</vt:lpstr>
      <vt:lpstr>FXDraw.Graphic</vt:lpstr>
      <vt:lpstr>Equation</vt:lpstr>
      <vt:lpstr>                   KHỞI ĐỘNG Câu 1.Tập hợp số nguyên gồm các loại số nào? Nêu kí hiệu? Câu 2. Vẽ tia số. Biểu diễn số 2 và 5 trên tia số, nhận xét vị trí của số 2 và số 5 và so sánh.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 Câu 1.Tập hợp số nguyên gồm các loại số nào? Nêu kí hiệu? Câu 2. Vẽ tia số. Biểu diễn</dc:title>
  <dc:creator>Admin</dc:creator>
  <cp:lastModifiedBy>Windows User</cp:lastModifiedBy>
  <cp:revision>90</cp:revision>
  <dcterms:created xsi:type="dcterms:W3CDTF">2021-08-10T01:43:22Z</dcterms:created>
  <dcterms:modified xsi:type="dcterms:W3CDTF">2021-11-22T02:36:58Z</dcterms:modified>
</cp:coreProperties>
</file>