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313" r:id="rId3"/>
    <p:sldId id="340" r:id="rId4"/>
    <p:sldId id="341" r:id="rId5"/>
    <p:sldId id="262" r:id="rId6"/>
    <p:sldId id="362" r:id="rId7"/>
    <p:sldId id="363" r:id="rId8"/>
    <p:sldId id="366" r:id="rId9"/>
    <p:sldId id="367" r:id="rId10"/>
    <p:sldId id="368" r:id="rId11"/>
    <p:sldId id="345" r:id="rId12"/>
    <p:sldId id="346" r:id="rId13"/>
    <p:sldId id="347" r:id="rId14"/>
    <p:sldId id="348" r:id="rId15"/>
    <p:sldId id="349" r:id="rId16"/>
    <p:sldId id="352" r:id="rId17"/>
    <p:sldId id="353" r:id="rId18"/>
    <p:sldId id="354" r:id="rId19"/>
    <p:sldId id="355" r:id="rId20"/>
    <p:sldId id="356" r:id="rId21"/>
    <p:sldId id="351" r:id="rId22"/>
    <p:sldId id="3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2D"/>
    <a:srgbClr val="0D30DD"/>
    <a:srgbClr val="00FF00"/>
    <a:srgbClr val="BCFC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706" autoAdjust="0"/>
  </p:normalViewPr>
  <p:slideViewPr>
    <p:cSldViewPr>
      <p:cViewPr varScale="1">
        <p:scale>
          <a:sx n="88" d="100"/>
          <a:sy n="88" d="100"/>
        </p:scale>
        <p:origin x="57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8/5/2022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8/5/2022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9.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gif"/><Relationship Id="rId4" Type="http://schemas.openxmlformats.org/officeDocument/2006/relationships/image" Target="../media/image10.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gif"/><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gif"/><Relationship Id="rId4" Type="http://schemas.openxmlformats.org/officeDocument/2006/relationships/image" Target="../media/image10.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gif"/><Relationship Id="rId4" Type="http://schemas.openxmlformats.org/officeDocument/2006/relationships/image" Target="../media/image10.jpe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gif"/><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9050" y="-577"/>
            <a:ext cx="12149667"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9502019" y="1078761"/>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43400"/>
            <a:ext cx="12191999"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8890217" y="-1476732"/>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14234" y="978737"/>
            <a:ext cx="7833429" cy="2052816"/>
          </a:xfrm>
        </p:spPr>
        <p:txBody>
          <a:bodyPr>
            <a:noAutofit/>
          </a:bodyPr>
          <a:lstStyle/>
          <a:p>
            <a:r>
              <a:rPr lang="en-US" sz="4200" b="1" dirty="0" smtClean="0">
                <a:ln w="10541" cmpd="sng">
                  <a:solidFill>
                    <a:schemeClr val="accent1">
                      <a:shade val="88000"/>
                      <a:satMod val="110000"/>
                    </a:schemeClr>
                  </a:solidFill>
                  <a:prstDash val="solid"/>
                </a:ln>
                <a:solidFill>
                  <a:srgbClr val="FF0000"/>
                </a:solidFill>
                <a:latin typeface="Cambria" pitchFamily="18" charset="0"/>
              </a:rPr>
              <a:t>CHÀO MỪNG CÁC EM HỌC SINH </a:t>
            </a:r>
            <a:br>
              <a:rPr lang="en-US" sz="4200" b="1" dirty="0" smtClean="0">
                <a:ln w="10541" cmpd="sng">
                  <a:solidFill>
                    <a:schemeClr val="accent1">
                      <a:shade val="88000"/>
                      <a:satMod val="110000"/>
                    </a:schemeClr>
                  </a:solidFill>
                  <a:prstDash val="solid"/>
                </a:ln>
                <a:solidFill>
                  <a:srgbClr val="FF0000"/>
                </a:solidFill>
                <a:latin typeface="Cambria" pitchFamily="18" charset="0"/>
              </a:rPr>
            </a:br>
            <a:r>
              <a:rPr lang="en-US" sz="4200" b="1" dirty="0" smtClean="0">
                <a:ln w="10541" cmpd="sng">
                  <a:solidFill>
                    <a:schemeClr val="accent1">
                      <a:shade val="88000"/>
                      <a:satMod val="110000"/>
                    </a:schemeClr>
                  </a:solidFill>
                  <a:prstDash val="solid"/>
                </a:ln>
                <a:solidFill>
                  <a:srgbClr val="FF0000"/>
                </a:solidFill>
                <a:latin typeface="Cambria" pitchFamily="18" charset="0"/>
              </a:rPr>
              <a:t>ĐẾN VỚI BÀI HỌC </a:t>
            </a:r>
            <a:br>
              <a:rPr lang="en-US" sz="4200" b="1" dirty="0" smtClean="0">
                <a:ln w="10541" cmpd="sng">
                  <a:solidFill>
                    <a:schemeClr val="accent1">
                      <a:shade val="88000"/>
                      <a:satMod val="110000"/>
                    </a:schemeClr>
                  </a:solidFill>
                  <a:prstDash val="solid"/>
                </a:ln>
                <a:solidFill>
                  <a:srgbClr val="FF0000"/>
                </a:solidFill>
                <a:latin typeface="Cambria" pitchFamily="18" charset="0"/>
              </a:rPr>
            </a:br>
            <a:r>
              <a:rPr lang="en-US" sz="4200" b="1" dirty="0" smtClean="0">
                <a:ln w="10541" cmpd="sng">
                  <a:solidFill>
                    <a:schemeClr val="accent1">
                      <a:shade val="88000"/>
                      <a:satMod val="110000"/>
                    </a:schemeClr>
                  </a:solidFill>
                  <a:prstDash val="solid"/>
                </a:ln>
                <a:solidFill>
                  <a:srgbClr val="FF0000"/>
                </a:solidFill>
                <a:latin typeface="Cambria" pitchFamily="18" charset="0"/>
              </a:rPr>
              <a:t>LỊCH SỬ VÀ ĐỊA LÍ 7</a:t>
            </a:r>
            <a:endParaRPr lang="en-US" sz="42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3" name="Rectangle 12"/>
          <p:cNvSpPr/>
          <p:nvPr/>
        </p:nvSpPr>
        <p:spPr>
          <a:xfrm>
            <a:off x="11223" y="3207675"/>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1223" y="3558685"/>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flipV="1">
            <a:off x="26283" y="3934346"/>
            <a:ext cx="80128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395854" y="-2"/>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1482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9" name="Picture 7" descr="http://www.perceptions.couk.com/imgs/Earth_Rotates_200_x_200.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8840" y="985470"/>
            <a:ext cx="3162580" cy="31625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22231808-4386-5E43-8295-3F201E9119DF}"/>
              </a:ext>
            </a:extLst>
          </p:cNvPr>
          <p:cNvPicPr>
            <a:picLocks noChangeAspect="1"/>
          </p:cNvPicPr>
          <p:nvPr/>
        </p:nvPicPr>
        <p:blipFill>
          <a:blip r:embed="rId8"/>
          <a:stretch>
            <a:fillRect/>
          </a:stretch>
        </p:blipFill>
        <p:spPr>
          <a:xfrm>
            <a:off x="46339" y="-577"/>
            <a:ext cx="715661" cy="715661"/>
          </a:xfrm>
          <a:prstGeom prst="rect">
            <a:avLst/>
          </a:prstGeom>
        </p:spPr>
      </p:pic>
    </p:spTree>
    <p:extLst>
      <p:ext uri="{BB962C8B-B14F-4D97-AF65-F5344CB8AC3E}">
        <p14:creationId xmlns:p14="http://schemas.microsoft.com/office/powerpoint/2010/main" val="1695376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70833E-6 -2.22222E-6 L -0.00482 0.07685 " pathEditMode="relative" rAng="0" ptsTypes="AA">
                                      <p:cBhvr>
                                        <p:cTn id="16" dur="500" fill="hold"/>
                                        <p:tgtEl>
                                          <p:spTgt spid="17"/>
                                        </p:tgtEl>
                                        <p:attrNameLst>
                                          <p:attrName>ppt_x</p:attrName>
                                          <p:attrName>ppt_y</p:attrName>
                                        </p:attrNameLst>
                                      </p:cBhvr>
                                      <p:rCtr x="-247" y="3843"/>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par>
                                <p:cTn id="22" presetID="2" presetClass="exit" presetSubtype="1" fill="hold" grpId="0" nodeType="withEffect">
                                  <p:stCondLst>
                                    <p:cond delay="0"/>
                                  </p:stCondLst>
                                  <p:childTnLst>
                                    <p:anim calcmode="lin" valueType="num">
                                      <p:cBhvr additive="base">
                                        <p:cTn id="23" dur="500"/>
                                        <p:tgtEl>
                                          <p:spTgt spid="9"/>
                                        </p:tgtEl>
                                        <p:attrNameLst>
                                          <p:attrName>ppt_x</p:attrName>
                                        </p:attrNameLst>
                                      </p:cBhvr>
                                      <p:tavLst>
                                        <p:tav tm="0">
                                          <p:val>
                                            <p:strVal val="ppt_x"/>
                                          </p:val>
                                        </p:tav>
                                        <p:tav tm="100000">
                                          <p:val>
                                            <p:strVal val="ppt_x"/>
                                          </p:val>
                                        </p:tav>
                                      </p:tavLst>
                                    </p:anim>
                                    <p:anim calcmode="lin" valueType="num">
                                      <p:cBhvr additive="base">
                                        <p:cTn id="24" dur="500"/>
                                        <p:tgtEl>
                                          <p:spTgt spid="9"/>
                                        </p:tgtEl>
                                        <p:attrNameLst>
                                          <p:attrName>ppt_y</p:attrName>
                                        </p:attrNameLst>
                                      </p:cBhvr>
                                      <p:tavLst>
                                        <p:tav tm="0">
                                          <p:val>
                                            <p:strVal val="ppt_y"/>
                                          </p:val>
                                        </p:tav>
                                        <p:tav tm="100000">
                                          <p:val>
                                            <p:strVal val="0-ppt_h/2"/>
                                          </p:val>
                                        </p:tav>
                                      </p:tavLst>
                                    </p:anim>
                                    <p:set>
                                      <p:cBhvr>
                                        <p:cTn id="25" dur="1" fill="hold">
                                          <p:stCondLst>
                                            <p:cond delay="499"/>
                                          </p:stCondLst>
                                        </p:cTn>
                                        <p:tgtEl>
                                          <p:spTgt spid="9"/>
                                        </p:tgtEl>
                                        <p:attrNameLst>
                                          <p:attrName>style.visibility</p:attrName>
                                        </p:attrNameLst>
                                      </p:cBhvr>
                                      <p:to>
                                        <p:strVal val="hidden"/>
                                      </p:to>
                                    </p:set>
                                  </p:childTnLst>
                                </p:cTn>
                              </p:par>
                              <p:par>
                                <p:cTn id="26" presetID="2" presetClass="exit" presetSubtype="1" fill="hold" grpId="0" nodeType="withEffect">
                                  <p:stCondLst>
                                    <p:cond delay="0"/>
                                  </p:stCondLst>
                                  <p:childTnLst>
                                    <p:anim calcmode="lin" valueType="num">
                                      <p:cBhvr additive="base">
                                        <p:cTn id="27" dur="500"/>
                                        <p:tgtEl>
                                          <p:spTgt spid="13"/>
                                        </p:tgtEl>
                                        <p:attrNameLst>
                                          <p:attrName>ppt_x</p:attrName>
                                        </p:attrNameLst>
                                      </p:cBhvr>
                                      <p:tavLst>
                                        <p:tav tm="0">
                                          <p:val>
                                            <p:strVal val="ppt_x"/>
                                          </p:val>
                                        </p:tav>
                                        <p:tav tm="100000">
                                          <p:val>
                                            <p:strVal val="ppt_x"/>
                                          </p:val>
                                        </p:tav>
                                      </p:tavLst>
                                    </p:anim>
                                    <p:anim calcmode="lin" valueType="num">
                                      <p:cBhvr additive="base">
                                        <p:cTn id="28" dur="500"/>
                                        <p:tgtEl>
                                          <p:spTgt spid="13"/>
                                        </p:tgtEl>
                                        <p:attrNameLst>
                                          <p:attrName>ppt_y</p:attrName>
                                        </p:attrNameLst>
                                      </p:cBhvr>
                                      <p:tavLst>
                                        <p:tav tm="0">
                                          <p:val>
                                            <p:strVal val="ppt_y"/>
                                          </p:val>
                                        </p:tav>
                                        <p:tav tm="100000">
                                          <p:val>
                                            <p:strVal val="0-ppt_h/2"/>
                                          </p:val>
                                        </p:tav>
                                      </p:tavLst>
                                    </p:anim>
                                    <p:set>
                                      <p:cBhvr>
                                        <p:cTn id="29" dur="1" fill="hold">
                                          <p:stCondLst>
                                            <p:cond delay="499"/>
                                          </p:stCondLst>
                                        </p:cTn>
                                        <p:tgtEl>
                                          <p:spTgt spid="13"/>
                                        </p:tgtEl>
                                        <p:attrNameLst>
                                          <p:attrName>style.visibility</p:attrName>
                                        </p:attrNameLst>
                                      </p:cBhvr>
                                      <p:to>
                                        <p:strVal val="hidden"/>
                                      </p:to>
                                    </p:set>
                                  </p:childTnLst>
                                </p:cTn>
                              </p:par>
                              <p:par>
                                <p:cTn id="30" presetID="2" presetClass="exit" presetSubtype="1" fill="hold" grpId="1" nodeType="withEffect">
                                  <p:stCondLst>
                                    <p:cond delay="0"/>
                                  </p:stCondLst>
                                  <p:childTnLst>
                                    <p:anim calcmode="lin" valueType="num">
                                      <p:cBhvr additive="base">
                                        <p:cTn id="31" dur="500"/>
                                        <p:tgtEl>
                                          <p:spTgt spid="17"/>
                                        </p:tgtEl>
                                        <p:attrNameLst>
                                          <p:attrName>ppt_x</p:attrName>
                                        </p:attrNameLst>
                                      </p:cBhvr>
                                      <p:tavLst>
                                        <p:tav tm="0">
                                          <p:val>
                                            <p:strVal val="ppt_x"/>
                                          </p:val>
                                        </p:tav>
                                        <p:tav tm="100000">
                                          <p:val>
                                            <p:strVal val="ppt_x"/>
                                          </p:val>
                                        </p:tav>
                                      </p:tavLst>
                                    </p:anim>
                                    <p:anim calcmode="lin" valueType="num">
                                      <p:cBhvr additive="base">
                                        <p:cTn id="32" dur="500"/>
                                        <p:tgtEl>
                                          <p:spTgt spid="17"/>
                                        </p:tgtEl>
                                        <p:attrNameLst>
                                          <p:attrName>ppt_y</p:attrName>
                                        </p:attrNameLst>
                                      </p:cBhvr>
                                      <p:tavLst>
                                        <p:tav tm="0">
                                          <p:val>
                                            <p:strVal val="ppt_y"/>
                                          </p:val>
                                        </p:tav>
                                        <p:tav tm="100000">
                                          <p:val>
                                            <p:strVal val="0-ppt_h/2"/>
                                          </p:val>
                                        </p:tav>
                                      </p:tavLst>
                                    </p:anim>
                                    <p:set>
                                      <p:cBhvr>
                                        <p:cTn id="33" dur="1" fill="hold">
                                          <p:stCondLst>
                                            <p:cond delay="499"/>
                                          </p:stCondLst>
                                        </p:cTn>
                                        <p:tgtEl>
                                          <p:spTgt spid="17"/>
                                        </p:tgtEl>
                                        <p:attrNameLst>
                                          <p:attrName>style.visibility</p:attrName>
                                        </p:attrNameLst>
                                      </p:cBhvr>
                                      <p:to>
                                        <p:strVal val="hidden"/>
                                      </p:to>
                                    </p:set>
                                  </p:childTnLst>
                                </p:cTn>
                              </p:par>
                              <p:par>
                                <p:cTn id="34" presetID="2" presetClass="exit" presetSubtype="1" fill="hold" grpId="1" nodeType="withEffect">
                                  <p:stCondLst>
                                    <p:cond delay="0"/>
                                  </p:stCondLst>
                                  <p:childTnLst>
                                    <p:anim calcmode="lin" valueType="num">
                                      <p:cBhvr additive="base">
                                        <p:cTn id="35" dur="500"/>
                                        <p:tgtEl>
                                          <p:spTgt spid="18"/>
                                        </p:tgtEl>
                                        <p:attrNameLst>
                                          <p:attrName>ppt_x</p:attrName>
                                        </p:attrNameLst>
                                      </p:cBhvr>
                                      <p:tavLst>
                                        <p:tav tm="0">
                                          <p:val>
                                            <p:strVal val="ppt_x"/>
                                          </p:val>
                                        </p:tav>
                                        <p:tav tm="100000">
                                          <p:val>
                                            <p:strVal val="ppt_x"/>
                                          </p:val>
                                        </p:tav>
                                      </p:tavLst>
                                    </p:anim>
                                    <p:anim calcmode="lin" valueType="num">
                                      <p:cBhvr additive="base">
                                        <p:cTn id="36" dur="500"/>
                                        <p:tgtEl>
                                          <p:spTgt spid="18"/>
                                        </p:tgtEl>
                                        <p:attrNameLst>
                                          <p:attrName>ppt_y</p:attrName>
                                        </p:attrNameLst>
                                      </p:cBhvr>
                                      <p:tavLst>
                                        <p:tav tm="0">
                                          <p:val>
                                            <p:strVal val="ppt_y"/>
                                          </p:val>
                                        </p:tav>
                                        <p:tav tm="100000">
                                          <p:val>
                                            <p:strVal val="0-ppt_h/2"/>
                                          </p:val>
                                        </p:tav>
                                      </p:tavLst>
                                    </p:anim>
                                    <p:set>
                                      <p:cBhvr>
                                        <p:cTn id="37" dur="1" fill="hold">
                                          <p:stCondLst>
                                            <p:cond delay="499"/>
                                          </p:stCondLst>
                                        </p:cTn>
                                        <p:tgtEl>
                                          <p:spTgt spid="18"/>
                                        </p:tgtEl>
                                        <p:attrNameLst>
                                          <p:attrName>style.visibility</p:attrName>
                                        </p:attrNameLst>
                                      </p:cBhvr>
                                      <p:to>
                                        <p:strVal val="hidden"/>
                                      </p:to>
                                    </p:set>
                                  </p:childTnLst>
                                </p:cTn>
                              </p:par>
                              <p:par>
                                <p:cTn id="38" presetID="2" presetClass="exit" presetSubtype="1" fill="hold" grpId="0" nodeType="withEffect">
                                  <p:stCondLst>
                                    <p:cond delay="0"/>
                                  </p:stCondLst>
                                  <p:childTnLst>
                                    <p:anim calcmode="lin" valueType="num">
                                      <p:cBhvr additive="base">
                                        <p:cTn id="39" dur="500"/>
                                        <p:tgtEl>
                                          <p:spTgt spid="15"/>
                                        </p:tgtEl>
                                        <p:attrNameLst>
                                          <p:attrName>ppt_x</p:attrName>
                                        </p:attrNameLst>
                                      </p:cBhvr>
                                      <p:tavLst>
                                        <p:tav tm="0">
                                          <p:val>
                                            <p:strVal val="ppt_x"/>
                                          </p:val>
                                        </p:tav>
                                        <p:tav tm="100000">
                                          <p:val>
                                            <p:strVal val="ppt_x"/>
                                          </p:val>
                                        </p:tav>
                                      </p:tavLst>
                                    </p:anim>
                                    <p:anim calcmode="lin" valueType="num">
                                      <p:cBhvr additive="base">
                                        <p:cTn id="40" dur="500"/>
                                        <p:tgtEl>
                                          <p:spTgt spid="15"/>
                                        </p:tgtEl>
                                        <p:attrNameLst>
                                          <p:attrName>ppt_y</p:attrName>
                                        </p:attrNameLst>
                                      </p:cBhvr>
                                      <p:tavLst>
                                        <p:tav tm="0">
                                          <p:val>
                                            <p:strVal val="ppt_y"/>
                                          </p:val>
                                        </p:tav>
                                        <p:tav tm="100000">
                                          <p:val>
                                            <p:strVal val="0-ppt_h/2"/>
                                          </p:val>
                                        </p:tav>
                                      </p:tavLst>
                                    </p:anim>
                                    <p:set>
                                      <p:cBhvr>
                                        <p:cTn id="41" dur="1" fill="hold">
                                          <p:stCondLst>
                                            <p:cond delay="499"/>
                                          </p:stCondLst>
                                        </p:cTn>
                                        <p:tgtEl>
                                          <p:spTgt spid="15"/>
                                        </p:tgtEl>
                                        <p:attrNameLst>
                                          <p:attrName>style.visibility</p:attrName>
                                        </p:attrNameLst>
                                      </p:cBhvr>
                                      <p:to>
                                        <p:strVal val="hidden"/>
                                      </p:to>
                                    </p:set>
                                  </p:childTnLst>
                                </p:cTn>
                              </p:par>
                              <p:par>
                                <p:cTn id="42" presetID="2" presetClass="exit" presetSubtype="1" fill="hold" grpId="0" nodeType="withEffect">
                                  <p:stCondLst>
                                    <p:cond delay="0"/>
                                  </p:stCondLst>
                                  <p:childTnLst>
                                    <p:anim calcmode="lin" valueType="num">
                                      <p:cBhvr additive="base">
                                        <p:cTn id="43" dur="500"/>
                                        <p:tgtEl>
                                          <p:spTgt spid="2"/>
                                        </p:tgtEl>
                                        <p:attrNameLst>
                                          <p:attrName>ppt_x</p:attrName>
                                        </p:attrNameLst>
                                      </p:cBhvr>
                                      <p:tavLst>
                                        <p:tav tm="0">
                                          <p:val>
                                            <p:strVal val="ppt_x"/>
                                          </p:val>
                                        </p:tav>
                                        <p:tav tm="100000">
                                          <p:val>
                                            <p:strVal val="ppt_x"/>
                                          </p:val>
                                        </p:tav>
                                      </p:tavLst>
                                    </p:anim>
                                    <p:anim calcmode="lin" valueType="num">
                                      <p:cBhvr additive="base">
                                        <p:cTn id="44" dur="500"/>
                                        <p:tgtEl>
                                          <p:spTgt spid="2"/>
                                        </p:tgtEl>
                                        <p:attrNameLst>
                                          <p:attrName>ppt_y</p:attrName>
                                        </p:attrNameLst>
                                      </p:cBhvr>
                                      <p:tavLst>
                                        <p:tav tm="0">
                                          <p:val>
                                            <p:strVal val="ppt_y"/>
                                          </p:val>
                                        </p:tav>
                                        <p:tav tm="100000">
                                          <p:val>
                                            <p:strVal val="0-ppt_h/2"/>
                                          </p:val>
                                        </p:tav>
                                      </p:tavLst>
                                    </p:anim>
                                    <p:set>
                                      <p:cBhvr>
                                        <p:cTn id="45" dur="1" fill="hold">
                                          <p:stCondLst>
                                            <p:cond delay="499"/>
                                          </p:stCondLst>
                                        </p:cTn>
                                        <p:tgtEl>
                                          <p:spTgt spid="2"/>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24"/>
                                        </p:tgtEl>
                                        <p:attrNameLst>
                                          <p:attrName>ppt_x</p:attrName>
                                        </p:attrNameLst>
                                      </p:cBhvr>
                                      <p:tavLst>
                                        <p:tav tm="0">
                                          <p:val>
                                            <p:strVal val="ppt_x"/>
                                          </p:val>
                                        </p:tav>
                                        <p:tav tm="100000">
                                          <p:val>
                                            <p:strVal val="ppt_x"/>
                                          </p:val>
                                        </p:tav>
                                      </p:tavLst>
                                    </p:anim>
                                    <p:anim calcmode="lin" valueType="num">
                                      <p:cBhvr additive="base">
                                        <p:cTn id="48" dur="500"/>
                                        <p:tgtEl>
                                          <p:spTgt spid="24"/>
                                        </p:tgtEl>
                                        <p:attrNameLst>
                                          <p:attrName>ppt_y</p:attrName>
                                        </p:attrNameLst>
                                      </p:cBhvr>
                                      <p:tavLst>
                                        <p:tav tm="0">
                                          <p:val>
                                            <p:strVal val="ppt_y"/>
                                          </p:val>
                                        </p:tav>
                                        <p:tav tm="100000">
                                          <p:val>
                                            <p:strVal val="1+ppt_h/2"/>
                                          </p:val>
                                        </p:tav>
                                      </p:tavLst>
                                    </p:anim>
                                    <p:set>
                                      <p:cBhvr>
                                        <p:cTn id="4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7" grpId="1" animBg="1"/>
      <p:bldP spid="18" grpId="0" animBg="1"/>
      <p:bldP spid="18" grpId="1" animBg="1"/>
      <p:bldP spid="2"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267200" y="228600"/>
            <a:ext cx="3660551"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D30DD"/>
                </a:solidFill>
                <a:latin typeface="Times New Roman" panose="02020603050405020304" pitchFamily="18" charset="0"/>
                <a:cs typeface="Times New Roman" panose="02020603050405020304" pitchFamily="18" charset="0"/>
              </a:rPr>
              <a:t>LUYỆN TẬP</a:t>
            </a:r>
            <a:endParaRPr lang="en-US" b="1" dirty="0">
              <a:solidFill>
                <a:srgbClr val="0D30DD"/>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81200" y="1295400"/>
            <a:ext cx="8839200" cy="954107"/>
          </a:xfrm>
          <a:prstGeom prst="rect">
            <a:avLst/>
          </a:prstGeom>
        </p:spPr>
        <p:txBody>
          <a:bodyPr wrap="square">
            <a:spAutoFit/>
          </a:bodyPr>
          <a:lstStyle/>
          <a:p>
            <a:pPr algn="ctr"/>
            <a:r>
              <a:rPr lang="en-US" sz="2800" b="1" dirty="0" smtClean="0">
                <a:solidFill>
                  <a:srgbClr val="FF0000"/>
                </a:solidFill>
                <a:latin typeface="Times New Roman" panose="02020603050405020304" pitchFamily="18" charset="0"/>
                <a:ea typeface="Calibri" panose="020F0502020204030204" pitchFamily="34" charset="0"/>
              </a:rPr>
              <a:t>H</a:t>
            </a:r>
            <a:r>
              <a:rPr lang="vi-VN" sz="2800" b="1" dirty="0" smtClean="0">
                <a:solidFill>
                  <a:srgbClr val="FF0000"/>
                </a:solidFill>
                <a:latin typeface="Times New Roman" panose="02020603050405020304" pitchFamily="18" charset="0"/>
                <a:ea typeface="Calibri" panose="020F0502020204030204" pitchFamily="34" charset="0"/>
              </a:rPr>
              <a:t>oàn </a:t>
            </a:r>
            <a:r>
              <a:rPr lang="vi-VN" sz="2800" b="1" dirty="0">
                <a:solidFill>
                  <a:srgbClr val="FF0000"/>
                </a:solidFill>
                <a:latin typeface="Times New Roman" panose="02020603050405020304" pitchFamily="18" charset="0"/>
                <a:ea typeface="Calibri" panose="020F0502020204030204" pitchFamily="34" charset="0"/>
              </a:rPr>
              <a:t>thành bài tập trắc </a:t>
            </a:r>
            <a:r>
              <a:rPr lang="vi-VN" sz="2800" b="1" dirty="0" smtClean="0">
                <a:solidFill>
                  <a:srgbClr val="FF0000"/>
                </a:solidFill>
                <a:latin typeface="Times New Roman" panose="02020603050405020304" pitchFamily="18" charset="0"/>
                <a:ea typeface="Calibri" panose="020F0502020204030204" pitchFamily="34" charset="0"/>
              </a:rPr>
              <a:t>nghiệm</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dưới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hình</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thức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trò</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chơi</a:t>
            </a:r>
            <a:r>
              <a:rPr lang="en-US" sz="2800" b="1" dirty="0" smtClean="0">
                <a:solidFill>
                  <a:srgbClr val="FF0000"/>
                </a:solidFill>
                <a:latin typeface="Times New Roman" panose="02020603050405020304" pitchFamily="18" charset="0"/>
                <a:ea typeface="Calibri" panose="020F0502020204030204" pitchFamily="34" charset="0"/>
              </a:rPr>
              <a:t> “AI LÀ TRIỆU </a:t>
            </a:r>
            <a:r>
              <a:rPr lang="en-US" sz="2800" b="1" smtClean="0">
                <a:solidFill>
                  <a:srgbClr val="FF0000"/>
                </a:solidFill>
                <a:latin typeface="Times New Roman" panose="02020603050405020304" pitchFamily="18" charset="0"/>
                <a:ea typeface="Calibri" panose="020F0502020204030204" pitchFamily="34" charset="0"/>
              </a:rPr>
              <a:t>PHÚ</a:t>
            </a:r>
            <a:r>
              <a:rPr lang="en-US" sz="2800" b="1" smtClean="0">
                <a:solidFill>
                  <a:srgbClr val="FF0000"/>
                </a:solidFill>
                <a:latin typeface="Times New Roman" panose="02020603050405020304" pitchFamily="18" charset="0"/>
                <a:ea typeface="Calibri" panose="020F0502020204030204" pitchFamily="34" charset="0"/>
              </a:rPr>
              <a:t>”</a:t>
            </a:r>
            <a:endParaRPr lang="en-US" sz="2800" b="1" dirty="0">
              <a:solidFill>
                <a:srgbClr val="FF0000"/>
              </a:solidFill>
            </a:endParaRPr>
          </a:p>
        </p:txBody>
      </p:sp>
      <p:pic>
        <p:nvPicPr>
          <p:cNvPr id="6" name="Picture 5">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46339" y="-577"/>
            <a:ext cx="715661" cy="715661"/>
          </a:xfrm>
          <a:prstGeom prst="rect">
            <a:avLst/>
          </a:prstGeom>
        </p:spPr>
      </p:pic>
    </p:spTree>
    <p:extLst>
      <p:ext uri="{BB962C8B-B14F-4D97-AF65-F5344CB8AC3E}">
        <p14:creationId xmlns:p14="http://schemas.microsoft.com/office/powerpoint/2010/main" val="1434093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5565" y="-49894"/>
            <a:ext cx="3562683"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52400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1563126" y="50453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52400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808891" y="3310209"/>
            <a:ext cx="10632831"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524000" y="3630636"/>
            <a:ext cx="9616010" cy="548099"/>
          </a:xfrm>
          <a:prstGeom prst="rect">
            <a:avLst/>
          </a:prstGeom>
          <a:noFill/>
        </p:spPr>
        <p:txBody>
          <a:bodyPr wrap="square" rtlCol="0">
            <a:spAutoFit/>
          </a:bodyPr>
          <a:lstStyle/>
          <a:p>
            <a:pPr algn="just">
              <a:lnSpc>
                <a:spcPct val="115000"/>
              </a:lnSpc>
            </a:pPr>
            <a:r>
              <a:rPr lang="en-US" sz="2800" b="1" dirty="0" err="1">
                <a:solidFill>
                  <a:schemeClr val="bg1"/>
                </a:solidFill>
                <a:latin typeface="Times New Roman"/>
                <a:ea typeface="Calibri"/>
                <a:cs typeface="Times New Roman"/>
              </a:rPr>
              <a:t>Câu</a:t>
            </a:r>
            <a:r>
              <a:rPr lang="en-US" sz="2800" b="1" dirty="0">
                <a:solidFill>
                  <a:schemeClr val="bg1"/>
                </a:solidFill>
                <a:latin typeface="Times New Roman"/>
                <a:ea typeface="Calibri"/>
                <a:cs typeface="Times New Roman"/>
              </a:rPr>
              <a:t> </a:t>
            </a:r>
            <a:r>
              <a:rPr lang="en-US" sz="2800" b="1" dirty="0" smtClean="0">
                <a:solidFill>
                  <a:schemeClr val="bg1"/>
                </a:solidFill>
                <a:latin typeface="Times New Roman"/>
                <a:ea typeface="Calibri"/>
                <a:cs typeface="Times New Roman"/>
              </a:rPr>
              <a:t>1. </a:t>
            </a:r>
            <a:r>
              <a:rPr lang="en-US" sz="2800" b="1" dirty="0" err="1">
                <a:solidFill>
                  <a:schemeClr val="bg1"/>
                </a:solidFill>
                <a:latin typeface="Times New Roman" panose="02020603050405020304" pitchFamily="18" charset="0"/>
                <a:cs typeface="Times New Roman" panose="02020603050405020304" pitchFamily="18" charset="0"/>
              </a:rPr>
              <a:t>Nơi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xuất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hiện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đô</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đầu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tiên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lịch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nhân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loại</a:t>
            </a:r>
            <a:endParaRPr lang="en-US" sz="2800" b="1" dirty="0">
              <a:solidFill>
                <a:schemeClr val="bg1"/>
              </a:solidFill>
              <a:latin typeface="Times New Roman" panose="02020603050405020304" pitchFamily="18" charset="0"/>
              <a:ea typeface="Calibri"/>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8890" y="5850305"/>
            <a:ext cx="5255897" cy="7154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55230" y="4752852"/>
            <a:ext cx="5315800" cy="7221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014145" y="6019703"/>
            <a:ext cx="4826680" cy="461665"/>
          </a:xfrm>
          <a:prstGeom prst="rect">
            <a:avLst/>
          </a:prstGeom>
          <a:noFill/>
        </p:spPr>
        <p:txBody>
          <a:bodyPr wrap="square" rtlCol="0">
            <a:spAutoFit/>
          </a:bodyPr>
          <a:lstStyle/>
          <a:p>
            <a:pPr algn="just">
              <a:buClr>
                <a:prstClr val="white"/>
              </a:buCl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400" b="1" dirty="0" err="1">
                <a:solidFill>
                  <a:schemeClr val="bg1"/>
                </a:solidFill>
                <a:latin typeface="Times New Roman" panose="02020603050405020304" pitchFamily="18" charset="0"/>
                <a:cs typeface="Times New Roman" panose="02020603050405020304" pitchFamily="18" charset="0"/>
              </a:rPr>
              <a:t>Phương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Đông</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310876" y="4855055"/>
            <a:ext cx="4833135" cy="461665"/>
          </a:xfrm>
          <a:prstGeom prst="rect">
            <a:avLst/>
          </a:prstGeom>
          <a:noFill/>
        </p:spPr>
        <p:txBody>
          <a:bodyPr wrap="square" rtlCol="0">
            <a:spAutoFit/>
          </a:bodyPr>
          <a:lstStyle/>
          <a:p>
            <a:pPr>
              <a:buClr>
                <a:prstClr val="white"/>
              </a:buClr>
              <a:defRP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400" b="1" dirty="0" err="1">
                <a:solidFill>
                  <a:schemeClr val="bg1"/>
                </a:solidFill>
                <a:latin typeface="Times New Roman" panose="02020603050405020304" pitchFamily="18" charset="0"/>
                <a:cs typeface="Times New Roman" panose="02020603050405020304" pitchFamily="18" charset="0"/>
              </a:rPr>
              <a:t>Phương</a:t>
            </a:r>
            <a:r>
              <a:rPr lang="en-US" sz="2400" b="1" dirty="0">
                <a:solidFill>
                  <a:schemeClr val="bg1"/>
                </a:solidFill>
                <a:latin typeface="Times New Roman" panose="02020603050405020304" pitchFamily="18" charset="0"/>
                <a:cs typeface="Times New Roman" panose="02020603050405020304" pitchFamily="18" charset="0"/>
              </a:rPr>
              <a:t> Nam</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32337" y="4743140"/>
            <a:ext cx="5257188" cy="7348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25922" y="5850305"/>
            <a:ext cx="5315800" cy="7124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14145" y="4867809"/>
            <a:ext cx="501547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Phương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Bắc</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396563" y="6006465"/>
            <a:ext cx="4833134" cy="461665"/>
          </a:xfrm>
          <a:prstGeom prst="rect">
            <a:avLst/>
          </a:prstGeom>
          <a:noFill/>
        </p:spPr>
        <p:txBody>
          <a:bodyPr wrap="square" rtlCol="0">
            <a:spAutoFit/>
          </a:bodyPr>
          <a:lstStyle/>
          <a:p>
            <a:pPr algn="just">
              <a:buClr>
                <a:prstClr val="white"/>
              </a:buCl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dirty="0" err="1">
                <a:solidFill>
                  <a:schemeClr val="bg1"/>
                </a:solidFill>
                <a:latin typeface="Times New Roman" panose="02020603050405020304" pitchFamily="18" charset="0"/>
                <a:cs typeface="Times New Roman" panose="02020603050405020304" pitchFamily="18" charset="0"/>
              </a:rPr>
              <a:t>Phương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Tây</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3"/>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7"/>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0179" y="2074159"/>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0179" y="2630415"/>
            <a:ext cx="365522" cy="487363"/>
          </a:xfrm>
          <a:prstGeom prst="rect">
            <a:avLst/>
          </a:prstGeom>
        </p:spPr>
      </p:pic>
      <p:pic>
        <p:nvPicPr>
          <p:cNvPr id="20" name="Picture 19">
            <a:extLst>
              <a:ext uri="{FF2B5EF4-FFF2-40B4-BE49-F238E27FC236}">
                <a16:creationId xmlns="" xmlns:a16="http://schemas.microsoft.com/office/drawing/2014/main" id="{22231808-4386-5E43-8295-3F201E9119DF}"/>
              </a:ext>
            </a:extLst>
          </p:cNvPr>
          <p:cNvPicPr>
            <a:picLocks noChangeAspect="1"/>
          </p:cNvPicPr>
          <p:nvPr/>
        </p:nvPicPr>
        <p:blipFill>
          <a:blip r:embed="rId13"/>
          <a:stretch>
            <a:fillRect/>
          </a:stretch>
        </p:blipFill>
        <p:spPr>
          <a:xfrm>
            <a:off x="46339" y="-577"/>
            <a:ext cx="715661" cy="715661"/>
          </a:xfrm>
          <a:prstGeom prst="rect">
            <a:avLst/>
          </a:prstGeom>
        </p:spPr>
      </p:pic>
    </p:spTree>
    <p:extLst>
      <p:ext uri="{BB962C8B-B14F-4D97-AF65-F5344CB8AC3E}">
        <p14:creationId xmlns:p14="http://schemas.microsoft.com/office/powerpoint/2010/main" val="3754285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5565" y="-49894"/>
            <a:ext cx="3562683"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52400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152400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52400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808891" y="3584278"/>
            <a:ext cx="10632831"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2352214" y="3887733"/>
            <a:ext cx="8482996" cy="548099"/>
          </a:xfrm>
          <a:prstGeom prst="rect">
            <a:avLst/>
          </a:prstGeom>
          <a:noFill/>
        </p:spPr>
        <p:txBody>
          <a:bodyPr wrap="square" rtlCol="0">
            <a:spAutoFit/>
          </a:bodyPr>
          <a:lstStyle/>
          <a:p>
            <a:pPr algn="just">
              <a:lnSpc>
                <a:spcPct val="115000"/>
              </a:lnSpc>
            </a:pPr>
            <a:r>
              <a:rPr lang="en-US" sz="2800" b="1" dirty="0" err="1">
                <a:solidFill>
                  <a:schemeClr val="bg1"/>
                </a:solidFill>
                <a:latin typeface="Times New Roman"/>
                <a:ea typeface="Calibri"/>
                <a:cs typeface="Times New Roman"/>
              </a:rPr>
              <a:t>Câu</a:t>
            </a:r>
            <a:r>
              <a:rPr lang="en-US" sz="2800" b="1" dirty="0">
                <a:solidFill>
                  <a:schemeClr val="bg1"/>
                </a:solidFill>
                <a:latin typeface="Times New Roman"/>
                <a:ea typeface="Calibri"/>
                <a:cs typeface="Times New Roman"/>
              </a:rPr>
              <a:t> 2</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đô</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thường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xuất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hiện</a:t>
            </a:r>
            <a:r>
              <a:rPr lang="en-US" sz="2800" b="1" dirty="0">
                <a:solidFill>
                  <a:schemeClr val="bg1"/>
                </a:solidFill>
                <a:latin typeface="Times New Roman" panose="02020603050405020304" pitchFamily="18" charset="0"/>
                <a:cs typeface="Times New Roman" panose="02020603050405020304" pitchFamily="18" charset="0"/>
              </a:rPr>
              <a:t> ở </a:t>
            </a:r>
            <a:r>
              <a:rPr lang="en-US" sz="2800" b="1" dirty="0" err="1" smtClean="0">
                <a:solidFill>
                  <a:schemeClr val="bg1"/>
                </a:solidFill>
                <a:latin typeface="Times New Roman" panose="02020603050405020304" pitchFamily="18" charset="0"/>
                <a:cs typeface="Times New Roman" panose="02020603050405020304" pitchFamily="18" charset="0"/>
              </a:rPr>
              <a:t>đâu</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Calibri"/>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265374" y="5071792"/>
            <a:ext cx="525589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707860" y="5958222"/>
            <a:ext cx="531580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6623538" y="5177286"/>
            <a:ext cx="4826680" cy="461665"/>
          </a:xfrm>
          <a:prstGeom prst="rect">
            <a:avLst/>
          </a:prstGeom>
          <a:noFill/>
        </p:spPr>
        <p:txBody>
          <a:bodyPr wrap="square" rtlCol="0">
            <a:spAutoFit/>
          </a:bodyPr>
          <a:lstStyle/>
          <a:p>
            <a:pPr>
              <a:buClr>
                <a:prstClr val="white"/>
              </a:buCl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dòng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lớn</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1019072" y="6015900"/>
            <a:ext cx="4644340" cy="461665"/>
          </a:xfrm>
          <a:prstGeom prst="rect">
            <a:avLst/>
          </a:prstGeom>
          <a:noFill/>
        </p:spPr>
        <p:txBody>
          <a:bodyPr wrap="square" rtlCol="0">
            <a:spAutoFit/>
          </a:bodyPr>
          <a:lstStyle/>
          <a:p>
            <a:pPr>
              <a:buClr>
                <a:prstClr val="white"/>
              </a:buClr>
              <a:defRP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hang </a:t>
            </a:r>
            <a:r>
              <a:rPr lang="en-US" sz="2400" b="1" dirty="0" err="1">
                <a:solidFill>
                  <a:schemeClr val="bg1"/>
                </a:solidFill>
                <a:latin typeface="Times New Roman" panose="02020603050405020304" pitchFamily="18" charset="0"/>
                <a:cs typeface="Times New Roman" panose="02020603050405020304" pitchFamily="18" charset="0"/>
              </a:rPr>
              <a:t>động</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707860" y="5104890"/>
            <a:ext cx="5257188"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265374" y="5943956"/>
            <a:ext cx="531580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08186" y="5197162"/>
            <a:ext cx="501547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400" b="1" dirty="0" err="1">
                <a:solidFill>
                  <a:schemeClr val="bg1"/>
                </a:solidFill>
                <a:latin typeface="Times New Roman" panose="02020603050405020304" pitchFamily="18" charset="0"/>
                <a:cs typeface="Times New Roman" panose="02020603050405020304" pitchFamily="18" charset="0"/>
              </a:rPr>
              <a:t>Vùng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núi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trở</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623538" y="6060425"/>
            <a:ext cx="4560276" cy="461665"/>
          </a:xfrm>
          <a:prstGeom prst="rect">
            <a:avLst/>
          </a:prstGeom>
          <a:noFill/>
        </p:spPr>
        <p:txBody>
          <a:bodyPr wrap="square" rtlCol="0">
            <a:spAutoFit/>
          </a:bodyPr>
          <a:lstStyle/>
          <a:p>
            <a:pPr>
              <a:buClr>
                <a:prstClr val="white"/>
              </a:buCl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dirty="0" err="1">
                <a:solidFill>
                  <a:schemeClr val="bg1"/>
                </a:solidFill>
                <a:latin typeface="Times New Roman" panose="02020603050405020304" pitchFamily="18" charset="0"/>
                <a:cs typeface="Times New Roman" panose="02020603050405020304" pitchFamily="18" charset="0"/>
              </a:rPr>
              <a:t>Tất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đáp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trên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đúng</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3"/>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7"/>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0179" y="2074159"/>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0179" y="2630415"/>
            <a:ext cx="365522" cy="487363"/>
          </a:xfrm>
          <a:prstGeom prst="rect">
            <a:avLst/>
          </a:prstGeom>
        </p:spPr>
      </p:pic>
      <p:pic>
        <p:nvPicPr>
          <p:cNvPr id="20" name="Picture 19">
            <a:extLst>
              <a:ext uri="{FF2B5EF4-FFF2-40B4-BE49-F238E27FC236}">
                <a16:creationId xmlns="" xmlns:a16="http://schemas.microsoft.com/office/drawing/2014/main" id="{22231808-4386-5E43-8295-3F201E9119DF}"/>
              </a:ext>
            </a:extLst>
          </p:cNvPr>
          <p:cNvPicPr>
            <a:picLocks noChangeAspect="1"/>
          </p:cNvPicPr>
          <p:nvPr/>
        </p:nvPicPr>
        <p:blipFill>
          <a:blip r:embed="rId13"/>
          <a:stretch>
            <a:fillRect/>
          </a:stretch>
        </p:blipFill>
        <p:spPr>
          <a:xfrm>
            <a:off x="46339" y="-577"/>
            <a:ext cx="715661" cy="715661"/>
          </a:xfrm>
          <a:prstGeom prst="rect">
            <a:avLst/>
          </a:prstGeom>
        </p:spPr>
      </p:pic>
    </p:spTree>
    <p:extLst>
      <p:ext uri="{BB962C8B-B14F-4D97-AF65-F5344CB8AC3E}">
        <p14:creationId xmlns:p14="http://schemas.microsoft.com/office/powerpoint/2010/main" val="3644639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5565" y="-49894"/>
            <a:ext cx="3562683"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52400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152400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52400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808891" y="3584278"/>
            <a:ext cx="10632831"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2352214" y="3887733"/>
            <a:ext cx="8482996" cy="523220"/>
          </a:xfrm>
          <a:prstGeom prst="rect">
            <a:avLst/>
          </a:prstGeom>
          <a:noFill/>
        </p:spPr>
        <p:txBody>
          <a:bodyPr wrap="square" rtlCol="0">
            <a:spAutoFit/>
          </a:bodyPr>
          <a:lstStyle/>
          <a:p>
            <a:r>
              <a:rPr lang="en-US" sz="2800" b="1" dirty="0" err="1">
                <a:solidFill>
                  <a:schemeClr val="bg1"/>
                </a:solidFill>
                <a:latin typeface="Times New Roman"/>
                <a:ea typeface="Calibri"/>
                <a:cs typeface="Times New Roman"/>
              </a:rPr>
              <a:t>Câu</a:t>
            </a:r>
            <a:r>
              <a:rPr lang="en-US" sz="2800" b="1" dirty="0">
                <a:solidFill>
                  <a:schemeClr val="bg1"/>
                </a:solidFill>
                <a:latin typeface="Times New Roman"/>
                <a:ea typeface="Calibri"/>
                <a:cs typeface="Times New Roman"/>
              </a:rPr>
              <a:t> 3</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panose="02020603050405020304" pitchFamily="18" charset="0"/>
                <a:cs typeface="Times New Roman" panose="02020603050405020304" pitchFamily="18" charset="0"/>
              </a:rPr>
              <a:t>Vai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trò</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đô</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cổ</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707860" y="5167407"/>
            <a:ext cx="525589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707860" y="5958222"/>
            <a:ext cx="531580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066024" y="5272901"/>
            <a:ext cx="4826680" cy="461665"/>
          </a:xfrm>
          <a:prstGeom prst="rect">
            <a:avLst/>
          </a:prstGeom>
          <a:noFill/>
        </p:spPr>
        <p:txBody>
          <a:bodyPr wrap="square" rtlCol="0">
            <a:spAutoFit/>
          </a:bodyPr>
          <a:lstStyle/>
          <a:p>
            <a:pPr>
              <a:buClr>
                <a:prstClr val="white"/>
              </a:buClr>
            </a:pP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400" b="1" dirty="0" err="1">
                <a:solidFill>
                  <a:schemeClr val="bg1"/>
                </a:solidFill>
                <a:latin typeface="Times New Roman" panose="02020603050405020304" pitchFamily="18" charset="0"/>
                <a:cs typeface="Times New Roman" panose="02020603050405020304" pitchFamily="18" charset="0"/>
              </a:rPr>
              <a:t>trung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tâm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tôn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giáo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chính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trị</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1008186" y="6120257"/>
            <a:ext cx="4644340" cy="461665"/>
          </a:xfrm>
          <a:prstGeom prst="rect">
            <a:avLst/>
          </a:prstGeom>
          <a:noFill/>
        </p:spPr>
        <p:txBody>
          <a:bodyPr wrap="square" rtlCol="0">
            <a:spAutoFit/>
          </a:bodyPr>
          <a:lstStyle/>
          <a:p>
            <a:pPr>
              <a:buClr>
                <a:prstClr val="white"/>
              </a:buClr>
              <a:defRP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trung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tâm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chính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trị</a:t>
            </a:r>
            <a:r>
              <a:rPr lang="en-US" sz="2400" b="1" dirty="0">
                <a:solidFill>
                  <a:schemeClr val="bg1"/>
                </a:solidFill>
                <a:latin typeface="Times New Roman" panose="02020603050405020304" pitchFamily="18" charset="0"/>
                <a:cs typeface="Times New Roman" panose="02020603050405020304" pitchFamily="18" charset="0"/>
              </a:rPr>
              <a:t> - </a:t>
            </a:r>
            <a:r>
              <a:rPr lang="en-US" sz="2400" b="1" dirty="0" err="1">
                <a:solidFill>
                  <a:schemeClr val="bg1"/>
                </a:solidFill>
                <a:latin typeface="Times New Roman" panose="02020603050405020304" pitchFamily="18" charset="0"/>
                <a:cs typeface="Times New Roman" panose="02020603050405020304" pitchFamily="18" charset="0"/>
              </a:rPr>
              <a:t>quân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sự</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265374" y="5102140"/>
            <a:ext cx="5257188"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265374" y="5943956"/>
            <a:ext cx="531580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6565700" y="5194412"/>
            <a:ext cx="501547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trung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tâm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tế</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hội</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623538" y="6060425"/>
            <a:ext cx="481818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dirty="0" err="1">
                <a:solidFill>
                  <a:schemeClr val="bg1"/>
                </a:solidFill>
                <a:latin typeface="Times New Roman" panose="02020603050405020304" pitchFamily="18" charset="0"/>
                <a:cs typeface="Times New Roman" panose="02020603050405020304" pitchFamily="18" charset="0"/>
              </a:rPr>
              <a:t>trung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tâm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hóa</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3"/>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7"/>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0179" y="2074159"/>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0179" y="2630415"/>
            <a:ext cx="365522" cy="487363"/>
          </a:xfrm>
          <a:prstGeom prst="rect">
            <a:avLst/>
          </a:prstGeom>
        </p:spPr>
      </p:pic>
      <p:pic>
        <p:nvPicPr>
          <p:cNvPr id="20" name="Picture 19">
            <a:extLst>
              <a:ext uri="{FF2B5EF4-FFF2-40B4-BE49-F238E27FC236}">
                <a16:creationId xmlns="" xmlns:a16="http://schemas.microsoft.com/office/drawing/2014/main" id="{22231808-4386-5E43-8295-3F201E9119DF}"/>
              </a:ext>
            </a:extLst>
          </p:cNvPr>
          <p:cNvPicPr>
            <a:picLocks noChangeAspect="1"/>
          </p:cNvPicPr>
          <p:nvPr/>
        </p:nvPicPr>
        <p:blipFill>
          <a:blip r:embed="rId13"/>
          <a:stretch>
            <a:fillRect/>
          </a:stretch>
        </p:blipFill>
        <p:spPr>
          <a:xfrm>
            <a:off x="46339" y="-577"/>
            <a:ext cx="715661" cy="715661"/>
          </a:xfrm>
          <a:prstGeom prst="rect">
            <a:avLst/>
          </a:prstGeom>
        </p:spPr>
      </p:pic>
    </p:spTree>
    <p:extLst>
      <p:ext uri="{BB962C8B-B14F-4D97-AF65-F5344CB8AC3E}">
        <p14:creationId xmlns:p14="http://schemas.microsoft.com/office/powerpoint/2010/main" val="3103648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5565" y="-49894"/>
            <a:ext cx="3562683"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524000" y="629873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1524000" y="52578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52400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869597" y="3371778"/>
            <a:ext cx="10632831"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782162" y="3755408"/>
            <a:ext cx="8482996" cy="523220"/>
          </a:xfrm>
          <a:prstGeom prst="rect">
            <a:avLst/>
          </a:prstGeom>
          <a:noFill/>
        </p:spPr>
        <p:txBody>
          <a:bodyPr wrap="square" rtlCol="0">
            <a:spAutoFit/>
          </a:bodyPr>
          <a:lstStyle/>
          <a:p>
            <a:r>
              <a:rPr lang="en-US" sz="2800" b="1" dirty="0" err="1">
                <a:solidFill>
                  <a:schemeClr val="bg1"/>
                </a:solidFill>
                <a:latin typeface="Times New Roman"/>
                <a:ea typeface="Calibri"/>
                <a:cs typeface="Times New Roman"/>
              </a:rPr>
              <a:t>Câu</a:t>
            </a:r>
            <a:r>
              <a:rPr lang="en-US" sz="2800" b="1" dirty="0">
                <a:solidFill>
                  <a:schemeClr val="bg1"/>
                </a:solidFill>
                <a:latin typeface="Times New Roman"/>
                <a:ea typeface="Calibri"/>
                <a:cs typeface="Times New Roman"/>
              </a:rPr>
              <a:t> </a:t>
            </a:r>
            <a:r>
              <a:rPr lang="en-US" sz="2800" b="1" dirty="0" smtClean="0">
                <a:solidFill>
                  <a:schemeClr val="bg1"/>
                </a:solidFill>
                <a:latin typeface="Times New Roman"/>
                <a:ea typeface="Calibri"/>
                <a:cs typeface="Times New Roman"/>
              </a:rPr>
              <a:t>4. </a:t>
            </a:r>
            <a:r>
              <a:rPr lang="en-US" sz="2800" b="1" dirty="0" err="1">
                <a:solidFill>
                  <a:schemeClr val="bg1"/>
                </a:solidFill>
                <a:latin typeface="Times New Roman" panose="02020603050405020304" pitchFamily="18" charset="0"/>
                <a:cs typeface="Times New Roman" panose="02020603050405020304" pitchFamily="18" charset="0"/>
              </a:rPr>
              <a:t>Thế</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kỉ</a:t>
            </a:r>
            <a:r>
              <a:rPr lang="en-US" sz="2800" b="1" dirty="0">
                <a:solidFill>
                  <a:schemeClr val="bg1"/>
                </a:solidFill>
                <a:latin typeface="Times New Roman" panose="02020603050405020304" pitchFamily="18" charset="0"/>
                <a:cs typeface="Times New Roman" panose="02020603050405020304" pitchFamily="18" charset="0"/>
              </a:rPr>
              <a:t> VII TCN, </a:t>
            </a:r>
            <a:r>
              <a:rPr lang="en-US" sz="2800" b="1" dirty="0" smtClean="0">
                <a:solidFill>
                  <a:schemeClr val="bg1"/>
                </a:solidFill>
                <a:latin typeface="Times New Roman" panose="02020603050405020304" pitchFamily="18" charset="0"/>
                <a:cs typeface="Times New Roman" panose="02020603050405020304" pitchFamily="18" charset="0"/>
              </a:rPr>
              <a:t>Ba-bi-</a:t>
            </a:r>
            <a:r>
              <a:rPr lang="en-US" sz="2800" b="1" dirty="0" err="1" smtClean="0">
                <a:solidFill>
                  <a:schemeClr val="bg1"/>
                </a:solidFill>
                <a:latin typeface="Times New Roman" panose="02020603050405020304" pitchFamily="18" charset="0"/>
                <a:cs typeface="Times New Roman" panose="02020603050405020304" pitchFamily="18" charset="0"/>
              </a:rPr>
              <a:t>lon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246529" y="5874717"/>
            <a:ext cx="5255897" cy="8480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707860" y="5874717"/>
            <a:ext cx="5315800" cy="8480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6546906" y="6067902"/>
            <a:ext cx="4826680" cy="461665"/>
          </a:xfrm>
          <a:prstGeom prst="rect">
            <a:avLst/>
          </a:prstGeom>
          <a:noFill/>
        </p:spPr>
        <p:txBody>
          <a:bodyPr wrap="square" rtlCol="0">
            <a:spAutoFit/>
          </a:bodyPr>
          <a:lstStyle/>
          <a:p>
            <a:pPr>
              <a:buClr>
                <a:prstClr val="white"/>
              </a:buCl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suy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tàn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sụp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đổ</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1036716" y="5944792"/>
            <a:ext cx="4644340" cy="830997"/>
          </a:xfrm>
          <a:prstGeom prst="rect">
            <a:avLst/>
          </a:prstGeom>
          <a:noFill/>
        </p:spPr>
        <p:txBody>
          <a:bodyPr wrap="square" rtlCol="0">
            <a:spAutoFit/>
          </a:bodyPr>
          <a:lstStyle/>
          <a:p>
            <a:pPr algn="just">
              <a:buClr>
                <a:prstClr val="white"/>
              </a:buClr>
              <a:defRP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mô</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lớn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sầm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uất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nhất</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245885" y="4925971"/>
            <a:ext cx="5257188" cy="7397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707860" y="4880798"/>
            <a:ext cx="5315800" cy="7849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6546906" y="5073216"/>
            <a:ext cx="501547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bắt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đầu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triển</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1036716" y="5059079"/>
            <a:ext cx="4818184" cy="461665"/>
          </a:xfrm>
          <a:prstGeom prst="rect">
            <a:avLst/>
          </a:prstGeom>
          <a:noFill/>
        </p:spPr>
        <p:txBody>
          <a:bodyPr wrap="square" rtlCol="0">
            <a:spAutoFit/>
          </a:bodyPr>
          <a:lstStyle/>
          <a:p>
            <a:pPr>
              <a:buClr>
                <a:prstClr val="white"/>
              </a:buCl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bước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đầu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hình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thành</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3"/>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7"/>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0179" y="2074159"/>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0179" y="2630415"/>
            <a:ext cx="365522" cy="487363"/>
          </a:xfrm>
          <a:prstGeom prst="rect">
            <a:avLst/>
          </a:prstGeom>
        </p:spPr>
      </p:pic>
      <p:pic>
        <p:nvPicPr>
          <p:cNvPr id="20" name="Picture 19">
            <a:extLst>
              <a:ext uri="{FF2B5EF4-FFF2-40B4-BE49-F238E27FC236}">
                <a16:creationId xmlns="" xmlns:a16="http://schemas.microsoft.com/office/drawing/2014/main" id="{22231808-4386-5E43-8295-3F201E9119DF}"/>
              </a:ext>
            </a:extLst>
          </p:cNvPr>
          <p:cNvPicPr>
            <a:picLocks noChangeAspect="1"/>
          </p:cNvPicPr>
          <p:nvPr/>
        </p:nvPicPr>
        <p:blipFill>
          <a:blip r:embed="rId13"/>
          <a:stretch>
            <a:fillRect/>
          </a:stretch>
        </p:blipFill>
        <p:spPr>
          <a:xfrm>
            <a:off x="46339" y="-577"/>
            <a:ext cx="715661" cy="715661"/>
          </a:xfrm>
          <a:prstGeom prst="rect">
            <a:avLst/>
          </a:prstGeom>
        </p:spPr>
      </p:pic>
    </p:spTree>
    <p:extLst>
      <p:ext uri="{BB962C8B-B14F-4D97-AF65-F5344CB8AC3E}">
        <p14:creationId xmlns:p14="http://schemas.microsoft.com/office/powerpoint/2010/main" val="1801892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5565" y="-49894"/>
            <a:ext cx="3562683"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524000" y="617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1541583" y="517649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52400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832337" y="3343974"/>
            <a:ext cx="10632831"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219200" y="3647429"/>
            <a:ext cx="9639456" cy="587853"/>
          </a:xfrm>
          <a:prstGeom prst="rect">
            <a:avLst/>
          </a:prstGeom>
          <a:noFill/>
        </p:spPr>
        <p:txBody>
          <a:bodyPr wrap="square" rtlCol="0">
            <a:spAutoFit/>
          </a:bodyPr>
          <a:lstStyle/>
          <a:p>
            <a:pPr algn="just">
              <a:lnSpc>
                <a:spcPct val="115000"/>
              </a:lnSpc>
            </a:pPr>
            <a:r>
              <a:rPr lang="en-US" sz="2800" b="1" dirty="0" err="1">
                <a:solidFill>
                  <a:schemeClr val="bg1"/>
                </a:solidFill>
                <a:latin typeface="Times New Roman"/>
                <a:ea typeface="Calibri"/>
                <a:cs typeface="Times New Roman"/>
              </a:rPr>
              <a:t>Câu</a:t>
            </a:r>
            <a:r>
              <a:rPr lang="en-US" sz="2800" b="1" dirty="0">
                <a:solidFill>
                  <a:schemeClr val="bg1"/>
                </a:solidFill>
                <a:latin typeface="Times New Roman"/>
                <a:ea typeface="Calibri"/>
                <a:cs typeface="Times New Roman"/>
              </a:rPr>
              <a:t> </a:t>
            </a:r>
            <a:r>
              <a:rPr lang="en-US" sz="2800" b="1" dirty="0" smtClean="0">
                <a:solidFill>
                  <a:schemeClr val="bg1"/>
                </a:solidFill>
                <a:latin typeface="Times New Roman"/>
                <a:ea typeface="Calibri"/>
                <a:cs typeface="Times New Roman"/>
              </a:rPr>
              <a:t>5. </a:t>
            </a:r>
            <a:r>
              <a:rPr lang="en-US" sz="2800" b="1" dirty="0" err="1">
                <a:solidFill>
                  <a:schemeClr val="bg1"/>
                </a:solidFill>
                <a:latin typeface="Times New Roman" panose="02020603050405020304" pitchFamily="18" charset="0"/>
                <a:cs typeface="Times New Roman" panose="02020603050405020304" pitchFamily="18" charset="0"/>
              </a:rPr>
              <a:t>Cơ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sở</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phát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triển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thành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thị</a:t>
            </a:r>
            <a:r>
              <a:rPr lang="en-US" sz="2800" b="1" dirty="0">
                <a:solidFill>
                  <a:schemeClr val="bg1"/>
                </a:solidFill>
                <a:latin typeface="Times New Roman" panose="02020603050405020304" pitchFamily="18" charset="0"/>
                <a:cs typeface="Times New Roman" panose="02020603050405020304" pitchFamily="18" charset="0"/>
              </a:rPr>
              <a:t> ở </a:t>
            </a:r>
            <a:r>
              <a:rPr lang="en-US" sz="2800" b="1" dirty="0" err="1">
                <a:solidFill>
                  <a:schemeClr val="bg1"/>
                </a:solidFill>
                <a:latin typeface="Times New Roman" panose="02020603050405020304" pitchFamily="18" charset="0"/>
                <a:cs typeface="Times New Roman" panose="02020603050405020304" pitchFamily="18" charset="0"/>
              </a:rPr>
              <a:t>phương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Tây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gì</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ea typeface="Calibri"/>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8890" y="5757080"/>
            <a:ext cx="5255897" cy="80872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49368" y="4745775"/>
            <a:ext cx="5315800" cy="8614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948769" y="5941367"/>
            <a:ext cx="4945514" cy="461665"/>
          </a:xfrm>
          <a:prstGeom prst="rect">
            <a:avLst/>
          </a:prstGeom>
          <a:noFill/>
        </p:spPr>
        <p:txBody>
          <a:bodyPr wrap="square" rtlCol="0">
            <a:spAutoFit/>
          </a:bodyPr>
          <a:lstStyle/>
          <a:p>
            <a:pPr algn="just">
              <a:buClr>
                <a:prstClr val="white"/>
              </a:buCl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400" b="1" dirty="0" err="1">
                <a:solidFill>
                  <a:schemeClr val="bg1"/>
                </a:solidFill>
                <a:latin typeface="Times New Roman" panose="02020603050405020304" pitchFamily="18" charset="0"/>
                <a:cs typeface="Times New Roman" panose="02020603050405020304" pitchFamily="18" charset="0"/>
              </a:rPr>
              <a:t>Sự</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thương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nghiệp</a:t>
            </a:r>
            <a:r>
              <a:rPr lang="en-US" sz="2400" b="1"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315699" y="4922231"/>
            <a:ext cx="5074468"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400" b="1" dirty="0" err="1">
                <a:solidFill>
                  <a:schemeClr val="bg1"/>
                </a:solidFill>
                <a:latin typeface="Times New Roman" panose="02020603050405020304" pitchFamily="18" charset="0"/>
                <a:cs typeface="Times New Roman" panose="02020603050405020304" pitchFamily="18" charset="0"/>
              </a:rPr>
              <a:t>Sự</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thủ</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công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nghiệp</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31" name="bang a">
            <a:extLst>
              <a:ext uri="{FF2B5EF4-FFF2-40B4-BE49-F238E27FC236}">
                <a16:creationId xmlns="" xmlns:a16="http://schemas.microsoft.com/office/drawing/2014/main" id="{8DD63B39-09F3-4F04-83CD-408FC7619A90}"/>
              </a:ext>
            </a:extLst>
          </p:cNvPr>
          <p:cNvSpPr/>
          <p:nvPr/>
        </p:nvSpPr>
        <p:spPr>
          <a:xfrm flipH="1">
            <a:off x="792932" y="4755715"/>
            <a:ext cx="5257188" cy="8415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95033" y="5757080"/>
            <a:ext cx="5315800" cy="8056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913789" y="4945660"/>
            <a:ext cx="501547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400" b="1" dirty="0" err="1">
                <a:solidFill>
                  <a:schemeClr val="bg1"/>
                </a:solidFill>
                <a:latin typeface="Times New Roman" panose="02020603050405020304" pitchFamily="18" charset="0"/>
                <a:cs typeface="Times New Roman" panose="02020603050405020304" pitchFamily="18" charset="0"/>
              </a:rPr>
              <a:t>Sự</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nghiệp</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6366" y="5803179"/>
            <a:ext cx="4833134" cy="830997"/>
          </a:xfrm>
          <a:prstGeom prst="rect">
            <a:avLst/>
          </a:prstGeom>
          <a:noFill/>
        </p:spPr>
        <p:txBody>
          <a:bodyPr wrap="square" rtlCol="0">
            <a:spAutoFit/>
          </a:bodyPr>
          <a:lstStyle/>
          <a:p>
            <a:pPr algn="just"/>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Sự</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thủ</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công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và</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thương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nghiệp</a:t>
            </a:r>
            <a:r>
              <a:rPr lang="en-US" sz="2400" b="1" dirty="0">
                <a:solidFill>
                  <a:schemeClr val="bg1"/>
                </a:solidFill>
                <a:latin typeface="Times New Roman" panose="02020603050405020304" pitchFamily="18" charset="0"/>
                <a:cs typeface="Times New Roman" panose="02020603050405020304" pitchFamily="18" charset="0"/>
              </a:rPr>
              <a:t>.</a:t>
            </a: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3"/>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7"/>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0179" y="2074159"/>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0179" y="2630415"/>
            <a:ext cx="365522" cy="487363"/>
          </a:xfrm>
          <a:prstGeom prst="rect">
            <a:avLst/>
          </a:prstGeom>
        </p:spPr>
      </p:pic>
      <p:pic>
        <p:nvPicPr>
          <p:cNvPr id="20" name="Picture 19">
            <a:extLst>
              <a:ext uri="{FF2B5EF4-FFF2-40B4-BE49-F238E27FC236}">
                <a16:creationId xmlns="" xmlns:a16="http://schemas.microsoft.com/office/drawing/2014/main" id="{22231808-4386-5E43-8295-3F201E9119DF}"/>
              </a:ext>
            </a:extLst>
          </p:cNvPr>
          <p:cNvPicPr>
            <a:picLocks noChangeAspect="1"/>
          </p:cNvPicPr>
          <p:nvPr/>
        </p:nvPicPr>
        <p:blipFill>
          <a:blip r:embed="rId13"/>
          <a:stretch>
            <a:fillRect/>
          </a:stretch>
        </p:blipFill>
        <p:spPr>
          <a:xfrm>
            <a:off x="46339" y="-577"/>
            <a:ext cx="715661" cy="715661"/>
          </a:xfrm>
          <a:prstGeom prst="rect">
            <a:avLst/>
          </a:prstGeom>
        </p:spPr>
      </p:pic>
    </p:spTree>
    <p:extLst>
      <p:ext uri="{BB962C8B-B14F-4D97-AF65-F5344CB8AC3E}">
        <p14:creationId xmlns:p14="http://schemas.microsoft.com/office/powerpoint/2010/main" val="423336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5565" y="-49894"/>
            <a:ext cx="3562683"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52400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1563126" y="50453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52400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808891" y="3310209"/>
            <a:ext cx="10632831"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524000" y="3630636"/>
            <a:ext cx="9616010" cy="548099"/>
          </a:xfrm>
          <a:prstGeom prst="rect">
            <a:avLst/>
          </a:prstGeom>
          <a:noFill/>
        </p:spPr>
        <p:txBody>
          <a:bodyPr wrap="square" rtlCol="0">
            <a:spAutoFit/>
          </a:bodyPr>
          <a:lstStyle/>
          <a:p>
            <a:pPr algn="just">
              <a:lnSpc>
                <a:spcPct val="115000"/>
              </a:lnSpc>
            </a:pPr>
            <a:r>
              <a:rPr lang="en-US" sz="2800" b="1" dirty="0" err="1">
                <a:solidFill>
                  <a:schemeClr val="bg1"/>
                </a:solidFill>
                <a:latin typeface="Times New Roman"/>
                <a:ea typeface="Calibri"/>
                <a:cs typeface="Times New Roman"/>
              </a:rPr>
              <a:t>Câu</a:t>
            </a:r>
            <a:r>
              <a:rPr lang="en-US" sz="2800" b="1" dirty="0">
                <a:solidFill>
                  <a:schemeClr val="bg1"/>
                </a:solidFill>
                <a:latin typeface="Times New Roman"/>
                <a:ea typeface="Calibri"/>
                <a:cs typeface="Times New Roman"/>
              </a:rPr>
              <a:t> 6</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panose="02020603050405020304" pitchFamily="18" charset="0"/>
                <a:cs typeface="Times New Roman" panose="02020603050405020304" pitchFamily="18" charset="0"/>
              </a:rPr>
              <a:t>Đô</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quan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trọng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Hi </a:t>
            </a:r>
            <a:r>
              <a:rPr lang="en-US" sz="2800" b="1" dirty="0" err="1">
                <a:solidFill>
                  <a:schemeClr val="bg1"/>
                </a:solidFill>
                <a:latin typeface="Times New Roman" panose="02020603050405020304" pitchFamily="18" charset="0"/>
                <a:cs typeface="Times New Roman" panose="02020603050405020304" pitchFamily="18" charset="0"/>
              </a:rPr>
              <a:t>Lạp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cổ</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endParaRPr lang="en-US" sz="2800" b="1" dirty="0">
              <a:solidFill>
                <a:schemeClr val="bg1"/>
              </a:solidFill>
              <a:latin typeface="Times New Roman" panose="02020603050405020304" pitchFamily="18" charset="0"/>
              <a:ea typeface="Calibri"/>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8890" y="5850305"/>
            <a:ext cx="5255897" cy="7154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55230" y="4752852"/>
            <a:ext cx="5315800" cy="7221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039230" y="5990304"/>
            <a:ext cx="4826680" cy="461665"/>
          </a:xfrm>
          <a:prstGeom prst="rect">
            <a:avLst/>
          </a:prstGeom>
          <a:noFill/>
        </p:spPr>
        <p:txBody>
          <a:bodyPr wrap="square" rtlCol="0">
            <a:spAutoFit/>
          </a:bodyPr>
          <a:lstStyle/>
          <a:p>
            <a:pPr algn="just">
              <a:buClr>
                <a:prstClr val="white"/>
              </a:buCl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400" b="1" dirty="0" smtClean="0">
                <a:solidFill>
                  <a:schemeClr val="bg1"/>
                </a:solidFill>
                <a:latin typeface="Times New Roman" panose="02020603050405020304" pitchFamily="18" charset="0"/>
                <a:cs typeface="Times New Roman" panose="02020603050405020304" pitchFamily="18" charset="0"/>
              </a:rPr>
              <a:t>A-ten.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332005" y="4921097"/>
            <a:ext cx="4833135" cy="461665"/>
          </a:xfrm>
          <a:prstGeom prst="rect">
            <a:avLst/>
          </a:prstGeom>
          <a:noFill/>
        </p:spPr>
        <p:txBody>
          <a:bodyPr wrap="square" rtlCol="0">
            <a:spAutoFit/>
          </a:bodyPr>
          <a:lstStyle/>
          <a:p>
            <a:pPr>
              <a:buClr>
                <a:prstClr val="white"/>
              </a:buClr>
              <a:defRP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400" b="1" dirty="0" err="1" smtClean="0">
                <a:solidFill>
                  <a:schemeClr val="bg1"/>
                </a:solidFill>
                <a:latin typeface="Times New Roman" panose="02020603050405020304" pitchFamily="18" charset="0"/>
                <a:cs typeface="Times New Roman" panose="02020603050405020304" pitchFamily="18" charset="0"/>
              </a:rPr>
              <a:t>Trường</a:t>
            </a:r>
            <a:r>
              <a:rPr lang="en-US" sz="2400" b="1" dirty="0" smtClean="0">
                <a:solidFill>
                  <a:schemeClr val="bg1"/>
                </a:solidFill>
                <a:latin typeface="Times New Roman" panose="02020603050405020304" pitchFamily="18" charset="0"/>
                <a:cs typeface="Times New Roman" panose="02020603050405020304" pitchFamily="18" charset="0"/>
              </a:rPr>
              <a:t> An.</a:t>
            </a:r>
            <a:r>
              <a:rPr lang="en-US" sz="2400" dirty="0"/>
              <a:t>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32337" y="4743140"/>
            <a:ext cx="5257188" cy="7348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25922" y="5850305"/>
            <a:ext cx="5315800" cy="7124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14145" y="4867809"/>
            <a:ext cx="501547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Ai </a:t>
            </a:r>
            <a:r>
              <a:rPr lang="en-US" sz="2400" b="1" dirty="0" err="1">
                <a:solidFill>
                  <a:schemeClr val="bg1"/>
                </a:solidFill>
                <a:latin typeface="Times New Roman" panose="02020603050405020304" pitchFamily="18" charset="0"/>
                <a:cs typeface="Times New Roman" panose="02020603050405020304" pitchFamily="18" charset="0"/>
              </a:rPr>
              <a:t>Cập</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396563" y="5990304"/>
            <a:ext cx="483313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dirty="0" err="1" smtClean="0">
                <a:solidFill>
                  <a:schemeClr val="bg1"/>
                </a:solidFill>
                <a:latin typeface="Times New Roman" panose="02020603050405020304" pitchFamily="18" charset="0"/>
                <a:cs typeface="Times New Roman" panose="02020603050405020304" pitchFamily="18" charset="0"/>
              </a:rPr>
              <a:t>Rô</a:t>
            </a:r>
            <a:r>
              <a:rPr lang="en-US" sz="2400" b="1" dirty="0" smtClean="0">
                <a:solidFill>
                  <a:schemeClr val="bg1"/>
                </a:solidFill>
                <a:latin typeface="Times New Roman" panose="02020603050405020304" pitchFamily="18" charset="0"/>
                <a:cs typeface="Times New Roman" panose="02020603050405020304" pitchFamily="18" charset="0"/>
              </a:rPr>
              <a:t> ma.</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3"/>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7"/>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0179" y="2074159"/>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0179" y="2630415"/>
            <a:ext cx="365522" cy="487363"/>
          </a:xfrm>
          <a:prstGeom prst="rect">
            <a:avLst/>
          </a:prstGeom>
        </p:spPr>
      </p:pic>
      <p:pic>
        <p:nvPicPr>
          <p:cNvPr id="20" name="Picture 19">
            <a:extLst>
              <a:ext uri="{FF2B5EF4-FFF2-40B4-BE49-F238E27FC236}">
                <a16:creationId xmlns="" xmlns:a16="http://schemas.microsoft.com/office/drawing/2014/main" id="{22231808-4386-5E43-8295-3F201E9119DF}"/>
              </a:ext>
            </a:extLst>
          </p:cNvPr>
          <p:cNvPicPr>
            <a:picLocks noChangeAspect="1"/>
          </p:cNvPicPr>
          <p:nvPr/>
        </p:nvPicPr>
        <p:blipFill>
          <a:blip r:embed="rId13"/>
          <a:stretch>
            <a:fillRect/>
          </a:stretch>
        </p:blipFill>
        <p:spPr>
          <a:xfrm>
            <a:off x="46339" y="-577"/>
            <a:ext cx="715661" cy="715661"/>
          </a:xfrm>
          <a:prstGeom prst="rect">
            <a:avLst/>
          </a:prstGeom>
        </p:spPr>
      </p:pic>
    </p:spTree>
    <p:extLst>
      <p:ext uri="{BB962C8B-B14F-4D97-AF65-F5344CB8AC3E}">
        <p14:creationId xmlns:p14="http://schemas.microsoft.com/office/powerpoint/2010/main" val="2847005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5565" y="-49894"/>
            <a:ext cx="3562683"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52400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152400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52400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808891" y="3584278"/>
            <a:ext cx="10632831"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26094" y="3718266"/>
            <a:ext cx="9646705" cy="1083374"/>
          </a:xfrm>
          <a:prstGeom prst="rect">
            <a:avLst/>
          </a:prstGeom>
          <a:noFill/>
        </p:spPr>
        <p:txBody>
          <a:bodyPr wrap="square" rtlCol="0">
            <a:spAutoFit/>
          </a:bodyPr>
          <a:lstStyle/>
          <a:p>
            <a:pPr algn="just">
              <a:lnSpc>
                <a:spcPct val="115000"/>
              </a:lnSpc>
            </a:pPr>
            <a:r>
              <a:rPr lang="en-US" sz="2800" b="1" dirty="0" err="1">
                <a:solidFill>
                  <a:schemeClr val="bg1"/>
                </a:solidFill>
                <a:latin typeface="Times New Roman"/>
                <a:ea typeface="Calibri"/>
                <a:cs typeface="Times New Roman"/>
              </a:rPr>
              <a:t>Câu</a:t>
            </a:r>
            <a:r>
              <a:rPr lang="en-US" sz="2800" b="1" dirty="0">
                <a:solidFill>
                  <a:schemeClr val="bg1"/>
                </a:solidFill>
                <a:latin typeface="Times New Roman"/>
                <a:ea typeface="Calibri"/>
                <a:cs typeface="Times New Roman"/>
              </a:rPr>
              <a:t> </a:t>
            </a:r>
            <a:r>
              <a:rPr lang="en-US" sz="2800" b="1" dirty="0" smtClean="0">
                <a:solidFill>
                  <a:schemeClr val="bg1"/>
                </a:solidFill>
                <a:latin typeface="Times New Roman"/>
                <a:ea typeface="Calibri"/>
                <a:cs typeface="Times New Roman"/>
              </a:rPr>
              <a:t>7. </a:t>
            </a:r>
            <a:r>
              <a:rPr lang="en-US" sz="2800" b="1" dirty="0" err="1">
                <a:solidFill>
                  <a:schemeClr val="bg1"/>
                </a:solidFill>
                <a:latin typeface="Times New Roman" panose="02020603050405020304" pitchFamily="18" charset="0"/>
                <a:cs typeface="Times New Roman" panose="02020603050405020304" pitchFamily="18" charset="0"/>
              </a:rPr>
              <a:t>Sản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xuất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thủ</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nghiệp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lãnh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phát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triển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mạnh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gian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265374" y="5071792"/>
            <a:ext cx="525589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707860" y="5958222"/>
            <a:ext cx="531580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6623538" y="5177286"/>
            <a:ext cx="4826680" cy="461665"/>
          </a:xfrm>
          <a:prstGeom prst="rect">
            <a:avLst/>
          </a:prstGeom>
          <a:noFill/>
        </p:spPr>
        <p:txBody>
          <a:bodyPr wrap="square" rtlCol="0">
            <a:spAutoFit/>
          </a:bodyPr>
          <a:lstStyle/>
          <a:p>
            <a:pPr>
              <a:buClr>
                <a:prstClr val="white"/>
              </a:buCl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Thế</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kỉ</a:t>
            </a:r>
            <a:r>
              <a:rPr lang="en-US" sz="2400" b="1" dirty="0" smtClean="0">
                <a:solidFill>
                  <a:schemeClr val="bg1"/>
                </a:solidFill>
                <a:latin typeface="Times New Roman" panose="02020603050405020304" pitchFamily="18" charset="0"/>
                <a:cs typeface="Times New Roman" panose="02020603050405020304" pitchFamily="18" charset="0"/>
              </a:rPr>
              <a:t> X - XI</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1008186" y="6060423"/>
            <a:ext cx="4644340" cy="461665"/>
          </a:xfrm>
          <a:prstGeom prst="rect">
            <a:avLst/>
          </a:prstGeom>
          <a:noFill/>
        </p:spPr>
        <p:txBody>
          <a:bodyPr wrap="square" rtlCol="0">
            <a:spAutoFit/>
          </a:bodyPr>
          <a:lstStyle/>
          <a:p>
            <a:pPr>
              <a:buClr>
                <a:prstClr val="white"/>
              </a:buClr>
              <a:defRP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Thế</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kỉ</a:t>
            </a:r>
            <a:r>
              <a:rPr lang="en-US" sz="2400" b="1" dirty="0" smtClean="0">
                <a:solidFill>
                  <a:schemeClr val="bg1"/>
                </a:solidFill>
                <a:latin typeface="Times New Roman" panose="02020603050405020304" pitchFamily="18" charset="0"/>
                <a:cs typeface="Times New Roman" panose="02020603050405020304" pitchFamily="18" charset="0"/>
              </a:rPr>
              <a:t> XV - XVI</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707860" y="5104890"/>
            <a:ext cx="5257188"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265374" y="5943956"/>
            <a:ext cx="531580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08186" y="5197162"/>
            <a:ext cx="501547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400" b="1" dirty="0" err="1" smtClean="0">
                <a:solidFill>
                  <a:schemeClr val="bg1"/>
                </a:solidFill>
                <a:latin typeface="Times New Roman" panose="02020603050405020304" pitchFamily="18" charset="0"/>
                <a:cs typeface="Times New Roman" panose="02020603050405020304" pitchFamily="18" charset="0"/>
              </a:rPr>
              <a:t>Thế</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kỉ</a:t>
            </a:r>
            <a:r>
              <a:rPr lang="en-US" sz="2400" b="1" dirty="0" smtClean="0">
                <a:solidFill>
                  <a:schemeClr val="bg1"/>
                </a:solidFill>
                <a:latin typeface="Times New Roman" panose="02020603050405020304" pitchFamily="18" charset="0"/>
                <a:cs typeface="Times New Roman" panose="02020603050405020304" pitchFamily="18" charset="0"/>
              </a:rPr>
              <a:t> V - VI.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590881" y="6006477"/>
            <a:ext cx="4560276" cy="461665"/>
          </a:xfrm>
          <a:prstGeom prst="rect">
            <a:avLst/>
          </a:prstGeom>
          <a:noFill/>
        </p:spPr>
        <p:txBody>
          <a:bodyPr wrap="square" rtlCol="0">
            <a:spAutoFit/>
          </a:bodyPr>
          <a:lstStyle/>
          <a:p>
            <a:pPr>
              <a:buClr>
                <a:prstClr val="white"/>
              </a:buCl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dirty="0" err="1" smtClean="0">
                <a:solidFill>
                  <a:schemeClr val="bg1"/>
                </a:solidFill>
                <a:latin typeface="Times New Roman" panose="02020603050405020304" pitchFamily="18" charset="0"/>
                <a:cs typeface="Times New Roman" panose="02020603050405020304" pitchFamily="18" charset="0"/>
              </a:rPr>
              <a:t>Thế</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kỉ</a:t>
            </a:r>
            <a:r>
              <a:rPr lang="en-US" sz="2400" b="1" dirty="0" smtClean="0">
                <a:solidFill>
                  <a:schemeClr val="bg1"/>
                </a:solidFill>
                <a:latin typeface="Times New Roman" panose="02020603050405020304" pitchFamily="18" charset="0"/>
                <a:cs typeface="Times New Roman" panose="02020603050405020304" pitchFamily="18" charset="0"/>
              </a:rPr>
              <a:t> XVI - XVII</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3"/>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7"/>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0179" y="2074159"/>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0179" y="2630415"/>
            <a:ext cx="365522" cy="487363"/>
          </a:xfrm>
          <a:prstGeom prst="rect">
            <a:avLst/>
          </a:prstGeom>
        </p:spPr>
      </p:pic>
      <p:pic>
        <p:nvPicPr>
          <p:cNvPr id="20" name="Picture 19">
            <a:extLst>
              <a:ext uri="{FF2B5EF4-FFF2-40B4-BE49-F238E27FC236}">
                <a16:creationId xmlns="" xmlns:a16="http://schemas.microsoft.com/office/drawing/2014/main" id="{22231808-4386-5E43-8295-3F201E9119DF}"/>
              </a:ext>
            </a:extLst>
          </p:cNvPr>
          <p:cNvPicPr>
            <a:picLocks noChangeAspect="1"/>
          </p:cNvPicPr>
          <p:nvPr/>
        </p:nvPicPr>
        <p:blipFill>
          <a:blip r:embed="rId13"/>
          <a:stretch>
            <a:fillRect/>
          </a:stretch>
        </p:blipFill>
        <p:spPr>
          <a:xfrm>
            <a:off x="46339" y="-577"/>
            <a:ext cx="715661" cy="715661"/>
          </a:xfrm>
          <a:prstGeom prst="rect">
            <a:avLst/>
          </a:prstGeom>
        </p:spPr>
      </p:pic>
    </p:spTree>
    <p:extLst>
      <p:ext uri="{BB962C8B-B14F-4D97-AF65-F5344CB8AC3E}">
        <p14:creationId xmlns:p14="http://schemas.microsoft.com/office/powerpoint/2010/main" val="68014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5565" y="-49894"/>
            <a:ext cx="3562683"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52400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152400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52400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808891" y="3584278"/>
            <a:ext cx="10632831"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64194" y="3713460"/>
            <a:ext cx="9684805" cy="954107"/>
          </a:xfrm>
          <a:prstGeom prst="rect">
            <a:avLst/>
          </a:prstGeom>
          <a:noFill/>
        </p:spPr>
        <p:txBody>
          <a:bodyPr wrap="square" rtlCol="0">
            <a:spAutoFit/>
          </a:bodyPr>
          <a:lstStyle/>
          <a:p>
            <a:r>
              <a:rPr lang="en-US" sz="2800" b="1" dirty="0" err="1">
                <a:solidFill>
                  <a:schemeClr val="bg1"/>
                </a:solidFill>
                <a:latin typeface="Times New Roman"/>
                <a:ea typeface="Calibri"/>
                <a:cs typeface="Times New Roman"/>
              </a:rPr>
              <a:t>Câu</a:t>
            </a:r>
            <a:r>
              <a:rPr lang="en-US" sz="2800" b="1" dirty="0">
                <a:solidFill>
                  <a:schemeClr val="bg1"/>
                </a:solidFill>
                <a:latin typeface="Times New Roman"/>
                <a:ea typeface="Calibri"/>
                <a:cs typeface="Times New Roman"/>
              </a:rPr>
              <a:t> </a:t>
            </a:r>
            <a:r>
              <a:rPr lang="en-US" sz="2800" b="1" dirty="0" smtClean="0">
                <a:solidFill>
                  <a:schemeClr val="bg1"/>
                </a:solidFill>
                <a:latin typeface="Times New Roman"/>
                <a:ea typeface="Calibri"/>
                <a:cs typeface="Times New Roman"/>
              </a:rPr>
              <a:t>8. </a:t>
            </a:r>
            <a:r>
              <a:rPr lang="en-US" sz="2800" b="1" dirty="0" err="1">
                <a:solidFill>
                  <a:schemeClr val="bg1"/>
                </a:solidFill>
                <a:latin typeface="Times New Roman" panose="02020603050405020304" pitchFamily="18" charset="0"/>
                <a:cs typeface="Times New Roman" panose="02020603050405020304" pitchFamily="18" charset="0"/>
              </a:rPr>
              <a:t>Thế</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kỉ</a:t>
            </a:r>
            <a:r>
              <a:rPr lang="en-US" sz="2800" b="1" dirty="0">
                <a:solidFill>
                  <a:schemeClr val="bg1"/>
                </a:solidFill>
                <a:latin typeface="Times New Roman" panose="02020603050405020304" pitchFamily="18" charset="0"/>
                <a:cs typeface="Times New Roman" panose="02020603050405020304" pitchFamily="18" charset="0"/>
              </a:rPr>
              <a:t> XIV, </a:t>
            </a:r>
            <a:r>
              <a:rPr lang="en-US" sz="2800" b="1" dirty="0" err="1">
                <a:solidFill>
                  <a:schemeClr val="bg1"/>
                </a:solidFill>
                <a:latin typeface="Times New Roman" panose="02020603050405020304" pitchFamily="18" charset="0"/>
                <a:cs typeface="Times New Roman" panose="02020603050405020304" pitchFamily="18" charset="0"/>
              </a:rPr>
              <a:t>vùng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tập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trung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đô</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phát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triển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nhất</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707860" y="5167407"/>
            <a:ext cx="525589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707860" y="5958222"/>
            <a:ext cx="531580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066024" y="5272901"/>
            <a:ext cx="4826680" cy="461665"/>
          </a:xfrm>
          <a:prstGeom prst="rect">
            <a:avLst/>
          </a:prstGeom>
          <a:noFill/>
        </p:spPr>
        <p:txBody>
          <a:bodyPr wrap="square" rtlCol="0">
            <a:spAutoFit/>
          </a:bodyPr>
          <a:lstStyle/>
          <a:p>
            <a:pPr>
              <a:buClr>
                <a:prstClr val="white"/>
              </a:buClr>
            </a:pP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400" b="1" dirty="0" err="1" smtClean="0">
                <a:solidFill>
                  <a:schemeClr val="bg1"/>
                </a:solidFill>
                <a:latin typeface="Times New Roman" panose="02020603050405020304" pitchFamily="18" charset="0"/>
                <a:cs typeface="Times New Roman" panose="02020603050405020304" pitchFamily="18" charset="0"/>
              </a:rPr>
              <a:t>Nước</a:t>
            </a:r>
            <a:r>
              <a:rPr lang="en-US" sz="2400" b="1" dirty="0" smtClean="0">
                <a:solidFill>
                  <a:schemeClr val="bg1"/>
                </a:solidFill>
                <a:latin typeface="Times New Roman" panose="02020603050405020304" pitchFamily="18" charset="0"/>
                <a:cs typeface="Times New Roman" panose="02020603050405020304" pitchFamily="18" charset="0"/>
              </a:rPr>
              <a:t> Ý.</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1008186" y="6120257"/>
            <a:ext cx="4644340" cy="461665"/>
          </a:xfrm>
          <a:prstGeom prst="rect">
            <a:avLst/>
          </a:prstGeom>
          <a:noFill/>
        </p:spPr>
        <p:txBody>
          <a:bodyPr wrap="square" rtlCol="0">
            <a:spAutoFit/>
          </a:bodyPr>
          <a:lstStyle/>
          <a:p>
            <a:pPr>
              <a:buClr>
                <a:prstClr val="white"/>
              </a:buClr>
              <a:defRP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Nước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Nga</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265374" y="5102140"/>
            <a:ext cx="5257188"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265374" y="5943956"/>
            <a:ext cx="531580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6565700" y="5194412"/>
            <a:ext cx="501547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Nước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Đức</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623538" y="6060425"/>
            <a:ext cx="481818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dirty="0" err="1" smtClean="0">
                <a:solidFill>
                  <a:schemeClr val="bg1"/>
                </a:solidFill>
                <a:latin typeface="Times New Roman" panose="02020603050405020304" pitchFamily="18" charset="0"/>
                <a:cs typeface="Times New Roman" panose="02020603050405020304" pitchFamily="18" charset="0"/>
              </a:rPr>
              <a:t>Nước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Pháp</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3"/>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7"/>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0179" y="2074159"/>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0179" y="2630415"/>
            <a:ext cx="365522" cy="487363"/>
          </a:xfrm>
          <a:prstGeom prst="rect">
            <a:avLst/>
          </a:prstGeom>
        </p:spPr>
      </p:pic>
      <p:pic>
        <p:nvPicPr>
          <p:cNvPr id="20" name="Picture 19">
            <a:extLst>
              <a:ext uri="{FF2B5EF4-FFF2-40B4-BE49-F238E27FC236}">
                <a16:creationId xmlns="" xmlns:a16="http://schemas.microsoft.com/office/drawing/2014/main" id="{22231808-4386-5E43-8295-3F201E9119DF}"/>
              </a:ext>
            </a:extLst>
          </p:cNvPr>
          <p:cNvPicPr>
            <a:picLocks noChangeAspect="1"/>
          </p:cNvPicPr>
          <p:nvPr/>
        </p:nvPicPr>
        <p:blipFill>
          <a:blip r:embed="rId13"/>
          <a:stretch>
            <a:fillRect/>
          </a:stretch>
        </p:blipFill>
        <p:spPr>
          <a:xfrm>
            <a:off x="46339" y="-577"/>
            <a:ext cx="715661" cy="715661"/>
          </a:xfrm>
          <a:prstGeom prst="rect">
            <a:avLst/>
          </a:prstGeom>
        </p:spPr>
      </p:pic>
    </p:spTree>
    <p:extLst>
      <p:ext uri="{BB962C8B-B14F-4D97-AF65-F5344CB8AC3E}">
        <p14:creationId xmlns:p14="http://schemas.microsoft.com/office/powerpoint/2010/main" val="2704177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5565" y="-49894"/>
            <a:ext cx="3562683"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524000" y="629873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1524000" y="52578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52400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869597" y="3371778"/>
            <a:ext cx="10632831"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487529" y="3486090"/>
            <a:ext cx="9516711" cy="954107"/>
          </a:xfrm>
          <a:prstGeom prst="rect">
            <a:avLst/>
          </a:prstGeom>
          <a:noFill/>
        </p:spPr>
        <p:txBody>
          <a:bodyPr wrap="square" rtlCol="0">
            <a:spAutoFit/>
          </a:bodyPr>
          <a:lstStyle/>
          <a:p>
            <a:r>
              <a:rPr lang="en-US" sz="2800" b="1" dirty="0" err="1">
                <a:solidFill>
                  <a:schemeClr val="bg1"/>
                </a:solidFill>
                <a:latin typeface="Times New Roman"/>
                <a:ea typeface="Calibri"/>
                <a:cs typeface="Times New Roman"/>
              </a:rPr>
              <a:t>Câu</a:t>
            </a:r>
            <a:r>
              <a:rPr lang="en-US" sz="2800" b="1" dirty="0">
                <a:solidFill>
                  <a:schemeClr val="bg1"/>
                </a:solidFill>
                <a:latin typeface="Times New Roman"/>
                <a:ea typeface="Calibri"/>
                <a:cs typeface="Times New Roman"/>
              </a:rPr>
              <a:t> </a:t>
            </a:r>
            <a:r>
              <a:rPr lang="en-US" sz="2800" b="1" dirty="0" smtClean="0">
                <a:solidFill>
                  <a:schemeClr val="bg1"/>
                </a:solidFill>
                <a:latin typeface="Times New Roman"/>
                <a:ea typeface="Calibri"/>
                <a:cs typeface="Times New Roman"/>
              </a:rPr>
              <a:t>9.</a:t>
            </a:r>
            <a:r>
              <a:rPr lang="en-US" sz="2400" b="1" dirty="0" smtClean="0">
                <a:solidFill>
                  <a:schemeClr val="bg1"/>
                </a:solidFill>
                <a:latin typeface="Times New Roman"/>
                <a:ea typeface="Calibri"/>
                <a:cs typeface="Times New Roman"/>
              </a:rPr>
              <a:t> </a:t>
            </a:r>
            <a:r>
              <a:rPr lang="en-US" sz="2800" b="1" dirty="0" err="1">
                <a:solidFill>
                  <a:schemeClr val="bg1"/>
                </a:solidFill>
                <a:latin typeface="Times New Roman" panose="02020603050405020304" pitchFamily="18" charset="0"/>
                <a:cs typeface="Times New Roman" panose="02020603050405020304" pitchFamily="18" charset="0"/>
              </a:rPr>
              <a:t>Thế</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kỉ</a:t>
            </a:r>
            <a:r>
              <a:rPr lang="en-US" sz="2800" b="1" dirty="0">
                <a:solidFill>
                  <a:schemeClr val="bg1"/>
                </a:solidFill>
                <a:latin typeface="Times New Roman" panose="02020603050405020304" pitchFamily="18" charset="0"/>
                <a:cs typeface="Times New Roman" panose="02020603050405020304" pitchFamily="18" charset="0"/>
              </a:rPr>
              <a:t> XV, </a:t>
            </a:r>
            <a:r>
              <a:rPr lang="en-US" sz="2800" b="1" dirty="0" err="1">
                <a:solidFill>
                  <a:schemeClr val="bg1"/>
                </a:solidFill>
                <a:latin typeface="Times New Roman" panose="02020603050405020304" pitchFamily="18" charset="0"/>
                <a:cs typeface="Times New Roman" panose="02020603050405020304" pitchFamily="18" charset="0"/>
              </a:rPr>
              <a:t>vùng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tập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trung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đô</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phát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triển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nhất</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246529" y="5874717"/>
            <a:ext cx="5255897" cy="8480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707860" y="5874717"/>
            <a:ext cx="5315800" cy="8480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6532715" y="6042747"/>
            <a:ext cx="4826680"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Biển</a:t>
            </a:r>
            <a:r>
              <a:rPr lang="en-US" sz="2400" b="1" dirty="0" smtClean="0">
                <a:solidFill>
                  <a:schemeClr val="bg1"/>
                </a:solidFill>
                <a:latin typeface="Times New Roman" panose="02020603050405020304" pitchFamily="18" charset="0"/>
                <a:cs typeface="Times New Roman" panose="02020603050405020304" pitchFamily="18" charset="0"/>
              </a:rPr>
              <a:t> Ban </a:t>
            </a:r>
            <a:r>
              <a:rPr lang="en-US" sz="2400" b="1" dirty="0" err="1" smtClean="0">
                <a:solidFill>
                  <a:schemeClr val="bg1"/>
                </a:solidFill>
                <a:latin typeface="Times New Roman" panose="02020603050405020304" pitchFamily="18" charset="0"/>
                <a:cs typeface="Times New Roman" panose="02020603050405020304" pitchFamily="18" charset="0"/>
              </a:rPr>
              <a:t>Tích</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1014945" y="6067902"/>
            <a:ext cx="4644340" cy="461665"/>
          </a:xfrm>
          <a:prstGeom prst="rect">
            <a:avLst/>
          </a:prstGeom>
          <a:noFill/>
        </p:spPr>
        <p:txBody>
          <a:bodyPr wrap="square" rtlCol="0">
            <a:spAutoFit/>
          </a:bodyPr>
          <a:lstStyle/>
          <a:p>
            <a:pPr algn="just">
              <a:buClr>
                <a:prstClr val="white"/>
              </a:buClr>
              <a:defRP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Biển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Đen</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245885" y="4925971"/>
            <a:ext cx="5257188" cy="7397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707860" y="4880798"/>
            <a:ext cx="5315800" cy="7849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6546906" y="5073216"/>
            <a:ext cx="5015474" cy="461665"/>
          </a:xfrm>
          <a:prstGeom prst="rect">
            <a:avLst/>
          </a:prstGeom>
          <a:noFill/>
        </p:spPr>
        <p:txBody>
          <a:bodyPr wrap="square" rtlCol="0">
            <a:spAutoFit/>
          </a:bodyPr>
          <a:lstStyle/>
          <a:p>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Biển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Măng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Sơ</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1036716" y="5059079"/>
            <a:ext cx="4818184" cy="461665"/>
          </a:xfrm>
          <a:prstGeom prst="rect">
            <a:avLst/>
          </a:prstGeom>
          <a:noFill/>
        </p:spPr>
        <p:txBody>
          <a:bodyPr wrap="square" rtlCol="0">
            <a:spAutoFit/>
          </a:bodyPr>
          <a:lstStyle/>
          <a:p>
            <a:pPr>
              <a:buClr>
                <a:prstClr val="white"/>
              </a:buClr>
            </a:pPr>
            <a:r>
              <a:rPr lang="en-US" sz="24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24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Biển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Bắc</a:t>
            </a:r>
            <a:r>
              <a:rPr lang="en-US" sz="2400" b="1" dirty="0" smtClean="0">
                <a:solidFill>
                  <a:schemeClr val="bg1"/>
                </a:solidFill>
                <a:latin typeface="Times New Roman" panose="02020603050405020304" pitchFamily="18" charset="0"/>
                <a:cs typeface="Times New Roman" panose="02020603050405020304" pitchFamily="18" charset="0"/>
              </a:rPr>
              <a:t>.</a:t>
            </a:r>
            <a:r>
              <a:rPr lang="en-US" sz="2400" dirty="0"/>
              <a:t>	</a:t>
            </a:r>
            <a:endPar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3"/>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7"/>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0179" y="2074159"/>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0179" y="2630415"/>
            <a:ext cx="365522" cy="487363"/>
          </a:xfrm>
          <a:prstGeom prst="rect">
            <a:avLst/>
          </a:prstGeom>
        </p:spPr>
      </p:pic>
      <p:pic>
        <p:nvPicPr>
          <p:cNvPr id="20" name="Picture 19">
            <a:extLst>
              <a:ext uri="{FF2B5EF4-FFF2-40B4-BE49-F238E27FC236}">
                <a16:creationId xmlns="" xmlns:a16="http://schemas.microsoft.com/office/drawing/2014/main" id="{22231808-4386-5E43-8295-3F201E9119DF}"/>
              </a:ext>
            </a:extLst>
          </p:cNvPr>
          <p:cNvPicPr>
            <a:picLocks noChangeAspect="1"/>
          </p:cNvPicPr>
          <p:nvPr/>
        </p:nvPicPr>
        <p:blipFill>
          <a:blip r:embed="rId13"/>
          <a:stretch>
            <a:fillRect/>
          </a:stretch>
        </p:blipFill>
        <p:spPr>
          <a:xfrm>
            <a:off x="46339" y="-577"/>
            <a:ext cx="715661" cy="715661"/>
          </a:xfrm>
          <a:prstGeom prst="rect">
            <a:avLst/>
          </a:prstGeom>
        </p:spPr>
      </p:pic>
    </p:spTree>
    <p:extLst>
      <p:ext uri="{BB962C8B-B14F-4D97-AF65-F5344CB8AC3E}">
        <p14:creationId xmlns:p14="http://schemas.microsoft.com/office/powerpoint/2010/main" val="2515233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644" y="-21051"/>
            <a:ext cx="12197644" cy="6858000"/>
          </a:xfrm>
          <a:prstGeom prst="rect">
            <a:avLst/>
          </a:prstGeom>
          <a:blipFill>
            <a:blip r:embed="rId3"/>
            <a:stretch>
              <a:fillRect/>
            </a:stretch>
          </a:blipFill>
          <a:ln>
            <a:noFill/>
          </a:ln>
          <a:effectLst/>
        </p:spPr>
      </p:pic>
      <p:sp>
        <p:nvSpPr>
          <p:cNvPr id="19" name="Rectangle 18"/>
          <p:cNvSpPr/>
          <p:nvPr/>
        </p:nvSpPr>
        <p:spPr>
          <a:xfrm>
            <a:off x="1780551" y="5174135"/>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1664964" y="4114499"/>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11071713" y="76925"/>
            <a:ext cx="1007398"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9477" y="281395"/>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10982741" y="12917"/>
            <a:ext cx="1261242" cy="9487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p>
          <a:p>
            <a:r>
              <a:rPr lang="en-US" sz="3500" b="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500" b="1" dirty="0"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endParaRPr lang="en-US" sz="3500" b="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11064265" y="650097"/>
            <a:ext cx="737783" cy="37066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solidFill>
                  <a:schemeClr val="bg1"/>
                </a:solidFill>
                <a:effectLst>
                  <a:outerShdw blurRad="38100" dist="38100" dir="2700000" algn="tl">
                    <a:srgbClr val="000000">
                      <a:alpha val="43137"/>
                    </a:srgbClr>
                  </a:outerShdw>
                </a:effectLst>
                <a:latin typeface="Cambria" pitchFamily="18" charset="0"/>
              </a:rPr>
              <a:t>ĐỊA LÍ</a:t>
            </a:r>
          </a:p>
        </p:txBody>
      </p:sp>
      <p:sp>
        <p:nvSpPr>
          <p:cNvPr id="27" name="Title 1"/>
          <p:cNvSpPr txBox="1">
            <a:spLocks/>
          </p:cNvSpPr>
          <p:nvPr/>
        </p:nvSpPr>
        <p:spPr>
          <a:xfrm>
            <a:off x="2574127" y="4105913"/>
            <a:ext cx="7404647" cy="892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ĐÔ THỊ VÀ CÁC NỀN VĂN MINH CỔ ĐẠI</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2642238" y="5189995"/>
            <a:ext cx="7404647" cy="687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CÁC ĐÔ THỊ CHÂU ÂU THỜI TRUNG ĐẠI VÀ VAI TRÒ CỦA GIỚI THƯƠNG NHÂN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7" name="Rounded Rectangle 36"/>
          <p:cNvSpPr/>
          <p:nvPr/>
        </p:nvSpPr>
        <p:spPr>
          <a:xfrm>
            <a:off x="2031770" y="3482974"/>
            <a:ext cx="8102831" cy="3137809"/>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 Same Side Corner Rectangle 42"/>
          <p:cNvSpPr/>
          <p:nvPr/>
        </p:nvSpPr>
        <p:spPr>
          <a:xfrm rot="5400000">
            <a:off x="1798825" y="4170930"/>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itle 1"/>
          <p:cNvSpPr txBox="1">
            <a:spLocks/>
          </p:cNvSpPr>
          <p:nvPr/>
        </p:nvSpPr>
        <p:spPr>
          <a:xfrm>
            <a:off x="1561987" y="4139359"/>
            <a:ext cx="1125065" cy="7602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46" name="Round Same Side Corner Rectangle 45"/>
          <p:cNvSpPr/>
          <p:nvPr/>
        </p:nvSpPr>
        <p:spPr>
          <a:xfrm rot="5400000">
            <a:off x="1912160" y="5221827"/>
            <a:ext cx="588862"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itle 1"/>
          <p:cNvSpPr txBox="1">
            <a:spLocks/>
          </p:cNvSpPr>
          <p:nvPr/>
        </p:nvSpPr>
        <p:spPr>
          <a:xfrm>
            <a:off x="1581813" y="5233976"/>
            <a:ext cx="1125065" cy="683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49"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3" name="TextBox 2"/>
          <p:cNvSpPr txBox="1"/>
          <p:nvPr/>
        </p:nvSpPr>
        <p:spPr>
          <a:xfrm>
            <a:off x="3962660" y="110150"/>
            <a:ext cx="4272323"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Thứ</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tháng</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năm</a:t>
            </a:r>
            <a:r>
              <a:rPr lang="en-US" sz="2400" dirty="0" smtClean="0">
                <a:latin typeface="Times New Roman" panose="02020603050405020304" pitchFamily="18" charset="0"/>
                <a:cs typeface="Times New Roman" panose="02020603050405020304" pitchFamily="18" charset="0"/>
              </a:rPr>
              <a:t> 2023</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2269435" y="759209"/>
            <a:ext cx="7777450" cy="2062103"/>
          </a:xfrm>
          <a:prstGeom prst="rect">
            <a:avLst/>
          </a:prstGeom>
        </p:spPr>
        <p:txBody>
          <a:bodyPr wrap="none">
            <a:spAutoFit/>
          </a:bodyPr>
          <a:lstStyle/>
          <a:p>
            <a:r>
              <a:rPr lang="en-US" sz="2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Tuần</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CHỦ ĐỀ CHUNG 2. </a:t>
            </a:r>
          </a:p>
          <a:p>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ĐÔ THỊ: LỊCH SỬ VÀ HIỆN TẠI</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 xmlns:a16="http://schemas.microsoft.com/office/drawing/2014/main" id="{22231808-4386-5E43-8295-3F201E9119DF}"/>
              </a:ext>
            </a:extLst>
          </p:cNvPr>
          <p:cNvPicPr>
            <a:picLocks noChangeAspect="1"/>
          </p:cNvPicPr>
          <p:nvPr/>
        </p:nvPicPr>
        <p:blipFill>
          <a:blip r:embed="rId5"/>
          <a:stretch>
            <a:fillRect/>
          </a:stretch>
        </p:blipFill>
        <p:spPr>
          <a:xfrm>
            <a:off x="46339" y="-577"/>
            <a:ext cx="715661" cy="715661"/>
          </a:xfrm>
          <a:prstGeom prst="rect">
            <a:avLst/>
          </a:prstGeom>
        </p:spPr>
      </p:pic>
    </p:spTree>
    <p:extLst>
      <p:ext uri="{BB962C8B-B14F-4D97-AF65-F5344CB8AC3E}">
        <p14:creationId xmlns:p14="http://schemas.microsoft.com/office/powerpoint/2010/main" val="136251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1000"/>
                                        <p:tgtEl>
                                          <p:spTgt spid="46"/>
                                        </p:tgtEl>
                                      </p:cBhvr>
                                    </p:animEffect>
                                    <p:anim calcmode="lin" valueType="num">
                                      <p:cBhvr>
                                        <p:cTn id="54" dur="1000" fill="hold"/>
                                        <p:tgtEl>
                                          <p:spTgt spid="46"/>
                                        </p:tgtEl>
                                        <p:attrNameLst>
                                          <p:attrName>ppt_x</p:attrName>
                                        </p:attrNameLst>
                                      </p:cBhvr>
                                      <p:tavLst>
                                        <p:tav tm="0">
                                          <p:val>
                                            <p:strVal val="#ppt_x"/>
                                          </p:val>
                                        </p:tav>
                                        <p:tav tm="100000">
                                          <p:val>
                                            <p:strVal val="#ppt_x"/>
                                          </p:val>
                                        </p:tav>
                                      </p:tavLst>
                                    </p:anim>
                                    <p:anim calcmode="lin" valueType="num">
                                      <p:cBhvr>
                                        <p:cTn id="55" dur="1000" fill="hold"/>
                                        <p:tgtEl>
                                          <p:spTgt spid="4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27" grpId="0"/>
      <p:bldP spid="21" grpId="0"/>
      <p:bldP spid="37" grpId="0" animBg="1"/>
      <p:bldP spid="43" grpId="0" animBg="1"/>
      <p:bldP spid="45" grpId="0"/>
      <p:bldP spid="46" grpId="0" animBg="1"/>
      <p:bldP spid="4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5565" y="-49894"/>
            <a:ext cx="3562683"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524000" y="617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1541583" y="517649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52400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832337" y="3343974"/>
            <a:ext cx="10632831"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56333" y="3519114"/>
            <a:ext cx="9677400" cy="954107"/>
          </a:xfrm>
          <a:prstGeom prst="rect">
            <a:avLst/>
          </a:prstGeom>
          <a:noFill/>
        </p:spPr>
        <p:txBody>
          <a:bodyPr wrap="square" rtlCol="0">
            <a:spAutoFit/>
          </a:bodyPr>
          <a:lstStyle/>
          <a:p>
            <a:r>
              <a:rPr lang="en-US" sz="2800" b="1" dirty="0" err="1">
                <a:solidFill>
                  <a:schemeClr val="bg1"/>
                </a:solidFill>
                <a:latin typeface="Times New Roman"/>
                <a:ea typeface="Calibri"/>
                <a:cs typeface="Times New Roman"/>
              </a:rPr>
              <a:t>Câu</a:t>
            </a:r>
            <a:r>
              <a:rPr lang="en-US" sz="2800" b="1" dirty="0">
                <a:solidFill>
                  <a:schemeClr val="bg1"/>
                </a:solidFill>
                <a:latin typeface="Times New Roman"/>
                <a:ea typeface="Calibri"/>
                <a:cs typeface="Times New Roman"/>
              </a:rPr>
              <a:t> </a:t>
            </a:r>
            <a:r>
              <a:rPr lang="en-US" sz="2800" b="1" dirty="0" smtClean="0">
                <a:solidFill>
                  <a:schemeClr val="bg1"/>
                </a:solidFill>
                <a:latin typeface="Times New Roman"/>
                <a:ea typeface="Calibri"/>
                <a:cs typeface="Times New Roman"/>
              </a:rPr>
              <a:t>10. </a:t>
            </a:r>
            <a:r>
              <a:rPr lang="en-US" sz="2800" b="1" dirty="0" err="1">
                <a:solidFill>
                  <a:schemeClr val="bg1"/>
                </a:solidFill>
                <a:latin typeface="Times New Roman" panose="02020603050405020304" pitchFamily="18" charset="0"/>
                <a:cs typeface="Times New Roman" panose="02020603050405020304" pitchFamily="18" charset="0"/>
              </a:rPr>
              <a:t>Vai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trò</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thương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nhân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thành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trung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đại</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8890" y="5757080"/>
            <a:ext cx="5255897" cy="80872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227690" y="4755715"/>
            <a:ext cx="5315800" cy="8614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938007" y="5930432"/>
            <a:ext cx="5157993" cy="400110"/>
          </a:xfrm>
          <a:prstGeom prst="rect">
            <a:avLst/>
          </a:prstGeom>
          <a:noFill/>
        </p:spPr>
        <p:txBody>
          <a:bodyPr wrap="square" rtlCol="0">
            <a:spAutoFit/>
          </a:bodyPr>
          <a:lstStyle/>
          <a:p>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000" b="1" dirty="0" err="1">
                <a:solidFill>
                  <a:schemeClr val="bg1"/>
                </a:solidFill>
                <a:latin typeface="Times New Roman" panose="02020603050405020304" pitchFamily="18" charset="0"/>
                <a:cs typeface="Times New Roman" panose="02020603050405020304" pitchFamily="18" charset="0"/>
              </a:rPr>
              <a:t>động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lực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thúc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đẩy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sự</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phát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triển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đô</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thị</a:t>
            </a:r>
            <a:r>
              <a:rPr lang="en-US" sz="2000" b="1" dirty="0" smtClean="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21938" y="4949355"/>
            <a:ext cx="5236662" cy="400110"/>
          </a:xfrm>
          <a:prstGeom prst="rect">
            <a:avLst/>
          </a:prstGeom>
          <a:noFill/>
        </p:spPr>
        <p:txBody>
          <a:bodyPr wrap="square" rtlCol="0">
            <a:spAutoFit/>
          </a:bodyPr>
          <a:lstStyle/>
          <a:p>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000" b="1" dirty="0" err="1">
                <a:solidFill>
                  <a:schemeClr val="bg1"/>
                </a:solidFill>
                <a:latin typeface="Times New Roman" panose="02020603050405020304" pitchFamily="18" charset="0"/>
                <a:cs typeface="Times New Roman" panose="02020603050405020304" pitchFamily="18" charset="0"/>
              </a:rPr>
              <a:t>đông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lực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thúc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đẩy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hoạt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ngoại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thương</a:t>
            </a:r>
            <a:r>
              <a:rPr lang="en-US" sz="2000" b="1" dirty="0" smtClean="0">
                <a:solidFill>
                  <a:schemeClr val="bg1"/>
                </a:solidFill>
                <a:latin typeface="Times New Roman" panose="02020603050405020304" pitchFamily="18" charset="0"/>
                <a:cs typeface="Times New Roman" panose="02020603050405020304" pitchFamily="18" charset="0"/>
              </a:rPr>
              <a:t>.</a:t>
            </a:r>
            <a:r>
              <a:rPr lang="en-US" sz="2000" b="1" dirty="0">
                <a:solidFill>
                  <a:schemeClr val="bg1"/>
                </a:solidFill>
                <a:latin typeface="Times New Roman" panose="02020603050405020304" pitchFamily="18" charset="0"/>
                <a:cs typeface="Times New Roman" panose="02020603050405020304" pitchFamily="18" charset="0"/>
              </a:rPr>
              <a:t> </a:t>
            </a:r>
          </a:p>
        </p:txBody>
      </p:sp>
      <p:sp>
        <p:nvSpPr>
          <p:cNvPr id="31" name="bang a">
            <a:extLst>
              <a:ext uri="{FF2B5EF4-FFF2-40B4-BE49-F238E27FC236}">
                <a16:creationId xmlns="" xmlns:a16="http://schemas.microsoft.com/office/drawing/2014/main" id="{8DD63B39-09F3-4F04-83CD-408FC7619A90}"/>
              </a:ext>
            </a:extLst>
          </p:cNvPr>
          <p:cNvSpPr/>
          <p:nvPr/>
        </p:nvSpPr>
        <p:spPr>
          <a:xfrm flipH="1">
            <a:off x="792932" y="4755715"/>
            <a:ext cx="5257188" cy="8415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95033" y="5757080"/>
            <a:ext cx="5315800" cy="8056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938226" y="4976438"/>
            <a:ext cx="5015474" cy="400110"/>
          </a:xfrm>
          <a:prstGeom prst="rect">
            <a:avLst/>
          </a:prstGeom>
          <a:noFill/>
        </p:spPr>
        <p:txBody>
          <a:bodyPr wrap="square" rtlCol="0">
            <a:spAutoFit/>
          </a:bodyPr>
          <a:lstStyle/>
          <a:p>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000" b="1" dirty="0" err="1">
                <a:solidFill>
                  <a:schemeClr val="bg1"/>
                </a:solidFill>
                <a:latin typeface="Times New Roman" panose="02020603050405020304" pitchFamily="18" charset="0"/>
                <a:cs typeface="Times New Roman" panose="02020603050405020304" pitchFamily="18" charset="0"/>
              </a:rPr>
              <a:t>chủ</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nhân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hoạt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thương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nghiệp</a:t>
            </a:r>
            <a:r>
              <a:rPr lang="en-US" sz="2000" b="1" dirty="0" smtClean="0">
                <a:solidFill>
                  <a:schemeClr val="bg1"/>
                </a:solidFill>
                <a:latin typeface="Times New Roman" panose="02020603050405020304" pitchFamily="18" charset="0"/>
                <a:cs typeface="Times New Roman" panose="02020603050405020304" pitchFamily="18" charset="0"/>
              </a:rPr>
              <a:t>.</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21939" y="5959852"/>
            <a:ext cx="4833134" cy="400110"/>
          </a:xfrm>
          <a:prstGeom prst="rect">
            <a:avLst/>
          </a:prstGeom>
          <a:noFill/>
        </p:spPr>
        <p:txBody>
          <a:bodyPr wrap="square" rtlCol="0">
            <a:spAutoFit/>
          </a:bodyPr>
          <a:lstStyle/>
          <a:p>
            <a:pPr algn="just"/>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000" b="1" dirty="0" err="1">
                <a:solidFill>
                  <a:schemeClr val="bg1"/>
                </a:solidFill>
                <a:latin typeface="Times New Roman" panose="02020603050405020304" pitchFamily="18" charset="0"/>
                <a:cs typeface="Times New Roman" panose="02020603050405020304" pitchFamily="18" charset="0"/>
              </a:rPr>
              <a:t>động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lực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thúc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đẩy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hoạt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kinh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tế</a:t>
            </a:r>
            <a:r>
              <a:rPr lang="en-US" sz="2000" b="1" dirty="0" smtClean="0">
                <a:solidFill>
                  <a:schemeClr val="bg1"/>
                </a:solidFill>
                <a:latin typeface="Times New Roman" panose="02020603050405020304" pitchFamily="18" charset="0"/>
                <a:cs typeface="Times New Roman" panose="02020603050405020304" pitchFamily="18" charset="0"/>
              </a:rPr>
              <a:t>.</a:t>
            </a: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3"/>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7"/>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0179" y="2074159"/>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0179" y="2630415"/>
            <a:ext cx="365522" cy="487363"/>
          </a:xfrm>
          <a:prstGeom prst="rect">
            <a:avLst/>
          </a:prstGeom>
        </p:spPr>
      </p:pic>
      <p:pic>
        <p:nvPicPr>
          <p:cNvPr id="20" name="Picture 19">
            <a:extLst>
              <a:ext uri="{FF2B5EF4-FFF2-40B4-BE49-F238E27FC236}">
                <a16:creationId xmlns="" xmlns:a16="http://schemas.microsoft.com/office/drawing/2014/main" id="{22231808-4386-5E43-8295-3F201E9119DF}"/>
              </a:ext>
            </a:extLst>
          </p:cNvPr>
          <p:cNvPicPr>
            <a:picLocks noChangeAspect="1"/>
          </p:cNvPicPr>
          <p:nvPr/>
        </p:nvPicPr>
        <p:blipFill>
          <a:blip r:embed="rId13"/>
          <a:stretch>
            <a:fillRect/>
          </a:stretch>
        </p:blipFill>
        <p:spPr>
          <a:xfrm>
            <a:off x="46339" y="-577"/>
            <a:ext cx="715661" cy="715661"/>
          </a:xfrm>
          <a:prstGeom prst="rect">
            <a:avLst/>
          </a:prstGeom>
        </p:spPr>
      </p:pic>
    </p:spTree>
    <p:extLst>
      <p:ext uri="{BB962C8B-B14F-4D97-AF65-F5344CB8AC3E}">
        <p14:creationId xmlns:p14="http://schemas.microsoft.com/office/powerpoint/2010/main" val="332567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267200" y="228600"/>
            <a:ext cx="3660551"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D30DD"/>
                </a:solidFill>
                <a:latin typeface="Times New Roman" panose="02020603050405020304" pitchFamily="18" charset="0"/>
                <a:cs typeface="Times New Roman" panose="02020603050405020304" pitchFamily="18" charset="0"/>
              </a:rPr>
              <a:t>VẬN DỤNG</a:t>
            </a:r>
            <a:endParaRPr lang="en-US" b="1" dirty="0">
              <a:solidFill>
                <a:srgbClr val="0D30DD"/>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6400" y="1233784"/>
            <a:ext cx="9413026" cy="461665"/>
          </a:xfrm>
          <a:prstGeom prst="rect">
            <a:avLst/>
          </a:prstGeom>
          <a:noFill/>
        </p:spPr>
        <p:txBody>
          <a:bodyPr wrap="none" rtlCol="0">
            <a:spAutoFit/>
          </a:bodyPr>
          <a:lstStyle/>
          <a:p>
            <a:r>
              <a:rPr lang="vi-VN" sz="2400" b="1" dirty="0">
                <a:latin typeface="Times New Roman" panose="02020603050405020304" pitchFamily="18" charset="0"/>
                <a:cs typeface="Times New Roman" panose="02020603050405020304" pitchFamily="18" charset="0"/>
              </a:rPr>
              <a:t>Dựa vào kiến thức vừa học hãy hoàn thành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2, 3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SGK/192</a:t>
            </a:r>
            <a:endParaRPr lang="en-US" sz="2400" b="1" dirty="0">
              <a:latin typeface="Times New Roman" panose="02020603050405020304" pitchFamily="18" charset="0"/>
              <a:cs typeface="Times New Roman" panose="02020603050405020304" pitchFamily="18" charset="0"/>
            </a:endParaRPr>
          </a:p>
        </p:txBody>
      </p:sp>
      <p:pic>
        <p:nvPicPr>
          <p:cNvPr id="7" name="Picture 6" descr="C:\Users\Admin\Pictures\Screenshots\Screenshot (578).png"/>
          <p:cNvPicPr/>
          <p:nvPr/>
        </p:nvPicPr>
        <p:blipFill rotWithShape="1">
          <a:blip r:embed="rId3">
            <a:extLst>
              <a:ext uri="{28A0092B-C50C-407E-A947-70E740481C1C}">
                <a14:useLocalDpi xmlns:a14="http://schemas.microsoft.com/office/drawing/2010/main" val="0"/>
              </a:ext>
            </a:extLst>
          </a:blip>
          <a:srcRect l="23814" t="42073" r="22828" b="39111"/>
          <a:stretch/>
        </p:blipFill>
        <p:spPr bwMode="auto">
          <a:xfrm>
            <a:off x="1447800" y="1905000"/>
            <a:ext cx="10058400" cy="2438400"/>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 xmlns:a16="http://schemas.microsoft.com/office/drawing/2014/main" id="{22231808-4386-5E43-8295-3F201E9119DF}"/>
              </a:ext>
            </a:extLst>
          </p:cNvPr>
          <p:cNvPicPr>
            <a:picLocks noChangeAspect="1"/>
          </p:cNvPicPr>
          <p:nvPr/>
        </p:nvPicPr>
        <p:blipFill>
          <a:blip r:embed="rId4"/>
          <a:stretch>
            <a:fillRect/>
          </a:stretch>
        </p:blipFill>
        <p:spPr>
          <a:xfrm>
            <a:off x="46339" y="-577"/>
            <a:ext cx="715661" cy="715661"/>
          </a:xfrm>
          <a:prstGeom prst="rect">
            <a:avLst/>
          </a:prstGeom>
        </p:spPr>
      </p:pic>
    </p:spTree>
    <p:extLst>
      <p:ext uri="{BB962C8B-B14F-4D97-AF65-F5344CB8AC3E}">
        <p14:creationId xmlns:p14="http://schemas.microsoft.com/office/powerpoint/2010/main" val="1018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035649" y="1267647"/>
            <a:ext cx="5108352"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600" b="1" dirty="0" smtClean="0">
                <a:solidFill>
                  <a:srgbClr val="0D30DD"/>
                </a:solidFill>
                <a:latin typeface="Times New Roman" panose="02020603050405020304" pitchFamily="18" charset="0"/>
                <a:cs typeface="Times New Roman" panose="02020603050405020304" pitchFamily="18" charset="0"/>
              </a:rPr>
              <a:t>HƯỚNG DẪN TỰ HỌC</a:t>
            </a:r>
            <a:endParaRPr lang="en-US" sz="3600" b="1" dirty="0">
              <a:solidFill>
                <a:srgbClr val="0D30DD"/>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124200" y="2057400"/>
            <a:ext cx="7343677" cy="1307537"/>
          </a:xfrm>
          <a:prstGeom prst="rect">
            <a:avLst/>
          </a:prstGeom>
          <a:noFill/>
        </p:spPr>
        <p:txBody>
          <a:bodyPr wrap="none" rtlCol="0">
            <a:sp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ôn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theo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cương</a:t>
            </a:r>
            <a:r>
              <a:rPr lang="en-US" sz="2800" b="1" dirty="0" smtClean="0">
                <a:latin typeface="Times New Roman" panose="02020603050405020304" pitchFamily="18" charset="0"/>
                <a:cs typeface="Times New Roman" panose="02020603050405020304" pitchFamily="18" charset="0"/>
              </a:rPr>
              <a:t>,…</a:t>
            </a:r>
          </a:p>
          <a:p>
            <a:pPr>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Chuẩn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kiểm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kì</a:t>
            </a:r>
            <a:r>
              <a:rPr lang="en-US" sz="2800" b="1" dirty="0" smtClean="0">
                <a:latin typeface="Times New Roman" panose="02020603050405020304" pitchFamily="18" charset="0"/>
                <a:cs typeface="Times New Roman" panose="02020603050405020304" pitchFamily="18" charset="0"/>
              </a:rPr>
              <a:t> II </a:t>
            </a:r>
            <a:r>
              <a:rPr lang="en-US" sz="2800" b="1" dirty="0" err="1" smtClean="0">
                <a:latin typeface="Times New Roman" panose="02020603050405020304" pitchFamily="18" charset="0"/>
                <a:cs typeface="Times New Roman" panose="02020603050405020304" pitchFamily="18" charset="0"/>
              </a:rPr>
              <a:t>đạt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quả</a:t>
            </a:r>
            <a:endParaRPr lang="en-US"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46339" y="-577"/>
            <a:ext cx="715661" cy="715661"/>
          </a:xfrm>
          <a:prstGeom prst="rect">
            <a:avLst/>
          </a:prstGeom>
        </p:spPr>
      </p:pic>
    </p:spTree>
    <p:extLst>
      <p:ext uri="{BB962C8B-B14F-4D97-AF65-F5344CB8AC3E}">
        <p14:creationId xmlns:p14="http://schemas.microsoft.com/office/powerpoint/2010/main" val="3123806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133600" y="2286000"/>
            <a:ext cx="7848600" cy="2362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xem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đoạn</a:t>
            </a:r>
            <a:r>
              <a:rPr lang="en-US" sz="2800" dirty="0" smtClean="0">
                <a:solidFill>
                  <a:srgbClr val="FF0000"/>
                </a:solidFill>
                <a:latin typeface="Times New Roman" panose="02020603050405020304" pitchFamily="18" charset="0"/>
                <a:cs typeface="Times New Roman" panose="02020603050405020304" pitchFamily="18" charset="0"/>
              </a:rPr>
              <a:t> video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trả</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hỏi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sau</a:t>
            </a:r>
            <a:r>
              <a:rPr lang="en-US" sz="2800" dirty="0" smtClean="0">
                <a:solidFill>
                  <a:srgbClr val="FF0000"/>
                </a:solidFill>
                <a:latin typeface="Times New Roman" panose="02020603050405020304" pitchFamily="18" charset="0"/>
                <a:cs typeface="Times New Roman" panose="02020603050405020304" pitchFamily="18" charset="0"/>
              </a:rPr>
              <a:t>:</a:t>
            </a:r>
          </a:p>
          <a:p>
            <a:pPr lvl="0" algn="just"/>
            <a:r>
              <a:rPr lang="en-US" sz="2800" b="1" dirty="0" smtClean="0">
                <a:solidFill>
                  <a:srgbClr val="0070C0"/>
                </a:solidFill>
                <a:latin typeface="Times New Roman" panose="02020603050405020304" pitchFamily="18" charset="0"/>
                <a:cs typeface="Times New Roman" panose="02020603050405020304" pitchFamily="18" charset="0"/>
              </a:rPr>
              <a:t>1.Đoạn </a:t>
            </a:r>
            <a:r>
              <a:rPr lang="en-US" sz="2800" b="1" dirty="0">
                <a:solidFill>
                  <a:srgbClr val="0070C0"/>
                </a:solidFill>
                <a:latin typeface="Times New Roman" panose="02020603050405020304" pitchFamily="18" charset="0"/>
                <a:cs typeface="Times New Roman" panose="02020603050405020304" pitchFamily="18" charset="0"/>
              </a:rPr>
              <a:t>video </a:t>
            </a:r>
            <a:r>
              <a:rPr lang="en-US" sz="2800" b="1" dirty="0" err="1">
                <a:solidFill>
                  <a:srgbClr val="0070C0"/>
                </a:solidFill>
                <a:latin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vấn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gì</a:t>
            </a:r>
            <a:r>
              <a:rPr lang="en-US" sz="2800" b="1" dirty="0">
                <a:solidFill>
                  <a:srgbClr val="0070C0"/>
                </a:solidFill>
                <a:latin typeface="Times New Roman" panose="02020603050405020304" pitchFamily="18" charset="0"/>
                <a:cs typeface="Times New Roman" panose="02020603050405020304" pitchFamily="18" charset="0"/>
              </a:rPr>
              <a:t>?</a:t>
            </a:r>
          </a:p>
          <a:p>
            <a:pPr lvl="0" algn="just"/>
            <a:r>
              <a:rPr lang="en-US" sz="2800" b="1" dirty="0" smtClean="0">
                <a:solidFill>
                  <a:srgbClr val="0070C0"/>
                </a:solidFill>
                <a:latin typeface="Times New Roman" panose="02020603050405020304" pitchFamily="18" charset="0"/>
                <a:cs typeface="Times New Roman" panose="02020603050405020304" pitchFamily="18" charset="0"/>
              </a:rPr>
              <a:t>2.Hãy </a:t>
            </a:r>
            <a:r>
              <a:rPr lang="en-US" sz="2800" b="1" dirty="0" err="1">
                <a:solidFill>
                  <a:srgbClr val="0070C0"/>
                </a:solidFill>
                <a:latin typeface="Times New Roman" panose="02020603050405020304" pitchFamily="18" charset="0"/>
                <a:cs typeface="Times New Roman" panose="02020603050405020304" pitchFamily="18" charset="0"/>
              </a:rPr>
              <a:t>nêu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trò</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triển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hội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cổ</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nay?</a:t>
            </a:r>
          </a:p>
        </p:txBody>
      </p:sp>
      <p:pic>
        <p:nvPicPr>
          <p:cNvPr id="3" name="Picture 2">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46339" y="-577"/>
            <a:ext cx="715661" cy="715661"/>
          </a:xfrm>
          <a:prstGeom prst="rect">
            <a:avLst/>
          </a:prstGeom>
        </p:spPr>
      </p:pic>
    </p:spTree>
    <p:extLst>
      <p:ext uri="{BB962C8B-B14F-4D97-AF65-F5344CB8AC3E}">
        <p14:creationId xmlns:p14="http://schemas.microsoft.com/office/powerpoint/2010/main" val="3050986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Building a Green City in Vietnam">
            <a:hlinkClick r:id="" action="ppaction://media"/>
          </p:cNvPr>
          <p:cNvPicPr>
            <a:picLocks noChangeAspect="1"/>
          </p:cNvPicPr>
          <p:nvPr>
            <a:videoFile r:link="rId1"/>
            <p:extLst>
              <p:ext uri="{DAA4B4D4-6D71-4841-9C94-3DE7FCFB9230}">
                <p14:media xmlns:p14="http://schemas.microsoft.com/office/powerpoint/2010/main" r:embed="rId2">
                  <p14:trim end="15545.0666"/>
                </p14:media>
              </p:ext>
            </p:extLst>
          </p:nvPr>
        </p:nvPicPr>
        <p:blipFill>
          <a:blip r:embed="rId5"/>
          <a:stretch>
            <a:fillRect/>
          </a:stretch>
        </p:blipFill>
        <p:spPr>
          <a:xfrm>
            <a:off x="76200" y="0"/>
            <a:ext cx="12115800" cy="6515100"/>
          </a:xfrm>
          <a:prstGeom prst="rect">
            <a:avLst/>
          </a:prstGeom>
        </p:spPr>
      </p:pic>
    </p:spTree>
    <p:extLst>
      <p:ext uri="{BB962C8B-B14F-4D97-AF65-F5344CB8AC3E}">
        <p14:creationId xmlns:p14="http://schemas.microsoft.com/office/powerpoint/2010/main" val="635690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955" y="1157015"/>
            <a:ext cx="121920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955" y="1170989"/>
            <a:ext cx="1215849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 y="52392"/>
            <a:ext cx="12158497" cy="877607"/>
          </a:xfrm>
          <a:prstGeom prst="roundRect">
            <a:avLst>
              <a:gd name="adj" fmla="val 7378"/>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676401" y="126813"/>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3" name="Rounded Rectangle 12"/>
          <p:cNvSpPr/>
          <p:nvPr/>
        </p:nvSpPr>
        <p:spPr>
          <a:xfrm>
            <a:off x="76200" y="1143001"/>
            <a:ext cx="1208229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24200" y="100332"/>
            <a:ext cx="896715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00050"/>
            <a:ext cx="895861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pic>
        <p:nvPicPr>
          <p:cNvPr id="1032" name="Picture 8" descr="http://rs826.pbsrc.com/albums/zz186/willisnowell/Gifs/question_marks_bubbling_md_clr.gif~c200"/>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3147" y="4955702"/>
            <a:ext cx="701667" cy="70166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659416" y="1243286"/>
            <a:ext cx="532520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7030A0"/>
                </a:solidFill>
                <a:latin typeface="Times New Roman" panose="02020603050405020304" pitchFamily="18" charset="0"/>
                <a:cs typeface="Times New Roman" panose="02020603050405020304" pitchFamily="18" charset="0"/>
              </a:rPr>
              <a:t>Đô</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thị</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nền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văn</a:t>
            </a:r>
            <a:r>
              <a:rPr lang="en-US" sz="2400" b="1" dirty="0">
                <a:solidFill>
                  <a:srgbClr val="7030A0"/>
                </a:solidFill>
                <a:latin typeface="Times New Roman" panose="02020603050405020304" pitchFamily="18" charset="0"/>
                <a:cs typeface="Times New Roman" panose="02020603050405020304" pitchFamily="18" charset="0"/>
              </a:rPr>
              <a:t> minh </a:t>
            </a:r>
            <a:r>
              <a:rPr lang="en-US" sz="2400" b="1" dirty="0" err="1">
                <a:solidFill>
                  <a:srgbClr val="7030A0"/>
                </a:solidFill>
                <a:latin typeface="Times New Roman" panose="02020603050405020304" pitchFamily="18" charset="0"/>
                <a:cs typeface="Times New Roman" panose="02020603050405020304" pitchFamily="18" charset="0"/>
              </a:rPr>
              <a:t>cổ</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đại</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170792" y="1227668"/>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cxnSp>
        <p:nvCxnSpPr>
          <p:cNvPr id="3" name="Straight Connector 2"/>
          <p:cNvCxnSpPr>
            <a:stCxn id="13" idx="0"/>
          </p:cNvCxnSpPr>
          <p:nvPr/>
        </p:nvCxnSpPr>
        <p:spPr>
          <a:xfrm flipH="1">
            <a:off x="6098887" y="1143001"/>
            <a:ext cx="18461" cy="5572423"/>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 xmlns:a16="http://schemas.microsoft.com/office/drawing/2014/main" id="{22231808-4386-5E43-8295-3F201E9119DF}"/>
              </a:ext>
            </a:extLst>
          </p:cNvPr>
          <p:cNvPicPr>
            <a:picLocks noChangeAspect="1"/>
          </p:cNvPicPr>
          <p:nvPr/>
        </p:nvPicPr>
        <p:blipFill>
          <a:blip r:embed="rId6"/>
          <a:stretch>
            <a:fillRect/>
          </a:stretch>
        </p:blipFill>
        <p:spPr>
          <a:xfrm>
            <a:off x="40879" y="-4103"/>
            <a:ext cx="728809" cy="728809"/>
          </a:xfrm>
          <a:prstGeom prst="rect">
            <a:avLst/>
          </a:prstGeom>
        </p:spPr>
      </p:pic>
      <p:pic>
        <p:nvPicPr>
          <p:cNvPr id="69" name="Picture 2" descr="http://hdwallnpics.com/wp-content/gallery/thinking-cartoon-images/cartoon-boy-thinking-white-bubble-vector-illustration-31797939.jpg"/>
          <p:cNvPicPr>
            <a:picLocks noChangeAspect="1" noChangeArrowheads="1"/>
          </p:cNvPicPr>
          <p:nvPr/>
        </p:nvPicPr>
        <p:blipFill rotWithShape="1">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6088045" y="5380406"/>
            <a:ext cx="847719" cy="13229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217750" y="1130946"/>
            <a:ext cx="5859736" cy="3416320"/>
          </a:xfrm>
          <a:prstGeom prst="rect">
            <a:avLst/>
          </a:prstGeom>
        </p:spPr>
        <p:txBody>
          <a:bodyPr wrap="square">
            <a:spAutoFit/>
          </a:bodyPr>
          <a:lstStyle/>
          <a:p>
            <a:pPr algn="just"/>
            <a:r>
              <a:rPr lang="en-US" sz="2400" b="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vụ</a:t>
            </a:r>
            <a:r>
              <a:rPr lang="en-US" sz="2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a:t>
            </a:r>
          </a:p>
          <a:p>
            <a:pPr algn="just"/>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SGK/187, 188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2.2, 2.3),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2400" dirty="0">
                <a:solidFill>
                  <a:srgbClr val="0070C0"/>
                </a:solidFill>
                <a:latin typeface="Times New Roman" panose="02020603050405020304" pitchFamily="18" charset="0"/>
                <a:cs typeface="Times New Roman" panose="02020603050405020304" pitchFamily="18" charset="0"/>
              </a:rPr>
              <a:t>Nêu </a:t>
            </a:r>
            <a:r>
              <a:rPr lang="en-US" sz="2400" dirty="0" err="1" smtClean="0">
                <a:solidFill>
                  <a:srgbClr val="0070C0"/>
                </a:solidFill>
                <a:latin typeface="Times New Roman" panose="02020603050405020304" pitchFamily="18" charset="0"/>
                <a:cs typeface="Times New Roman" panose="02020603050405020304" pitchFamily="18" charset="0"/>
              </a:rPr>
              <a:t>những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động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của</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điều</a:t>
            </a:r>
            <a:r>
              <a:rPr lang="en-US" sz="2400" dirty="0" smtClean="0">
                <a:solidFill>
                  <a:srgbClr val="0070C0"/>
                </a:solidFill>
                <a:latin typeface="Times New Roman" panose="02020603050405020304" pitchFamily="18" charset="0"/>
                <a:cs typeface="Times New Roman" panose="02020603050405020304" pitchFamily="18" charset="0"/>
              </a:rPr>
              <a:t> </a:t>
            </a:r>
            <a:r>
              <a:rPr lang="vi-VN" sz="2400" dirty="0" smtClean="0">
                <a:solidFill>
                  <a:srgbClr val="0070C0"/>
                </a:solidFill>
                <a:latin typeface="Times New Roman" panose="02020603050405020304" pitchFamily="18" charset="0"/>
                <a:cs typeface="Times New Roman" panose="02020603050405020304" pitchFamily="18" charset="0"/>
              </a:rPr>
              <a:t>kiện </a:t>
            </a:r>
            <a:r>
              <a:rPr lang="vi-VN" sz="2400" dirty="0">
                <a:solidFill>
                  <a:srgbClr val="0070C0"/>
                </a:solidFill>
                <a:latin typeface="Times New Roman" panose="02020603050405020304" pitchFamily="18" charset="0"/>
                <a:cs typeface="Times New Roman" panose="02020603050405020304" pitchFamily="18" charset="0"/>
              </a:rPr>
              <a:t>tự </a:t>
            </a:r>
            <a:r>
              <a:rPr lang="en-US" sz="2400" dirty="0" err="1" smtClean="0">
                <a:solidFill>
                  <a:srgbClr val="0070C0"/>
                </a:solidFill>
                <a:latin typeface="Times New Roman" panose="02020603050405020304" pitchFamily="18" charset="0"/>
                <a:cs typeface="Times New Roman" panose="02020603050405020304" pitchFamily="18" charset="0"/>
              </a:rPr>
              <a:t>nhiên</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đối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với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lịch</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đô</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thị</a:t>
            </a:r>
            <a:r>
              <a:rPr lang="vi-VN"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Đông</a:t>
            </a:r>
            <a:r>
              <a:rPr lang="en-US" sz="2400"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trò</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như</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sự</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thành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triển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văn</a:t>
            </a:r>
            <a:r>
              <a:rPr lang="en-US" sz="2400" dirty="0">
                <a:solidFill>
                  <a:srgbClr val="0070C0"/>
                </a:solidFill>
                <a:latin typeface="Times New Roman" panose="02020603050405020304" pitchFamily="18" charset="0"/>
                <a:cs typeface="Times New Roman" panose="02020603050405020304" pitchFamily="18" charset="0"/>
              </a:rPr>
              <a:t> minh </a:t>
            </a:r>
            <a:r>
              <a:rPr lang="en-US" sz="2400" dirty="0" err="1">
                <a:solidFill>
                  <a:srgbClr val="0070C0"/>
                </a:solidFill>
                <a:latin typeface="Times New Roman" panose="02020603050405020304" pitchFamily="18" charset="0"/>
                <a:cs typeface="Times New Roman" panose="02020603050405020304" pitchFamily="18" charset="0"/>
              </a:rPr>
              <a:t>cổ</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phương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Điều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thể</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hiện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như</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 qua </a:t>
            </a:r>
            <a:r>
              <a:rPr lang="en-US" sz="2400" dirty="0" err="1">
                <a:solidFill>
                  <a:srgbClr val="0070C0"/>
                </a:solidFill>
                <a:latin typeface="Times New Roman" panose="02020603050405020304" pitchFamily="18" charset="0"/>
                <a:cs typeface="Times New Roman" panose="02020603050405020304" pitchFamily="18" charset="0"/>
              </a:rPr>
              <a:t>trường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hợp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thị</a:t>
            </a:r>
            <a:r>
              <a:rPr lang="en-US" sz="2400" dirty="0">
                <a:solidFill>
                  <a:srgbClr val="0070C0"/>
                </a:solidFill>
                <a:latin typeface="Times New Roman" panose="02020603050405020304" pitchFamily="18" charset="0"/>
                <a:cs typeface="Times New Roman" panose="02020603050405020304" pitchFamily="18" charset="0"/>
              </a:rPr>
              <a:t> ở </a:t>
            </a:r>
            <a:r>
              <a:rPr lang="en-US" sz="2400" dirty="0" err="1">
                <a:solidFill>
                  <a:srgbClr val="0070C0"/>
                </a:solidFill>
                <a:latin typeface="Times New Roman" panose="02020603050405020304" pitchFamily="18" charset="0"/>
                <a:cs typeface="Times New Roman" panose="02020603050405020304" pitchFamily="18" charset="0"/>
              </a:rPr>
              <a:t>Lưỡng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Hà</a:t>
            </a:r>
            <a:r>
              <a:rPr lang="en-US" sz="2400" dirty="0" smtClean="0">
                <a:solidFill>
                  <a:srgbClr val="0070C0"/>
                </a:solidFill>
                <a:latin typeface="Times New Roman" panose="02020603050405020304" pitchFamily="18" charset="0"/>
                <a:cs typeface="Times New Roman" panose="02020603050405020304" pitchFamily="18" charset="0"/>
              </a:rPr>
              <a:t>?</a:t>
            </a:r>
            <a:r>
              <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183614" y="210636"/>
            <a:ext cx="8907737" cy="548355"/>
          </a:xfrm>
          <a:prstGeom prst="rect">
            <a:avLst/>
          </a:prstGeom>
        </p:spPr>
        <p:txBody>
          <a:bodyPr wrap="square">
            <a:spAutoFit/>
          </a:bodyPr>
          <a:lstStyle/>
          <a:p>
            <a:pPr marL="55563">
              <a:lnSpc>
                <a:spcPct val="115000"/>
              </a:lnSpc>
              <a:spcAft>
                <a:spcPts val="0"/>
              </a:spcAft>
              <a:tabLst>
                <a:tab pos="4876800"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 ĐỀ CHUNG 2.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THỊ: LỊCH SỬ VÀ HIỆN TẠI</a:t>
            </a:r>
            <a:endParaRPr lang="en-US"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4" name="Picture 33" descr="C:\Users\Admin\Pictures\Screenshots\Screenshot (580).png"/>
          <p:cNvPicPr/>
          <p:nvPr/>
        </p:nvPicPr>
        <p:blipFill rotWithShape="1">
          <a:blip r:embed="rId8">
            <a:extLst>
              <a:ext uri="{28A0092B-C50C-407E-A947-70E740481C1C}">
                <a14:useLocalDpi xmlns:a14="http://schemas.microsoft.com/office/drawing/2010/main" val="0"/>
              </a:ext>
            </a:extLst>
          </a:blip>
          <a:srcRect l="46475" t="33800" r="39079" b="42691"/>
          <a:stretch/>
        </p:blipFill>
        <p:spPr bwMode="auto">
          <a:xfrm>
            <a:off x="381000" y="2047517"/>
            <a:ext cx="5662707" cy="4643798"/>
          </a:xfrm>
          <a:prstGeom prst="rect">
            <a:avLst/>
          </a:prstGeom>
          <a:noFill/>
          <a:ln>
            <a:noFill/>
          </a:ln>
          <a:extLst>
            <a:ext uri="{53640926-AAD7-44D8-BBD7-CCE9431645EC}">
              <a14:shadowObscured xmlns:a14="http://schemas.microsoft.com/office/drawing/2010/main"/>
            </a:ext>
          </a:extLst>
        </p:spPr>
      </p:pic>
      <p:graphicFrame>
        <p:nvGraphicFramePr>
          <p:cNvPr id="23" name="Table 22"/>
          <p:cNvGraphicFramePr>
            <a:graphicFrameLocks noGrp="1"/>
          </p:cNvGraphicFramePr>
          <p:nvPr>
            <p:extLst>
              <p:ext uri="{D42A27DB-BD31-4B8C-83A1-F6EECF244321}">
                <p14:modId xmlns:p14="http://schemas.microsoft.com/office/powerpoint/2010/main" val="301694239"/>
              </p:ext>
            </p:extLst>
          </p:nvPr>
        </p:nvGraphicFramePr>
        <p:xfrm>
          <a:off x="6143864" y="3018398"/>
          <a:ext cx="5952430" cy="3340608"/>
        </p:xfrm>
        <a:graphic>
          <a:graphicData uri="http://schemas.openxmlformats.org/drawingml/2006/table">
            <a:tbl>
              <a:tblPr>
                <a:tableStyleId>{5C22544A-7EE6-4342-B048-85BDC9FD1C3A}</a:tableStyleId>
              </a:tblPr>
              <a:tblGrid>
                <a:gridCol w="5952430"/>
              </a:tblGrid>
              <a:tr h="2906984">
                <a:tc>
                  <a:txBody>
                    <a:bodyPr/>
                    <a:lstStyle/>
                    <a:p>
                      <a:pPr algn="just">
                        <a:lnSpc>
                          <a:spcPct val="115000"/>
                        </a:lnSpc>
                        <a:spcBef>
                          <a:spcPts val="600"/>
                        </a:spcBef>
                        <a:spcAft>
                          <a:spcPts val="600"/>
                        </a:spcAft>
                      </a:pPr>
                      <a:r>
                        <a:rPr lang="en-US" sz="2400" dirty="0" err="1">
                          <a:solidFill>
                            <a:srgbClr val="C00000"/>
                          </a:solidFill>
                          <a:effectLst/>
                          <a:latin typeface="Times New Roman" panose="02020603050405020304" pitchFamily="18" charset="0"/>
                          <a:cs typeface="Times New Roman" panose="02020603050405020304" pitchFamily="18" charset="0"/>
                        </a:rPr>
                        <a:t>Điều</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kiện</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địa</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lí</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và</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lịch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sử</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góp</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phần</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hình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thành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nên</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các</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đô</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thị</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cổ</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đại</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phương</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Đông</a:t>
                      </a:r>
                      <a:r>
                        <a:rPr lang="en-US" sz="2400" dirty="0">
                          <a:solidFill>
                            <a:srgbClr val="C00000"/>
                          </a:solidFill>
                          <a:effectLst/>
                          <a:latin typeface="Times New Roman" panose="02020603050405020304" pitchFamily="18" charset="0"/>
                          <a:cs typeface="Times New Roman" panose="02020603050405020304" pitchFamily="18" charset="0"/>
                        </a:rPr>
                        <a:t>:</a:t>
                      </a:r>
                    </a:p>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 Những đô thị cổ ở phương Đông ra đời bên những dòng sông lớn, đóng vai trò là trung tâm tôn giáo, chính trị của các nhà nước. </a:t>
                      </a:r>
                      <a:endParaRPr lang="en-US" sz="2400" dirty="0">
                        <a:effectLst/>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 Đô thị Mô-hen-giô-đa-rô (Ấn Độ), Memphit (Ai Cập), Trường An (Trung Quốc), U-rúc (Lưỡng Hà)...</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tc>
              </a:tr>
            </a:tbl>
          </a:graphicData>
        </a:graphic>
      </p:graphicFrame>
      <p:sp>
        <p:nvSpPr>
          <p:cNvPr id="32" name="TextBox 31"/>
          <p:cNvSpPr txBox="1"/>
          <p:nvPr/>
        </p:nvSpPr>
        <p:spPr>
          <a:xfrm>
            <a:off x="181338" y="1742982"/>
            <a:ext cx="5876930" cy="415498"/>
          </a:xfrm>
          <a:prstGeom prst="rect">
            <a:avLst/>
          </a:prstGeom>
          <a:noFill/>
        </p:spPr>
        <p:txBody>
          <a:bodyPr wrap="none" rtlCol="0">
            <a:spAutoFit/>
          </a:bodyPr>
          <a:lstStyle/>
          <a:p>
            <a:r>
              <a:rPr lang="en-US" sz="2100" b="1" i="1" dirty="0" smtClean="0">
                <a:latin typeface="Times New Roman" panose="02020603050405020304" pitchFamily="18" charset="0"/>
                <a:cs typeface="Times New Roman" panose="02020603050405020304" pitchFamily="18" charset="0"/>
              </a:rPr>
              <a:t>a.</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Đô</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thị</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và</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các</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nền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văn</a:t>
            </a:r>
            <a:r>
              <a:rPr lang="en-US" sz="2100" b="1" i="1" dirty="0">
                <a:latin typeface="Times New Roman" panose="02020603050405020304" pitchFamily="18" charset="0"/>
                <a:cs typeface="Times New Roman" panose="02020603050405020304" pitchFamily="18" charset="0"/>
              </a:rPr>
              <a:t> minh </a:t>
            </a:r>
            <a:r>
              <a:rPr lang="en-US" sz="2100" b="1" i="1" dirty="0" err="1">
                <a:latin typeface="Times New Roman" panose="02020603050405020304" pitchFamily="18" charset="0"/>
                <a:cs typeface="Times New Roman" panose="02020603050405020304" pitchFamily="18" charset="0"/>
              </a:rPr>
              <a:t>cổ</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đại</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phương</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Đông</a:t>
            </a:r>
            <a:endParaRPr lang="en-US" sz="2100" b="1" i="1"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230280" y="2090031"/>
            <a:ext cx="5873203"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loại</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endParaRPr lang="en-US" sz="2400" dirty="0">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a:blip r:embed="rId9"/>
          <a:stretch>
            <a:fillRect/>
          </a:stretch>
        </p:blipFill>
        <p:spPr>
          <a:xfrm>
            <a:off x="533400" y="3659691"/>
            <a:ext cx="5319747" cy="2985892"/>
          </a:xfrm>
          <a:prstGeom prst="rect">
            <a:avLst/>
          </a:prstGeom>
        </p:spPr>
      </p:pic>
      <p:graphicFrame>
        <p:nvGraphicFramePr>
          <p:cNvPr id="46" name="Table 45"/>
          <p:cNvGraphicFramePr>
            <a:graphicFrameLocks noGrp="1"/>
          </p:cNvGraphicFramePr>
          <p:nvPr>
            <p:extLst>
              <p:ext uri="{D42A27DB-BD31-4B8C-83A1-F6EECF244321}">
                <p14:modId xmlns:p14="http://schemas.microsoft.com/office/powerpoint/2010/main" val="1342433393"/>
              </p:ext>
            </p:extLst>
          </p:nvPr>
        </p:nvGraphicFramePr>
        <p:xfrm>
          <a:off x="169118" y="3659691"/>
          <a:ext cx="5918927" cy="2926080"/>
        </p:xfrm>
        <a:graphic>
          <a:graphicData uri="http://schemas.openxmlformats.org/drawingml/2006/table">
            <a:tbl>
              <a:tblPr>
                <a:tableStyleId>{5C22544A-7EE6-4342-B048-85BDC9FD1C3A}</a:tableStyleId>
              </a:tblPr>
              <a:tblGrid>
                <a:gridCol w="5918927"/>
              </a:tblGrid>
              <a:tr h="0">
                <a:tc>
                  <a:txBody>
                    <a:bodyPr/>
                    <a:lstStyle/>
                    <a:p>
                      <a:pPr algn="just">
                        <a:lnSpc>
                          <a:spcPct val="100000"/>
                        </a:lnSpc>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a:t>
                      </a:r>
                      <a:r>
                        <a:rPr lang="vi-VN" sz="2400" dirty="0" smtClean="0">
                          <a:effectLst/>
                          <a:latin typeface="Times New Roman" panose="02020603050405020304" pitchFamily="18" charset="0"/>
                          <a:cs typeface="Times New Roman" panose="02020603050405020304" pitchFamily="18" charset="0"/>
                        </a:rPr>
                        <a:t>Các </a:t>
                      </a:r>
                      <a:r>
                        <a:rPr lang="vi-VN" sz="2400" dirty="0">
                          <a:effectLst/>
                          <a:latin typeface="Times New Roman" panose="02020603050405020304" pitchFamily="18" charset="0"/>
                          <a:cs typeface="Times New Roman" panose="02020603050405020304" pitchFamily="18" charset="0"/>
                        </a:rPr>
                        <a:t>nền văn minh cổ đại phương Đông hình thành và phát triển gắn với sự phát triển đô thị.</a:t>
                      </a:r>
                      <a:endParaRPr lang="en-US" sz="2400" dirty="0">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 Thế kỉ VII TCN, Ba-bi-lon (Lưỡng Hà) có quy mô trao đổi, buôn bán lớn và sầm uất nhất thời bấy giờ. </a:t>
                      </a:r>
                      <a:r>
                        <a:rPr lang="vi-VN" sz="2400" dirty="0" smtClean="0">
                          <a:effectLst/>
                          <a:latin typeface="Times New Roman" panose="02020603050405020304" pitchFamily="18" charset="0"/>
                          <a:cs typeface="Times New Roman" panose="02020603050405020304" pitchFamily="18" charset="0"/>
                        </a:rPr>
                        <a:t>Sau </a:t>
                      </a:r>
                      <a:r>
                        <a:rPr lang="vi-VN" sz="2400" dirty="0">
                          <a:effectLst/>
                          <a:latin typeface="Times New Roman" panose="02020603050405020304" pitchFamily="18" charset="0"/>
                          <a:cs typeface="Times New Roman" panose="02020603050405020304" pitchFamily="18" charset="0"/>
                        </a:rPr>
                        <a:t>thế kỉ IV TCN, Ba-bi-lon và những thành thị khác ở Lưỡng Hà suy tàn. Văn minh Lưỡng Hà cũng theo đó mà sụp đổ.</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tc>
              </a:tr>
            </a:tbl>
          </a:graphicData>
        </a:graphic>
      </p:graphicFrame>
      <p:sp>
        <p:nvSpPr>
          <p:cNvPr id="44" name="TextBox 43"/>
          <p:cNvSpPr txBox="1"/>
          <p:nvPr/>
        </p:nvSpPr>
        <p:spPr>
          <a:xfrm>
            <a:off x="229830" y="3491540"/>
            <a:ext cx="5841467" cy="1200329"/>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1820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500"/>
                                        <p:tgtEl>
                                          <p:spTgt spid="103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ircle(in)">
                                      <p:cBhvr>
                                        <p:cTn id="34" dur="2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ircle(in)">
                                      <p:cBhvr>
                                        <p:cTn id="39" dur="2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34"/>
                                        </p:tgtEl>
                                      </p:cBhvr>
                                    </p:animEffect>
                                    <p:anim calcmode="lin" valueType="num">
                                      <p:cBhvr>
                                        <p:cTn id="44" dur="1000"/>
                                        <p:tgtEl>
                                          <p:spTgt spid="34"/>
                                        </p:tgtEl>
                                        <p:attrNameLst>
                                          <p:attrName>ppt_x</p:attrName>
                                        </p:attrNameLst>
                                      </p:cBhvr>
                                      <p:tavLst>
                                        <p:tav tm="0">
                                          <p:val>
                                            <p:strVal val="ppt_x"/>
                                          </p:val>
                                        </p:tav>
                                        <p:tav tm="100000">
                                          <p:val>
                                            <p:strVal val="ppt_x"/>
                                          </p:val>
                                        </p:tav>
                                      </p:tavLst>
                                    </p:anim>
                                    <p:anim calcmode="lin" valueType="num">
                                      <p:cBhvr>
                                        <p:cTn id="45" dur="1000"/>
                                        <p:tgtEl>
                                          <p:spTgt spid="34"/>
                                        </p:tgtEl>
                                        <p:attrNameLst>
                                          <p:attrName>ppt_y</p:attrName>
                                        </p:attrNameLst>
                                      </p:cBhvr>
                                      <p:tavLst>
                                        <p:tav tm="0">
                                          <p:val>
                                            <p:strVal val="ppt_y"/>
                                          </p:val>
                                        </p:tav>
                                        <p:tav tm="100000">
                                          <p:val>
                                            <p:strVal val="ppt_y+.1"/>
                                          </p:val>
                                        </p:tav>
                                      </p:tavLst>
                                    </p:anim>
                                    <p:set>
                                      <p:cBhvr>
                                        <p:cTn id="46" dur="1" fill="hold">
                                          <p:stCondLst>
                                            <p:cond delay="999"/>
                                          </p:stCondLst>
                                        </p:cTn>
                                        <p:tgtEl>
                                          <p:spTgt spid="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nodeType="clickEffect">
                                  <p:stCondLst>
                                    <p:cond delay="0"/>
                                  </p:stCondLst>
                                  <p:childTnLst>
                                    <p:animEffect transition="out" filter="fade">
                                      <p:cBhvr>
                                        <p:cTn id="50" dur="1000"/>
                                        <p:tgtEl>
                                          <p:spTgt spid="23"/>
                                        </p:tgtEl>
                                      </p:cBhvr>
                                    </p:animEffect>
                                    <p:anim calcmode="lin" valueType="num">
                                      <p:cBhvr>
                                        <p:cTn id="51" dur="1000"/>
                                        <p:tgtEl>
                                          <p:spTgt spid="23"/>
                                        </p:tgtEl>
                                        <p:attrNameLst>
                                          <p:attrName>ppt_x</p:attrName>
                                        </p:attrNameLst>
                                      </p:cBhvr>
                                      <p:tavLst>
                                        <p:tav tm="0">
                                          <p:val>
                                            <p:strVal val="ppt_x"/>
                                          </p:val>
                                        </p:tav>
                                        <p:tav tm="100000">
                                          <p:val>
                                            <p:strVal val="ppt_x"/>
                                          </p:val>
                                        </p:tav>
                                      </p:tavLst>
                                    </p:anim>
                                    <p:anim calcmode="lin" valueType="num">
                                      <p:cBhvr>
                                        <p:cTn id="52" dur="1000"/>
                                        <p:tgtEl>
                                          <p:spTgt spid="23"/>
                                        </p:tgtEl>
                                        <p:attrNameLst>
                                          <p:attrName>ppt_y</p:attrName>
                                        </p:attrNameLst>
                                      </p:cBhvr>
                                      <p:tavLst>
                                        <p:tav tm="0">
                                          <p:val>
                                            <p:strVal val="ppt_y"/>
                                          </p:val>
                                        </p:tav>
                                        <p:tav tm="100000">
                                          <p:val>
                                            <p:strVal val="ppt_y+.1"/>
                                          </p:val>
                                        </p:tav>
                                      </p:tavLst>
                                    </p:anim>
                                    <p:set>
                                      <p:cBhvr>
                                        <p:cTn id="53" dur="1" fill="hold">
                                          <p:stCondLst>
                                            <p:cond delay="999"/>
                                          </p:stCondLst>
                                        </p:cTn>
                                        <p:tgtEl>
                                          <p:spTgt spid="2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circle(in)">
                                      <p:cBhvr>
                                        <p:cTn id="58" dur="20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circle(in)">
                                      <p:cBhvr>
                                        <p:cTn id="63" dur="2000"/>
                                        <p:tgtEl>
                                          <p:spTgt spid="45"/>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45"/>
                                        </p:tgtEl>
                                      </p:cBhvr>
                                    </p:animEffect>
                                    <p:anim calcmode="lin" valueType="num">
                                      <p:cBhvr>
                                        <p:cTn id="68" dur="1000"/>
                                        <p:tgtEl>
                                          <p:spTgt spid="45"/>
                                        </p:tgtEl>
                                        <p:attrNameLst>
                                          <p:attrName>ppt_x</p:attrName>
                                        </p:attrNameLst>
                                      </p:cBhvr>
                                      <p:tavLst>
                                        <p:tav tm="0">
                                          <p:val>
                                            <p:strVal val="ppt_x"/>
                                          </p:val>
                                        </p:tav>
                                        <p:tav tm="100000">
                                          <p:val>
                                            <p:strVal val="ppt_x"/>
                                          </p:val>
                                        </p:tav>
                                      </p:tavLst>
                                    </p:anim>
                                    <p:anim calcmode="lin" valueType="num">
                                      <p:cBhvr>
                                        <p:cTn id="69" dur="1000"/>
                                        <p:tgtEl>
                                          <p:spTgt spid="45"/>
                                        </p:tgtEl>
                                        <p:attrNameLst>
                                          <p:attrName>ppt_y</p:attrName>
                                        </p:attrNameLst>
                                      </p:cBhvr>
                                      <p:tavLst>
                                        <p:tav tm="0">
                                          <p:val>
                                            <p:strVal val="ppt_y"/>
                                          </p:val>
                                        </p:tav>
                                        <p:tav tm="100000">
                                          <p:val>
                                            <p:strVal val="ppt_y+.1"/>
                                          </p:val>
                                        </p:tav>
                                      </p:tavLst>
                                    </p:anim>
                                    <p:set>
                                      <p:cBhvr>
                                        <p:cTn id="70" dur="1" fill="hold">
                                          <p:stCondLst>
                                            <p:cond delay="999"/>
                                          </p:stCondLst>
                                        </p:cTn>
                                        <p:tgtEl>
                                          <p:spTgt spid="4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circle(in)">
                                      <p:cBhvr>
                                        <p:cTn id="75" dur="2000"/>
                                        <p:tgtEl>
                                          <p:spTgt spid="46"/>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xit" presetSubtype="0" fill="hold" nodeType="clickEffect">
                                  <p:stCondLst>
                                    <p:cond delay="0"/>
                                  </p:stCondLst>
                                  <p:childTnLst>
                                    <p:animEffect transition="out" filter="fade">
                                      <p:cBhvr>
                                        <p:cTn id="79" dur="1000"/>
                                        <p:tgtEl>
                                          <p:spTgt spid="46"/>
                                        </p:tgtEl>
                                      </p:cBhvr>
                                    </p:animEffect>
                                    <p:anim calcmode="lin" valueType="num">
                                      <p:cBhvr>
                                        <p:cTn id="80" dur="1000"/>
                                        <p:tgtEl>
                                          <p:spTgt spid="46"/>
                                        </p:tgtEl>
                                        <p:attrNameLst>
                                          <p:attrName>ppt_x</p:attrName>
                                        </p:attrNameLst>
                                      </p:cBhvr>
                                      <p:tavLst>
                                        <p:tav tm="0">
                                          <p:val>
                                            <p:strVal val="ppt_x"/>
                                          </p:val>
                                        </p:tav>
                                        <p:tav tm="100000">
                                          <p:val>
                                            <p:strVal val="ppt_x"/>
                                          </p:val>
                                        </p:tav>
                                      </p:tavLst>
                                    </p:anim>
                                    <p:anim calcmode="lin" valueType="num">
                                      <p:cBhvr>
                                        <p:cTn id="81" dur="1000"/>
                                        <p:tgtEl>
                                          <p:spTgt spid="46"/>
                                        </p:tgtEl>
                                        <p:attrNameLst>
                                          <p:attrName>ppt_y</p:attrName>
                                        </p:attrNameLst>
                                      </p:cBhvr>
                                      <p:tavLst>
                                        <p:tav tm="0">
                                          <p:val>
                                            <p:strVal val="ppt_y"/>
                                          </p:val>
                                        </p:tav>
                                        <p:tav tm="100000">
                                          <p:val>
                                            <p:strVal val="ppt_y+.1"/>
                                          </p:val>
                                        </p:tav>
                                      </p:tavLst>
                                    </p:anim>
                                    <p:set>
                                      <p:cBhvr>
                                        <p:cTn id="82" dur="1" fill="hold">
                                          <p:stCondLst>
                                            <p:cond delay="999"/>
                                          </p:stCondLst>
                                        </p:cTn>
                                        <p:tgtEl>
                                          <p:spTgt spid="4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circle(in)">
                                      <p:cBhvr>
                                        <p:cTn id="8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6" grpId="0" animBg="1"/>
      <p:bldP spid="15" grpId="0"/>
      <p:bldP spid="32" grpId="0"/>
      <p:bldP spid="4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955" y="1157015"/>
            <a:ext cx="121920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955" y="1170989"/>
            <a:ext cx="1215849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 y="52392"/>
            <a:ext cx="12158497" cy="877607"/>
          </a:xfrm>
          <a:prstGeom prst="roundRect">
            <a:avLst>
              <a:gd name="adj" fmla="val 7378"/>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676401" y="126813"/>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3" name="Rounded Rectangle 12"/>
          <p:cNvSpPr/>
          <p:nvPr/>
        </p:nvSpPr>
        <p:spPr>
          <a:xfrm>
            <a:off x="76200" y="1143001"/>
            <a:ext cx="1208229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24200" y="100332"/>
            <a:ext cx="896715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00050"/>
            <a:ext cx="895861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pic>
        <p:nvPicPr>
          <p:cNvPr id="1032" name="Picture 8" descr="http://rs826.pbsrc.com/albums/zz186/willisnowell/Gifs/question_marks_bubbling_md_clr.gif~c200"/>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3147" y="4955702"/>
            <a:ext cx="701667" cy="70166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659416" y="1243286"/>
            <a:ext cx="532520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7030A0"/>
                </a:solidFill>
                <a:latin typeface="Times New Roman" panose="02020603050405020304" pitchFamily="18" charset="0"/>
                <a:cs typeface="Times New Roman" panose="02020603050405020304" pitchFamily="18" charset="0"/>
              </a:rPr>
              <a:t>Đô</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thị</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nền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văn</a:t>
            </a:r>
            <a:r>
              <a:rPr lang="en-US" sz="2400" b="1" dirty="0">
                <a:solidFill>
                  <a:srgbClr val="7030A0"/>
                </a:solidFill>
                <a:latin typeface="Times New Roman" panose="02020603050405020304" pitchFamily="18" charset="0"/>
                <a:cs typeface="Times New Roman" panose="02020603050405020304" pitchFamily="18" charset="0"/>
              </a:rPr>
              <a:t> minh </a:t>
            </a:r>
            <a:r>
              <a:rPr lang="en-US" sz="2400" b="1" dirty="0" err="1">
                <a:solidFill>
                  <a:srgbClr val="7030A0"/>
                </a:solidFill>
                <a:latin typeface="Times New Roman" panose="02020603050405020304" pitchFamily="18" charset="0"/>
                <a:cs typeface="Times New Roman" panose="02020603050405020304" pitchFamily="18" charset="0"/>
              </a:rPr>
              <a:t>cổ</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đại</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170792" y="1227668"/>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cxnSp>
        <p:nvCxnSpPr>
          <p:cNvPr id="3" name="Straight Connector 2"/>
          <p:cNvCxnSpPr>
            <a:stCxn id="13" idx="0"/>
          </p:cNvCxnSpPr>
          <p:nvPr/>
        </p:nvCxnSpPr>
        <p:spPr>
          <a:xfrm flipH="1">
            <a:off x="6098887" y="1143001"/>
            <a:ext cx="18461" cy="5572423"/>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 xmlns:a16="http://schemas.microsoft.com/office/drawing/2014/main" id="{22231808-4386-5E43-8295-3F201E9119DF}"/>
              </a:ext>
            </a:extLst>
          </p:cNvPr>
          <p:cNvPicPr>
            <a:picLocks noChangeAspect="1"/>
          </p:cNvPicPr>
          <p:nvPr/>
        </p:nvPicPr>
        <p:blipFill>
          <a:blip r:embed="rId6"/>
          <a:stretch>
            <a:fillRect/>
          </a:stretch>
        </p:blipFill>
        <p:spPr>
          <a:xfrm>
            <a:off x="40879" y="-4103"/>
            <a:ext cx="728809" cy="728809"/>
          </a:xfrm>
          <a:prstGeom prst="rect">
            <a:avLst/>
          </a:prstGeom>
        </p:spPr>
      </p:pic>
      <p:pic>
        <p:nvPicPr>
          <p:cNvPr id="69" name="Picture 2" descr="http://hdwallnpics.com/wp-content/gallery/thinking-cartoon-images/cartoon-boy-thinking-white-bubble-vector-illustration-31797939.jpg"/>
          <p:cNvPicPr>
            <a:picLocks noChangeAspect="1" noChangeArrowheads="1"/>
          </p:cNvPicPr>
          <p:nvPr/>
        </p:nvPicPr>
        <p:blipFill rotWithShape="1">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6088045" y="5380406"/>
            <a:ext cx="847719" cy="13229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217750" y="1130946"/>
            <a:ext cx="5859736" cy="3416320"/>
          </a:xfrm>
          <a:prstGeom prst="rect">
            <a:avLst/>
          </a:prstGeom>
        </p:spPr>
        <p:txBody>
          <a:bodyPr wrap="square">
            <a:spAutoFit/>
          </a:bodyPr>
          <a:lstStyle/>
          <a:p>
            <a:pPr algn="just"/>
            <a:r>
              <a:rPr lang="en-US" sz="2400" b="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vụ</a:t>
            </a:r>
            <a:r>
              <a:rPr lang="en-US" sz="2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2:</a:t>
            </a:r>
          </a:p>
          <a:p>
            <a:pPr algn="just"/>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SGK/189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2.4, 2.5),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solidFill>
                  <a:srgbClr val="0070C0"/>
                </a:solidFill>
                <a:latin typeface="Times New Roman" panose="02020603050405020304" pitchFamily="18" charset="0"/>
                <a:cs typeface="Times New Roman" panose="02020603050405020304" pitchFamily="18" charset="0"/>
              </a:rPr>
              <a:t>Trình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những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điều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kiện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địa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lịch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góp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phần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thành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cổ</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phương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Tây</a:t>
            </a:r>
            <a:r>
              <a:rPr lang="en-US" sz="2400"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thị</a:t>
            </a:r>
            <a:r>
              <a:rPr lang="en-US" sz="2400" dirty="0">
                <a:solidFill>
                  <a:srgbClr val="0070C0"/>
                </a:solidFill>
                <a:latin typeface="Times New Roman" panose="02020603050405020304" pitchFamily="18" charset="0"/>
                <a:cs typeface="Times New Roman" panose="02020603050405020304" pitchFamily="18" charset="0"/>
              </a:rPr>
              <a:t> A-ten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Rô</a:t>
            </a:r>
            <a:r>
              <a:rPr lang="en-US" sz="2400" dirty="0">
                <a:solidFill>
                  <a:srgbClr val="0070C0"/>
                </a:solidFill>
                <a:latin typeface="Times New Roman" panose="02020603050405020304" pitchFamily="18" charset="0"/>
                <a:cs typeface="Times New Roman" panose="02020603050405020304" pitchFamily="18" charset="0"/>
              </a:rPr>
              <a:t>-ma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trò</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như</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nền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văn</a:t>
            </a:r>
            <a:r>
              <a:rPr lang="en-US" sz="2400" dirty="0">
                <a:solidFill>
                  <a:srgbClr val="0070C0"/>
                </a:solidFill>
                <a:latin typeface="Times New Roman" panose="02020603050405020304" pitchFamily="18" charset="0"/>
                <a:cs typeface="Times New Roman" panose="02020603050405020304" pitchFamily="18" charset="0"/>
              </a:rPr>
              <a:t> minh </a:t>
            </a:r>
            <a:r>
              <a:rPr lang="en-US" sz="2400" dirty="0" err="1">
                <a:solidFill>
                  <a:srgbClr val="0070C0"/>
                </a:solidFill>
                <a:latin typeface="Times New Roman" panose="02020603050405020304" pitchFamily="18" charset="0"/>
                <a:cs typeface="Times New Roman" panose="02020603050405020304" pitchFamily="18" charset="0"/>
              </a:rPr>
              <a:t>Hy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Lạp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La </a:t>
            </a:r>
            <a:r>
              <a:rPr lang="en-US" sz="2400" dirty="0" err="1">
                <a:solidFill>
                  <a:srgbClr val="0070C0"/>
                </a:solidFill>
                <a:latin typeface="Times New Roman" panose="02020603050405020304" pitchFamily="18" charset="0"/>
                <a:cs typeface="Times New Roman" panose="02020603050405020304" pitchFamily="18" charset="0"/>
              </a:rPr>
              <a:t>Mã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cổ</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đại</a:t>
            </a:r>
            <a:r>
              <a:rPr lang="en-US" sz="2400" dirty="0" smtClean="0">
                <a:solidFill>
                  <a:srgbClr val="0070C0"/>
                </a:solidFill>
                <a:latin typeface="Times New Roman" panose="02020603050405020304" pitchFamily="18" charset="0"/>
                <a:cs typeface="Times New Roman" panose="02020603050405020304" pitchFamily="18" charset="0"/>
              </a:rPr>
              <a:t>?</a:t>
            </a:r>
            <a:r>
              <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183614" y="210636"/>
            <a:ext cx="8907737" cy="548355"/>
          </a:xfrm>
          <a:prstGeom prst="rect">
            <a:avLst/>
          </a:prstGeom>
        </p:spPr>
        <p:txBody>
          <a:bodyPr wrap="square">
            <a:spAutoFit/>
          </a:bodyPr>
          <a:lstStyle/>
          <a:p>
            <a:pPr marL="55563">
              <a:lnSpc>
                <a:spcPct val="115000"/>
              </a:lnSpc>
              <a:spcAft>
                <a:spcPts val="0"/>
              </a:spcAft>
              <a:tabLst>
                <a:tab pos="4876800"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 ĐỀ CHUNG 2.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THỊ: LỊCH SỬ VÀ HIỆN TẠI</a:t>
            </a:r>
            <a:endParaRPr lang="en-US"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2" name="TextBox 31"/>
          <p:cNvSpPr txBox="1"/>
          <p:nvPr/>
        </p:nvSpPr>
        <p:spPr>
          <a:xfrm>
            <a:off x="181338" y="1742982"/>
            <a:ext cx="5876930" cy="415498"/>
          </a:xfrm>
          <a:prstGeom prst="rect">
            <a:avLst/>
          </a:prstGeom>
          <a:noFill/>
        </p:spPr>
        <p:txBody>
          <a:bodyPr wrap="none" rtlCol="0">
            <a:spAutoFit/>
          </a:bodyPr>
          <a:lstStyle/>
          <a:p>
            <a:r>
              <a:rPr lang="en-US" sz="2100" b="1" i="1" dirty="0" smtClean="0">
                <a:latin typeface="Times New Roman" panose="02020603050405020304" pitchFamily="18" charset="0"/>
                <a:cs typeface="Times New Roman" panose="02020603050405020304" pitchFamily="18" charset="0"/>
              </a:rPr>
              <a:t>a.</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Đô</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thị</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và</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các</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nền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văn</a:t>
            </a:r>
            <a:r>
              <a:rPr lang="en-US" sz="2100" b="1" i="1" dirty="0">
                <a:latin typeface="Times New Roman" panose="02020603050405020304" pitchFamily="18" charset="0"/>
                <a:cs typeface="Times New Roman" panose="02020603050405020304" pitchFamily="18" charset="0"/>
              </a:rPr>
              <a:t> minh </a:t>
            </a:r>
            <a:r>
              <a:rPr lang="en-US" sz="2100" b="1" i="1" dirty="0" err="1">
                <a:latin typeface="Times New Roman" panose="02020603050405020304" pitchFamily="18" charset="0"/>
                <a:cs typeface="Times New Roman" panose="02020603050405020304" pitchFamily="18" charset="0"/>
              </a:rPr>
              <a:t>cổ</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đại</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phương</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Đông</a:t>
            </a:r>
            <a:endParaRPr lang="en-US" sz="2100" b="1" i="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73076" y="2062328"/>
            <a:ext cx="6016102" cy="415498"/>
          </a:xfrm>
          <a:prstGeom prst="rect">
            <a:avLst/>
          </a:prstGeom>
          <a:noFill/>
        </p:spPr>
        <p:txBody>
          <a:bodyPr wrap="square" rtlCol="0">
            <a:spAutoFit/>
          </a:bodyPr>
          <a:lstStyle/>
          <a:p>
            <a:r>
              <a:rPr lang="en-US" sz="2100" b="1" i="1" dirty="0">
                <a:latin typeface="Times New Roman" panose="02020603050405020304" pitchFamily="18" charset="0"/>
                <a:cs typeface="Times New Roman" panose="02020603050405020304" pitchFamily="18" charset="0"/>
              </a:rPr>
              <a:t>b</a:t>
            </a:r>
            <a:r>
              <a:rPr lang="en-US" sz="2100" b="1" i="1" dirty="0" smtClean="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Đô</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thị</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và</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các</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nền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văn</a:t>
            </a:r>
            <a:r>
              <a:rPr lang="en-US" sz="2100" b="1" i="1" dirty="0">
                <a:latin typeface="Times New Roman" panose="02020603050405020304" pitchFamily="18" charset="0"/>
                <a:cs typeface="Times New Roman" panose="02020603050405020304" pitchFamily="18" charset="0"/>
              </a:rPr>
              <a:t> minh </a:t>
            </a:r>
            <a:r>
              <a:rPr lang="en-US" sz="2100" b="1" i="1" dirty="0" err="1" smtClean="0">
                <a:latin typeface="Times New Roman" panose="02020603050405020304" pitchFamily="18" charset="0"/>
                <a:cs typeface="Times New Roman" panose="02020603050405020304" pitchFamily="18" charset="0"/>
              </a:rPr>
              <a:t>Hy</a:t>
            </a:r>
            <a:r>
              <a:rPr lang="en-US" sz="2100" b="1" i="1" dirty="0" smtClean="0">
                <a:latin typeface="Times New Roman" panose="02020603050405020304" pitchFamily="18" charset="0"/>
                <a:cs typeface="Times New Roman" panose="02020603050405020304" pitchFamily="18" charset="0"/>
              </a:rPr>
              <a:t> </a:t>
            </a:r>
            <a:r>
              <a:rPr lang="en-US" sz="2100" b="1" i="1" dirty="0" err="1" smtClean="0">
                <a:latin typeface="Times New Roman" panose="02020603050405020304" pitchFamily="18" charset="0"/>
                <a:cs typeface="Times New Roman" panose="02020603050405020304" pitchFamily="18" charset="0"/>
              </a:rPr>
              <a:t>Lạp</a:t>
            </a:r>
            <a:r>
              <a:rPr lang="en-US" sz="2100" b="1" i="1" dirty="0" smtClean="0">
                <a:latin typeface="Times New Roman" panose="02020603050405020304" pitchFamily="18" charset="0"/>
                <a:cs typeface="Times New Roman" panose="02020603050405020304" pitchFamily="18" charset="0"/>
              </a:rPr>
              <a:t>, </a:t>
            </a:r>
            <a:r>
              <a:rPr lang="en-US" sz="2100" b="1" i="1" dirty="0" err="1" smtClean="0">
                <a:latin typeface="Times New Roman" panose="02020603050405020304" pitchFamily="18" charset="0"/>
                <a:cs typeface="Times New Roman" panose="02020603050405020304" pitchFamily="18" charset="0"/>
              </a:rPr>
              <a:t>Rô</a:t>
            </a:r>
            <a:r>
              <a:rPr lang="en-US" sz="2100" b="1" i="1" dirty="0" smtClean="0">
                <a:latin typeface="Times New Roman" panose="02020603050405020304" pitchFamily="18" charset="0"/>
                <a:cs typeface="Times New Roman" panose="02020603050405020304" pitchFamily="18" charset="0"/>
              </a:rPr>
              <a:t> Ma </a:t>
            </a:r>
            <a:r>
              <a:rPr lang="en-US" sz="2100" b="1" i="1" dirty="0" err="1" smtClean="0">
                <a:latin typeface="Times New Roman" panose="02020603050405020304" pitchFamily="18" charset="0"/>
                <a:cs typeface="Times New Roman" panose="02020603050405020304" pitchFamily="18" charset="0"/>
              </a:rPr>
              <a:t>cổ</a:t>
            </a:r>
            <a:r>
              <a:rPr lang="en-US" sz="2100" b="1" i="1" dirty="0" smtClean="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đại</a:t>
            </a:r>
            <a:r>
              <a:rPr lang="en-US" sz="2100" b="1" i="1" dirty="0">
                <a:latin typeface="Times New Roman" panose="02020603050405020304" pitchFamily="18" charset="0"/>
                <a:cs typeface="Times New Roman" panose="02020603050405020304" pitchFamily="18" charset="0"/>
              </a:rPr>
              <a:t> </a:t>
            </a:r>
          </a:p>
        </p:txBody>
      </p:sp>
      <p:pic>
        <p:nvPicPr>
          <p:cNvPr id="35" name="Picture 34" descr="C:\Users\Admin\Pictures\Screenshots\Screenshot (581).png"/>
          <p:cNvPicPr/>
          <p:nvPr/>
        </p:nvPicPr>
        <p:blipFill rotWithShape="1">
          <a:blip r:embed="rId8">
            <a:extLst>
              <a:ext uri="{28A0092B-C50C-407E-A947-70E740481C1C}">
                <a14:useLocalDpi xmlns:a14="http://schemas.microsoft.com/office/drawing/2010/main" val="0"/>
              </a:ext>
            </a:extLst>
          </a:blip>
          <a:srcRect l="49854" t="24247" r="38751" b="54292"/>
          <a:stretch/>
        </p:blipFill>
        <p:spPr bwMode="auto">
          <a:xfrm>
            <a:off x="80962" y="2590228"/>
            <a:ext cx="2425065" cy="2569210"/>
          </a:xfrm>
          <a:prstGeom prst="rect">
            <a:avLst/>
          </a:prstGeom>
          <a:noFill/>
          <a:ln>
            <a:noFill/>
          </a:ln>
          <a:extLst>
            <a:ext uri="{53640926-AAD7-44D8-BBD7-CCE9431645EC}">
              <a14:shadowObscured xmlns:a14="http://schemas.microsoft.com/office/drawing/2010/main"/>
            </a:ext>
          </a:extLst>
        </p:spPr>
      </p:pic>
      <p:pic>
        <p:nvPicPr>
          <p:cNvPr id="36" name="Picture 35" descr="C:\Users\Admin\Pictures\Screenshots\Screenshot (581).png"/>
          <p:cNvPicPr/>
          <p:nvPr/>
        </p:nvPicPr>
        <p:blipFill rotWithShape="1">
          <a:blip r:embed="rId8">
            <a:extLst>
              <a:ext uri="{28A0092B-C50C-407E-A947-70E740481C1C}">
                <a14:useLocalDpi xmlns:a14="http://schemas.microsoft.com/office/drawing/2010/main" val="0"/>
              </a:ext>
            </a:extLst>
          </a:blip>
          <a:srcRect l="49969" t="45634" r="38687" b="39725"/>
          <a:stretch/>
        </p:blipFill>
        <p:spPr bwMode="auto">
          <a:xfrm>
            <a:off x="2535617" y="2634218"/>
            <a:ext cx="3463290" cy="2514600"/>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8458200" y="5657369"/>
            <a:ext cx="308098" cy="369332"/>
          </a:xfrm>
          <a:prstGeom prst="rect">
            <a:avLst/>
          </a:prstGeom>
          <a:noFill/>
        </p:spPr>
        <p:txBody>
          <a:bodyPr wrap="none" rtlCol="0">
            <a:spAutoFit/>
          </a:bodyPr>
          <a:lstStyle/>
          <a:p>
            <a:r>
              <a:rPr lang="en-US" dirty="0" smtClean="0"/>
              <a:t>- </a:t>
            </a:r>
            <a:endParaRPr lang="en-US" dirty="0"/>
          </a:p>
        </p:txBody>
      </p:sp>
      <p:sp>
        <p:nvSpPr>
          <p:cNvPr id="18" name="TextBox 17"/>
          <p:cNvSpPr txBox="1"/>
          <p:nvPr/>
        </p:nvSpPr>
        <p:spPr>
          <a:xfrm>
            <a:off x="6160464" y="3394158"/>
            <a:ext cx="5961785" cy="3416320"/>
          </a:xfrm>
          <a:prstGeom prst="rect">
            <a:avLst/>
          </a:prstGeom>
          <a:solidFill>
            <a:schemeClr val="accent1">
              <a:lumMod val="20000"/>
              <a:lumOff val="80000"/>
            </a:schemeClr>
          </a:solidFill>
        </p:spPr>
        <p:txBody>
          <a:bodyPr wrap="square" rtlCol="0">
            <a:spAutoFit/>
          </a:bodyPr>
          <a:lstStyle/>
          <a:p>
            <a:pPr algn="just"/>
            <a:r>
              <a:rPr lang="en-US" sz="2400" dirty="0">
                <a:solidFill>
                  <a:srgbClr val="C00000"/>
                </a:solidFill>
                <a:latin typeface="Times New Roman" panose="02020603050405020304" pitchFamily="18" charset="0"/>
                <a:cs typeface="Times New Roman" panose="02020603050405020304" pitchFamily="18" charset="0"/>
              </a:rPr>
              <a:t>*</a:t>
            </a:r>
            <a:r>
              <a:rPr lang="en-US" sz="2400" dirty="0" err="1" smtClean="0">
                <a:solidFill>
                  <a:srgbClr val="C00000"/>
                </a:solidFill>
                <a:latin typeface="Times New Roman" panose="02020603050405020304" pitchFamily="18" charset="0"/>
                <a:cs typeface="Times New Roman" panose="02020603050405020304" pitchFamily="18" charset="0"/>
              </a:rPr>
              <a:t>Những</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điều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kiện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địa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lí</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lịch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sử</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góp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phần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thành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thị</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cổ</a:t>
            </a:r>
            <a:r>
              <a:rPr lang="en-US" sz="2400" dirty="0" smtClean="0">
                <a:solidFill>
                  <a:srgbClr val="C00000"/>
                </a:solidFill>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nghiệp</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rượu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dầu</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liu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Lạp</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71945" y="2433991"/>
            <a:ext cx="5762964"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nghiệp</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107248764"/>
              </p:ext>
            </p:extLst>
          </p:nvPr>
        </p:nvGraphicFramePr>
        <p:xfrm>
          <a:off x="156855" y="3287990"/>
          <a:ext cx="5880989" cy="3657600"/>
        </p:xfrm>
        <a:graphic>
          <a:graphicData uri="http://schemas.openxmlformats.org/drawingml/2006/table">
            <a:tbl>
              <a:tblPr>
                <a:tableStyleId>{5C22544A-7EE6-4342-B048-85BDC9FD1C3A}</a:tableStyleId>
              </a:tblPr>
              <a:tblGrid>
                <a:gridCol w="5880989"/>
              </a:tblGrid>
              <a:tr h="0">
                <a:tc>
                  <a:txBody>
                    <a:bodyPr/>
                    <a:lstStyle/>
                    <a:p>
                      <a:pPr algn="just">
                        <a:spcAft>
                          <a:spcPts val="0"/>
                        </a:spcAft>
                      </a:pPr>
                      <a:r>
                        <a:rPr lang="vi-VN" sz="2400" dirty="0">
                          <a:effectLst/>
                          <a:latin typeface="Times New Roman" panose="02020603050405020304" pitchFamily="18" charset="0"/>
                          <a:cs typeface="Times New Roman" panose="02020603050405020304" pitchFamily="18" charset="0"/>
                        </a:rPr>
                        <a:t>Đô thị A-ten và Rô-ma đóng vai trò là trung tâm kinh tế, chính trị, văn hóa của nhà nước</a:t>
                      </a:r>
                      <a:endParaRPr lang="en-US" sz="2400" dirty="0">
                        <a:effectLst/>
                        <a:latin typeface="Times New Roman" panose="02020603050405020304" pitchFamily="18" charset="0"/>
                        <a:cs typeface="Times New Roman" panose="02020603050405020304" pitchFamily="18" charset="0"/>
                      </a:endParaRPr>
                    </a:p>
                    <a:p>
                      <a:pPr algn="just">
                        <a:spcAft>
                          <a:spcPts val="0"/>
                        </a:spcAft>
                      </a:pPr>
                      <a:r>
                        <a:rPr lang="vi-VN" sz="2400" dirty="0">
                          <a:effectLst/>
                          <a:latin typeface="Times New Roman" panose="02020603050405020304" pitchFamily="18" charset="0"/>
                          <a:cs typeface="Times New Roman" panose="02020603050405020304" pitchFamily="18" charset="0"/>
                        </a:rPr>
                        <a:t>- Đô thị A-ten (VII TCN- V TCN) các thành tựu: mô hình nhà nước dân chủ, văn học, chữ viết, toán học, kiến trúc, điêu khắc,... hầu hết khởi nguồn từ đây.</a:t>
                      </a:r>
                      <a:endParaRPr lang="en-US" sz="2400" dirty="0">
                        <a:effectLst/>
                        <a:latin typeface="Times New Roman" panose="02020603050405020304" pitchFamily="18" charset="0"/>
                        <a:cs typeface="Times New Roman" panose="02020603050405020304" pitchFamily="18" charset="0"/>
                      </a:endParaRPr>
                    </a:p>
                    <a:p>
                      <a:pPr algn="just">
                        <a:spcAft>
                          <a:spcPts val="0"/>
                        </a:spcAft>
                      </a:pPr>
                      <a:r>
                        <a:rPr lang="vi-VN" sz="2400" dirty="0">
                          <a:effectLst/>
                          <a:latin typeface="Times New Roman" panose="02020603050405020304" pitchFamily="18" charset="0"/>
                          <a:cs typeface="Times New Roman" panose="02020603050405020304" pitchFamily="18" charset="0"/>
                        </a:rPr>
                        <a:t>- Đô thị cổ Rô-ma (146 TCN - 476) đóng góp cho văn minh La Mã cổ đại: hệ thống pháp luật, thể chế cộng hòa, quy hoạch và xây dựng đô thị,...</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solidFill>
                      <a:schemeClr val="accent6">
                        <a:lumMod val="20000"/>
                        <a:lumOff val="80000"/>
                      </a:schemeClr>
                    </a:solidFill>
                  </a:tcPr>
                </a:tc>
              </a:tr>
            </a:tbl>
          </a:graphicData>
        </a:graphic>
      </p:graphicFrame>
      <p:sp>
        <p:nvSpPr>
          <p:cNvPr id="21" name="Left Arrow 20"/>
          <p:cNvSpPr/>
          <p:nvPr/>
        </p:nvSpPr>
        <p:spPr>
          <a:xfrm>
            <a:off x="5884522" y="4261232"/>
            <a:ext cx="378468" cy="3177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60852" y="3144382"/>
            <a:ext cx="5737815"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280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iterate type="lt">
                                    <p:tmPct val="0"/>
                                  </p:iterate>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2000"/>
                                        <p:tgtEl>
                                          <p:spTgt spid="35"/>
                                        </p:tgtEl>
                                      </p:cBhvr>
                                    </p:animEffect>
                                  </p:childTnLst>
                                </p:cTn>
                              </p:par>
                              <p:par>
                                <p:cTn id="25" presetID="6" presetClass="entr" presetSubtype="16"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in)">
                                      <p:cBhvr>
                                        <p:cTn id="27" dur="2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35"/>
                                        </p:tgtEl>
                                      </p:cBhvr>
                                    </p:animEffect>
                                    <p:anim calcmode="lin" valueType="num">
                                      <p:cBhvr>
                                        <p:cTn id="37" dur="1000"/>
                                        <p:tgtEl>
                                          <p:spTgt spid="35"/>
                                        </p:tgtEl>
                                        <p:attrNameLst>
                                          <p:attrName>ppt_x</p:attrName>
                                        </p:attrNameLst>
                                      </p:cBhvr>
                                      <p:tavLst>
                                        <p:tav tm="0">
                                          <p:val>
                                            <p:strVal val="ppt_x"/>
                                          </p:val>
                                        </p:tav>
                                        <p:tav tm="100000">
                                          <p:val>
                                            <p:strVal val="ppt_x"/>
                                          </p:val>
                                        </p:tav>
                                      </p:tavLst>
                                    </p:anim>
                                    <p:anim calcmode="lin" valueType="num">
                                      <p:cBhvr>
                                        <p:cTn id="38" dur="1000"/>
                                        <p:tgtEl>
                                          <p:spTgt spid="35"/>
                                        </p:tgtEl>
                                        <p:attrNameLst>
                                          <p:attrName>ppt_y</p:attrName>
                                        </p:attrNameLst>
                                      </p:cBhvr>
                                      <p:tavLst>
                                        <p:tav tm="0">
                                          <p:val>
                                            <p:strVal val="ppt_y"/>
                                          </p:val>
                                        </p:tav>
                                        <p:tav tm="100000">
                                          <p:val>
                                            <p:strVal val="ppt_y+.1"/>
                                          </p:val>
                                        </p:tav>
                                      </p:tavLst>
                                    </p:anim>
                                    <p:set>
                                      <p:cBhvr>
                                        <p:cTn id="39" dur="1" fill="hold">
                                          <p:stCondLst>
                                            <p:cond delay="999"/>
                                          </p:stCondLst>
                                        </p:cTn>
                                        <p:tgtEl>
                                          <p:spTgt spid="35"/>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36"/>
                                        </p:tgtEl>
                                      </p:cBhvr>
                                    </p:animEffect>
                                    <p:anim calcmode="lin" valueType="num">
                                      <p:cBhvr>
                                        <p:cTn id="42" dur="1000"/>
                                        <p:tgtEl>
                                          <p:spTgt spid="36"/>
                                        </p:tgtEl>
                                        <p:attrNameLst>
                                          <p:attrName>ppt_x</p:attrName>
                                        </p:attrNameLst>
                                      </p:cBhvr>
                                      <p:tavLst>
                                        <p:tav tm="0">
                                          <p:val>
                                            <p:strVal val="ppt_x"/>
                                          </p:val>
                                        </p:tav>
                                        <p:tav tm="100000">
                                          <p:val>
                                            <p:strVal val="ppt_x"/>
                                          </p:val>
                                        </p:tav>
                                      </p:tavLst>
                                    </p:anim>
                                    <p:anim calcmode="lin" valueType="num">
                                      <p:cBhvr>
                                        <p:cTn id="43" dur="1000"/>
                                        <p:tgtEl>
                                          <p:spTgt spid="36"/>
                                        </p:tgtEl>
                                        <p:attrNameLst>
                                          <p:attrName>ppt_y</p:attrName>
                                        </p:attrNameLst>
                                      </p:cBhvr>
                                      <p:tavLst>
                                        <p:tav tm="0">
                                          <p:val>
                                            <p:strVal val="ppt_y"/>
                                          </p:val>
                                        </p:tav>
                                        <p:tav tm="100000">
                                          <p:val>
                                            <p:strVal val="ppt_y+.1"/>
                                          </p:val>
                                        </p:tav>
                                      </p:tavLst>
                                    </p:anim>
                                    <p:set>
                                      <p:cBhvr>
                                        <p:cTn id="44" dur="1" fill="hold">
                                          <p:stCondLst>
                                            <p:cond delay="999"/>
                                          </p:stCondLst>
                                        </p:cTn>
                                        <p:tgtEl>
                                          <p:spTgt spid="36"/>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18"/>
                                        </p:tgtEl>
                                      </p:cBhvr>
                                    </p:animEffect>
                                    <p:anim calcmode="lin" valueType="num">
                                      <p:cBhvr>
                                        <p:cTn id="47" dur="1000"/>
                                        <p:tgtEl>
                                          <p:spTgt spid="18"/>
                                        </p:tgtEl>
                                        <p:attrNameLst>
                                          <p:attrName>ppt_x</p:attrName>
                                        </p:attrNameLst>
                                      </p:cBhvr>
                                      <p:tavLst>
                                        <p:tav tm="0">
                                          <p:val>
                                            <p:strVal val="ppt_x"/>
                                          </p:val>
                                        </p:tav>
                                        <p:tav tm="100000">
                                          <p:val>
                                            <p:strVal val="ppt_x"/>
                                          </p:val>
                                        </p:tav>
                                      </p:tavLst>
                                    </p:anim>
                                    <p:anim calcmode="lin" valueType="num">
                                      <p:cBhvr>
                                        <p:cTn id="48" dur="1000"/>
                                        <p:tgtEl>
                                          <p:spTgt spid="18"/>
                                        </p:tgtEl>
                                        <p:attrNameLst>
                                          <p:attrName>ppt_y</p:attrName>
                                        </p:attrNameLst>
                                      </p:cBhvr>
                                      <p:tavLst>
                                        <p:tav tm="0">
                                          <p:val>
                                            <p:strVal val="ppt_y"/>
                                          </p:val>
                                        </p:tav>
                                        <p:tav tm="100000">
                                          <p:val>
                                            <p:strVal val="ppt_y+.1"/>
                                          </p:val>
                                        </p:tav>
                                      </p:tavLst>
                                    </p:anim>
                                    <p:set>
                                      <p:cBhvr>
                                        <p:cTn id="49" dur="1" fill="hold">
                                          <p:stCondLst>
                                            <p:cond delay="999"/>
                                          </p:stCondLst>
                                        </p:cTn>
                                        <p:tgtEl>
                                          <p:spTgt spid="1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0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mph" presetSubtype="0" fill="hold" nodeType="clickEffect">
                                  <p:stCondLst>
                                    <p:cond delay="0"/>
                                  </p:stCondLst>
                                  <p:iterate type="lt">
                                    <p:tmPct val="4000"/>
                                  </p:iterate>
                                  <p:childTnLst>
                                    <p:set>
                                      <p:cBhvr override="childStyle">
                                        <p:cTn id="58" dur="500" fill="hold"/>
                                        <p:tgtEl>
                                          <p:spTgt spid="15">
                                            <p:txEl>
                                              <p:pRg st="3" end="3"/>
                                            </p:txEl>
                                          </p:spTgt>
                                        </p:tgtEl>
                                        <p:attrNameLst>
                                          <p:attrName>style.color</p:attrName>
                                        </p:attrNameLst>
                                      </p:cBhvr>
                                      <p:to>
                                        <p:clrVal>
                                          <a:schemeClr val="accent2"/>
                                        </p:clrVal>
                                      </p:to>
                                    </p:set>
                                    <p:set>
                                      <p:cBhvr>
                                        <p:cTn id="59" dur="500" fill="hold"/>
                                        <p:tgtEl>
                                          <p:spTgt spid="15">
                                            <p:txEl>
                                              <p:pRg st="3" end="3"/>
                                            </p:txEl>
                                          </p:spTgt>
                                        </p:tgtEl>
                                        <p:attrNameLst>
                                          <p:attrName>fillcolor</p:attrName>
                                        </p:attrNameLst>
                                      </p:cBhvr>
                                      <p:to>
                                        <p:clrVal>
                                          <a:schemeClr val="accent2"/>
                                        </p:clrVal>
                                      </p:to>
                                    </p:set>
                                    <p:set>
                                      <p:cBhvr>
                                        <p:cTn id="60" dur="500" fill="hold"/>
                                        <p:tgtEl>
                                          <p:spTgt spid="15">
                                            <p:txEl>
                                              <p:pRg st="3" end="3"/>
                                            </p:txEl>
                                          </p:spTgt>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circle(in)">
                                      <p:cBhvr>
                                        <p:cTn id="70" dur="20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21"/>
                                        </p:tgtEl>
                                      </p:cBhvr>
                                    </p:animEffect>
                                    <p:anim calcmode="lin" valueType="num">
                                      <p:cBhvr>
                                        <p:cTn id="75" dur="1000"/>
                                        <p:tgtEl>
                                          <p:spTgt spid="21"/>
                                        </p:tgtEl>
                                        <p:attrNameLst>
                                          <p:attrName>ppt_x</p:attrName>
                                        </p:attrNameLst>
                                      </p:cBhvr>
                                      <p:tavLst>
                                        <p:tav tm="0">
                                          <p:val>
                                            <p:strVal val="ppt_x"/>
                                          </p:val>
                                        </p:tav>
                                        <p:tav tm="100000">
                                          <p:val>
                                            <p:strVal val="ppt_x"/>
                                          </p:val>
                                        </p:tav>
                                      </p:tavLst>
                                    </p:anim>
                                    <p:anim calcmode="lin" valueType="num">
                                      <p:cBhvr>
                                        <p:cTn id="76" dur="1000"/>
                                        <p:tgtEl>
                                          <p:spTgt spid="21"/>
                                        </p:tgtEl>
                                        <p:attrNameLst>
                                          <p:attrName>ppt_y</p:attrName>
                                        </p:attrNameLst>
                                      </p:cBhvr>
                                      <p:tavLst>
                                        <p:tav tm="0">
                                          <p:val>
                                            <p:strVal val="ppt_y"/>
                                          </p:val>
                                        </p:tav>
                                        <p:tav tm="100000">
                                          <p:val>
                                            <p:strVal val="ppt_y+.1"/>
                                          </p:val>
                                        </p:tav>
                                      </p:tavLst>
                                    </p:anim>
                                    <p:set>
                                      <p:cBhvr>
                                        <p:cTn id="77" dur="1" fill="hold">
                                          <p:stCondLst>
                                            <p:cond delay="999"/>
                                          </p:stCondLst>
                                        </p:cTn>
                                        <p:tgtEl>
                                          <p:spTgt spid="21"/>
                                        </p:tgtEl>
                                        <p:attrNameLst>
                                          <p:attrName>style.visibility</p:attrName>
                                        </p:attrNameLst>
                                      </p:cBhvr>
                                      <p:to>
                                        <p:strVal val="hidden"/>
                                      </p:to>
                                    </p:set>
                                  </p:childTnLst>
                                </p:cTn>
                              </p:par>
                              <p:par>
                                <p:cTn id="78" presetID="42" presetClass="exit" presetSubtype="0" fill="hold" nodeType="withEffect">
                                  <p:stCondLst>
                                    <p:cond delay="0"/>
                                  </p:stCondLst>
                                  <p:childTnLst>
                                    <p:animEffect transition="out" filter="fade">
                                      <p:cBhvr>
                                        <p:cTn id="79" dur="1000"/>
                                        <p:tgtEl>
                                          <p:spTgt spid="20"/>
                                        </p:tgtEl>
                                      </p:cBhvr>
                                    </p:animEffect>
                                    <p:anim calcmode="lin" valueType="num">
                                      <p:cBhvr>
                                        <p:cTn id="80" dur="1000"/>
                                        <p:tgtEl>
                                          <p:spTgt spid="20"/>
                                        </p:tgtEl>
                                        <p:attrNameLst>
                                          <p:attrName>ppt_x</p:attrName>
                                        </p:attrNameLst>
                                      </p:cBhvr>
                                      <p:tavLst>
                                        <p:tav tm="0">
                                          <p:val>
                                            <p:strVal val="ppt_x"/>
                                          </p:val>
                                        </p:tav>
                                        <p:tav tm="100000">
                                          <p:val>
                                            <p:strVal val="ppt_x"/>
                                          </p:val>
                                        </p:tav>
                                      </p:tavLst>
                                    </p:anim>
                                    <p:anim calcmode="lin" valueType="num">
                                      <p:cBhvr>
                                        <p:cTn id="81" dur="1000"/>
                                        <p:tgtEl>
                                          <p:spTgt spid="20"/>
                                        </p:tgtEl>
                                        <p:attrNameLst>
                                          <p:attrName>ppt_y</p:attrName>
                                        </p:attrNameLst>
                                      </p:cBhvr>
                                      <p:tavLst>
                                        <p:tav tm="0">
                                          <p:val>
                                            <p:strVal val="ppt_y"/>
                                          </p:val>
                                        </p:tav>
                                        <p:tav tm="100000">
                                          <p:val>
                                            <p:strVal val="ppt_y+.1"/>
                                          </p:val>
                                        </p:tav>
                                      </p:tavLst>
                                    </p:anim>
                                    <p:set>
                                      <p:cBhvr>
                                        <p:cTn id="82" dur="1" fill="hold">
                                          <p:stCondLst>
                                            <p:cond delay="999"/>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circle(in)">
                                      <p:cBhvr>
                                        <p:cTn id="8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18" grpId="0" animBg="1"/>
      <p:bldP spid="18" grpId="1" animBg="1"/>
      <p:bldP spid="19" grpId="0"/>
      <p:bldP spid="21" grpId="0" animBg="1"/>
      <p:bldP spid="21" grpId="1"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955" y="1157015"/>
            <a:ext cx="121920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955" y="1170989"/>
            <a:ext cx="1215849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 y="52392"/>
            <a:ext cx="12158497" cy="877607"/>
          </a:xfrm>
          <a:prstGeom prst="roundRect">
            <a:avLst>
              <a:gd name="adj" fmla="val 7378"/>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676401" y="126813"/>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3" name="Rounded Rectangle 12"/>
          <p:cNvSpPr/>
          <p:nvPr/>
        </p:nvSpPr>
        <p:spPr>
          <a:xfrm>
            <a:off x="76200" y="1143001"/>
            <a:ext cx="1208229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24200" y="100332"/>
            <a:ext cx="896715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00050"/>
            <a:ext cx="895861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pic>
        <p:nvPicPr>
          <p:cNvPr id="1032" name="Picture 8" descr="http://rs826.pbsrc.com/albums/zz186/willisnowell/Gifs/question_marks_bubbling_md_clr.gif~c200"/>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3147" y="4955702"/>
            <a:ext cx="701667" cy="70166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600799" y="1243286"/>
            <a:ext cx="549808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7030A0"/>
                </a:solidFill>
                <a:latin typeface="Times New Roman" panose="02020603050405020304" pitchFamily="18" charset="0"/>
                <a:cs typeface="Times New Roman" panose="02020603050405020304" pitchFamily="18" charset="0"/>
              </a:rPr>
              <a:t>Các</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đô</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thị</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châu</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Âu</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thời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trung</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đại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và</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vai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trò</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của</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giới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thương</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nhân</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170792" y="1227668"/>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cxnSp>
        <p:nvCxnSpPr>
          <p:cNvPr id="3" name="Straight Connector 2"/>
          <p:cNvCxnSpPr>
            <a:stCxn id="13" idx="0"/>
          </p:cNvCxnSpPr>
          <p:nvPr/>
        </p:nvCxnSpPr>
        <p:spPr>
          <a:xfrm flipH="1">
            <a:off x="6098887" y="1143001"/>
            <a:ext cx="18461" cy="5572423"/>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 xmlns:a16="http://schemas.microsoft.com/office/drawing/2014/main" id="{22231808-4386-5E43-8295-3F201E9119DF}"/>
              </a:ext>
            </a:extLst>
          </p:cNvPr>
          <p:cNvPicPr>
            <a:picLocks noChangeAspect="1"/>
          </p:cNvPicPr>
          <p:nvPr/>
        </p:nvPicPr>
        <p:blipFill>
          <a:blip r:embed="rId6"/>
          <a:stretch>
            <a:fillRect/>
          </a:stretch>
        </p:blipFill>
        <p:spPr>
          <a:xfrm>
            <a:off x="40879" y="-4103"/>
            <a:ext cx="728809" cy="728809"/>
          </a:xfrm>
          <a:prstGeom prst="rect">
            <a:avLst/>
          </a:prstGeom>
        </p:spPr>
      </p:pic>
      <p:pic>
        <p:nvPicPr>
          <p:cNvPr id="69" name="Picture 2" descr="http://hdwallnpics.com/wp-content/gallery/thinking-cartoon-images/cartoon-boy-thinking-white-bubble-vector-illustration-31797939.jpg"/>
          <p:cNvPicPr>
            <a:picLocks noChangeAspect="1" noChangeArrowheads="1"/>
          </p:cNvPicPr>
          <p:nvPr/>
        </p:nvPicPr>
        <p:blipFill rotWithShape="1">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6088045" y="5380406"/>
            <a:ext cx="847719" cy="13229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217750" y="1130946"/>
            <a:ext cx="5859736" cy="3785652"/>
          </a:xfrm>
          <a:prstGeom prst="rect">
            <a:avLst/>
          </a:prstGeom>
        </p:spPr>
        <p:txBody>
          <a:bodyPr wrap="square">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liệu</a:t>
            </a:r>
            <a:r>
              <a:rPr lang="en-US" sz="2400" dirty="0">
                <a:solidFill>
                  <a:srgbClr val="FF0000"/>
                </a:solidFill>
                <a:latin typeface="Times New Roman" panose="02020603050405020304" pitchFamily="18" charset="0"/>
                <a:cs typeface="Times New Roman" panose="02020603050405020304" pitchFamily="18" charset="0"/>
              </a:rPr>
              <a:t> SGK/190, 191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2.6, 2.7, 2.8</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2.9),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hãy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biết</a:t>
            </a:r>
            <a:r>
              <a:rPr lang="en-US" sz="2400" dirty="0" smtClean="0">
                <a:solidFill>
                  <a:srgbClr val="FF0000"/>
                </a:solidFill>
                <a:latin typeface="Times New Roman" panose="02020603050405020304" pitchFamily="18" charset="0"/>
                <a:cs typeface="Times New Roman" panose="02020603050405020304" pitchFamily="18" charset="0"/>
              </a:rPr>
              <a:t>:</a:t>
            </a:r>
          </a:p>
          <a:p>
            <a:pPr algn="just"/>
            <a:r>
              <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Vùng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 ở </a:t>
            </a:r>
            <a:r>
              <a:rPr lang="en-US" sz="2400" dirty="0" err="1">
                <a:solidFill>
                  <a:srgbClr val="0070C0"/>
                </a:solidFill>
                <a:latin typeface="Times New Roman" panose="02020603050405020304" pitchFamily="18" charset="0"/>
                <a:cs typeface="Times New Roman" panose="02020603050405020304" pitchFamily="18" charset="0"/>
              </a:rPr>
              <a:t>châu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tập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triển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kỉ</a:t>
            </a:r>
            <a:r>
              <a:rPr lang="en-US" sz="2400" dirty="0">
                <a:solidFill>
                  <a:srgbClr val="0070C0"/>
                </a:solidFill>
                <a:latin typeface="Times New Roman" panose="02020603050405020304" pitchFamily="18" charset="0"/>
                <a:cs typeface="Times New Roman" panose="02020603050405020304" pitchFamily="18" charset="0"/>
              </a:rPr>
              <a:t> XIV? </a:t>
            </a:r>
            <a:r>
              <a:rPr lang="en-US" sz="2400" dirty="0" err="1">
                <a:solidFill>
                  <a:srgbClr val="0070C0"/>
                </a:solidFill>
                <a:latin typeface="Times New Roman" panose="02020603050405020304" pitchFamily="18" charset="0"/>
                <a:cs typeface="Times New Roman" panose="02020603050405020304" pitchFamily="18" charset="0"/>
              </a:rPr>
              <a:t>Vùng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tập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triển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kỉ</a:t>
            </a:r>
            <a:r>
              <a:rPr lang="en-US" sz="2400" dirty="0">
                <a:solidFill>
                  <a:srgbClr val="0070C0"/>
                </a:solidFill>
                <a:latin typeface="Times New Roman" panose="02020603050405020304" pitchFamily="18" charset="0"/>
                <a:cs typeface="Times New Roman" panose="02020603050405020304" pitchFamily="18" charset="0"/>
              </a:rPr>
              <a:t> XV? </a:t>
            </a:r>
            <a:r>
              <a:rPr lang="en-US" sz="2400" dirty="0" err="1">
                <a:solidFill>
                  <a:srgbClr val="0070C0"/>
                </a:solidFill>
                <a:latin typeface="Times New Roman" panose="02020603050405020304" pitchFamily="18" charset="0"/>
                <a:cs typeface="Times New Roman" panose="02020603050405020304" pitchFamily="18" charset="0"/>
              </a:rPr>
              <a:t>Tại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sự</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thay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đổi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này</a:t>
            </a:r>
            <a:r>
              <a:rPr lang="en-US" sz="2400"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Hãy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nêu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trò</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thương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sự</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triển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đại</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3183614" y="210636"/>
            <a:ext cx="8907737" cy="548355"/>
          </a:xfrm>
          <a:prstGeom prst="rect">
            <a:avLst/>
          </a:prstGeom>
        </p:spPr>
        <p:txBody>
          <a:bodyPr wrap="square">
            <a:spAutoFit/>
          </a:bodyPr>
          <a:lstStyle/>
          <a:p>
            <a:pPr marL="55563">
              <a:lnSpc>
                <a:spcPct val="115000"/>
              </a:lnSpc>
              <a:spcAft>
                <a:spcPts val="0"/>
              </a:spcAft>
              <a:tabLst>
                <a:tab pos="4876800"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 ĐỀ CHUNG 2.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THỊ: LỊCH SỬ VÀ HIỆN TẠI</a:t>
            </a:r>
            <a:endParaRPr lang="en-US"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2" name="TextBox 31"/>
          <p:cNvSpPr txBox="1"/>
          <p:nvPr/>
        </p:nvSpPr>
        <p:spPr>
          <a:xfrm>
            <a:off x="179880" y="1851818"/>
            <a:ext cx="5956860" cy="707886"/>
          </a:xfrm>
          <a:prstGeom prst="rect">
            <a:avLst/>
          </a:prstGeom>
          <a:noFill/>
        </p:spPr>
        <p:txBody>
          <a:bodyPr wrap="square" rtlCol="0">
            <a:spAutoFit/>
          </a:bodyPr>
          <a:lstStyle/>
          <a:p>
            <a:pPr algn="just"/>
            <a:r>
              <a:rPr lang="en-US" sz="2000" b="1" i="1" dirty="0" smtClean="0">
                <a:latin typeface="Times New Roman" panose="02020603050405020304" pitchFamily="18" charset="0"/>
                <a:cs typeface="Times New Roman" panose="02020603050405020304" pitchFamily="18" charset="0"/>
              </a:rPr>
              <a:t>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Sự</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ra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triển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thị</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đại</a:t>
            </a:r>
            <a:endParaRPr lang="en-US" sz="2000" b="1" i="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8458200" y="5657369"/>
            <a:ext cx="308098" cy="369332"/>
          </a:xfrm>
          <a:prstGeom prst="rect">
            <a:avLst/>
          </a:prstGeom>
          <a:noFill/>
        </p:spPr>
        <p:txBody>
          <a:bodyPr wrap="none" rtlCol="0">
            <a:spAutoFit/>
          </a:bodyPr>
          <a:lstStyle/>
          <a:p>
            <a:r>
              <a:rPr lang="en-US" dirty="0" smtClean="0"/>
              <a:t>- </a:t>
            </a:r>
            <a:endParaRPr lang="en-US" dirty="0"/>
          </a:p>
        </p:txBody>
      </p:sp>
      <p:pic>
        <p:nvPicPr>
          <p:cNvPr id="23" name="Picture 22" descr="https://lh6.googleusercontent.com/XhZRicVGpM-VIZJApzShAs2Fr8bupfBwCwr82QFo4H3vQ7hGudKJz1eM2XomFTPupO7_kl9Mf_nhghEPrjohEQ_HUY0LNXOD2W0K0wuVkYcbASiT5dI4noetPqAWZNkJbzom37zK0VMX4edIF6kEBQ"/>
          <p:cNvPicPr/>
          <p:nvPr/>
        </p:nvPicPr>
        <p:blipFill>
          <a:blip r:embed="rId8">
            <a:extLst>
              <a:ext uri="{28A0092B-C50C-407E-A947-70E740481C1C}">
                <a14:useLocalDpi xmlns:a14="http://schemas.microsoft.com/office/drawing/2010/main" val="0"/>
              </a:ext>
            </a:extLst>
          </a:blip>
          <a:srcRect/>
          <a:stretch>
            <a:fillRect/>
          </a:stretch>
        </p:blipFill>
        <p:spPr bwMode="auto">
          <a:xfrm>
            <a:off x="147340" y="2571759"/>
            <a:ext cx="5907201" cy="4119555"/>
          </a:xfrm>
          <a:prstGeom prst="rect">
            <a:avLst/>
          </a:prstGeom>
          <a:noFill/>
          <a:ln>
            <a:noFill/>
          </a:ln>
        </p:spPr>
      </p:pic>
      <p:pic>
        <p:nvPicPr>
          <p:cNvPr id="24" name="Picture 23" descr="C:\Users\Admin\Pictures\Screenshots\Screenshot (582).png"/>
          <p:cNvPicPr/>
          <p:nvPr/>
        </p:nvPicPr>
        <p:blipFill rotWithShape="1">
          <a:blip r:embed="rId9">
            <a:extLst>
              <a:ext uri="{28A0092B-C50C-407E-A947-70E740481C1C}">
                <a14:useLocalDpi xmlns:a14="http://schemas.microsoft.com/office/drawing/2010/main" val="0"/>
              </a:ext>
            </a:extLst>
          </a:blip>
          <a:srcRect l="41854" t="21505" r="16154" b="16393"/>
          <a:stretch/>
        </p:blipFill>
        <p:spPr bwMode="auto">
          <a:xfrm>
            <a:off x="6161693" y="3728857"/>
            <a:ext cx="5874661" cy="31291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1527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ircle(in)">
                                      <p:cBhvr>
                                        <p:cTn id="15" dur="2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iterate type="lt">
                                    <p:tmPct val="0"/>
                                  </p:iterate>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6" grpId="0" animBg="1"/>
      <p:bldP spid="15"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955" y="1157015"/>
            <a:ext cx="121920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955" y="1170989"/>
            <a:ext cx="1215849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 y="52392"/>
            <a:ext cx="12158497" cy="877607"/>
          </a:xfrm>
          <a:prstGeom prst="roundRect">
            <a:avLst>
              <a:gd name="adj" fmla="val 7378"/>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676401" y="126813"/>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3" name="Rounded Rectangle 12"/>
          <p:cNvSpPr/>
          <p:nvPr/>
        </p:nvSpPr>
        <p:spPr>
          <a:xfrm>
            <a:off x="76200" y="1143001"/>
            <a:ext cx="1208229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24200" y="100332"/>
            <a:ext cx="896715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00050"/>
            <a:ext cx="895861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pic>
        <p:nvPicPr>
          <p:cNvPr id="1032" name="Picture 8" descr="http://rs826.pbsrc.com/albums/zz186/willisnowell/Gifs/question_marks_bubbling_md_clr.gif~c200"/>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3147" y="4955702"/>
            <a:ext cx="701667" cy="70166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600799" y="1243286"/>
            <a:ext cx="549808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7030A0"/>
                </a:solidFill>
                <a:latin typeface="Times New Roman" panose="02020603050405020304" pitchFamily="18" charset="0"/>
                <a:cs typeface="Times New Roman" panose="02020603050405020304" pitchFamily="18" charset="0"/>
              </a:rPr>
              <a:t>Các</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đô</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thị</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châu</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Âu</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thời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trung</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đại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và</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vai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trò</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của</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giới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thương</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nhân</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170792" y="1227668"/>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cxnSp>
        <p:nvCxnSpPr>
          <p:cNvPr id="3" name="Straight Connector 2"/>
          <p:cNvCxnSpPr>
            <a:stCxn id="13" idx="0"/>
          </p:cNvCxnSpPr>
          <p:nvPr/>
        </p:nvCxnSpPr>
        <p:spPr>
          <a:xfrm flipH="1">
            <a:off x="6098887" y="1143001"/>
            <a:ext cx="18461" cy="5572423"/>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 xmlns:a16="http://schemas.microsoft.com/office/drawing/2014/main" id="{22231808-4386-5E43-8295-3F201E9119DF}"/>
              </a:ext>
            </a:extLst>
          </p:cNvPr>
          <p:cNvPicPr>
            <a:picLocks noChangeAspect="1"/>
          </p:cNvPicPr>
          <p:nvPr/>
        </p:nvPicPr>
        <p:blipFill>
          <a:blip r:embed="rId6"/>
          <a:stretch>
            <a:fillRect/>
          </a:stretch>
        </p:blipFill>
        <p:spPr>
          <a:xfrm>
            <a:off x="40879" y="-4103"/>
            <a:ext cx="728809" cy="728809"/>
          </a:xfrm>
          <a:prstGeom prst="rect">
            <a:avLst/>
          </a:prstGeom>
        </p:spPr>
      </p:pic>
      <p:pic>
        <p:nvPicPr>
          <p:cNvPr id="69" name="Picture 2" descr="http://hdwallnpics.com/wp-content/gallery/thinking-cartoon-images/cartoon-boy-thinking-white-bubble-vector-illustration-31797939.jpg"/>
          <p:cNvPicPr>
            <a:picLocks noChangeAspect="1" noChangeArrowheads="1"/>
          </p:cNvPicPr>
          <p:nvPr/>
        </p:nvPicPr>
        <p:blipFill rotWithShape="1">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6088045" y="5380406"/>
            <a:ext cx="847719" cy="13229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217750" y="1130946"/>
            <a:ext cx="5859736" cy="3785652"/>
          </a:xfrm>
          <a:prstGeom prst="rect">
            <a:avLst/>
          </a:prstGeom>
        </p:spPr>
        <p:txBody>
          <a:bodyPr wrap="square">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liệu</a:t>
            </a:r>
            <a:r>
              <a:rPr lang="en-US" sz="2400" dirty="0">
                <a:solidFill>
                  <a:srgbClr val="FF0000"/>
                </a:solidFill>
                <a:latin typeface="Times New Roman" panose="02020603050405020304" pitchFamily="18" charset="0"/>
                <a:cs typeface="Times New Roman" panose="02020603050405020304" pitchFamily="18" charset="0"/>
              </a:rPr>
              <a:t> SGK/190, 191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2.6, 2.7, 2.8</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2.9),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hãy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biết</a:t>
            </a:r>
            <a:r>
              <a:rPr lang="en-US" sz="2400" dirty="0" smtClean="0">
                <a:solidFill>
                  <a:srgbClr val="FF0000"/>
                </a:solidFill>
                <a:latin typeface="Times New Roman" panose="02020603050405020304" pitchFamily="18" charset="0"/>
                <a:cs typeface="Times New Roman" panose="02020603050405020304" pitchFamily="18" charset="0"/>
              </a:rPr>
              <a:t>:</a:t>
            </a:r>
          </a:p>
          <a:p>
            <a:pPr algn="just"/>
            <a:r>
              <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Vùng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 ở </a:t>
            </a:r>
            <a:r>
              <a:rPr lang="en-US" sz="2400" dirty="0" err="1">
                <a:solidFill>
                  <a:srgbClr val="0070C0"/>
                </a:solidFill>
                <a:latin typeface="Times New Roman" panose="02020603050405020304" pitchFamily="18" charset="0"/>
                <a:cs typeface="Times New Roman" panose="02020603050405020304" pitchFamily="18" charset="0"/>
              </a:rPr>
              <a:t>châu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tập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triển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kỉ</a:t>
            </a:r>
            <a:r>
              <a:rPr lang="en-US" sz="2400" dirty="0">
                <a:solidFill>
                  <a:srgbClr val="0070C0"/>
                </a:solidFill>
                <a:latin typeface="Times New Roman" panose="02020603050405020304" pitchFamily="18" charset="0"/>
                <a:cs typeface="Times New Roman" panose="02020603050405020304" pitchFamily="18" charset="0"/>
              </a:rPr>
              <a:t> XIV? </a:t>
            </a:r>
            <a:r>
              <a:rPr lang="en-US" sz="2400" dirty="0" err="1">
                <a:solidFill>
                  <a:srgbClr val="0070C0"/>
                </a:solidFill>
                <a:latin typeface="Times New Roman" panose="02020603050405020304" pitchFamily="18" charset="0"/>
                <a:cs typeface="Times New Roman" panose="02020603050405020304" pitchFamily="18" charset="0"/>
              </a:rPr>
              <a:t>Vùng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tập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triển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kỉ</a:t>
            </a:r>
            <a:r>
              <a:rPr lang="en-US" sz="2400" dirty="0">
                <a:solidFill>
                  <a:srgbClr val="0070C0"/>
                </a:solidFill>
                <a:latin typeface="Times New Roman" panose="02020603050405020304" pitchFamily="18" charset="0"/>
                <a:cs typeface="Times New Roman" panose="02020603050405020304" pitchFamily="18" charset="0"/>
              </a:rPr>
              <a:t> XV? </a:t>
            </a:r>
            <a:r>
              <a:rPr lang="en-US" sz="2400" dirty="0" err="1">
                <a:solidFill>
                  <a:srgbClr val="0070C0"/>
                </a:solidFill>
                <a:latin typeface="Times New Roman" panose="02020603050405020304" pitchFamily="18" charset="0"/>
                <a:cs typeface="Times New Roman" panose="02020603050405020304" pitchFamily="18" charset="0"/>
              </a:rPr>
              <a:t>Tại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sự</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thay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đổi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này</a:t>
            </a:r>
            <a:r>
              <a:rPr lang="en-US" sz="2400"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Hãy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nêu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trò</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thương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sự</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triển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đại</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3183614" y="210636"/>
            <a:ext cx="8907737" cy="548355"/>
          </a:xfrm>
          <a:prstGeom prst="rect">
            <a:avLst/>
          </a:prstGeom>
        </p:spPr>
        <p:txBody>
          <a:bodyPr wrap="square">
            <a:spAutoFit/>
          </a:bodyPr>
          <a:lstStyle/>
          <a:p>
            <a:pPr marL="55563">
              <a:lnSpc>
                <a:spcPct val="115000"/>
              </a:lnSpc>
              <a:spcAft>
                <a:spcPts val="0"/>
              </a:spcAft>
              <a:tabLst>
                <a:tab pos="4876800"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 ĐỀ CHUNG 2.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THỊ: LỊCH SỬ VÀ HIỆN TẠI</a:t>
            </a:r>
            <a:endParaRPr lang="en-US"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2" name="TextBox 31"/>
          <p:cNvSpPr txBox="1"/>
          <p:nvPr/>
        </p:nvSpPr>
        <p:spPr>
          <a:xfrm>
            <a:off x="179880" y="1851818"/>
            <a:ext cx="5956860" cy="707886"/>
          </a:xfrm>
          <a:prstGeom prst="rect">
            <a:avLst/>
          </a:prstGeom>
          <a:noFill/>
        </p:spPr>
        <p:txBody>
          <a:bodyPr wrap="square" rtlCol="0">
            <a:spAutoFit/>
          </a:bodyPr>
          <a:lstStyle/>
          <a:p>
            <a:pPr algn="just"/>
            <a:r>
              <a:rPr lang="en-US" sz="2000" b="1" i="1" dirty="0" smtClean="0">
                <a:latin typeface="Times New Roman" panose="02020603050405020304" pitchFamily="18" charset="0"/>
                <a:cs typeface="Times New Roman" panose="02020603050405020304" pitchFamily="18" charset="0"/>
              </a:rPr>
              <a:t>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Sự</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ra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triển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thị</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đại</a:t>
            </a:r>
            <a:endParaRPr lang="en-US" sz="2000" b="1" i="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8458200" y="5657369"/>
            <a:ext cx="308098" cy="369332"/>
          </a:xfrm>
          <a:prstGeom prst="rect">
            <a:avLst/>
          </a:prstGeom>
          <a:noFill/>
        </p:spPr>
        <p:txBody>
          <a:bodyPr wrap="none" rtlCol="0">
            <a:spAutoFit/>
          </a:bodyPr>
          <a:lstStyle/>
          <a:p>
            <a:r>
              <a:rPr lang="en-US" dirty="0" smtClean="0"/>
              <a:t>- </a:t>
            </a:r>
            <a:endParaRPr lang="en-US" dirty="0"/>
          </a:p>
        </p:txBody>
      </p:sp>
      <p:pic>
        <p:nvPicPr>
          <p:cNvPr id="23" name="Picture 22" descr="https://lh6.googleusercontent.com/XhZRicVGpM-VIZJApzShAs2Fr8bupfBwCwr82QFo4H3vQ7hGudKJz1eM2XomFTPupO7_kl9Mf_nhghEPrjohEQ_HUY0LNXOD2W0K0wuVkYcbASiT5dI4noetPqAWZNkJbzom37zK0VMX4edIF6kEBQ"/>
          <p:cNvPicPr/>
          <p:nvPr/>
        </p:nvPicPr>
        <p:blipFill>
          <a:blip r:embed="rId8">
            <a:extLst>
              <a:ext uri="{28A0092B-C50C-407E-A947-70E740481C1C}">
                <a14:useLocalDpi xmlns:a14="http://schemas.microsoft.com/office/drawing/2010/main" val="0"/>
              </a:ext>
            </a:extLst>
          </a:blip>
          <a:srcRect/>
          <a:stretch>
            <a:fillRect/>
          </a:stretch>
        </p:blipFill>
        <p:spPr bwMode="auto">
          <a:xfrm>
            <a:off x="147340" y="2571759"/>
            <a:ext cx="3224767" cy="2808647"/>
          </a:xfrm>
          <a:prstGeom prst="rect">
            <a:avLst/>
          </a:prstGeom>
          <a:noFill/>
          <a:ln>
            <a:noFill/>
          </a:ln>
        </p:spPr>
      </p:pic>
      <p:pic>
        <p:nvPicPr>
          <p:cNvPr id="24" name="Picture 23" descr="C:\Users\Admin\Pictures\Screenshots\Screenshot (582).png"/>
          <p:cNvPicPr/>
          <p:nvPr/>
        </p:nvPicPr>
        <p:blipFill rotWithShape="1">
          <a:blip r:embed="rId9">
            <a:extLst>
              <a:ext uri="{28A0092B-C50C-407E-A947-70E740481C1C}">
                <a14:useLocalDpi xmlns:a14="http://schemas.microsoft.com/office/drawing/2010/main" val="0"/>
              </a:ext>
            </a:extLst>
          </a:blip>
          <a:srcRect l="41854" t="21505" r="16154" b="16393"/>
          <a:stretch/>
        </p:blipFill>
        <p:spPr bwMode="auto">
          <a:xfrm>
            <a:off x="3372108" y="2619285"/>
            <a:ext cx="2705008" cy="2800225"/>
          </a:xfrm>
          <a:prstGeom prst="rect">
            <a:avLst/>
          </a:prstGeom>
          <a:noFill/>
          <a:ln>
            <a:noFill/>
          </a:ln>
          <a:extLst>
            <a:ext uri="{53640926-AAD7-44D8-BBD7-CCE9431645EC}">
              <a14:shadowObscured xmlns:a14="http://schemas.microsoft.com/office/drawing/2010/main"/>
            </a:ext>
          </a:extLst>
        </p:spPr>
      </p:pic>
      <p:graphicFrame>
        <p:nvGraphicFramePr>
          <p:cNvPr id="12" name="Table 11"/>
          <p:cNvGraphicFramePr>
            <a:graphicFrameLocks noGrp="1"/>
          </p:cNvGraphicFramePr>
          <p:nvPr>
            <p:extLst>
              <p:ext uri="{D42A27DB-BD31-4B8C-83A1-F6EECF244321}">
                <p14:modId xmlns:p14="http://schemas.microsoft.com/office/powerpoint/2010/main" val="3151481962"/>
              </p:ext>
            </p:extLst>
          </p:nvPr>
        </p:nvGraphicFramePr>
        <p:xfrm>
          <a:off x="6136740" y="3436461"/>
          <a:ext cx="5940746" cy="3291840"/>
        </p:xfrm>
        <a:graphic>
          <a:graphicData uri="http://schemas.openxmlformats.org/drawingml/2006/table">
            <a:tbl>
              <a:tblPr>
                <a:tableStyleId>{5C22544A-7EE6-4342-B048-85BDC9FD1C3A}</a:tableStyleId>
              </a:tblPr>
              <a:tblGrid>
                <a:gridCol w="5940746"/>
              </a:tblGrid>
              <a:tr h="0">
                <a:tc>
                  <a:txBody>
                    <a:bodyPr/>
                    <a:lstStyle/>
                    <a:p>
                      <a:pPr algn="just">
                        <a:spcAft>
                          <a:spcPts val="0"/>
                        </a:spcAft>
                      </a:pPr>
                      <a:r>
                        <a:rPr lang="en-US" sz="2400" dirty="0">
                          <a:effectLst/>
                          <a:latin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cs typeface="Times New Roman" panose="02020603050405020304" pitchFamily="18" charset="0"/>
                        </a:rPr>
                        <a:t>Nước Ý là nơi tập trung các đô thị phát triển vào thế kỉ XIV.</a:t>
                      </a:r>
                      <a:endParaRPr lang="en-US" sz="2400" dirty="0">
                        <a:effectLst/>
                        <a:latin typeface="Times New Roman" panose="02020603050405020304" pitchFamily="18" charset="0"/>
                        <a:cs typeface="Times New Roman" panose="02020603050405020304" pitchFamily="18" charset="0"/>
                      </a:endParaRPr>
                    </a:p>
                    <a:p>
                      <a:pPr algn="just">
                        <a:spcAft>
                          <a:spcPts val="0"/>
                        </a:spcAft>
                      </a:pPr>
                      <a:r>
                        <a:rPr lang="en-US" sz="2400" dirty="0">
                          <a:effectLst/>
                          <a:latin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cs typeface="Times New Roman" panose="02020603050405020304" pitchFamily="18" charset="0"/>
                        </a:rPr>
                        <a:t>Vùng ven biển Ban-tích là nơi tập trung các đô thị phát triển vào thế kỉ XV.</a:t>
                      </a:r>
                      <a:endParaRPr lang="en-US" sz="2400" dirty="0">
                        <a:effectLst/>
                        <a:latin typeface="Times New Roman" panose="02020603050405020304" pitchFamily="18" charset="0"/>
                        <a:cs typeface="Times New Roman" panose="02020603050405020304" pitchFamily="18" charset="0"/>
                      </a:endParaRPr>
                    </a:p>
                    <a:p>
                      <a:pPr algn="just">
                        <a:spcAft>
                          <a:spcPts val="0"/>
                        </a:spcAft>
                      </a:pPr>
                      <a:r>
                        <a:rPr lang="en-US" sz="2400" dirty="0">
                          <a:effectLst/>
                          <a:latin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cs typeface="Times New Roman" panose="02020603050405020304" pitchFamily="18" charset="0"/>
                        </a:rPr>
                        <a:t>Sự thay đổi này diễn ra vì: Một số đô thị châu Âu tập hợp lại thành lập các hiệp hội buôn bán với mục đích bảo vệ tự do thương mại, thống nhất thị trường và an toàn cho thương nhân buôn bán đường dài.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tc>
              </a:tr>
            </a:tbl>
          </a:graphicData>
        </a:graphic>
      </p:graphicFrame>
    </p:spTree>
    <p:extLst>
      <p:ext uri="{BB962C8B-B14F-4D97-AF65-F5344CB8AC3E}">
        <p14:creationId xmlns:p14="http://schemas.microsoft.com/office/powerpoint/2010/main" val="1713994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955" y="1157015"/>
            <a:ext cx="121920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955" y="1170989"/>
            <a:ext cx="1215849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 y="52392"/>
            <a:ext cx="12158497" cy="877607"/>
          </a:xfrm>
          <a:prstGeom prst="roundRect">
            <a:avLst>
              <a:gd name="adj" fmla="val 7378"/>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653341" y="119419"/>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3" name="Rounded Rectangle 12"/>
          <p:cNvSpPr/>
          <p:nvPr/>
        </p:nvSpPr>
        <p:spPr>
          <a:xfrm>
            <a:off x="76200" y="1143001"/>
            <a:ext cx="1208229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24200" y="100332"/>
            <a:ext cx="896715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00050"/>
            <a:ext cx="895861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pic>
        <p:nvPicPr>
          <p:cNvPr id="1032" name="Picture 8" descr="http://rs826.pbsrc.com/albums/zz186/willisnowell/Gifs/question_marks_bubbling_md_clr.gif~c200"/>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6533" y="5005710"/>
            <a:ext cx="701667" cy="70166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600799" y="1243286"/>
            <a:ext cx="549808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7030A0"/>
                </a:solidFill>
                <a:latin typeface="Times New Roman" panose="02020603050405020304" pitchFamily="18" charset="0"/>
                <a:cs typeface="Times New Roman" panose="02020603050405020304" pitchFamily="18" charset="0"/>
              </a:rPr>
              <a:t>Các</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đô</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thị</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châu</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Âu</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thời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trung</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đại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và</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vai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trò</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của</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giới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thương</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nhân</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170792" y="1227668"/>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cxnSp>
        <p:nvCxnSpPr>
          <p:cNvPr id="3" name="Straight Connector 2"/>
          <p:cNvCxnSpPr>
            <a:stCxn id="13" idx="0"/>
          </p:cNvCxnSpPr>
          <p:nvPr/>
        </p:nvCxnSpPr>
        <p:spPr>
          <a:xfrm flipH="1">
            <a:off x="6098887" y="1143001"/>
            <a:ext cx="18461" cy="5572423"/>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 xmlns:a16="http://schemas.microsoft.com/office/drawing/2014/main" id="{22231808-4386-5E43-8295-3F201E9119DF}"/>
              </a:ext>
            </a:extLst>
          </p:cNvPr>
          <p:cNvPicPr>
            <a:picLocks noChangeAspect="1"/>
          </p:cNvPicPr>
          <p:nvPr/>
        </p:nvPicPr>
        <p:blipFill>
          <a:blip r:embed="rId6"/>
          <a:stretch>
            <a:fillRect/>
          </a:stretch>
        </p:blipFill>
        <p:spPr>
          <a:xfrm>
            <a:off x="40879" y="-4103"/>
            <a:ext cx="728809" cy="728809"/>
          </a:xfrm>
          <a:prstGeom prst="rect">
            <a:avLst/>
          </a:prstGeom>
        </p:spPr>
      </p:pic>
      <p:pic>
        <p:nvPicPr>
          <p:cNvPr id="69" name="Picture 2" descr="http://hdwallnpics.com/wp-content/gallery/thinking-cartoon-images/cartoon-boy-thinking-white-bubble-vector-illustration-31797939.jpg"/>
          <p:cNvPicPr>
            <a:picLocks noChangeAspect="1" noChangeArrowheads="1"/>
          </p:cNvPicPr>
          <p:nvPr/>
        </p:nvPicPr>
        <p:blipFill rotWithShape="1">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a:off x="11436382" y="5754568"/>
            <a:ext cx="760437" cy="9272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217750" y="1130946"/>
            <a:ext cx="5859736" cy="2585323"/>
          </a:xfrm>
          <a:prstGeom prst="rect">
            <a:avLst/>
          </a:prstGeom>
        </p:spPr>
        <p:txBody>
          <a:bodyPr wrap="square">
            <a:spAutoFit/>
          </a:bodyPr>
          <a:lstStyle/>
          <a:p>
            <a:pPr algn="just"/>
            <a:r>
              <a:rPr lang="en-US" dirty="0" err="1">
                <a:solidFill>
                  <a:srgbClr val="FF0000"/>
                </a:solidFill>
                <a:latin typeface="Times New Roman" panose="02020603050405020304" pitchFamily="18" charset="0"/>
                <a:cs typeface="Times New Roman" panose="02020603050405020304" pitchFamily="18" charset="0"/>
              </a:rPr>
              <a:t>Đọc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tài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liệu</a:t>
            </a:r>
            <a:r>
              <a:rPr lang="en-US" dirty="0">
                <a:solidFill>
                  <a:srgbClr val="FF0000"/>
                </a:solidFill>
                <a:latin typeface="Times New Roman" panose="02020603050405020304" pitchFamily="18" charset="0"/>
                <a:cs typeface="Times New Roman" panose="02020603050405020304" pitchFamily="18" charset="0"/>
              </a:rPr>
              <a:t> SGK/190, 191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quan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ảnh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hình</a:t>
            </a:r>
            <a:r>
              <a:rPr lang="en-US" dirty="0">
                <a:solidFill>
                  <a:srgbClr val="FF0000"/>
                </a:solidFill>
                <a:latin typeface="Times New Roman" panose="02020603050405020304" pitchFamily="18" charset="0"/>
                <a:cs typeface="Times New Roman" panose="02020603050405020304" pitchFamily="18" charset="0"/>
              </a:rPr>
              <a:t> 2.6, 2.7, 2.8</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lược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đồ</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hình</a:t>
            </a:r>
            <a:r>
              <a:rPr lang="en-US" dirty="0">
                <a:solidFill>
                  <a:srgbClr val="FF0000"/>
                </a:solidFill>
                <a:latin typeface="Times New Roman" panose="02020603050405020304" pitchFamily="18" charset="0"/>
                <a:cs typeface="Times New Roman" panose="02020603050405020304" pitchFamily="18" charset="0"/>
              </a:rPr>
              <a:t> 2.9), </a:t>
            </a:r>
            <a:r>
              <a:rPr lang="en-US" dirty="0" err="1">
                <a:solidFill>
                  <a:srgbClr val="FF0000"/>
                </a:solidFill>
                <a:latin typeface="Times New Roman" panose="02020603050405020304" pitchFamily="18" charset="0"/>
                <a:cs typeface="Times New Roman" panose="02020603050405020304" pitchFamily="18" charset="0"/>
              </a:rPr>
              <a:t>em</a:t>
            </a:r>
            <a:r>
              <a:rPr lang="en-US" dirty="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hãy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cho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biết</a:t>
            </a:r>
            <a:r>
              <a:rPr lang="en-US" dirty="0" smtClean="0">
                <a:solidFill>
                  <a:srgbClr val="FF0000"/>
                </a:solidFill>
                <a:latin typeface="Times New Roman" panose="02020603050405020304" pitchFamily="18" charset="0"/>
                <a:cs typeface="Times New Roman" panose="02020603050405020304" pitchFamily="18" charset="0"/>
              </a:rPr>
              <a:t>:</a:t>
            </a:r>
          </a:p>
          <a:p>
            <a:pPr algn="just"/>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Vùng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nào</a:t>
            </a:r>
            <a:r>
              <a:rPr lang="en-US" dirty="0">
                <a:solidFill>
                  <a:srgbClr val="0070C0"/>
                </a:solidFill>
                <a:latin typeface="Times New Roman" panose="02020603050405020304" pitchFamily="18" charset="0"/>
                <a:cs typeface="Times New Roman" panose="02020603050405020304" pitchFamily="18" charset="0"/>
              </a:rPr>
              <a:t> ở </a:t>
            </a:r>
            <a:r>
              <a:rPr lang="en-US" dirty="0" err="1">
                <a:solidFill>
                  <a:srgbClr val="0070C0"/>
                </a:solidFill>
                <a:latin typeface="Times New Roman" panose="02020603050405020304" pitchFamily="18" charset="0"/>
                <a:cs typeface="Times New Roman" panose="02020603050405020304" pitchFamily="18" charset="0"/>
              </a:rPr>
              <a:t>châu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Âu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tập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trung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các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đô</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phát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triển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vào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thế</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kỉ</a:t>
            </a:r>
            <a:r>
              <a:rPr lang="en-US" dirty="0">
                <a:solidFill>
                  <a:srgbClr val="0070C0"/>
                </a:solidFill>
                <a:latin typeface="Times New Roman" panose="02020603050405020304" pitchFamily="18" charset="0"/>
                <a:cs typeface="Times New Roman" panose="02020603050405020304" pitchFamily="18" charset="0"/>
              </a:rPr>
              <a:t> XIV? </a:t>
            </a:r>
            <a:r>
              <a:rPr lang="en-US" dirty="0" err="1">
                <a:solidFill>
                  <a:srgbClr val="0070C0"/>
                </a:solidFill>
                <a:latin typeface="Times New Roman" panose="02020603050405020304" pitchFamily="18" charset="0"/>
                <a:cs typeface="Times New Roman" panose="02020603050405020304" pitchFamily="18" charset="0"/>
              </a:rPr>
              <a:t>Vùng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nào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tập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trung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đô</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phát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triển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vào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thế</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kỉ</a:t>
            </a:r>
            <a:r>
              <a:rPr lang="en-US" dirty="0">
                <a:solidFill>
                  <a:srgbClr val="0070C0"/>
                </a:solidFill>
                <a:latin typeface="Times New Roman" panose="02020603050405020304" pitchFamily="18" charset="0"/>
                <a:cs typeface="Times New Roman" panose="02020603050405020304" pitchFamily="18" charset="0"/>
              </a:rPr>
              <a:t> XV? </a:t>
            </a:r>
            <a:r>
              <a:rPr lang="en-US" dirty="0" err="1">
                <a:solidFill>
                  <a:srgbClr val="0070C0"/>
                </a:solidFill>
                <a:latin typeface="Times New Roman" panose="02020603050405020304" pitchFamily="18" charset="0"/>
                <a:cs typeface="Times New Roman" panose="02020603050405020304" pitchFamily="18" charset="0"/>
              </a:rPr>
              <a:t>Tại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sao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lại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có</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sự</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thay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đổi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này</a:t>
            </a:r>
            <a:r>
              <a:rPr lang="en-US" dirty="0" smtClean="0">
                <a:solidFill>
                  <a:srgbClr val="0070C0"/>
                </a:solidFill>
                <a:latin typeface="Times New Roman" panose="02020603050405020304" pitchFamily="18" charset="0"/>
                <a:cs typeface="Times New Roman" panose="02020603050405020304" pitchFamily="18" charset="0"/>
              </a:rPr>
              <a:t>?</a:t>
            </a:r>
            <a:endPar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Hãy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nêu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trò</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thương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sự</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triển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đại</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3183614" y="210636"/>
            <a:ext cx="8907737" cy="548355"/>
          </a:xfrm>
          <a:prstGeom prst="rect">
            <a:avLst/>
          </a:prstGeom>
        </p:spPr>
        <p:txBody>
          <a:bodyPr wrap="square">
            <a:spAutoFit/>
          </a:bodyPr>
          <a:lstStyle/>
          <a:p>
            <a:pPr marL="55563">
              <a:lnSpc>
                <a:spcPct val="115000"/>
              </a:lnSpc>
              <a:spcAft>
                <a:spcPts val="0"/>
              </a:spcAft>
              <a:tabLst>
                <a:tab pos="4876800"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 ĐỀ CHUNG 2.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THỊ: LỊCH SỬ VÀ HIỆN TẠI</a:t>
            </a:r>
            <a:endParaRPr lang="en-US"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2" name="TextBox 31"/>
          <p:cNvSpPr txBox="1"/>
          <p:nvPr/>
        </p:nvSpPr>
        <p:spPr>
          <a:xfrm>
            <a:off x="179880" y="1851818"/>
            <a:ext cx="5956860" cy="707886"/>
          </a:xfrm>
          <a:prstGeom prst="rect">
            <a:avLst/>
          </a:prstGeom>
          <a:noFill/>
        </p:spPr>
        <p:txBody>
          <a:bodyPr wrap="square" rtlCol="0">
            <a:spAutoFit/>
          </a:bodyPr>
          <a:lstStyle/>
          <a:p>
            <a:pPr algn="just"/>
            <a:r>
              <a:rPr lang="en-US" sz="2000" b="1" i="1" dirty="0" smtClean="0">
                <a:latin typeface="Times New Roman" panose="02020603050405020304" pitchFamily="18" charset="0"/>
                <a:cs typeface="Times New Roman" panose="02020603050405020304" pitchFamily="18" charset="0"/>
              </a:rPr>
              <a:t>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Sự</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ra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triển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thị</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đại</a:t>
            </a:r>
            <a:endParaRPr lang="en-US" sz="2000" b="1" i="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8458200" y="5657369"/>
            <a:ext cx="308098" cy="369332"/>
          </a:xfrm>
          <a:prstGeom prst="rect">
            <a:avLst/>
          </a:prstGeom>
          <a:noFill/>
        </p:spPr>
        <p:txBody>
          <a:bodyPr wrap="none" rtlCol="0">
            <a:spAutoFit/>
          </a:bodyPr>
          <a:lstStyle/>
          <a:p>
            <a:r>
              <a:rPr lang="en-US" dirty="0" smtClean="0"/>
              <a:t>- </a:t>
            </a:r>
            <a:endParaRPr lang="en-US" dirty="0"/>
          </a:p>
        </p:txBody>
      </p:sp>
      <p:sp>
        <p:nvSpPr>
          <p:cNvPr id="16" name="TextBox 15"/>
          <p:cNvSpPr txBox="1"/>
          <p:nvPr/>
        </p:nvSpPr>
        <p:spPr>
          <a:xfrm>
            <a:off x="304130" y="2495615"/>
            <a:ext cx="5717886" cy="1200329"/>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X-XI,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79880" y="3583236"/>
            <a:ext cx="5956860" cy="707886"/>
          </a:xfrm>
          <a:prstGeom prst="rect">
            <a:avLst/>
          </a:prstGeom>
          <a:noFill/>
        </p:spPr>
        <p:txBody>
          <a:bodyPr wrap="square" rtlCol="0">
            <a:spAutoFit/>
          </a:bodyPr>
          <a:lstStyle/>
          <a:p>
            <a:pPr algn="just"/>
            <a:r>
              <a:rPr lang="en-US" sz="2000" b="1" i="1" dirty="0">
                <a:latin typeface="Times New Roman" panose="02020603050405020304" pitchFamily="18" charset="0"/>
                <a:cs typeface="Times New Roman" panose="02020603050405020304" pitchFamily="18" charset="0"/>
              </a:rPr>
              <a:t>b</a:t>
            </a:r>
            <a:r>
              <a:rPr lang="en-US" sz="2000" b="1" i="1" dirty="0" smtClean="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Vai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trò</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giới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nhân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đối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với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sự</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triển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thị</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đại</a:t>
            </a:r>
            <a:endParaRPr lang="en-US" sz="2000" b="1" i="1" dirty="0">
              <a:latin typeface="Times New Roman" panose="02020603050405020304" pitchFamily="18" charset="0"/>
              <a:cs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2628673694"/>
              </p:ext>
            </p:extLst>
          </p:nvPr>
        </p:nvGraphicFramePr>
        <p:xfrm>
          <a:off x="6146310" y="3690011"/>
          <a:ext cx="6019800" cy="3139440"/>
        </p:xfrm>
        <a:graphic>
          <a:graphicData uri="http://schemas.openxmlformats.org/drawingml/2006/table">
            <a:tbl>
              <a:tblPr>
                <a:tableStyleId>{5C22544A-7EE6-4342-B048-85BDC9FD1C3A}</a:tableStyleId>
              </a:tblPr>
              <a:tblGrid>
                <a:gridCol w="6019800"/>
              </a:tblGrid>
              <a:tr h="0">
                <a:tc>
                  <a:txBody>
                    <a:bodyPr/>
                    <a:lstStyle/>
                    <a:p>
                      <a:pPr algn="just">
                        <a:spcAft>
                          <a:spcPts val="0"/>
                        </a:spcAft>
                      </a:pPr>
                      <a:r>
                        <a:rPr lang="vi-VN" sz="1800" dirty="0">
                          <a:effectLst/>
                          <a:latin typeface="Times New Roman" panose="02020603050405020304" pitchFamily="18" charset="0"/>
                          <a:cs typeface="Times New Roman" panose="02020603050405020304" pitchFamily="18" charset="0"/>
                        </a:rPr>
                        <a:t>- Thương nhân lập ra các thương hội, tổ chức các hội chợ để trao đổi và buôn bán hàng hóa giữa các vùng. </a:t>
                      </a:r>
                      <a:endParaRPr lang="en-US" sz="1800" dirty="0">
                        <a:effectLst/>
                        <a:latin typeface="Times New Roman" panose="02020603050405020304" pitchFamily="18" charset="0"/>
                        <a:cs typeface="Times New Roman" panose="02020603050405020304" pitchFamily="18" charset="0"/>
                      </a:endParaRPr>
                    </a:p>
                    <a:p>
                      <a:pPr algn="just">
                        <a:lnSpc>
                          <a:spcPts val="1650"/>
                        </a:lnSpc>
                        <a:spcAft>
                          <a:spcPts val="0"/>
                        </a:spcAft>
                      </a:pPr>
                      <a:r>
                        <a:rPr lang="vi-VN" sz="1800" dirty="0">
                          <a:effectLst/>
                          <a:latin typeface="Times New Roman" panose="02020603050405020304" pitchFamily="18" charset="0"/>
                          <a:cs typeface="Times New Roman" panose="02020603050405020304" pitchFamily="18" charset="0"/>
                        </a:rPr>
                        <a:t>- Hoạt động buôn bán của thương nhân thúc đẩy kinh tế hàng hóa phát triển, đặt cơ sở cho thống nhất thị trường cho nước. </a:t>
                      </a:r>
                      <a:endParaRPr lang="en-US" sz="1800" dirty="0">
                        <a:effectLst/>
                        <a:latin typeface="Times New Roman" panose="02020603050405020304" pitchFamily="18" charset="0"/>
                        <a:cs typeface="Times New Roman" panose="02020603050405020304" pitchFamily="18" charset="0"/>
                      </a:endParaRPr>
                    </a:p>
                    <a:p>
                      <a:pPr algn="just">
                        <a:lnSpc>
                          <a:spcPts val="1650"/>
                        </a:lnSpc>
                        <a:spcAft>
                          <a:spcPts val="0"/>
                        </a:spcAft>
                      </a:pPr>
                      <a:r>
                        <a:rPr lang="vi-VN" sz="1800" dirty="0">
                          <a:effectLst/>
                          <a:latin typeface="Times New Roman" panose="02020603050405020304" pitchFamily="18" charset="0"/>
                          <a:cs typeface="Times New Roman" panose="02020603050405020304" pitchFamily="18" charset="0"/>
                        </a:rPr>
                        <a:t>- Từ thế kỉ XII, thương nhân và thợ thủ công khởi xướng cuộc đấu tranh chống lãnh chúa phong kiến, đòi quyền tự trị.</a:t>
                      </a:r>
                      <a:endParaRPr lang="en-US" sz="1800" dirty="0">
                        <a:effectLst/>
                        <a:latin typeface="Times New Roman" panose="02020603050405020304" pitchFamily="18" charset="0"/>
                        <a:cs typeface="Times New Roman" panose="02020603050405020304" pitchFamily="18" charset="0"/>
                      </a:endParaRPr>
                    </a:p>
                    <a:p>
                      <a:pPr algn="just">
                        <a:lnSpc>
                          <a:spcPts val="1650"/>
                        </a:lnSpc>
                        <a:spcAft>
                          <a:spcPts val="0"/>
                        </a:spcAft>
                      </a:pPr>
                      <a:r>
                        <a:rPr lang="vi-VN" sz="1800" dirty="0">
                          <a:effectLst/>
                          <a:latin typeface="Times New Roman" panose="02020603050405020304" pitchFamily="18" charset="0"/>
                          <a:cs typeface="Times New Roman" panose="02020603050405020304" pitchFamily="18" charset="0"/>
                        </a:rPr>
                        <a:t>- Giúp nhà vua chống lại các lãnh chúa địa phương, xây dựng bộ máy nhà nước</a:t>
                      </a:r>
                      <a:endParaRPr lang="en-US" sz="1800" dirty="0">
                        <a:effectLst/>
                        <a:latin typeface="Times New Roman" panose="02020603050405020304" pitchFamily="18" charset="0"/>
                        <a:cs typeface="Times New Roman" panose="02020603050405020304" pitchFamily="18" charset="0"/>
                      </a:endParaRPr>
                    </a:p>
                    <a:p>
                      <a:pPr algn="just">
                        <a:lnSpc>
                          <a:spcPts val="1650"/>
                        </a:lnSpc>
                        <a:spcAft>
                          <a:spcPts val="0"/>
                        </a:spcAft>
                      </a:pPr>
                      <a:r>
                        <a:rPr lang="vi-VN" sz="1800" dirty="0">
                          <a:effectLst/>
                          <a:latin typeface="Times New Roman" panose="02020603050405020304" pitchFamily="18" charset="0"/>
                          <a:cs typeface="Times New Roman" panose="02020603050405020304" pitchFamily="18" charset="0"/>
                        </a:rPr>
                        <a:t>- Thúc đẩy sự phát triển của văn hóa, khoa học, kỹ thuật tại các đô thị trung đại. </a:t>
                      </a:r>
                      <a:endParaRPr lang="en-US" sz="1800" dirty="0">
                        <a:effectLst/>
                        <a:latin typeface="Times New Roman" panose="02020603050405020304" pitchFamily="18" charset="0"/>
                        <a:cs typeface="Times New Roman" panose="02020603050405020304" pitchFamily="18" charset="0"/>
                      </a:endParaRPr>
                    </a:p>
                    <a:p>
                      <a:pPr marL="0" indent="0" algn="just">
                        <a:lnSpc>
                          <a:spcPts val="1650"/>
                        </a:lnSpc>
                        <a:spcAft>
                          <a:spcPts val="0"/>
                        </a:spcAft>
                        <a:buFontTx/>
                        <a:buNone/>
                      </a:pPr>
                      <a:r>
                        <a:rPr lang="en-US" sz="1800" dirty="0" smtClean="0">
                          <a:effectLst/>
                          <a:latin typeface="Times New Roman" panose="02020603050405020304" pitchFamily="18" charset="0"/>
                          <a:cs typeface="Times New Roman" panose="02020603050405020304" pitchFamily="18" charset="0"/>
                        </a:rPr>
                        <a:t>- </a:t>
                      </a:r>
                      <a:r>
                        <a:rPr lang="vi-VN" sz="1800" dirty="0" smtClean="0">
                          <a:effectLst/>
                          <a:latin typeface="Times New Roman" panose="02020603050405020304" pitchFamily="18" charset="0"/>
                          <a:cs typeface="Times New Roman" panose="02020603050405020304" pitchFamily="18" charset="0"/>
                        </a:rPr>
                        <a:t>Lãnh </a:t>
                      </a:r>
                      <a:r>
                        <a:rPr lang="vi-VN" sz="1800" dirty="0">
                          <a:effectLst/>
                          <a:latin typeface="Times New Roman" panose="02020603050405020304" pitchFamily="18" charset="0"/>
                          <a:cs typeface="Times New Roman" panose="02020603050405020304" pitchFamily="18" charset="0"/>
                        </a:rPr>
                        <a:t>đạo và bảo trợ cho những phong trào đấu tranh đầu tiên chống chế độ phong kiến Tây Âu thời hậu kì trung đại</a:t>
                      </a:r>
                      <a:r>
                        <a:rPr lang="vi-VN"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cs typeface="Times New Roman" panose="02020603050405020304" pitchFamily="18" charset="0"/>
                      </a:endParaRPr>
                    </a:p>
                    <a:p>
                      <a:pPr marL="285750" indent="-285750" algn="just">
                        <a:lnSpc>
                          <a:spcPts val="1650"/>
                        </a:lnSpc>
                        <a:spcAft>
                          <a:spcPts val="0"/>
                        </a:spcAft>
                        <a:buFontTx/>
                        <a:buChar char="-"/>
                      </a:pPr>
                      <a:endParaRPr lang="en-US" sz="1800" dirty="0" smtClean="0">
                        <a:effectLst/>
                        <a:latin typeface="Times New Roman" panose="02020603050405020304" pitchFamily="18" charset="0"/>
                        <a:cs typeface="Times New Roman" panose="02020603050405020304" pitchFamily="18" charset="0"/>
                      </a:endParaRPr>
                    </a:p>
                    <a:p>
                      <a:pPr marL="285750" indent="-285750" algn="just">
                        <a:lnSpc>
                          <a:spcPts val="1650"/>
                        </a:lnSpc>
                        <a:spcAft>
                          <a:spcPts val="0"/>
                        </a:spcAft>
                        <a:buFontTx/>
                        <a:buChar char="-"/>
                      </a:pPr>
                      <a:endParaRPr lang="en-US" sz="1800" dirty="0" smtClean="0">
                        <a:effectLst/>
                        <a:latin typeface="Times New Roman" panose="02020603050405020304" pitchFamily="18" charset="0"/>
                        <a:cs typeface="Times New Roman" panose="02020603050405020304" pitchFamily="18" charset="0"/>
                      </a:endParaRPr>
                    </a:p>
                  </a:txBody>
                  <a:tcPr marL="114300" marR="114300" marT="0" marB="0"/>
                </a:tc>
              </a:tr>
            </a:tbl>
          </a:graphicData>
        </a:graphic>
      </p:graphicFrame>
      <p:sp>
        <p:nvSpPr>
          <p:cNvPr id="20" name="Rectangle 19"/>
          <p:cNvSpPr/>
          <p:nvPr/>
        </p:nvSpPr>
        <p:spPr>
          <a:xfrm>
            <a:off x="6244374" y="6381693"/>
            <a:ext cx="386355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Động</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lực</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phát</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triển</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của</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các</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đô</a:t>
            </a:r>
            <a:r>
              <a:rPr lang="en-US" b="1" dirty="0">
                <a:solidFill>
                  <a:srgbClr val="FF0000"/>
                </a:solidFill>
                <a:latin typeface="Times New Roman" panose="02020603050405020304" pitchFamily="18" charset="0"/>
                <a:ea typeface="Calibri" panose="020F0502020204030204" pitchFamily="34" charset="0"/>
              </a:rPr>
              <a:t> </a:t>
            </a:r>
            <a:r>
              <a:rPr lang="en-US" b="1" dirty="0" err="1">
                <a:solidFill>
                  <a:srgbClr val="FF0000"/>
                </a:solidFill>
                <a:latin typeface="Times New Roman" panose="02020603050405020304" pitchFamily="18" charset="0"/>
                <a:ea typeface="Calibri" panose="020F0502020204030204" pitchFamily="34" charset="0"/>
              </a:rPr>
              <a:t>thị</a:t>
            </a:r>
            <a:r>
              <a:rPr lang="en-US" b="1" dirty="0">
                <a:solidFill>
                  <a:srgbClr val="FF0000"/>
                </a:solidFill>
                <a:latin typeface="Times New Roman" panose="02020603050405020304" pitchFamily="18" charset="0"/>
                <a:ea typeface="Calibri" panose="020F0502020204030204" pitchFamily="34" charset="0"/>
              </a:rPr>
              <a:t>.</a:t>
            </a:r>
            <a:endParaRPr lang="en-US" b="1" dirty="0">
              <a:solidFill>
                <a:srgbClr val="FF0000"/>
              </a:solidFill>
            </a:endParaRPr>
          </a:p>
        </p:txBody>
      </p:sp>
      <p:sp>
        <p:nvSpPr>
          <p:cNvPr id="21" name="Rectangle 20"/>
          <p:cNvSpPr/>
          <p:nvPr/>
        </p:nvSpPr>
        <p:spPr>
          <a:xfrm>
            <a:off x="284750" y="4291122"/>
            <a:ext cx="5813218" cy="830997"/>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ea typeface="Calibri" panose="020F0502020204030204" pitchFamily="34" charset="0"/>
              </a:rPr>
              <a:t>Giới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thương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thúc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đẩy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sự</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triển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đô</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thị</a:t>
            </a:r>
            <a:r>
              <a:rPr lang="en-US" sz="2400" dirty="0">
                <a:solidFill>
                  <a:srgbClr val="000000"/>
                </a:solidFill>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1347571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nodeType="clickEffect">
                                  <p:stCondLst>
                                    <p:cond delay="0"/>
                                  </p:stCondLst>
                                  <p:iterate type="lt">
                                    <p:tmPct val="4000"/>
                                  </p:iterate>
                                  <p:childTnLst>
                                    <p:set>
                                      <p:cBhvr override="childStyle">
                                        <p:cTn id="25" dur="500" fill="hold"/>
                                        <p:tgtEl>
                                          <p:spTgt spid="15">
                                            <p:txEl>
                                              <p:pRg st="2" end="2"/>
                                            </p:txEl>
                                          </p:spTgt>
                                        </p:tgtEl>
                                        <p:attrNameLst>
                                          <p:attrName>style.color</p:attrName>
                                        </p:attrNameLst>
                                      </p:cBhvr>
                                      <p:to>
                                        <p:clrVal>
                                          <a:schemeClr val="accent2"/>
                                        </p:clrVal>
                                      </p:to>
                                    </p:set>
                                    <p:set>
                                      <p:cBhvr>
                                        <p:cTn id="26" dur="500" fill="hold"/>
                                        <p:tgtEl>
                                          <p:spTgt spid="15">
                                            <p:txEl>
                                              <p:pRg st="2" end="2"/>
                                            </p:txEl>
                                          </p:spTgt>
                                        </p:tgtEl>
                                        <p:attrNameLst>
                                          <p:attrName>fillcolor</p:attrName>
                                        </p:attrNameLst>
                                      </p:cBhvr>
                                      <p:to>
                                        <p:clrVal>
                                          <a:schemeClr val="accent2"/>
                                        </p:clrVal>
                                      </p:to>
                                    </p:set>
                                    <p:set>
                                      <p:cBhvr>
                                        <p:cTn id="27" dur="500" fill="hold"/>
                                        <p:tgtEl>
                                          <p:spTgt spid="15">
                                            <p:txEl>
                                              <p:pRg st="2" end="2"/>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3778</TotalTime>
  <Words>1888</Words>
  <PresentationFormat>Widescreen</PresentationFormat>
  <Paragraphs>146</Paragraphs>
  <Slides>22</Slides>
  <Notes>1</Notes>
  <HiddenSlides>0</HiddenSlides>
  <MMClips>41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.VnTime</vt:lpstr>
      <vt:lpstr>Arial</vt:lpstr>
      <vt:lpstr>Calibri</vt:lpstr>
      <vt:lpstr>Cambria</vt:lpstr>
      <vt:lpstr>Tahoma</vt:lpstr>
      <vt:lpstr>Times New Roman</vt:lpstr>
      <vt:lpstr>Wingdings</vt:lpstr>
      <vt:lpstr>Office Theme</vt:lpstr>
      <vt:lpstr>CHÀO MỪNG CÁC EM HỌC SINH  ĐẾN VỚI BÀI HỌC  LỊCH SỬ VÀ ĐỊA LÍ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2016-02-15T14:28:12Z</dcterms:created>
  <dcterms:modified xsi:type="dcterms:W3CDTF">2022-08-05T08:49:51Z</dcterms:modified>
</cp:coreProperties>
</file>