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1" r:id="rId2"/>
    <p:sldId id="273" r:id="rId3"/>
    <p:sldId id="274" r:id="rId4"/>
    <p:sldId id="278" r:id="rId5"/>
    <p:sldId id="298" r:id="rId6"/>
    <p:sldId id="272" r:id="rId7"/>
    <p:sldId id="260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99" r:id="rId18"/>
    <p:sldId id="286" r:id="rId19"/>
    <p:sldId id="285" r:id="rId20"/>
    <p:sldId id="300" r:id="rId21"/>
    <p:sldId id="290" r:id="rId22"/>
    <p:sldId id="294" r:id="rId23"/>
    <p:sldId id="296" r:id="rId24"/>
    <p:sldId id="288" r:id="rId25"/>
    <p:sldId id="297" r:id="rId26"/>
    <p:sldId id="291" r:id="rId27"/>
    <p:sldId id="292" r:id="rId28"/>
    <p:sldId id="295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FF00"/>
    <a:srgbClr val="00B050"/>
    <a:srgbClr val="CEE4D5"/>
    <a:srgbClr val="EAC1F1"/>
    <a:srgbClr val="FFCC00"/>
    <a:srgbClr val="FF00FF"/>
    <a:srgbClr val="FF0066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7792" autoAdjust="0"/>
  </p:normalViewPr>
  <p:slideViewPr>
    <p:cSldViewPr snapToGrid="0">
      <p:cViewPr varScale="1">
        <p:scale>
          <a:sx n="49" d="100"/>
          <a:sy n="49" d="100"/>
        </p:scale>
        <p:origin x="11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75109-E761-4114-890A-00AC8F12BB4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3E5B-B3D0-40AA-9B4D-CABA0CC3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date of</a:t>
            </a:r>
            <a:r>
              <a:rPr lang="en-US" baseline="0" dirty="0"/>
              <a:t> this anniversary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51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0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342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10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1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4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9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82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0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83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88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" Target="slide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" Target="slide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" Target="slide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9.gif"/><Relationship Id="rId2" Type="http://schemas.openxmlformats.org/officeDocument/2006/relationships/audio" Target="../media/media1.wav"/><Relationship Id="rId16" Type="http://schemas.openxmlformats.org/officeDocument/2006/relationships/image" Target="../media/image8.gif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image" Target="../media/image6.png"/><Relationship Id="rId15" Type="http://schemas.openxmlformats.org/officeDocument/2006/relationships/image" Target="../media/image7.gif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8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193B353E-74DA-4EA3-9027-870D540F4520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How many degrees has the Earth warmed up in the past 100 years?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604E3B20-3D35-4893-8EB6-36AC5FD2B28E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4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34F57271-664A-4031-A2D3-9F99BE0641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9A15847B-E505-440D-9277-70ECC8906032}"/>
              </a:ext>
            </a:extLst>
          </p:cNvPr>
          <p:cNvSpPr/>
          <p:nvPr/>
        </p:nvSpPr>
        <p:spPr>
          <a:xfrm>
            <a:off x="2147609" y="275950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1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20F3B66E-FA72-4B46-B094-627DF70B9C21}"/>
              </a:ext>
            </a:extLst>
          </p:cNvPr>
          <p:cNvSpPr/>
          <p:nvPr/>
        </p:nvSpPr>
        <p:spPr>
          <a:xfrm>
            <a:off x="2147609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3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8863B4D-19F9-4CEA-853C-20CA29D9C9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8928A691-5BF7-47B3-BF41-EC71E37075B3}"/>
              </a:ext>
            </a:extLst>
          </p:cNvPr>
          <p:cNvSpPr/>
          <p:nvPr/>
        </p:nvSpPr>
        <p:spPr>
          <a:xfrm>
            <a:off x="6740662" y="275950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2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5705C144-3548-4C34-AB14-1648F0935F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F3E37026-C522-4366-ABC4-9225CB71B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30435671-8698-47F4-937E-A4169E4D4930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What is most frequently found in beach clean-ups?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8A1C5AB9-1862-4B3E-A220-D3F9CB97FC38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Jewelry 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F13450FC-A2F5-4D78-9035-457BD0ACD4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4F82C1EF-C126-4E59-B002-10D21755C449}"/>
              </a:ext>
            </a:extLst>
          </p:cNvPr>
          <p:cNvSpPr/>
          <p:nvPr/>
        </p:nvSpPr>
        <p:spPr>
          <a:xfrm>
            <a:off x="2147610" y="4229322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Pieces of plastic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957C59CC-8584-432E-B5C8-7DB4B3927E05}"/>
              </a:ext>
            </a:extLst>
          </p:cNvPr>
          <p:cNvSpPr/>
          <p:nvPr/>
        </p:nvSpPr>
        <p:spPr>
          <a:xfrm>
            <a:off x="6757127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Shoes 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A0C4A2A-6F3C-428F-9D6C-D3DB249D33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19214494-3A6E-4858-B5D1-077ED3890727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Glass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FAE050E-306D-4EB1-8828-E993774F2B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A0C63467-6CB8-4B39-9D12-503372A35E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CC80DB01-8660-421A-B6E1-B73856FE9042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Paper can be made from which of these materials?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C0360EE5-DDFA-4464-8205-316A7C9689A0}"/>
              </a:ext>
            </a:extLst>
          </p:cNvPr>
          <p:cNvSpPr/>
          <p:nvPr/>
        </p:nvSpPr>
        <p:spPr>
          <a:xfrm>
            <a:off x="6757125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Hemp 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1511374-710A-4A5E-8E54-3463B303A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EA315F48-A1CB-4443-BAC9-B9235A73337A}"/>
              </a:ext>
            </a:extLst>
          </p:cNvPr>
          <p:cNvSpPr/>
          <p:nvPr/>
        </p:nvSpPr>
        <p:spPr>
          <a:xfrm>
            <a:off x="6757124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All of the above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8F06134F-7BAC-4FBD-B02C-D992DEB31B2A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Wood 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5379B7D-01CE-4AC9-AA0F-DA0FE3CA22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2474325E-B37E-4EEE-A365-C2B441A17499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Panda excrement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F81AA5C5-FAC5-4877-9C87-54B062B810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B26A987F-AE7A-44BC-8A77-797C52834D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8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Q">
            <a:extLst>
              <a:ext uri="{FF2B5EF4-FFF2-40B4-BE49-F238E27FC236}">
                <a16:creationId xmlns:a16="http://schemas.microsoft.com/office/drawing/2014/main" id="{0370907E-9B22-4E4E-8947-B8CAF1D2A018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is the greenest form of transportation?</a:t>
            </a: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EE9B6669-C90F-4A7C-B61E-E7175B237B64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Train </a:t>
            </a:r>
          </a:p>
        </p:txBody>
      </p:sp>
      <p:pic>
        <p:nvPicPr>
          <p:cNvPr id="10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AFADEE10-E531-4DCB-902B-FB8D9C2278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1" name="A">
            <a:extLst>
              <a:ext uri="{FF2B5EF4-FFF2-40B4-BE49-F238E27FC236}">
                <a16:creationId xmlns:a16="http://schemas.microsoft.com/office/drawing/2014/main" id="{BC24E84F-FAEC-474D-9D7A-ACE6104CBDEB}"/>
              </a:ext>
            </a:extLst>
          </p:cNvPr>
          <p:cNvSpPr/>
          <p:nvPr/>
        </p:nvSpPr>
        <p:spPr>
          <a:xfrm>
            <a:off x="6706347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Bicycle </a:t>
            </a: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7DD4F993-86BC-4E92-84C4-281D2D75C028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Bus 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6480E4E-5BE9-4404-8949-434C39FECC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4" name="A">
            <a:extLst>
              <a:ext uri="{FF2B5EF4-FFF2-40B4-BE49-F238E27FC236}">
                <a16:creationId xmlns:a16="http://schemas.microsoft.com/office/drawing/2014/main" id="{C0DB97DA-5CAF-4D85-BE9C-0366751824C2}"/>
              </a:ext>
            </a:extLst>
          </p:cNvPr>
          <p:cNvSpPr/>
          <p:nvPr/>
        </p:nvSpPr>
        <p:spPr>
          <a:xfrm>
            <a:off x="2147611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</a:t>
            </a:r>
          </a:p>
        </p:txBody>
      </p:sp>
      <p:pic>
        <p:nvPicPr>
          <p:cNvPr id="15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4E0A7EB-6ED3-4EFA-AD04-934280ECDD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6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705D8CC2-2593-4C30-B9FD-2274BA8D34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8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Q">
            <a:extLst>
              <a:ext uri="{FF2B5EF4-FFF2-40B4-BE49-F238E27FC236}">
                <a16:creationId xmlns:a16="http://schemas.microsoft.com/office/drawing/2014/main" id="{CA7153ED-3C43-4612-BF92-1FDB753A522B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of the following gases protects us from harmful sun rays?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2A002256-6796-4E9F-92A8-FEF10A586E48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Carbon monoxide</a:t>
            </a:r>
          </a:p>
        </p:txBody>
      </p:sp>
      <p:pic>
        <p:nvPicPr>
          <p:cNvPr id="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3F238B90-5B22-40E8-BC7E-E3AE215745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9" name="A">
            <a:extLst>
              <a:ext uri="{FF2B5EF4-FFF2-40B4-BE49-F238E27FC236}">
                <a16:creationId xmlns:a16="http://schemas.microsoft.com/office/drawing/2014/main" id="{6BA12498-F014-4BBD-B790-E4D8BAD4FE4E}"/>
              </a:ext>
            </a:extLst>
          </p:cNvPr>
          <p:cNvSpPr/>
          <p:nvPr/>
        </p:nvSpPr>
        <p:spPr>
          <a:xfrm>
            <a:off x="6706347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Ozone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08E9A247-15B5-494C-A367-02E06CF7C1B5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Carbon dioxide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6B6AD22-C409-4683-9324-1E06FB6A5A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166DA951-3723-4013-8176-5B293865F13A}"/>
              </a:ext>
            </a:extLst>
          </p:cNvPr>
          <p:cNvSpPr/>
          <p:nvPr/>
        </p:nvSpPr>
        <p:spPr>
          <a:xfrm>
            <a:off x="2147611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Nitrogen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2EB900B9-F3D8-4548-ACE8-F952DD6102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4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4F53A7C8-D075-43EF-8A51-533B7104C7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D218255B-9CC2-4B7E-99DF-A47D78D27946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When is World Environment Day celebrated?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91E407E7-194A-407F-926D-54AB3B3FA6E7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ay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6F194E42-CB18-4E59-A06C-3E1876E0CC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4FF583F5-14A5-4AFA-A44A-A234AB4DA7F3}"/>
              </a:ext>
            </a:extLst>
          </p:cNvPr>
          <p:cNvSpPr/>
          <p:nvPr/>
        </p:nvSpPr>
        <p:spPr>
          <a:xfrm>
            <a:off x="2147610" y="4229322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June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00905A58-2C8E-4A46-89ED-D7658A068A84}"/>
              </a:ext>
            </a:extLst>
          </p:cNvPr>
          <p:cNvSpPr/>
          <p:nvPr/>
        </p:nvSpPr>
        <p:spPr>
          <a:xfrm>
            <a:off x="6757127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August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E36391EA-EFE6-42D1-8679-33754CB60E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DD7C2DB3-8DB0-4C35-AF48-2701CDBFE014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February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427D05A-5634-4EB8-8201-4299D2F455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504CF64F-A32A-4837-B1E7-675A7A51B3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F2C07F-1D99-4874-893E-0FA983145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FD3FC-399A-427E-BDB2-7C50701B3A0F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808C8326-9224-47E1-9F9A-99629D490BB7}"/>
              </a:ext>
            </a:extLst>
          </p:cNvPr>
          <p:cNvSpPr/>
          <p:nvPr/>
        </p:nvSpPr>
        <p:spPr>
          <a:xfrm>
            <a:off x="3146739" y="1906073"/>
            <a:ext cx="6065949" cy="3065172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Ảnh</a:t>
            </a:r>
            <a:r>
              <a:rPr lang="en-US" dirty="0"/>
              <a:t> minh </a:t>
            </a:r>
            <a:r>
              <a:rPr lang="en-US" dirty="0" err="1"/>
              <a:t>họa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21" y="1337283"/>
            <a:ext cx="8680583" cy="50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157487" y="142362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2927957" y="2549916"/>
            <a:ext cx="2066866" cy="7425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00442" y="1416682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03594" y="2417646"/>
            <a:ext cx="4512747" cy="1148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environmental problems to the suggested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presentation outline. </a:t>
            </a: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3041254" y="1751331"/>
            <a:ext cx="920136" cy="7985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5616C88B-DED3-42EC-BF9C-07F880A62B49}"/>
              </a:ext>
            </a:extLst>
          </p:cNvPr>
          <p:cNvSpPr/>
          <p:nvPr/>
        </p:nvSpPr>
        <p:spPr>
          <a:xfrm>
            <a:off x="937120" y="99044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90539-3F29-4B62-9417-D9D7C2889A17}"/>
              </a:ext>
            </a:extLst>
          </p:cNvPr>
          <p:cNvSpPr txBox="1"/>
          <p:nvPr/>
        </p:nvSpPr>
        <p:spPr>
          <a:xfrm>
            <a:off x="963512" y="88780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AF57E-1A06-49D9-BFA8-E03434FB513F}"/>
              </a:ext>
            </a:extLst>
          </p:cNvPr>
          <p:cNvSpPr txBox="1"/>
          <p:nvPr/>
        </p:nvSpPr>
        <p:spPr>
          <a:xfrm>
            <a:off x="1560172" y="976772"/>
            <a:ext cx="10184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Match the environmental problems to the suggested solutions.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A99D57-6D46-48D8-8541-230FE4229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866FC-08EA-4CA1-962A-013EF9860BB0}"/>
              </a:ext>
            </a:extLst>
          </p:cNvPr>
          <p:cNvSpPr txBox="1"/>
          <p:nvPr/>
        </p:nvSpPr>
        <p:spPr>
          <a:xfrm>
            <a:off x="746747" y="72225"/>
            <a:ext cx="5713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6" name="Oval 5"/>
          <p:cNvSpPr/>
          <p:nvPr/>
        </p:nvSpPr>
        <p:spPr>
          <a:xfrm>
            <a:off x="436955" y="1997873"/>
            <a:ext cx="3158667" cy="13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DISAPPEARANCE OF ENDANGERED ANIMALS</a:t>
            </a:r>
          </a:p>
        </p:txBody>
      </p:sp>
      <p:sp>
        <p:nvSpPr>
          <p:cNvPr id="10" name="Oval 9"/>
          <p:cNvSpPr/>
          <p:nvPr/>
        </p:nvSpPr>
        <p:spPr>
          <a:xfrm>
            <a:off x="436956" y="5284889"/>
            <a:ext cx="3158667" cy="1228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AIR POLLUTION</a:t>
            </a:r>
          </a:p>
        </p:txBody>
      </p:sp>
      <p:sp>
        <p:nvSpPr>
          <p:cNvPr id="11" name="Oval 10"/>
          <p:cNvSpPr/>
          <p:nvPr/>
        </p:nvSpPr>
        <p:spPr>
          <a:xfrm>
            <a:off x="436956" y="3672005"/>
            <a:ext cx="3158667" cy="130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DEFORESTATION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67213" y="2172344"/>
            <a:ext cx="690086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a. Recycle paper, plastics and wood products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67211" y="2832227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b. Use electric vehicles or public transport, and plant more trees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67213" y="3595282"/>
            <a:ext cx="6900859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c. Stop illegal hunting and fishing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67211" y="4358337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d. Stop burning leaves, rubbish and other materials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67211" y="5064337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e. Avoid products that are made from animal parts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67213" y="5846885"/>
            <a:ext cx="6900859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f. Introduce strict laws to prevent the cutting of natural forests</a:t>
            </a:r>
          </a:p>
        </p:txBody>
      </p:sp>
      <p:cxnSp>
        <p:nvCxnSpPr>
          <p:cNvPr id="14" name="Straight Arrow Connector 13"/>
          <p:cNvCxnSpPr>
            <a:stCxn id="6" idx="6"/>
            <a:endCxn id="15" idx="1"/>
          </p:cNvCxnSpPr>
          <p:nvPr/>
        </p:nvCxnSpPr>
        <p:spPr>
          <a:xfrm>
            <a:off x="3595622" y="2657411"/>
            <a:ext cx="1271591" cy="11950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9" idx="1"/>
          </p:cNvCxnSpPr>
          <p:nvPr/>
        </p:nvCxnSpPr>
        <p:spPr>
          <a:xfrm>
            <a:off x="3595622" y="2657411"/>
            <a:ext cx="1271589" cy="2664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7" idx="1"/>
          </p:cNvCxnSpPr>
          <p:nvPr/>
        </p:nvCxnSpPr>
        <p:spPr>
          <a:xfrm flipV="1">
            <a:off x="3595623" y="2429519"/>
            <a:ext cx="1271590" cy="1894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6"/>
            <a:endCxn id="21" idx="1"/>
          </p:cNvCxnSpPr>
          <p:nvPr/>
        </p:nvCxnSpPr>
        <p:spPr>
          <a:xfrm>
            <a:off x="3595623" y="4323597"/>
            <a:ext cx="1271590" cy="17804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  <a:endCxn id="13" idx="1"/>
          </p:cNvCxnSpPr>
          <p:nvPr/>
        </p:nvCxnSpPr>
        <p:spPr>
          <a:xfrm flipV="1">
            <a:off x="3595623" y="3089402"/>
            <a:ext cx="1271588" cy="2809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6"/>
            <a:endCxn id="17" idx="1"/>
          </p:cNvCxnSpPr>
          <p:nvPr/>
        </p:nvCxnSpPr>
        <p:spPr>
          <a:xfrm flipV="1">
            <a:off x="3595623" y="4615512"/>
            <a:ext cx="1271588" cy="1283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F6AD4-CA71-4A3D-887C-AB1B4DB0FB6C}"/>
              </a:ext>
            </a:extLst>
          </p:cNvPr>
          <p:cNvSpPr/>
          <p:nvPr/>
        </p:nvSpPr>
        <p:spPr>
          <a:xfrm>
            <a:off x="1433016" y="2399039"/>
            <a:ext cx="9130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0D4B2-2F7D-44C3-A6EA-D7B747414544}"/>
              </a:ext>
            </a:extLst>
          </p:cNvPr>
          <p:cNvSpPr txBox="1"/>
          <p:nvPr/>
        </p:nvSpPr>
        <p:spPr>
          <a:xfrm>
            <a:off x="1523999" y="1074450"/>
            <a:ext cx="9874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Complete the presentation outline below with the information in the box.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26658-431F-4302-9AB7-1084E2F2B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AF049-B7D2-4618-82A6-F31818EEEDF0}"/>
              </a:ext>
            </a:extLst>
          </p:cNvPr>
          <p:cNvSpPr txBox="1"/>
          <p:nvPr/>
        </p:nvSpPr>
        <p:spPr>
          <a:xfrm>
            <a:off x="746747" y="72225"/>
            <a:ext cx="5143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C5606364-BD4A-469B-A477-618DC88AC52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61798-1A4C-49E1-A7DE-CBDE120E9E4B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45051"/>
              </p:ext>
            </p:extLst>
          </p:nvPr>
        </p:nvGraphicFramePr>
        <p:xfrm>
          <a:off x="963512" y="2241396"/>
          <a:ext cx="10718736" cy="40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63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SOLUTIONS TO AIR POLLUTION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Presentation Outline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 Welcoming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the audience and introducing the topic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_____________________________________________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2. The first solution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___________________________________________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3. The second solution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___________________________________________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4. Finishing the presentation and thanking the audience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____________________________________________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lphaUcPeriod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The first solution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is to stop burning leaves, rubbish and other materials. This will reduce the smoke produced in the air.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That conclude our presentation today. Thank you for listening.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Another solution is to use electric vehicles or public transport. This will reduce the gas emissions from private vehicles and will make the air cleaner.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Hi everyone. I’m here today to talk to you about the solutions to one of the most serious problems in our city – air pollution.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9726" y="3614057"/>
            <a:ext cx="10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6705" y="4188033"/>
            <a:ext cx="92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6499" y="4755079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8374" y="5310250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45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BB4380-B47A-4CF9-BCAF-0DE0FA8E95B8}"/>
              </a:ext>
            </a:extLst>
          </p:cNvPr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73F02-35E7-4A2A-BDE5-268833C21864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58503-2DE7-4A2F-879E-0D7F7131731D}"/>
              </a:ext>
            </a:extLst>
          </p:cNvPr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E7FDE-CC59-4874-BBDA-9ADC121CC88F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97D3A-9367-49DC-84CE-CD58CF59EF56}"/>
              </a:ext>
            </a:extLst>
          </p:cNvPr>
          <p:cNvSpPr txBox="1"/>
          <p:nvPr/>
        </p:nvSpPr>
        <p:spPr>
          <a:xfrm>
            <a:off x="2167672" y="3708890"/>
            <a:ext cx="848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Solutions to environmental problems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8C3FF-89DA-42AD-94F6-9DC269977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40819" y="0"/>
            <a:ext cx="12192000" cy="2188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4E342-466F-4198-A194-C02FD81B21F3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9C62C-041F-4926-A6F4-4E6EB42582CF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6C135-1667-423A-AC19-CFAB19349223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478B0-BC7C-4CDA-A88C-EB85C01B97ED}"/>
              </a:ext>
            </a:extLst>
          </p:cNvPr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5CEA91-16A3-4103-9DE8-37861A71BA2B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86923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157487" y="142362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2927957" y="2549916"/>
            <a:ext cx="2066866" cy="7425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8D5CCEFE-8F32-4848-9323-1ED21BC9F89B}"/>
              </a:ext>
            </a:extLst>
          </p:cNvPr>
          <p:cNvSpPr/>
          <p:nvPr/>
        </p:nvSpPr>
        <p:spPr>
          <a:xfrm>
            <a:off x="1019499" y="3866622"/>
            <a:ext cx="2021755" cy="8112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00442" y="1416682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03594" y="2417646"/>
            <a:ext cx="4512747" cy="1148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environmental problems to the suggested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presentation outline.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3C7EA-8702-4212-9A5D-D46D94A2E327}"/>
              </a:ext>
            </a:extLst>
          </p:cNvPr>
          <p:cNvSpPr/>
          <p:nvPr/>
        </p:nvSpPr>
        <p:spPr>
          <a:xfrm>
            <a:off x="6500440" y="3881974"/>
            <a:ext cx="4515901" cy="795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Presentation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3041254" y="1751331"/>
            <a:ext cx="920136" cy="7985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28">
            <a:extLst>
              <a:ext uri="{FF2B5EF4-FFF2-40B4-BE49-F238E27FC236}">
                <a16:creationId xmlns:a16="http://schemas.microsoft.com/office/drawing/2014/main" id="{C36567C5-E4B8-498E-8709-6D682E2AAE5A}"/>
              </a:ext>
            </a:extLst>
          </p:cNvPr>
          <p:cNvCxnSpPr>
            <a:stCxn id="6" idx="1"/>
            <a:endCxn id="7" idx="0"/>
          </p:cNvCxnSpPr>
          <p:nvPr/>
        </p:nvCxnSpPr>
        <p:spPr>
          <a:xfrm rot="10800000" flipV="1">
            <a:off x="2030377" y="2921210"/>
            <a:ext cx="897580" cy="9454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1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96807-FB96-4757-9FBF-606C418985FC}"/>
              </a:ext>
            </a:extLst>
          </p:cNvPr>
          <p:cNvSpPr/>
          <p:nvPr/>
        </p:nvSpPr>
        <p:spPr>
          <a:xfrm>
            <a:off x="963512" y="2540260"/>
            <a:ext cx="107219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D819B-7979-40C2-934E-3D4F9D78FC26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E9A43-C988-404F-BD74-E7168A374A3E}"/>
              </a:ext>
            </a:extLst>
          </p:cNvPr>
          <p:cNvSpPr txBox="1"/>
          <p:nvPr/>
        </p:nvSpPr>
        <p:spPr>
          <a:xfrm>
            <a:off x="1158765" y="2145267"/>
            <a:ext cx="87656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 in groups.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Choose an environmental problem in Task 1.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Design a creative mind map / diagram on your environmental problem.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Prepare a 3-5 minute presentation on the solutions to it. Use the suggested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expressions to help you.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Join the contest: WHO’S THE BEST PRESENTER?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69B87-8819-42D2-914D-84683A7D1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28CDEE-8FA2-46CD-BF96-1A38C71D3E81}"/>
              </a:ext>
            </a:extLst>
          </p:cNvPr>
          <p:cNvSpPr txBox="1"/>
          <p:nvPr/>
        </p:nvSpPr>
        <p:spPr>
          <a:xfrm>
            <a:off x="746747" y="72225"/>
            <a:ext cx="7779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D8065E0-36F2-4190-A911-2A77157D914F}"/>
              </a:ext>
            </a:extLst>
          </p:cNvPr>
          <p:cNvSpPr/>
          <p:nvPr/>
        </p:nvSpPr>
        <p:spPr>
          <a:xfrm>
            <a:off x="425669" y="1094661"/>
            <a:ext cx="537843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72B7C-68D6-4A92-A485-E5CC4CC9C813}"/>
              </a:ext>
            </a:extLst>
          </p:cNvPr>
          <p:cNvSpPr txBox="1"/>
          <p:nvPr/>
        </p:nvSpPr>
        <p:spPr>
          <a:xfrm>
            <a:off x="425669" y="992021"/>
            <a:ext cx="53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0D4B2-2F7D-44C3-A6EA-D7B747414544}"/>
              </a:ext>
            </a:extLst>
          </p:cNvPr>
          <p:cNvSpPr txBox="1"/>
          <p:nvPr/>
        </p:nvSpPr>
        <p:spPr>
          <a:xfrm>
            <a:off x="1158765" y="1124210"/>
            <a:ext cx="9874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0463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1685925" y="440109"/>
            <a:ext cx="8701088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400">
                <a:solidFill>
                  <a:schemeClr val="tx2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200">
                <a:solidFill>
                  <a:schemeClr val="tx2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000">
                <a:solidFill>
                  <a:schemeClr val="tx2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>
                <a:solidFill>
                  <a:schemeClr val="tx2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Contest: </a:t>
            </a: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WHO’S THE BEST PRESENTER?</a:t>
            </a:r>
            <a:endParaRPr lang="en-US" altLang="en-US" sz="28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015282" y="5821495"/>
            <a:ext cx="4330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dirty="0"/>
              <a:t>Examiner’s name and signature</a:t>
            </a:r>
          </a:p>
          <a:p>
            <a:r>
              <a:rPr lang="is-IS" altLang="en-US" dirty="0"/>
              <a:t>…...............................................</a:t>
            </a:r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2208"/>
              </p:ext>
            </p:extLst>
          </p:nvPr>
        </p:nvGraphicFramePr>
        <p:xfrm>
          <a:off x="834429" y="2922822"/>
          <a:ext cx="10329863" cy="2708275"/>
        </p:xfrm>
        <a:graphic>
          <a:graphicData uri="http://schemas.openxmlformats.org/drawingml/2006/table">
            <a:tbl>
              <a:tblPr firstRow="1" firstCol="1" bandRow="1"/>
              <a:tblGrid>
                <a:gridCol w="155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5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Content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(4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pts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Presentation skills (3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pts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Language skills (3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pts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b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b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Organisation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&amp; Linking  (1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Body language (0.5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Visual aid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(1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Communication 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with audience (0.5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 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848842" y="2113796"/>
            <a:ext cx="9801224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Presenter’s Name: .....................................................       Group: ....................</a:t>
            </a:r>
            <a:endParaRPr lang="en-US" sz="2000" dirty="0">
              <a:effectLst/>
              <a:latin typeface=".VnTime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0408" y="1401156"/>
            <a:ext cx="32848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MARKING SHEET</a:t>
            </a:r>
            <a:endParaRPr lang="en-US" sz="2800" dirty="0">
              <a:effectLst/>
              <a:latin typeface=".VnTime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6202" y="6036939"/>
            <a:ext cx="233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mark: </a:t>
            </a:r>
            <a:r>
              <a:rPr lang="is-IS" sz="2000" dirty="0"/>
              <a:t>…...../10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436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309539"/>
            <a:ext cx="5283200" cy="5283200"/>
          </a:xfrm>
          <a:prstGeom prst="rect">
            <a:avLst/>
          </a:prstGeom>
        </p:spPr>
      </p:pic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1745456" y="547539"/>
            <a:ext cx="8701088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400">
                <a:solidFill>
                  <a:schemeClr val="tx2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200">
                <a:solidFill>
                  <a:schemeClr val="tx2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000">
                <a:solidFill>
                  <a:schemeClr val="tx2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>
                <a:solidFill>
                  <a:schemeClr val="tx2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Contest: </a:t>
            </a: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WHO’S THE BEST PRESENTER?</a:t>
            </a:r>
            <a:endParaRPr lang="en-US" altLang="en-US" sz="28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4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984663" y="1074836"/>
            <a:ext cx="8070273" cy="4605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 algn="ctr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  <a:r>
              <a:rPr lang="vi-VN" altLang="en-US" sz="4000" b="1" dirty="0">
                <a:solidFill>
                  <a:srgbClr val="FF0000"/>
                </a:solidFill>
              </a:rPr>
              <a:t> THE BEST PRESENTER</a:t>
            </a:r>
          </a:p>
          <a:p>
            <a:pPr marL="69850" indent="0" algn="ctr">
              <a:buFont typeface="Arial" panose="020B0604020202020204" pitchFamily="34" charset="0"/>
              <a:buNone/>
            </a:pPr>
            <a:endParaRPr lang="vi-VN" altLang="en-US" sz="4000" b="1" dirty="0">
              <a:solidFill>
                <a:srgbClr val="FF0000"/>
              </a:solidFill>
            </a:endParaRPr>
          </a:p>
          <a:p>
            <a:pPr marL="69850" indent="0" algn="ctr">
              <a:buFont typeface="Arial" panose="020B0604020202020204" pitchFamily="34" charset="0"/>
              <a:buNone/>
            </a:pPr>
            <a:endParaRPr lang="vi-VN" altLang="en-US" sz="4000" b="1" dirty="0">
              <a:solidFill>
                <a:srgbClr val="FF0000"/>
              </a:solidFill>
            </a:endParaRPr>
          </a:p>
          <a:p>
            <a:pPr marL="69850" indent="0" algn="ctr"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386941"/>
            <a:ext cx="563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28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E8ECB-D983-470C-AB5D-6D2A286A8B3E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2C63D56A-EF3B-4803-9DD7-B8680E958C9C}"/>
              </a:ext>
            </a:extLst>
          </p:cNvPr>
          <p:cNvSpPr/>
          <p:nvPr/>
        </p:nvSpPr>
        <p:spPr>
          <a:xfrm>
            <a:off x="4576036" y="166063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457720" y="117151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3076118" y="203220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8D5CCEFE-8F32-4848-9323-1ED21BC9F89B}"/>
              </a:ext>
            </a:extLst>
          </p:cNvPr>
          <p:cNvSpPr/>
          <p:nvPr/>
        </p:nvSpPr>
        <p:spPr>
          <a:xfrm>
            <a:off x="1421976" y="332281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12318" y="1127640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15470" y="2017078"/>
            <a:ext cx="451274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3C7EA-8702-4212-9A5D-D46D94A2E327}"/>
              </a:ext>
            </a:extLst>
          </p:cNvPr>
          <p:cNvSpPr/>
          <p:nvPr/>
        </p:nvSpPr>
        <p:spPr>
          <a:xfrm>
            <a:off x="6512316" y="2987916"/>
            <a:ext cx="4515901" cy="1673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environmental problems to the suggested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presentation outline.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Prepare a 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Join “Who’s the best presenter?” contest.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/>
          <p:nvPr/>
        </p:nvCxnSpPr>
        <p:spPr>
          <a:xfrm>
            <a:off x="3364904" y="14141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28">
            <a:extLst>
              <a:ext uri="{FF2B5EF4-FFF2-40B4-BE49-F238E27FC236}">
                <a16:creationId xmlns:a16="http://schemas.microsoft.com/office/drawing/2014/main" id="{C36567C5-E4B8-498E-8709-6D682E2AAE5A}"/>
              </a:ext>
            </a:extLst>
          </p:cNvPr>
          <p:cNvCxnSpPr/>
          <p:nvPr/>
        </p:nvCxnSpPr>
        <p:spPr>
          <a:xfrm rot="10800000" flipV="1">
            <a:off x="2456356" y="2332503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29">
            <a:extLst>
              <a:ext uri="{FF2B5EF4-FFF2-40B4-BE49-F238E27FC236}">
                <a16:creationId xmlns:a16="http://schemas.microsoft.com/office/drawing/2014/main" id="{30B0559B-FE45-44DB-8161-592BC75A42C4}"/>
              </a:ext>
            </a:extLst>
          </p:cNvPr>
          <p:cNvCxnSpPr/>
          <p:nvPr/>
        </p:nvCxnSpPr>
        <p:spPr>
          <a:xfrm>
            <a:off x="3372709" y="3709608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8DE3EE48-7AC7-4915-9F9A-238D3012C6D8}"/>
              </a:ext>
            </a:extLst>
          </p:cNvPr>
          <p:cNvSpPr/>
          <p:nvPr/>
        </p:nvSpPr>
        <p:spPr>
          <a:xfrm>
            <a:off x="2959984" y="484611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2A663-1E5D-4939-B7A0-8CC9BA82068B}"/>
              </a:ext>
            </a:extLst>
          </p:cNvPr>
          <p:cNvSpPr/>
          <p:nvPr/>
        </p:nvSpPr>
        <p:spPr>
          <a:xfrm>
            <a:off x="6512318" y="4871518"/>
            <a:ext cx="451589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FD253-DD6C-40EC-9F38-EC0046532F30}"/>
              </a:ext>
            </a:extLst>
          </p:cNvPr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9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7C931-623B-428B-BD95-2D97A71EC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551C427-CB9C-4BD7-93FA-2B3C2C1DEDCC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7742A-8C84-410A-B221-77192C7EE35C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A3D83-FCB6-4C5F-903A-313C02FF7881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E91A2-7D74-420D-938C-6FD0B385A19C}"/>
              </a:ext>
            </a:extLst>
          </p:cNvPr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7840" y="2377440"/>
            <a:ext cx="8879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/>
              <a:t>Identify environmental problems and relevant solutions.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/>
              <a:t>Gain an overview about the outline and useful expressions for making oral presentations on solutions to an environmental problem.  </a:t>
            </a:r>
          </a:p>
        </p:txBody>
      </p:sp>
    </p:spTree>
    <p:extLst>
      <p:ext uri="{BB962C8B-B14F-4D97-AF65-F5344CB8AC3E}">
        <p14:creationId xmlns:p14="http://schemas.microsoft.com/office/powerpoint/2010/main" val="133936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EE703-686B-484D-8FC4-C9383BEAF4F7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</a:t>
            </a:r>
            <a:r>
              <a:rPr lang="en-US" sz="3600"/>
              <a:t>the Workbook</a:t>
            </a:r>
            <a:endParaRPr lang="en-US" sz="3600" dirty="0"/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CE39BC53-B441-4473-BC34-74D7C1F14CBF}"/>
              </a:ext>
            </a:extLst>
          </p:cNvPr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14CD2-7879-4F78-B0C8-40003DBDAF9D}"/>
              </a:ext>
            </a:extLst>
          </p:cNvPr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C050B-68D2-4F58-BEB1-55CF59A2F460}"/>
              </a:ext>
            </a:extLst>
          </p:cNvPr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846B6-89E2-45D4-AAAD-5EE59B520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A1B8A-BDEE-447D-895B-E029993D7BD9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697190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F1366356-B047-4DB3-87F1-46E30D0CC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871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9E3C4D-2CFA-4504-9A32-0964E452C9C2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B330F-1A61-4A65-9F34-88C9C48D6FCB}"/>
              </a:ext>
            </a:extLst>
          </p:cNvPr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4D214-9938-4D18-B325-C353FCCBD004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1A8C3-E1F4-468A-BAAB-E77568D10527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485F8A-886B-4D57-9400-F61A6270C9AF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C14912-6534-406F-A1DA-2FD00C0DB836}"/>
              </a:ext>
            </a:extLst>
          </p:cNvPr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AC8D7EA8-CA74-486B-80F7-754F80E0BF1F}"/>
                </a:ext>
              </a:extLst>
            </p:cNvPr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0E01DC-8901-452C-B5AD-4F9F1D7B2833}"/>
                </a:ext>
              </a:extLst>
            </p:cNvPr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AE1E1A-9DDF-4D5D-8465-3535C2428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DFC766-E96A-418E-AAC4-D8031F061885}"/>
              </a:ext>
            </a:extLst>
          </p:cNvPr>
          <p:cNvSpPr txBox="1"/>
          <p:nvPr/>
        </p:nvSpPr>
        <p:spPr>
          <a:xfrm>
            <a:off x="2360625" y="2226027"/>
            <a:ext cx="7618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/>
              <a:t>Identify environmental problems and relevant solutions.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/>
              <a:t>Gain an overview about the outline and useful expressions for making oral presentations on solutions to an environmental problem.  </a:t>
            </a:r>
          </a:p>
        </p:txBody>
      </p:sp>
    </p:spTree>
    <p:extLst>
      <p:ext uri="{BB962C8B-B14F-4D97-AF65-F5344CB8AC3E}">
        <p14:creationId xmlns:p14="http://schemas.microsoft.com/office/powerpoint/2010/main" val="218656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157487" y="142362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2927957" y="2549916"/>
            <a:ext cx="2066866" cy="7425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8D5CCEFE-8F32-4848-9323-1ED21BC9F89B}"/>
              </a:ext>
            </a:extLst>
          </p:cNvPr>
          <p:cNvSpPr/>
          <p:nvPr/>
        </p:nvSpPr>
        <p:spPr>
          <a:xfrm>
            <a:off x="1019499" y="3866622"/>
            <a:ext cx="2021755" cy="8112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00442" y="1416682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03594" y="2417646"/>
            <a:ext cx="4512747" cy="1148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environmental problems to the suggested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presentation outline.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3C7EA-8702-4212-9A5D-D46D94A2E327}"/>
              </a:ext>
            </a:extLst>
          </p:cNvPr>
          <p:cNvSpPr/>
          <p:nvPr/>
        </p:nvSpPr>
        <p:spPr>
          <a:xfrm>
            <a:off x="6500440" y="3881974"/>
            <a:ext cx="4515901" cy="795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Presentation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3041254" y="1751331"/>
            <a:ext cx="920136" cy="7985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28">
            <a:extLst>
              <a:ext uri="{FF2B5EF4-FFF2-40B4-BE49-F238E27FC236}">
                <a16:creationId xmlns:a16="http://schemas.microsoft.com/office/drawing/2014/main" id="{C36567C5-E4B8-498E-8709-6D682E2AAE5A}"/>
              </a:ext>
            </a:extLst>
          </p:cNvPr>
          <p:cNvCxnSpPr>
            <a:stCxn id="6" idx="1"/>
            <a:endCxn id="7" idx="0"/>
          </p:cNvCxnSpPr>
          <p:nvPr/>
        </p:nvCxnSpPr>
        <p:spPr>
          <a:xfrm rot="10800000" flipV="1">
            <a:off x="2030377" y="2921210"/>
            <a:ext cx="897580" cy="9454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29">
            <a:extLst>
              <a:ext uri="{FF2B5EF4-FFF2-40B4-BE49-F238E27FC236}">
                <a16:creationId xmlns:a16="http://schemas.microsoft.com/office/drawing/2014/main" id="{30B0559B-FE45-44DB-8161-592BC75A42C4}"/>
              </a:ext>
            </a:extLst>
          </p:cNvPr>
          <p:cNvCxnSpPr>
            <a:stCxn id="7" idx="3"/>
            <a:endCxn id="14" idx="0"/>
          </p:cNvCxnSpPr>
          <p:nvPr/>
        </p:nvCxnSpPr>
        <p:spPr>
          <a:xfrm>
            <a:off x="3041254" y="4272268"/>
            <a:ext cx="998354" cy="10596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8DE3EE48-7AC7-4915-9F9A-238D3012C6D8}"/>
              </a:ext>
            </a:extLst>
          </p:cNvPr>
          <p:cNvSpPr/>
          <p:nvPr/>
        </p:nvSpPr>
        <p:spPr>
          <a:xfrm>
            <a:off x="2948108" y="533194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2A663-1E5D-4939-B7A0-8CC9BA82068B}"/>
              </a:ext>
            </a:extLst>
          </p:cNvPr>
          <p:cNvSpPr/>
          <p:nvPr/>
        </p:nvSpPr>
        <p:spPr>
          <a:xfrm>
            <a:off x="6500442" y="5331945"/>
            <a:ext cx="451589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4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157487" y="142362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00442" y="1416682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8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75816" y="715828"/>
            <a:ext cx="5066167" cy="5036855"/>
            <a:chOff x="5397803" y="292790"/>
            <a:chExt cx="5862197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00150" y="1181924"/>
              <a:ext cx="2129735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CANDY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527108" y="2137227"/>
              <a:ext cx="2107221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BOOK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5083" y="907455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Play again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894215" y="2194231"/>
              <a:ext cx="2312431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DRINK</a:t>
              </a:r>
              <a:endPara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402062">
              <a:off x="5397803" y="3622279"/>
              <a:ext cx="2367019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SNACK</a:t>
              </a:r>
              <a:endParaRPr lang="vi-VN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23736" y="4543180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BISCUIT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25084" y="453554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MONEY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26487" y="3473749"/>
              <a:ext cx="2025647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CLAP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69166" y="16456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67083" y="16456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64999" y="16456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69924" y="31916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67841" y="31916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65757" y="31916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70682" y="473776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68599" y="473776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66515" y="473776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731726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650563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839667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35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Q">
            <a:extLst>
              <a:ext uri="{FF2B5EF4-FFF2-40B4-BE49-F238E27FC236}">
                <a16:creationId xmlns:a16="http://schemas.microsoft.com/office/drawing/2014/main" id="{A4722183-251C-402B-B793-C6A5214EDB3E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Which of these items can be composted, or turned into natural fertilizer, for your garden?</a:t>
            </a: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75DAF685-8E24-42F2-A1AF-F21412427474}"/>
              </a:ext>
            </a:extLst>
          </p:cNvPr>
          <p:cNvSpPr/>
          <p:nvPr/>
        </p:nvSpPr>
        <p:spPr>
          <a:xfrm>
            <a:off x="3124570" y="2263438"/>
            <a:ext cx="3266503" cy="922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Golf balls</a:t>
            </a:r>
          </a:p>
        </p:txBody>
      </p:sp>
      <p:pic>
        <p:nvPicPr>
          <p:cNvPr id="10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BD6FEF4-86D6-412C-B0A5-74726978FA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2988362"/>
            <a:ext cx="609600" cy="609600"/>
          </a:xfrm>
          <a:prstGeom prst="rect">
            <a:avLst/>
          </a:prstGeom>
        </p:spPr>
      </p:pic>
      <p:sp>
        <p:nvSpPr>
          <p:cNvPr id="11" name="A">
            <a:extLst>
              <a:ext uri="{FF2B5EF4-FFF2-40B4-BE49-F238E27FC236}">
                <a16:creationId xmlns:a16="http://schemas.microsoft.com/office/drawing/2014/main" id="{5787B2DF-C296-4314-867D-F6AC534ECD23}"/>
              </a:ext>
            </a:extLst>
          </p:cNvPr>
          <p:cNvSpPr/>
          <p:nvPr/>
        </p:nvSpPr>
        <p:spPr>
          <a:xfrm>
            <a:off x="3152097" y="4216354"/>
            <a:ext cx="3238976" cy="9163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Egg shells</a:t>
            </a: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176AA809-ED92-431A-A4F9-4EC88A1BF514}"/>
              </a:ext>
            </a:extLst>
          </p:cNvPr>
          <p:cNvSpPr/>
          <p:nvPr/>
        </p:nvSpPr>
        <p:spPr>
          <a:xfrm>
            <a:off x="3124570" y="5228987"/>
            <a:ext cx="3266503" cy="8887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All of the above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9B5EE64-60F4-4E13-AF41-355140752D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4" name="A">
            <a:extLst>
              <a:ext uri="{FF2B5EF4-FFF2-40B4-BE49-F238E27FC236}">
                <a16:creationId xmlns:a16="http://schemas.microsoft.com/office/drawing/2014/main" id="{FD569457-0483-40C6-9EFC-D8D26DB445DF}"/>
              </a:ext>
            </a:extLst>
          </p:cNvPr>
          <p:cNvSpPr/>
          <p:nvPr/>
        </p:nvSpPr>
        <p:spPr>
          <a:xfrm>
            <a:off x="3152096" y="3296953"/>
            <a:ext cx="3238977" cy="837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Aluminum foil</a:t>
            </a:r>
          </a:p>
        </p:txBody>
      </p:sp>
      <p:pic>
        <p:nvPicPr>
          <p:cNvPr id="15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7393E2EC-F4F4-41E2-9442-F0D13955B3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2897840"/>
            <a:ext cx="609600" cy="609600"/>
          </a:xfrm>
          <a:prstGeom prst="rect">
            <a:avLst/>
          </a:prstGeom>
        </p:spPr>
      </p:pic>
      <p:pic>
        <p:nvPicPr>
          <p:cNvPr id="16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47DE4DF3-2B16-4EC8-A25C-618E2CFB9F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4" y="4484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5" name="Q">
            <a:extLst>
              <a:ext uri="{FF2B5EF4-FFF2-40B4-BE49-F238E27FC236}">
                <a16:creationId xmlns:a16="http://schemas.microsoft.com/office/drawing/2014/main" id="{B7305C5E-0EF7-4E88-943A-2A8AF5641621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What uses the most energy in U.S. homes each year?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66ED551B-EBC7-4B2F-9B01-636B7A8FE774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Heating water</a:t>
            </a:r>
          </a:p>
        </p:txBody>
      </p:sp>
      <p:pic>
        <p:nvPicPr>
          <p:cNvPr id="8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70D33247-80FB-4703-8304-70D100D31E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9" name="A">
            <a:extLst>
              <a:ext uri="{FF2B5EF4-FFF2-40B4-BE49-F238E27FC236}">
                <a16:creationId xmlns:a16="http://schemas.microsoft.com/office/drawing/2014/main" id="{2D1CA26C-0E11-462C-9861-BB6F37595910}"/>
              </a:ext>
            </a:extLst>
          </p:cNvPr>
          <p:cNvSpPr/>
          <p:nvPr/>
        </p:nvSpPr>
        <p:spPr>
          <a:xfrm>
            <a:off x="6757128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Heating and air-conditioning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24AAF77C-A65F-4669-BF8D-23854F7DED2E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Refrigeration 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506639A9-73ED-478C-815E-A5509B24F8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A39A9C99-C7B8-4793-8190-A62C3189895C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Lighting 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69C0C1EF-075D-4428-A0C6-C04F9D0A24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4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06A4D926-C1BD-4317-85D7-2BE1901488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29" name="Pentagon 5">
            <a:hlinkClick r:id="rId8" action="ppaction://hlinksldjump"/>
            <a:extLst>
              <a:ext uri="{FF2B5EF4-FFF2-40B4-BE49-F238E27FC236}">
                <a16:creationId xmlns:a16="http://schemas.microsoft.com/office/drawing/2014/main" id="{ED21E6C6-63C9-44E8-95EE-BAA88353963A}"/>
              </a:ext>
            </a:extLst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Q">
            <a:extLst>
              <a:ext uri="{FF2B5EF4-FFF2-40B4-BE49-F238E27FC236}">
                <a16:creationId xmlns:a16="http://schemas.microsoft.com/office/drawing/2014/main" id="{5BCBA297-B98F-4E4E-BD5D-BF05737C0315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of these species are threatened by global warming?</a:t>
            </a:r>
          </a:p>
        </p:txBody>
      </p:sp>
      <p:sp>
        <p:nvSpPr>
          <p:cNvPr id="31" name="A">
            <a:extLst>
              <a:ext uri="{FF2B5EF4-FFF2-40B4-BE49-F238E27FC236}">
                <a16:creationId xmlns:a16="http://schemas.microsoft.com/office/drawing/2014/main" id="{A8B88BAE-8A73-484D-B87B-83E4A21D524D}"/>
              </a:ext>
            </a:extLst>
          </p:cNvPr>
          <p:cNvSpPr/>
          <p:nvPr/>
        </p:nvSpPr>
        <p:spPr>
          <a:xfrm>
            <a:off x="2147611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Koala</a:t>
            </a:r>
          </a:p>
        </p:txBody>
      </p:sp>
      <p:pic>
        <p:nvPicPr>
          <p:cNvPr id="32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4AD60DFD-F471-4BA2-914C-86996BE142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2988362"/>
            <a:ext cx="609600" cy="609600"/>
          </a:xfrm>
          <a:prstGeom prst="rect">
            <a:avLst/>
          </a:prstGeom>
        </p:spPr>
      </p:pic>
      <p:sp>
        <p:nvSpPr>
          <p:cNvPr id="33" name="A">
            <a:extLst>
              <a:ext uri="{FF2B5EF4-FFF2-40B4-BE49-F238E27FC236}">
                <a16:creationId xmlns:a16="http://schemas.microsoft.com/office/drawing/2014/main" id="{E23C7DE2-06F8-4170-9FA4-8D5D82858D6D}"/>
              </a:ext>
            </a:extLst>
          </p:cNvPr>
          <p:cNvSpPr/>
          <p:nvPr/>
        </p:nvSpPr>
        <p:spPr>
          <a:xfrm>
            <a:off x="6757126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All of the above</a:t>
            </a:r>
          </a:p>
        </p:txBody>
      </p:sp>
      <p:sp>
        <p:nvSpPr>
          <p:cNvPr id="34" name="A">
            <a:extLst>
              <a:ext uri="{FF2B5EF4-FFF2-40B4-BE49-F238E27FC236}">
                <a16:creationId xmlns:a16="http://schemas.microsoft.com/office/drawing/2014/main" id="{173F85D5-9D23-4B2D-8581-A9E18A8EF8A1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Arctic fox</a:t>
            </a:r>
          </a:p>
        </p:txBody>
      </p:sp>
      <p:pic>
        <p:nvPicPr>
          <p:cNvPr id="35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92C1B17-11A3-4C1C-B2C9-F73CC61CE9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36" name="A">
            <a:extLst>
              <a:ext uri="{FF2B5EF4-FFF2-40B4-BE49-F238E27FC236}">
                <a16:creationId xmlns:a16="http://schemas.microsoft.com/office/drawing/2014/main" id="{A1D166BE-226F-4317-9EB4-79BE743D7E82}"/>
              </a:ext>
            </a:extLst>
          </p:cNvPr>
          <p:cNvSpPr/>
          <p:nvPr/>
        </p:nvSpPr>
        <p:spPr>
          <a:xfrm>
            <a:off x="6757128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Clownfish </a:t>
            </a:r>
          </a:p>
        </p:txBody>
      </p:sp>
      <p:pic>
        <p:nvPicPr>
          <p:cNvPr id="37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0E8AA1A9-5847-407F-934D-A1A2BF7CB5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2897840"/>
            <a:ext cx="609600" cy="609600"/>
          </a:xfrm>
          <a:prstGeom prst="rect">
            <a:avLst/>
          </a:prstGeom>
        </p:spPr>
      </p:pic>
      <p:pic>
        <p:nvPicPr>
          <p:cNvPr id="38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34EFB45C-D860-46C1-9AF1-EE654F8079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4" y="4484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868</Words>
  <Application>Microsoft Office PowerPoint</Application>
  <PresentationFormat>Widescreen</PresentationFormat>
  <Paragraphs>228</Paragraphs>
  <Slides>28</Slides>
  <Notes>6</Notes>
  <HiddenSlides>0</HiddenSlides>
  <MMClips>37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.VnTime</vt:lpstr>
      <vt:lpstr>Myriad Pro</vt:lpstr>
      <vt:lpstr>UTM Facebook K&amp;T</vt:lpstr>
      <vt:lpstr>Arial</vt:lpstr>
      <vt:lpstr>Bookman Old Style</vt:lpstr>
      <vt:lpstr>Calibri</vt:lpstr>
      <vt:lpstr>Calibri Light</vt:lpstr>
      <vt:lpstr>Constantia</vt:lpstr>
      <vt:lpstr>Courier New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Ngoc Minh</dc:creator>
  <cp:lastModifiedBy>Pham Lan</cp:lastModifiedBy>
  <cp:revision>95</cp:revision>
  <dcterms:created xsi:type="dcterms:W3CDTF">2018-07-11T14:54:56Z</dcterms:created>
  <dcterms:modified xsi:type="dcterms:W3CDTF">2023-04-11T05:20:06Z</dcterms:modified>
</cp:coreProperties>
</file>