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27" r:id="rId2"/>
    <p:sldId id="407" r:id="rId3"/>
    <p:sldId id="439" r:id="rId4"/>
    <p:sldId id="427" r:id="rId5"/>
    <p:sldId id="428" r:id="rId6"/>
    <p:sldId id="443" r:id="rId7"/>
    <p:sldId id="454" r:id="rId8"/>
    <p:sldId id="455" r:id="rId9"/>
    <p:sldId id="449" r:id="rId10"/>
    <p:sldId id="450" r:id="rId11"/>
    <p:sldId id="451" r:id="rId12"/>
    <p:sldId id="452" r:id="rId13"/>
    <p:sldId id="340" r:id="rId14"/>
  </p:sldIdLst>
  <p:sldSz cx="16276638" cy="9144000"/>
  <p:notesSz cx="6858000" cy="9144000"/>
  <p:custDataLst>
    <p:tags r:id="rId1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  <a:srgbClr val="C5F3F3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853" autoAdjust="0"/>
    <p:restoredTop sz="94624" autoAdjust="0"/>
  </p:normalViewPr>
  <p:slideViewPr>
    <p:cSldViewPr>
      <p:cViewPr>
        <p:scale>
          <a:sx n="40" d="100"/>
          <a:sy n="40" d="100"/>
        </p:scale>
        <p:origin x="-1458" y="-546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13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Khoi%20dong/Cau%201.pptx" TargetMode="External"/><Relationship Id="rId13" Type="http://schemas.openxmlformats.org/officeDocument/2006/relationships/image" Target="../media/image13.jpeg"/><Relationship Id="rId3" Type="http://schemas.openxmlformats.org/officeDocument/2006/relationships/image" Target="../media/image10.jpg"/><Relationship Id="rId7" Type="http://schemas.openxmlformats.org/officeDocument/2006/relationships/hyperlink" Target="bai%20tap/bai%20tap%204.ppt" TargetMode="External"/><Relationship Id="rId12" Type="http://schemas.openxmlformats.org/officeDocument/2006/relationships/hyperlink" Target="Khoi%20dong/Cau%203.pptx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bai%20tap/bai%20tap%203.ppt" TargetMode="External"/><Relationship Id="rId11" Type="http://schemas.openxmlformats.org/officeDocument/2006/relationships/image" Target="../media/image12.jpeg"/><Relationship Id="rId5" Type="http://schemas.openxmlformats.org/officeDocument/2006/relationships/hyperlink" Target="bai%20tap/bai%20tap%202.ppt" TargetMode="External"/><Relationship Id="rId15" Type="http://schemas.openxmlformats.org/officeDocument/2006/relationships/image" Target="../media/image14.jpeg"/><Relationship Id="rId10" Type="http://schemas.openxmlformats.org/officeDocument/2006/relationships/hyperlink" Target="Khoi%20dong/Cau%202.pptx" TargetMode="External"/><Relationship Id="rId4" Type="http://schemas.openxmlformats.org/officeDocument/2006/relationships/hyperlink" Target="bai%20tap/bai%20tap%201.ppt" TargetMode="External"/><Relationship Id="rId9" Type="http://schemas.openxmlformats.org/officeDocument/2006/relationships/image" Target="../media/image11.jpeg"/><Relationship Id="rId14" Type="http://schemas.openxmlformats.org/officeDocument/2006/relationships/hyperlink" Target="Khoi%20dong/Cau%204.ppt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Giai%20nghia%20tu/thieng%20lieng.pptx" TargetMode="External"/><Relationship Id="rId2" Type="http://schemas.openxmlformats.org/officeDocument/2006/relationships/hyperlink" Target="Giai%20nghia%20tu/quan%20dao.ppt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Giai%20nghia%20tu/hao%20hung.pptx" TargetMode="External"/><Relationship Id="rId4" Type="http://schemas.openxmlformats.org/officeDocument/2006/relationships/hyperlink" Target="Giai%20nghia%20tu/giai%20dieu.pptx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827200"/>
            <a:ext cx="1739080" cy="225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432719" y="4114800"/>
            <a:ext cx="13382995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3: 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 ĐUA GHE NGO (T1,2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54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3382959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</a:t>
            </a:r>
            <a:r>
              <a:rPr lang="en-US" altLang="en-US" sz="2400" b="1" i="1" smtClean="0">
                <a:solidFill>
                  <a:srgbClr val="FF0066"/>
                </a:solidFill>
                <a:latin typeface="Times New Roman" pitchFamily="18" charset="0"/>
              </a:rPr>
              <a:t>:</a:t>
            </a:r>
            <a:endParaRPr lang="en-US" altLang="en-US" sz="2400" b="1" i="1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596029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1409" y="6100454"/>
            <a:ext cx="1211090" cy="8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919" y="5781235"/>
            <a:ext cx="3396458" cy="242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6385719" y="3601998"/>
            <a:ext cx="8773438" cy="4094199"/>
            <a:chOff x="6418600" y="3657598"/>
            <a:chExt cx="8773438" cy="4094199"/>
          </a:xfrm>
        </p:grpSpPr>
        <p:pic>
          <p:nvPicPr>
            <p:cNvPr id="33" name="Picture 16" descr="Frame Border Transparent PNG Gold Image​ | Gallery Yopriceville -  High-Quality Images and Transparent… | Clip art frames borders, Frame  border design, Frame clip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8758219" y="1317979"/>
              <a:ext cx="4094199" cy="8773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7256800" y="4778274"/>
              <a:ext cx="7086600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nl-NL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Mỗi dân tộc anh em đều có những phong tục, nét đẹp văn hoá cần trân trọng và gìn giữ.</a:t>
              </a:r>
              <a:endPara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9122018" y="2971800"/>
            <a:ext cx="33008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718225" y="2133600"/>
            <a:ext cx="2319747" cy="654607"/>
            <a:chOff x="1259767" y="1442589"/>
            <a:chExt cx="2319747" cy="654607"/>
          </a:xfrm>
        </p:grpSpPr>
        <p:sp>
          <p:nvSpPr>
            <p:cNvPr id="41" name="Rectangle 40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endParaRPr lang="en-US" sz="3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8753147" y="2149371"/>
            <a:ext cx="2791030" cy="654607"/>
            <a:chOff x="1024127" y="1442589"/>
            <a:chExt cx="2791030" cy="654607"/>
          </a:xfrm>
        </p:grpSpPr>
        <p:sp>
          <p:nvSpPr>
            <p:cNvPr id="51" name="Rectangle 5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3800" b="1" dirty="0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hiểu</a:t>
              </a:r>
              <a:r>
                <a:rPr lang="en-US" sz="3800" b="1" dirty="0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endParaRPr lang="en-US" sz="3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" name="Rectangle 26"/>
          <p:cNvSpPr/>
          <p:nvPr/>
        </p:nvSpPr>
        <p:spPr>
          <a:xfrm>
            <a:off x="64581" y="5137810"/>
            <a:ext cx="5178137" cy="36009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nl-NL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Vào </a:t>
            </a:r>
            <a:r>
              <a:rPr lang="nl-NL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cuộc đua</a:t>
            </a:r>
            <a:r>
              <a:rPr lang="nl-NL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nl-NL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nl-NL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mỗi </a:t>
            </a:r>
            <a:r>
              <a:rPr lang="nl-NL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ghe có một người giỏi tay chèo ngồi đằng mũi chỉ </a:t>
            </a:r>
            <a:r>
              <a:rPr lang="nl-NL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huy </a:t>
            </a:r>
            <a:r>
              <a:rPr lang="nl-NL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nl-NL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 một người đứng giữa ghe giữ </a:t>
            </a:r>
            <a:r>
              <a:rPr lang="nl-NL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nhịp.</a:t>
            </a:r>
            <a:r>
              <a:rPr lang="nl-NL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4581" y="2959871"/>
            <a:ext cx="5178138" cy="2197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Ghe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ễ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lướt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ặc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ỡ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óc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ệnh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4709319" y="42893"/>
            <a:ext cx="6858000" cy="1599885"/>
            <a:chOff x="4701326" y="42893"/>
            <a:chExt cx="6858000" cy="1599885"/>
          </a:xfrm>
        </p:grpSpPr>
        <p:grpSp>
          <p:nvGrpSpPr>
            <p:cNvPr id="30" name="Group 29"/>
            <p:cNvGrpSpPr/>
            <p:nvPr/>
          </p:nvGrpSpPr>
          <p:grpSpPr>
            <a:xfrm>
              <a:off x="5002707" y="42893"/>
              <a:ext cx="6255239" cy="1013727"/>
              <a:chOff x="4918295" y="103852"/>
              <a:chExt cx="6149694" cy="1013727"/>
            </a:xfrm>
          </p:grpSpPr>
          <p:grpSp>
            <p:nvGrpSpPr>
              <p:cNvPr id="46" name="Group 45"/>
              <p:cNvGrpSpPr/>
              <p:nvPr/>
            </p:nvGrpSpPr>
            <p:grpSpPr>
              <a:xfrm>
                <a:off x="4918295" y="103852"/>
                <a:ext cx="6149694" cy="1013727"/>
                <a:chOff x="4918295" y="103852"/>
                <a:chExt cx="6149694" cy="1013727"/>
              </a:xfrm>
            </p:grpSpPr>
            <p:sp>
              <p:nvSpPr>
                <p:cNvPr id="48" name="TextBox 47"/>
                <p:cNvSpPr txBox="1"/>
                <p:nvPr/>
              </p:nvSpPr>
              <p:spPr>
                <a:xfrm>
                  <a:off x="4918295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…….</a:t>
                  </a:r>
                  <a:endPara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6862268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47" name="Straight Connector 46"/>
              <p:cNvCxnSpPr/>
              <p:nvPr/>
            </p:nvCxnSpPr>
            <p:spPr>
              <a:xfrm>
                <a:off x="7049222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1" name="Text Box 14"/>
            <p:cNvSpPr txBox="1">
              <a:spLocks noChangeArrowheads="1"/>
            </p:cNvSpPr>
            <p:nvPr/>
          </p:nvSpPr>
          <p:spPr bwMode="auto">
            <a:xfrm>
              <a:off x="4701326" y="1066800"/>
              <a:ext cx="6858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3: 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HỘI ĐUA GHE NGO</a:t>
              </a:r>
              <a:endPara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254361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356520" y="1600200"/>
            <a:ext cx="3429000" cy="677108"/>
            <a:chOff x="1508919" y="1888664"/>
            <a:chExt cx="3120775" cy="1134632"/>
          </a:xfrm>
        </p:grpSpPr>
        <p:sp>
          <p:nvSpPr>
            <p:cNvPr id="34" name="Rectangle 33"/>
            <p:cNvSpPr/>
            <p:nvPr/>
          </p:nvSpPr>
          <p:spPr>
            <a:xfrm>
              <a:off x="1508919" y="1888664"/>
              <a:ext cx="3120775" cy="1134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646078" y="3017498"/>
              <a:ext cx="242881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1356519" y="2477869"/>
            <a:ext cx="139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737519" y="3371671"/>
            <a:ext cx="1356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600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36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Khmer </a:t>
            </a:r>
            <a:r>
              <a:rPr lang="en-US" sz="36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6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36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6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Cúng</a:t>
            </a:r>
            <a:r>
              <a:rPr lang="en-US" sz="36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36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36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737519" y="5829757"/>
            <a:ext cx="139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600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Ghe</a:t>
            </a:r>
            <a:r>
              <a:rPr lang="en-US" sz="36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ngo</a:t>
            </a:r>
            <a:r>
              <a:rPr lang="en-US" sz="36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chà</a:t>
            </a:r>
            <a:r>
              <a:rPr lang="en-US" sz="36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nhẵn</a:t>
            </a:r>
            <a:r>
              <a:rPr lang="en-US" sz="36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6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lướt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709319" y="42893"/>
            <a:ext cx="6858000" cy="1599885"/>
            <a:chOff x="4701326" y="42893"/>
            <a:chExt cx="6858000" cy="1599885"/>
          </a:xfrm>
        </p:grpSpPr>
        <p:grpSp>
          <p:nvGrpSpPr>
            <p:cNvPr id="23" name="Group 22"/>
            <p:cNvGrpSpPr/>
            <p:nvPr/>
          </p:nvGrpSpPr>
          <p:grpSpPr>
            <a:xfrm>
              <a:off x="5002707" y="42893"/>
              <a:ext cx="6255239" cy="1013727"/>
              <a:chOff x="4918295" y="103852"/>
              <a:chExt cx="6149694" cy="1013727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4918295" y="103852"/>
                <a:ext cx="6149694" cy="1013727"/>
                <a:chOff x="4918295" y="103852"/>
                <a:chExt cx="6149694" cy="1013727"/>
              </a:xfrm>
            </p:grpSpPr>
            <p:sp>
              <p:nvSpPr>
                <p:cNvPr id="28" name="TextBox 27"/>
                <p:cNvSpPr txBox="1"/>
                <p:nvPr/>
              </p:nvSpPr>
              <p:spPr>
                <a:xfrm>
                  <a:off x="4918295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…….</a:t>
                  </a:r>
                  <a:endPara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6862268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27" name="Straight Connector 26"/>
              <p:cNvCxnSpPr/>
              <p:nvPr/>
            </p:nvCxnSpPr>
            <p:spPr>
              <a:xfrm>
                <a:off x="7049222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4" name="Text Box 14"/>
            <p:cNvSpPr txBox="1">
              <a:spLocks noChangeArrowheads="1"/>
            </p:cNvSpPr>
            <p:nvPr/>
          </p:nvSpPr>
          <p:spPr bwMode="auto">
            <a:xfrm>
              <a:off x="4701326" y="1066800"/>
              <a:ext cx="6858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3: 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HỘI ĐUA GHE NGO</a:t>
              </a:r>
              <a:endPara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092368" y="4877713"/>
            <a:ext cx="1356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i="1" dirty="0" smtClean="0">
                <a:latin typeface="Times New Roman" pitchFamily="18" charset="0"/>
                <a:cs typeface="Times New Roman" pitchFamily="18" charset="0"/>
              </a:rPr>
              <a:t>+ Đồng bào Khmer tổ chức lễ hội Cúng Trăng để làm gì?</a:t>
            </a:r>
            <a:endParaRPr lang="en-US" sz="36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092368" y="6781800"/>
            <a:ext cx="1356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i="1" dirty="0" smtClean="0">
                <a:latin typeface="Times New Roman" pitchFamily="18" charset="0"/>
                <a:cs typeface="Times New Roman" pitchFamily="18" charset="0"/>
              </a:rPr>
              <a:t>+ Ghe ngo được chà nhẵn bóng để làm gì?</a:t>
            </a:r>
            <a:endParaRPr lang="en-US" sz="36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39491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2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127920" y="1447800"/>
            <a:ext cx="3429000" cy="677108"/>
            <a:chOff x="1508919" y="1888664"/>
            <a:chExt cx="3120775" cy="1134632"/>
          </a:xfrm>
        </p:grpSpPr>
        <p:sp>
          <p:nvSpPr>
            <p:cNvPr id="34" name="Rectangle 33"/>
            <p:cNvSpPr/>
            <p:nvPr/>
          </p:nvSpPr>
          <p:spPr>
            <a:xfrm>
              <a:off x="1508919" y="1888664"/>
              <a:ext cx="3120775" cy="1134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646078" y="3017498"/>
              <a:ext cx="242881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1127920" y="2164080"/>
            <a:ext cx="15148718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?”,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chèo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đằng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ghe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b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ghe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chèo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chèo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cạn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4709319" y="42893"/>
            <a:ext cx="6858000" cy="1599885"/>
            <a:chOff x="4701326" y="42893"/>
            <a:chExt cx="6858000" cy="1599885"/>
          </a:xfrm>
        </p:grpSpPr>
        <p:grpSp>
          <p:nvGrpSpPr>
            <p:cNvPr id="38" name="Group 37"/>
            <p:cNvGrpSpPr/>
            <p:nvPr/>
          </p:nvGrpSpPr>
          <p:grpSpPr>
            <a:xfrm>
              <a:off x="5002707" y="42893"/>
              <a:ext cx="6255239" cy="1013727"/>
              <a:chOff x="4918295" y="103852"/>
              <a:chExt cx="6149694" cy="1013727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4918295" y="103852"/>
                <a:ext cx="6149694" cy="1013727"/>
                <a:chOff x="4918295" y="103852"/>
                <a:chExt cx="6149694" cy="1013727"/>
              </a:xfrm>
            </p:grpSpPr>
            <p:sp>
              <p:nvSpPr>
                <p:cNvPr id="42" name="TextBox 41"/>
                <p:cNvSpPr txBox="1"/>
                <p:nvPr/>
              </p:nvSpPr>
              <p:spPr>
                <a:xfrm>
                  <a:off x="4918295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…….</a:t>
                  </a:r>
                  <a:endPara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6862268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41" name="Straight Connector 40"/>
              <p:cNvCxnSpPr/>
              <p:nvPr/>
            </p:nvCxnSpPr>
            <p:spPr>
              <a:xfrm>
                <a:off x="7049222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9" name="Text Box 14"/>
            <p:cNvSpPr txBox="1">
              <a:spLocks noChangeArrowheads="1"/>
            </p:cNvSpPr>
            <p:nvPr/>
          </p:nvSpPr>
          <p:spPr bwMode="auto">
            <a:xfrm>
              <a:off x="4701326" y="1066800"/>
              <a:ext cx="6858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3: 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HỘI ĐUA GHE NGO</a:t>
              </a:r>
              <a:endPara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pic>
        <p:nvPicPr>
          <p:cNvPr id="4098" name="Picture 2" descr="Bạn đã biết cách nói chuyện hài hước ⋆ Việt Nam Hồ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911" y="5715000"/>
            <a:ext cx="5424034" cy="309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207176" y="4894848"/>
            <a:ext cx="5270488" cy="2159496"/>
          </a:xfrm>
          <a:prstGeom prst="wedgeEllipseCallout">
            <a:avLst>
              <a:gd name="adj1" fmla="val 46649"/>
              <a:gd name="adj2" fmla="val 555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 người giỏi tay chèo ngồi đằng mũi ghe để làm gì?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Oval Callout 44"/>
          <p:cNvSpPr/>
          <p:nvPr/>
        </p:nvSpPr>
        <p:spPr>
          <a:xfrm>
            <a:off x="10979945" y="4930943"/>
            <a:ext cx="5113993" cy="2748957"/>
          </a:xfrm>
          <a:prstGeom prst="wedgeEllipseCallout">
            <a:avLst>
              <a:gd name="adj1" fmla="val -47653"/>
              <a:gd name="adj2" fmla="val 347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 người giỏi tay chèo ngồi đằng mũi ghe để chỉ huy các tay đua.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11216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p"/>
      <p:bldP spid="3" grpId="0" animBg="1"/>
      <p:bldP spid="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3337719" y="4114800"/>
            <a:ext cx="9601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222695" y="6800044"/>
            <a:ext cx="4078423" cy="1307636"/>
          </a:xfrm>
          <a:prstGeom prst="rect">
            <a:avLst/>
          </a:prstGeom>
          <a:solidFill>
            <a:schemeClr val="accent1">
              <a:lumMod val="90000"/>
            </a:schemeClr>
          </a:solidFill>
          <a:ln w="1270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95"/>
          <p:cNvSpPr>
            <a:spLocks noChangeArrowheads="1"/>
          </p:cNvSpPr>
          <p:nvPr/>
        </p:nvSpPr>
        <p:spPr bwMode="auto">
          <a:xfrm>
            <a:off x="4003414" y="1182468"/>
            <a:ext cx="75921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</a:t>
            </a:r>
            <a:r>
              <a:rPr lang="en-GB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CHƠI: DU LỊCH ĐẠI DƯƠNG</a:t>
            </a:r>
            <a:endParaRPr lang="en-GB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38" descr="Water droplets"/>
          <p:cNvSpPr txBox="1">
            <a:spLocks noChangeArrowheads="1"/>
          </p:cNvSpPr>
          <p:nvPr/>
        </p:nvSpPr>
        <p:spPr bwMode="auto">
          <a:xfrm>
            <a:off x="11430794" y="6917690"/>
            <a:ext cx="3689350" cy="102235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100" b="1">
              <a:solidFill>
                <a:srgbClr val="000099"/>
              </a:solidFill>
              <a:cs typeface="Arial" charset="0"/>
            </a:endParaRPr>
          </a:p>
          <a:p>
            <a:pPr eaLnBrk="1" hangingPunct="1"/>
            <a:r>
              <a:rPr lang="en-US" altLang="en-US" sz="3500" b="1">
                <a:solidFill>
                  <a:srgbClr val="000099"/>
                </a:solidFill>
                <a:cs typeface="Arial" charset="0"/>
              </a:rPr>
              <a:t>BẮT ĐẦU QUAY</a:t>
            </a:r>
          </a:p>
          <a:p>
            <a:pPr eaLnBrk="1" hangingPunct="1"/>
            <a:endParaRPr lang="en-US" altLang="en-US" sz="1100" b="1">
              <a:solidFill>
                <a:srgbClr val="000099"/>
              </a:solidFill>
              <a:cs typeface="Arial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1281569" y="2763838"/>
            <a:ext cx="4019550" cy="4019550"/>
            <a:chOff x="2000250" y="2819400"/>
            <a:chExt cx="4019550" cy="4019550"/>
          </a:xfrm>
          <a:blipFill>
            <a:blip r:embed="rId3"/>
            <a:stretch>
              <a:fillRect/>
            </a:stretch>
          </a:blipFill>
        </p:grpSpPr>
        <p:sp>
          <p:nvSpPr>
            <p:cNvPr id="7" name="Line 37"/>
            <p:cNvSpPr>
              <a:spLocks noChangeShapeType="1"/>
            </p:cNvSpPr>
            <p:nvPr/>
          </p:nvSpPr>
          <p:spPr bwMode="auto">
            <a:xfrm flipV="1">
              <a:off x="4264025" y="3452813"/>
              <a:ext cx="0" cy="1320800"/>
            </a:xfrm>
            <a:prstGeom prst="line">
              <a:avLst/>
            </a:prstGeom>
            <a:grpFill/>
            <a:ln w="76200">
              <a:solidFill>
                <a:srgbClr val="FFC000"/>
              </a:solidFill>
              <a:round/>
              <a:headEnd type="oval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43689" tIns="71844" rIns="143689" bIns="71844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000250" y="2819400"/>
              <a:ext cx="4019550" cy="401955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9" name="Straight Connector 8"/>
            <p:cNvCxnSpPr>
              <a:stCxn id="8" idx="2"/>
              <a:endCxn id="8" idx="6"/>
            </p:cNvCxnSpPr>
            <p:nvPr/>
          </p:nvCxnSpPr>
          <p:spPr>
            <a:xfrm>
              <a:off x="2000250" y="4829175"/>
              <a:ext cx="4019550" cy="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8" idx="0"/>
              <a:endCxn id="8" idx="4"/>
            </p:cNvCxnSpPr>
            <p:nvPr/>
          </p:nvCxnSpPr>
          <p:spPr>
            <a:xfrm>
              <a:off x="4010025" y="2819400"/>
              <a:ext cx="0" cy="401955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WordArt 78" descr="Water droplets">
              <a:hlinkClick r:id="rId4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3394478">
              <a:off x="4667251" y="3803992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12" name="WordArt 79" descr="Water droplets">
              <a:hlinkClick r:id="rId5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7756668">
              <a:off x="4560287" y="5454649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13" name="WordArt 80" descr="Water droplets">
              <a:hlinkClick r:id="rId6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7961444">
              <a:off x="2943093" y="5528323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3</a:t>
              </a:r>
            </a:p>
          </p:txBody>
        </p:sp>
        <p:sp>
          <p:nvSpPr>
            <p:cNvPr id="14" name="WordArt 80" descr="Water droplets">
              <a:hlinkClick r:id="rId7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2735004">
              <a:off x="2998058" y="3767938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4</a:t>
              </a:r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 flipV="1">
            <a:off x="13291344" y="3505200"/>
            <a:ext cx="0" cy="1268413"/>
          </a:xfrm>
          <a:prstGeom prst="straightConnector1">
            <a:avLst/>
          </a:prstGeom>
          <a:ln w="127000">
            <a:solidFill>
              <a:srgbClr val="008000"/>
            </a:solidFill>
            <a:headEnd type="oval"/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823119" y="2275885"/>
            <a:ext cx="4085637" cy="2748011"/>
            <a:chOff x="823119" y="2275885"/>
            <a:chExt cx="4085637" cy="2748011"/>
          </a:xfrm>
        </p:grpSpPr>
        <p:pic>
          <p:nvPicPr>
            <p:cNvPr id="17" name="Picture 2" descr="Cá Ngựa: Đặc Điểm, Công Dụng, Cách Dùng &amp;amp; Giá Bán 2021">
              <a:hlinkClick r:id="rId8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119" y="2275885"/>
              <a:ext cx="4085637" cy="274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4252807" y="3915900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 smtClean="0">
                  <a:solidFill>
                    <a:srgbClr val="FF0000"/>
                  </a:solidFill>
                </a:rPr>
                <a:t>1</a:t>
              </a:r>
              <a:endParaRPr lang="en-US" sz="66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756668" y="2275885"/>
            <a:ext cx="4085637" cy="2748011"/>
            <a:chOff x="5517222" y="2275885"/>
            <a:chExt cx="4085637" cy="2748011"/>
          </a:xfrm>
        </p:grpSpPr>
        <p:pic>
          <p:nvPicPr>
            <p:cNvPr id="20" name="Picture 6" descr="Cá heo có thật thông minh đến mức biết cứu người không?">
              <a:hlinkClick r:id="rId10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7222" y="2275885"/>
              <a:ext cx="4085637" cy="274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5517222" y="3888913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 smtClean="0">
                  <a:solidFill>
                    <a:srgbClr val="FF0000"/>
                  </a:solidFill>
                </a:rPr>
                <a:t>2</a:t>
              </a:r>
              <a:endParaRPr lang="en-US" sz="66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23119" y="5890340"/>
            <a:ext cx="4085637" cy="2737378"/>
            <a:chOff x="823119" y="5890340"/>
            <a:chExt cx="4085637" cy="2737378"/>
          </a:xfrm>
        </p:grpSpPr>
        <p:pic>
          <p:nvPicPr>
            <p:cNvPr id="23" name="Picture 4" descr="Những điều chưa biết về sứa - VnExpress">
              <a:hlinkClick r:id="rId1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119" y="5890340"/>
              <a:ext cx="4085637" cy="2737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4222486" y="7504482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 smtClean="0">
                  <a:solidFill>
                    <a:srgbClr val="FF0000"/>
                  </a:solidFill>
                </a:rPr>
                <a:t>3</a:t>
              </a:r>
              <a:endParaRPr lang="en-US" sz="66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719729" y="5890340"/>
            <a:ext cx="4105836" cy="2748011"/>
            <a:chOff x="5480283" y="5890340"/>
            <a:chExt cx="4105836" cy="2748011"/>
          </a:xfrm>
        </p:grpSpPr>
        <p:pic>
          <p:nvPicPr>
            <p:cNvPr id="26" name="Picture 8" descr="Cá chuồn bay là gì? Đặc điểm, thành phần dinh dưỡng và nơi mua cá chuồn">
              <a:hlinkClick r:id="rId14" action="ppaction://hlinkpres?slideindex=1&amp;slidetitle="/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85" r="4884"/>
            <a:stretch/>
          </p:blipFill>
          <p:spPr bwMode="auto">
            <a:xfrm>
              <a:off x="5500482" y="5890340"/>
              <a:ext cx="4085637" cy="274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5480283" y="7530355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 smtClean="0">
                  <a:solidFill>
                    <a:srgbClr val="FF0000"/>
                  </a:solidFill>
                </a:rPr>
                <a:t>4</a:t>
              </a:r>
              <a:endParaRPr lang="en-US" sz="6600" b="1">
                <a:solidFill>
                  <a:srgbClr val="FF0000"/>
                </a:solidFill>
              </a:endParaRPr>
            </a:p>
          </p:txBody>
        </p:sp>
      </p:grpSp>
      <p:sp>
        <p:nvSpPr>
          <p:cNvPr id="28" name="Arc 27"/>
          <p:cNvSpPr/>
          <p:nvPr/>
        </p:nvSpPr>
        <p:spPr>
          <a:xfrm rot="18879283">
            <a:off x="11694494" y="4816685"/>
            <a:ext cx="3161952" cy="3010814"/>
          </a:xfrm>
          <a:prstGeom prst="arc">
            <a:avLst>
              <a:gd name="adj1" fmla="val 14188544"/>
              <a:gd name="adj2" fmla="val 2064879"/>
            </a:avLst>
          </a:prstGeom>
          <a:ln w="127000">
            <a:solidFill>
              <a:srgbClr val="008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1688463" y="5992324"/>
            <a:ext cx="3174012" cy="791064"/>
          </a:xfrm>
          <a:prstGeom prst="rect">
            <a:avLst/>
          </a:prstGeom>
          <a:solidFill>
            <a:schemeClr val="accent1">
              <a:lumMod val="90000"/>
            </a:schemeClr>
          </a:solidFill>
          <a:ln w="1270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12479402" y="4773613"/>
            <a:ext cx="782504" cy="1218711"/>
          </a:xfrm>
          <a:prstGeom prst="line">
            <a:avLst/>
          </a:prstGeom>
          <a:ln w="1270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215402" y="4718051"/>
            <a:ext cx="933193" cy="1286971"/>
          </a:xfrm>
          <a:prstGeom prst="line">
            <a:avLst/>
          </a:prstGeom>
          <a:ln w="1270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4617134" y="42893"/>
            <a:ext cx="6255239" cy="1013727"/>
            <a:chOff x="4539228" y="103852"/>
            <a:chExt cx="6149694" cy="1013727"/>
          </a:xfrm>
        </p:grpSpPr>
        <p:grpSp>
          <p:nvGrpSpPr>
            <p:cNvPr id="35" name="Group 34"/>
            <p:cNvGrpSpPr/>
            <p:nvPr/>
          </p:nvGrpSpPr>
          <p:grpSpPr>
            <a:xfrm>
              <a:off x="4539228" y="103852"/>
              <a:ext cx="6149694" cy="1013727"/>
              <a:chOff x="4539228" y="103852"/>
              <a:chExt cx="6149694" cy="1013727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4539228" y="10385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6486305" y="594359"/>
                <a:ext cx="22617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36" name="Straight Connector 35"/>
            <p:cNvCxnSpPr/>
            <p:nvPr/>
          </p:nvCxnSpPr>
          <p:spPr>
            <a:xfrm>
              <a:off x="6676405" y="1082039"/>
              <a:ext cx="188784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0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200000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800000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119" y="838200"/>
            <a:ext cx="12954000" cy="699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284397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63435" y="2751892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nl-NL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Ngắt nghỉ hơi đúng giữa các cụm từ, các </a:t>
            </a:r>
            <a:r>
              <a:rPr lang="nl-NL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câu.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493838" y="5029200"/>
            <a:ext cx="13578681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cạn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050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Hướng dẫn đọc.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317712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508919" y="4267200"/>
            <a:ext cx="4191000" cy="677108"/>
            <a:chOff x="1508919" y="1888664"/>
            <a:chExt cx="3733800" cy="677108"/>
          </a:xfrm>
        </p:grpSpPr>
        <p:sp>
          <p:nvSpPr>
            <p:cNvPr id="23" name="Rectangle 22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Chia đoạn.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618922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4709319" y="42893"/>
            <a:ext cx="6858000" cy="1599885"/>
            <a:chOff x="4701326" y="42893"/>
            <a:chExt cx="6858000" cy="1599885"/>
          </a:xfrm>
        </p:grpSpPr>
        <p:grpSp>
          <p:nvGrpSpPr>
            <p:cNvPr id="26" name="Group 25"/>
            <p:cNvGrpSpPr/>
            <p:nvPr/>
          </p:nvGrpSpPr>
          <p:grpSpPr>
            <a:xfrm>
              <a:off x="5002707" y="42893"/>
              <a:ext cx="6255239" cy="1013727"/>
              <a:chOff x="4918295" y="103852"/>
              <a:chExt cx="6149694" cy="1013727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4918295" y="103852"/>
                <a:ext cx="6149694" cy="1013727"/>
                <a:chOff x="4918295" y="103852"/>
                <a:chExt cx="6149694" cy="1013727"/>
              </a:xfrm>
            </p:grpSpPr>
            <p:sp>
              <p:nvSpPr>
                <p:cNvPr id="30" name="TextBox 29"/>
                <p:cNvSpPr txBox="1"/>
                <p:nvPr/>
              </p:nvSpPr>
              <p:spPr>
                <a:xfrm>
                  <a:off x="4918295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…….</a:t>
                  </a:r>
                  <a:endPara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6862268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29" name="Straight Connector 28"/>
              <p:cNvCxnSpPr/>
              <p:nvPr/>
            </p:nvCxnSpPr>
            <p:spPr>
              <a:xfrm>
                <a:off x="7049222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7" name="Text Box 14"/>
            <p:cNvSpPr txBox="1">
              <a:spLocks noChangeArrowheads="1"/>
            </p:cNvSpPr>
            <p:nvPr/>
          </p:nvSpPr>
          <p:spPr bwMode="auto">
            <a:xfrm>
              <a:off x="4701326" y="1066800"/>
              <a:ext cx="6858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3: 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HỘI ĐUA GHE NGO</a:t>
              </a:r>
              <a:endPara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 action="ppaction://hlinkpres?slideindex=1&amp;slidetitle="/>
          </p:cNvPr>
          <p:cNvSpPr/>
          <p:nvPr/>
        </p:nvSpPr>
        <p:spPr>
          <a:xfrm>
            <a:off x="1507226" y="7128590"/>
            <a:ext cx="419269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Cúng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(Ok Om Bok)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356519" y="1752600"/>
            <a:ext cx="6781801" cy="677108"/>
            <a:chOff x="1508918" y="1888664"/>
            <a:chExt cx="6172201" cy="1134632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134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Luyện đọc và tìm hiểu bài.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991960"/>
              <a:ext cx="5341534" cy="5798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1527701" y="4235136"/>
            <a:ext cx="13532801" cy="1434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Vào </a:t>
            </a:r>
            <a:r>
              <a:rPr lang="nl-NL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cuộc đua</a:t>
            </a:r>
            <a:r>
              <a:rPr lang="nl-NL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nl-NL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nl-NL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mỗi ghe có một người giỏi tay chèo ngồi đằng mũi chỉ </a:t>
            </a:r>
            <a:r>
              <a:rPr lang="nl-NL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huy </a:t>
            </a:r>
            <a:r>
              <a:rPr lang="nl-NL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nl-NL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 một người đứng giữa ghe giữ </a:t>
            </a:r>
            <a:r>
              <a:rPr lang="nl-NL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nhịp. </a:t>
            </a:r>
            <a:r>
              <a:rPr lang="nl-NL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>
            <a:hlinkClick r:id="rId3" action="ppaction://hlinkpres?slideindex=1&amp;slidetitle="/>
          </p:cNvPr>
          <p:cNvSpPr/>
          <p:nvPr/>
        </p:nvSpPr>
        <p:spPr>
          <a:xfrm>
            <a:off x="5808844" y="7391400"/>
            <a:ext cx="236507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>
            <a:hlinkClick r:id="rId4" action="ppaction://hlinkpres?slideindex=1&amp;slidetitle="/>
          </p:cNvPr>
          <p:cNvSpPr/>
          <p:nvPr/>
        </p:nvSpPr>
        <p:spPr>
          <a:xfrm>
            <a:off x="8282842" y="7391400"/>
            <a:ext cx="228753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phum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>
            <a:hlinkClick r:id="rId5" action="ppaction://hlinkpres?slideindex=1&amp;slidetitle="/>
          </p:cNvPr>
          <p:cNvSpPr/>
          <p:nvPr/>
        </p:nvSpPr>
        <p:spPr>
          <a:xfrm>
            <a:off x="10679299" y="7391400"/>
            <a:ext cx="207449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07226" y="2514600"/>
            <a:ext cx="525178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a. Luyện đọc từ, câu</a:t>
            </a:r>
            <a:endParaRPr lang="en-US" sz="3800" b="1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527701" y="6248400"/>
            <a:ext cx="525178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3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600519" y="3222486"/>
            <a:ext cx="14081600" cy="79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Ghe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ễ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lướt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ặc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ỡ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óc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ệnh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>
            <a:hlinkClick r:id="rId5" action="ppaction://hlinkpres?slideindex=1&amp;slidetitle="/>
          </p:cNvPr>
          <p:cNvSpPr/>
          <p:nvPr/>
        </p:nvSpPr>
        <p:spPr>
          <a:xfrm>
            <a:off x="12862719" y="7391400"/>
            <a:ext cx="2743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đua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709319" y="42893"/>
            <a:ext cx="6858000" cy="1599885"/>
            <a:chOff x="4701326" y="42893"/>
            <a:chExt cx="6858000" cy="1599885"/>
          </a:xfrm>
        </p:grpSpPr>
        <p:grpSp>
          <p:nvGrpSpPr>
            <p:cNvPr id="25" name="Group 24"/>
            <p:cNvGrpSpPr/>
            <p:nvPr/>
          </p:nvGrpSpPr>
          <p:grpSpPr>
            <a:xfrm>
              <a:off x="5002707" y="42893"/>
              <a:ext cx="6255239" cy="1013727"/>
              <a:chOff x="4918295" y="103852"/>
              <a:chExt cx="6149694" cy="1013727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4918295" y="103852"/>
                <a:ext cx="6149694" cy="1013727"/>
                <a:chOff x="4918295" y="103852"/>
                <a:chExt cx="6149694" cy="1013727"/>
              </a:xfrm>
            </p:grpSpPr>
            <p:sp>
              <p:nvSpPr>
                <p:cNvPr id="39" name="TextBox 38"/>
                <p:cNvSpPr txBox="1"/>
                <p:nvPr/>
              </p:nvSpPr>
              <p:spPr>
                <a:xfrm>
                  <a:off x="4918295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…….</a:t>
                  </a:r>
                  <a:endPara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6862268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38" name="Straight Connector 37"/>
              <p:cNvCxnSpPr/>
              <p:nvPr/>
            </p:nvCxnSpPr>
            <p:spPr>
              <a:xfrm>
                <a:off x="7049222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6" name="Text Box 14"/>
            <p:cNvSpPr txBox="1">
              <a:spLocks noChangeArrowheads="1"/>
            </p:cNvSpPr>
            <p:nvPr/>
          </p:nvSpPr>
          <p:spPr bwMode="auto">
            <a:xfrm>
              <a:off x="4701326" y="1066800"/>
              <a:ext cx="6858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3: 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HỘI ĐUA GHE NGO</a:t>
              </a:r>
              <a:endPara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10571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1" grpId="0"/>
      <p:bldP spid="22" grpId="0"/>
      <p:bldP spid="23" grpId="0"/>
      <p:bldP spid="30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2133600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endParaRPr lang="en-US" sz="3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2149371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3800" b="1" dirty="0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hiểu</a:t>
              </a:r>
              <a:r>
                <a:rPr lang="en-US" sz="3800" b="1" dirty="0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endParaRPr lang="en-US" sz="3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3392269"/>
            <a:ext cx="10233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nl-NL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 đua ghe ngo điễn ra vào dịp nào?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623719" y="4224516"/>
            <a:ext cx="102108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nl-NL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Hội </a:t>
            </a:r>
            <a:r>
              <a:rPr lang="nl-NL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diễn ra vào đúng dịp lễ hội Cúng Trăng giữa tháng 10 âm lịch hằng năm.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4581" y="5085814"/>
            <a:ext cx="5178137" cy="36009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nl-NL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Vào </a:t>
            </a:r>
            <a:r>
              <a:rPr lang="nl-NL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cuộc đua</a:t>
            </a:r>
            <a:r>
              <a:rPr lang="nl-NL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nl-NL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nl-NL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mỗi </a:t>
            </a:r>
            <a:r>
              <a:rPr lang="nl-NL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ghe có một người giỏi tay chèo ngồi đằng mũi chỉ </a:t>
            </a:r>
            <a:r>
              <a:rPr lang="nl-NL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huy </a:t>
            </a:r>
            <a:r>
              <a:rPr lang="nl-NL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nl-NL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 một người đứng giữa ghe giữ </a:t>
            </a:r>
            <a:r>
              <a:rPr lang="nl-NL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nhịp.</a:t>
            </a:r>
            <a:r>
              <a:rPr lang="nl-NL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4581" y="2907875"/>
            <a:ext cx="5178138" cy="2197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Ghe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ễ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lướt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ặc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ỡ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óc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ệnh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4709319" y="42893"/>
            <a:ext cx="6858000" cy="1599885"/>
            <a:chOff x="4701326" y="42893"/>
            <a:chExt cx="6858000" cy="1599885"/>
          </a:xfrm>
        </p:grpSpPr>
        <p:grpSp>
          <p:nvGrpSpPr>
            <p:cNvPr id="50" name="Group 49"/>
            <p:cNvGrpSpPr/>
            <p:nvPr/>
          </p:nvGrpSpPr>
          <p:grpSpPr>
            <a:xfrm>
              <a:off x="5002707" y="42893"/>
              <a:ext cx="6255239" cy="1013727"/>
              <a:chOff x="4918295" y="103852"/>
              <a:chExt cx="6149694" cy="1013727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4918295" y="103852"/>
                <a:ext cx="6149694" cy="1013727"/>
                <a:chOff x="4918295" y="103852"/>
                <a:chExt cx="6149694" cy="1013727"/>
              </a:xfrm>
            </p:grpSpPr>
            <p:sp>
              <p:nvSpPr>
                <p:cNvPr id="54" name="TextBox 53"/>
                <p:cNvSpPr txBox="1"/>
                <p:nvPr/>
              </p:nvSpPr>
              <p:spPr>
                <a:xfrm>
                  <a:off x="4918295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…….</a:t>
                  </a:r>
                  <a:endPara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5" name="TextBox 54"/>
                <p:cNvSpPr txBox="1"/>
                <p:nvPr/>
              </p:nvSpPr>
              <p:spPr>
                <a:xfrm>
                  <a:off x="6862268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53" name="Straight Connector 52"/>
              <p:cNvCxnSpPr/>
              <p:nvPr/>
            </p:nvCxnSpPr>
            <p:spPr>
              <a:xfrm>
                <a:off x="7049222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1" name="Text Box 14"/>
            <p:cNvSpPr txBox="1">
              <a:spLocks noChangeArrowheads="1"/>
            </p:cNvSpPr>
            <p:nvPr/>
          </p:nvSpPr>
          <p:spPr bwMode="auto">
            <a:xfrm>
              <a:off x="4701326" y="1066800"/>
              <a:ext cx="6858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3: 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HỘI ĐUA GHE NGO</a:t>
              </a:r>
              <a:endPara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837570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5662295" y="3962400"/>
            <a:ext cx="1021080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Ghe </a:t>
            </a:r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ngo được làm từ gỗ cây sao, dài khoảng 30 mét, chứa được trên dưới 50 tay chèo; ghe được chà nhẵn bóng, mũi và đuôi ghe cong vút, tạo hình rắn thần; thân ghe vẽ hoa văn và sơn màu sặc sỡ; mỗi ghe ngo là của chung một hoặc một vài phum, sóc; ghe được cất giữ ở chùa, mỗi năm chỉ được hạ thuỷ một lần vào dịp hội.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5755464" y="3087469"/>
            <a:ext cx="10233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nl-NL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 chiếc ghe ngo có gì đặc biệt?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1718225" y="2133600"/>
            <a:ext cx="2319747" cy="654607"/>
            <a:chOff x="1259767" y="1442589"/>
            <a:chExt cx="2319747" cy="654607"/>
          </a:xfrm>
        </p:grpSpPr>
        <p:sp>
          <p:nvSpPr>
            <p:cNvPr id="50" name="Rectangle 49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endParaRPr lang="en-US" sz="3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8753147" y="2149371"/>
            <a:ext cx="2791030" cy="654607"/>
            <a:chOff x="1024127" y="1442589"/>
            <a:chExt cx="2791030" cy="654607"/>
          </a:xfrm>
        </p:grpSpPr>
        <p:sp>
          <p:nvSpPr>
            <p:cNvPr id="53" name="Rectangle 52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" name="Rectangle 26"/>
          <p:cNvSpPr/>
          <p:nvPr/>
        </p:nvSpPr>
        <p:spPr>
          <a:xfrm>
            <a:off x="64581" y="5085814"/>
            <a:ext cx="5178137" cy="36009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nl-NL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Vào </a:t>
            </a:r>
            <a:r>
              <a:rPr lang="nl-NL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cuộc đua</a:t>
            </a:r>
            <a:r>
              <a:rPr lang="nl-NL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nl-NL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nl-NL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mỗi </a:t>
            </a:r>
            <a:r>
              <a:rPr lang="nl-NL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ghe có một người giỏi tay chèo ngồi đằng mũi chỉ </a:t>
            </a:r>
            <a:r>
              <a:rPr lang="nl-NL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huy </a:t>
            </a:r>
            <a:r>
              <a:rPr lang="nl-NL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nl-NL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 một người đứng giữa ghe giữ </a:t>
            </a:r>
            <a:r>
              <a:rPr lang="nl-NL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nhịp.</a:t>
            </a:r>
            <a:r>
              <a:rPr lang="nl-NL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4581" y="2907875"/>
            <a:ext cx="5178138" cy="2197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Ghe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ễ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lướt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ặc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ỡ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óc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ệnh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4709319" y="42893"/>
            <a:ext cx="6858000" cy="1599885"/>
            <a:chOff x="4701326" y="42893"/>
            <a:chExt cx="6858000" cy="1599885"/>
          </a:xfrm>
        </p:grpSpPr>
        <p:grpSp>
          <p:nvGrpSpPr>
            <p:cNvPr id="39" name="Group 38"/>
            <p:cNvGrpSpPr/>
            <p:nvPr/>
          </p:nvGrpSpPr>
          <p:grpSpPr>
            <a:xfrm>
              <a:off x="5002707" y="42893"/>
              <a:ext cx="6255239" cy="1013727"/>
              <a:chOff x="4918295" y="103852"/>
              <a:chExt cx="6149694" cy="1013727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4918295" y="103852"/>
                <a:ext cx="6149694" cy="1013727"/>
                <a:chOff x="4918295" y="103852"/>
                <a:chExt cx="6149694" cy="1013727"/>
              </a:xfrm>
            </p:grpSpPr>
            <p:sp>
              <p:nvSpPr>
                <p:cNvPr id="45" name="TextBox 44"/>
                <p:cNvSpPr txBox="1"/>
                <p:nvPr/>
              </p:nvSpPr>
              <p:spPr>
                <a:xfrm>
                  <a:off x="4918295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…….</a:t>
                  </a:r>
                  <a:endPara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6" name="TextBox 45"/>
                <p:cNvSpPr txBox="1"/>
                <p:nvPr/>
              </p:nvSpPr>
              <p:spPr>
                <a:xfrm>
                  <a:off x="6862268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44" name="Straight Connector 43"/>
              <p:cNvCxnSpPr/>
              <p:nvPr/>
            </p:nvCxnSpPr>
            <p:spPr>
              <a:xfrm>
                <a:off x="7049222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2" name="Text Box 14"/>
            <p:cNvSpPr txBox="1">
              <a:spLocks noChangeArrowheads="1"/>
            </p:cNvSpPr>
            <p:nvPr/>
          </p:nvSpPr>
          <p:spPr bwMode="auto">
            <a:xfrm>
              <a:off x="4701326" y="1066800"/>
              <a:ext cx="6858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3: 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HỘI ĐUA GHE NGO</a:t>
              </a:r>
              <a:endPara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97672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744871" y="3048000"/>
            <a:ext cx="10165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nl-NL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 sao trước ngày hội, các tay đua phải tập chèo theo nhịp trên cạn?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744869" y="4800600"/>
            <a:ext cx="10165849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Ghe ngo rất dài, phải nhiều người cùng chèo, mỗi năm ghe chỉ được hạ thuỷ một lần. Chính vì vậy, phải tập chèo theo nhịp trên cạn cho quen</a:t>
            </a:r>
            <a:r>
              <a:rPr lang="nl-NL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1718225" y="2133600"/>
            <a:ext cx="2319747" cy="654607"/>
            <a:chOff x="1259767" y="1442589"/>
            <a:chExt cx="2319747" cy="654607"/>
          </a:xfrm>
        </p:grpSpPr>
        <p:sp>
          <p:nvSpPr>
            <p:cNvPr id="50" name="Rectangle 49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endParaRPr lang="en-US" sz="3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8753147" y="2149371"/>
            <a:ext cx="2791030" cy="654607"/>
            <a:chOff x="1024127" y="1442589"/>
            <a:chExt cx="2791030" cy="654607"/>
          </a:xfrm>
        </p:grpSpPr>
        <p:sp>
          <p:nvSpPr>
            <p:cNvPr id="53" name="Rectangle 52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Rectangle 20"/>
          <p:cNvSpPr/>
          <p:nvPr/>
        </p:nvSpPr>
        <p:spPr>
          <a:xfrm>
            <a:off x="64581" y="5085814"/>
            <a:ext cx="5178137" cy="36009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nl-NL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Vào </a:t>
            </a:r>
            <a:r>
              <a:rPr lang="nl-NL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cuộc đua</a:t>
            </a:r>
            <a:r>
              <a:rPr lang="nl-NL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nl-NL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nl-NL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mỗi </a:t>
            </a:r>
            <a:r>
              <a:rPr lang="nl-NL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ghe có một người giỏi tay chèo ngồi đằng mũi chỉ </a:t>
            </a:r>
            <a:r>
              <a:rPr lang="nl-NL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huy </a:t>
            </a:r>
            <a:r>
              <a:rPr lang="nl-NL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nl-NL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 một người đứng giữa ghe giữ </a:t>
            </a:r>
            <a:r>
              <a:rPr lang="nl-NL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nhịp.</a:t>
            </a:r>
            <a:r>
              <a:rPr lang="nl-NL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4581" y="2907875"/>
            <a:ext cx="5178138" cy="2197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Ghe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ễ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lướt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ặc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ỡ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óc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ệnh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4709319" y="42893"/>
            <a:ext cx="6858000" cy="1599885"/>
            <a:chOff x="4701326" y="42893"/>
            <a:chExt cx="6858000" cy="1599885"/>
          </a:xfrm>
        </p:grpSpPr>
        <p:grpSp>
          <p:nvGrpSpPr>
            <p:cNvPr id="29" name="Group 28"/>
            <p:cNvGrpSpPr/>
            <p:nvPr/>
          </p:nvGrpSpPr>
          <p:grpSpPr>
            <a:xfrm>
              <a:off x="5002707" y="42893"/>
              <a:ext cx="6255239" cy="1013727"/>
              <a:chOff x="4918295" y="103852"/>
              <a:chExt cx="6149694" cy="1013727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4918295" y="103852"/>
                <a:ext cx="6149694" cy="1013727"/>
                <a:chOff x="4918295" y="103852"/>
                <a:chExt cx="6149694" cy="1013727"/>
              </a:xfrm>
            </p:grpSpPr>
            <p:sp>
              <p:nvSpPr>
                <p:cNvPr id="41" name="TextBox 40"/>
                <p:cNvSpPr txBox="1"/>
                <p:nvPr/>
              </p:nvSpPr>
              <p:spPr>
                <a:xfrm>
                  <a:off x="4918295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…….</a:t>
                  </a:r>
                  <a:endPara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2" name="TextBox 41"/>
                <p:cNvSpPr txBox="1"/>
                <p:nvPr/>
              </p:nvSpPr>
              <p:spPr>
                <a:xfrm>
                  <a:off x="6862268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40" name="Straight Connector 39"/>
              <p:cNvCxnSpPr/>
              <p:nvPr/>
            </p:nvCxnSpPr>
            <p:spPr>
              <a:xfrm>
                <a:off x="7049222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0" name="Text Box 14"/>
            <p:cNvSpPr txBox="1">
              <a:spLocks noChangeArrowheads="1"/>
            </p:cNvSpPr>
            <p:nvPr/>
          </p:nvSpPr>
          <p:spPr bwMode="auto">
            <a:xfrm>
              <a:off x="4701326" y="1066800"/>
              <a:ext cx="6858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3: 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HỘI ĐUA GHE NGO</a:t>
              </a:r>
              <a:endPara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693622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5703810" y="2963882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nl-NL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Cuộc đua ghe ngo diễn ra sôi động như thế nào?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726827" y="4265474"/>
            <a:ext cx="1021080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Vào </a:t>
            </a:r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cuộc đua, mỗi ghe </a:t>
            </a:r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 một </a:t>
            </a:r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 giỏi tay chèo ngồi đằng mũi chỉ huy và một người đứng giữa ghe giữ nhịp; theo hiệu lệnh, những mái chèo đưa nhanh thoăn thoắt, đều tăm tắp, đẩy chiếc ghe lướt nhanh trên sông; tiếng trống hội, tiếng hò reo cổ vũ vang dội cả một vùng sông nước.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1718225" y="2133600"/>
            <a:ext cx="2319747" cy="654607"/>
            <a:chOff x="1259767" y="1442589"/>
            <a:chExt cx="2319747" cy="654607"/>
          </a:xfrm>
        </p:grpSpPr>
        <p:sp>
          <p:nvSpPr>
            <p:cNvPr id="53" name="Rectangle 52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endParaRPr lang="en-US" sz="3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8753147" y="2149371"/>
            <a:ext cx="2791030" cy="654607"/>
            <a:chOff x="1024127" y="1442589"/>
            <a:chExt cx="2791030" cy="654607"/>
          </a:xfrm>
        </p:grpSpPr>
        <p:sp>
          <p:nvSpPr>
            <p:cNvPr id="56" name="Rectangle 55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4709319" y="42893"/>
            <a:ext cx="6858000" cy="1599885"/>
            <a:chOff x="4701326" y="42893"/>
            <a:chExt cx="6858000" cy="1599885"/>
          </a:xfrm>
        </p:grpSpPr>
        <p:grpSp>
          <p:nvGrpSpPr>
            <p:cNvPr id="24" name="Group 23"/>
            <p:cNvGrpSpPr/>
            <p:nvPr/>
          </p:nvGrpSpPr>
          <p:grpSpPr>
            <a:xfrm>
              <a:off x="5002707" y="42893"/>
              <a:ext cx="6255239" cy="1013727"/>
              <a:chOff x="4918295" y="103852"/>
              <a:chExt cx="6149694" cy="1013727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4918295" y="103852"/>
                <a:ext cx="6149694" cy="1013727"/>
                <a:chOff x="4918295" y="103852"/>
                <a:chExt cx="6149694" cy="1013727"/>
              </a:xfrm>
            </p:grpSpPr>
            <p:sp>
              <p:nvSpPr>
                <p:cNvPr id="39" name="TextBox 38"/>
                <p:cNvSpPr txBox="1"/>
                <p:nvPr/>
              </p:nvSpPr>
              <p:spPr>
                <a:xfrm>
                  <a:off x="4918295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…….</a:t>
                  </a:r>
                  <a:endPara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2" name="TextBox 41"/>
                <p:cNvSpPr txBox="1"/>
                <p:nvPr/>
              </p:nvSpPr>
              <p:spPr>
                <a:xfrm>
                  <a:off x="6862268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29" name="Straight Connector 28"/>
              <p:cNvCxnSpPr/>
              <p:nvPr/>
            </p:nvCxnSpPr>
            <p:spPr>
              <a:xfrm>
                <a:off x="7049222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7" name="Text Box 14"/>
            <p:cNvSpPr txBox="1">
              <a:spLocks noChangeArrowheads="1"/>
            </p:cNvSpPr>
            <p:nvPr/>
          </p:nvSpPr>
          <p:spPr bwMode="auto">
            <a:xfrm>
              <a:off x="4701326" y="1066800"/>
              <a:ext cx="6858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3: 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HỘI ĐUA GHE NGO</a:t>
              </a:r>
              <a:endPara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43" name="Rectangle 42"/>
          <p:cNvSpPr/>
          <p:nvPr/>
        </p:nvSpPr>
        <p:spPr>
          <a:xfrm>
            <a:off x="64581" y="5137810"/>
            <a:ext cx="5178137" cy="36009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nl-NL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Vào </a:t>
            </a:r>
            <a:r>
              <a:rPr lang="nl-NL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cuộc đua</a:t>
            </a:r>
            <a:r>
              <a:rPr lang="nl-NL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nl-NL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nl-NL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mỗi </a:t>
            </a:r>
            <a:r>
              <a:rPr lang="nl-NL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ghe có một người giỏi tay chèo ngồi đằng mũi chỉ </a:t>
            </a:r>
            <a:r>
              <a:rPr lang="nl-NL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huy </a:t>
            </a:r>
            <a:r>
              <a:rPr lang="nl-NL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nl-NL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 một người đứng giữa ghe giữ </a:t>
            </a:r>
            <a:r>
              <a:rPr lang="nl-NL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nhịp.</a:t>
            </a:r>
            <a:r>
              <a:rPr lang="nl-NL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4581" y="2959871"/>
            <a:ext cx="5178138" cy="2197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Ghe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ễ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lướt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ặc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ỡ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óc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ệnh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349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10150</TotalTime>
  <Words>1160</Words>
  <Application>Microsoft Office PowerPoint</Application>
  <PresentationFormat>Custom</PresentationFormat>
  <Paragraphs>110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User</cp:lastModifiedBy>
  <cp:revision>1158</cp:revision>
  <dcterms:created xsi:type="dcterms:W3CDTF">2008-09-09T22:52:10Z</dcterms:created>
  <dcterms:modified xsi:type="dcterms:W3CDTF">2022-08-22T07:32:37Z</dcterms:modified>
</cp:coreProperties>
</file>