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jOsadDD9OSGjU6BXuhjaDQbsK2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7b072a917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e7b072a917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98304c769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698304c769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1698304c769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698304c769_0_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698304c769_0_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698304c769_0_4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698304c769_0_8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698304c769_0_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698304c769_0_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698304c769_0_1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698304c769_0_1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698304c769_0_1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98304c769_0_1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698304c769_0_1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698304c769_0_16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698304c769_0_2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698304c769_0_2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698304c769_0_2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698304c769_0_2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698304c769_0_2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698304c769_0_24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698304c769_0_28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698304c769_0_2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698304c769_0_2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98304c769_0_3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698304c769_0_3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698304c769_0_3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698304c769_0_3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698304c769_0_3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698304c769_0_36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698304c769_0_4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698304c769_0_4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698304c769_0_4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698304c769_0_4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698304c769_0_4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698304c769_0_44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698304c769_0_48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698304c769_0_4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698304c769_0_4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698304c769_0_5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698304c769_0_5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698304c769_0_5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698304c769_0_5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698304c769_0_5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698304c769_0_56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698304c769_0_6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698304c769_0_6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698304c769_0_6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98304c769_0_6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698304c769_0_6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698304c769_0_64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698304c769_0_68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698304c769_0_6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698304c769_0_6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698304c769_0_7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698304c769_0_7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698304c769_0_72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31e00d009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431e00d009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 rot="5400000">
            <a:off x="4179862" y="-631288"/>
            <a:ext cx="2894428" cy="101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Bản chiếu">
  <p:cSld name="Tiêu đề Bản chiếu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/>
          <p:nvPr>
            <p:ph type="title"/>
          </p:nvPr>
        </p:nvSpPr>
        <p:spPr>
          <a:xfrm>
            <a:off x="576775" y="373177"/>
            <a:ext cx="10100603" cy="984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  <a:defRPr b="1" sz="4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" type="body"/>
          </p:nvPr>
        </p:nvSpPr>
        <p:spPr>
          <a:xfrm>
            <a:off x="576775" y="1583703"/>
            <a:ext cx="10100603" cy="428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2" type="sldNum"/>
          </p:nvPr>
        </p:nvSpPr>
        <p:spPr>
          <a:xfrm>
            <a:off x="11180188" y="6064119"/>
            <a:ext cx="53182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576775" y="2971800"/>
            <a:ext cx="10100603" cy="2894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/>
        </p:nvSpPr>
        <p:spPr>
          <a:xfrm>
            <a:off x="1460499" y="1400628"/>
            <a:ext cx="10296071" cy="506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b="1" lang="en-US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dạy bài đọc</a:t>
            </a:r>
            <a:endParaRPr b="1" sz="4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3.5. Hoạt động tổng kết </a:t>
            </a:r>
            <a:endParaRPr b="1" sz="4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 tổ chức cho HS đọc lại toàn bài bằng nhiều biện pháp dạy học khác nhau (ô cửa bí mật, hái hoa, bắt thăm,...).</a:t>
            </a:r>
            <a:endParaRPr b="1" sz="4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 nhận xét về 2 tiết học, dặn dò những điều cần thiết.</a:t>
            </a:r>
            <a:endParaRPr b="1" sz="4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5" name="Google Shape;215;p16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216" name="Google Shape;21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16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 DẠY ĐỌC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8" name="Google Shape;218;p16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219" name="Google Shape;219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6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4028" y="5627686"/>
            <a:ext cx="5430535" cy="96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0782" y="4950682"/>
            <a:ext cx="5430535" cy="9683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09450" y="-354402"/>
            <a:ext cx="4556146" cy="22464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/>
          <p:nvPr/>
        </p:nvSpPr>
        <p:spPr>
          <a:xfrm>
            <a:off x="1312093" y="285278"/>
            <a:ext cx="38839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</a:t>
            </a:r>
            <a:endParaRPr sz="4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50" y="1329038"/>
            <a:ext cx="6358231" cy="96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483" y="2005075"/>
            <a:ext cx="6555923" cy="95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7130" y="3527331"/>
            <a:ext cx="4993133" cy="9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80797" y="4264722"/>
            <a:ext cx="5430535" cy="96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99978" y="2787904"/>
            <a:ext cx="5088707" cy="10015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2311729" y="3779582"/>
            <a:ext cx="4555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Dạy viết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783469" y="5873315"/>
            <a:ext cx="4127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Đồ dùng học tập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876569" y="1562507"/>
            <a:ext cx="6785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Cấu trúc của sách </a:t>
            </a:r>
            <a:r>
              <a:rPr lang="en-US" sz="1800">
                <a:solidFill>
                  <a:schemeClr val="dk1"/>
                </a:solidFill>
              </a:rPr>
              <a:t>và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bài học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250732" y="2285678"/>
            <a:ext cx="69950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Một số giải pháp sư phạm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60004" y="3108031"/>
            <a:ext cx="36880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Dạy đọc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787523" y="4510351"/>
            <a:ext cx="31327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Dạy nghe và nói 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3239578" y="5189209"/>
            <a:ext cx="46717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 Dạy tự đánh giá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219683" y="6031420"/>
            <a:ext cx="4430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431e00d00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4028" y="5627686"/>
            <a:ext cx="5430534" cy="96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431e00d00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0782" y="4950682"/>
            <a:ext cx="5430534" cy="968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431e00d009_0_0"/>
          <p:cNvSpPr txBox="1"/>
          <p:nvPr/>
        </p:nvSpPr>
        <p:spPr>
          <a:xfrm>
            <a:off x="4871719" y="1981200"/>
            <a:ext cx="425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1431e00d00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09450" y="-354402"/>
            <a:ext cx="4556146" cy="2246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431e00d009_0_0"/>
          <p:cNvSpPr/>
          <p:nvPr/>
        </p:nvSpPr>
        <p:spPr>
          <a:xfrm>
            <a:off x="1312093" y="285278"/>
            <a:ext cx="388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</a:t>
            </a:r>
            <a:endParaRPr sz="4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g1431e00d00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50" y="1329038"/>
            <a:ext cx="6358231" cy="96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1431e00d00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483" y="2005075"/>
            <a:ext cx="6555924" cy="95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431e00d009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7130" y="3527331"/>
            <a:ext cx="4993133" cy="9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431e00d009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80797" y="4264722"/>
            <a:ext cx="5430534" cy="96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431e00d009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99978" y="2787904"/>
            <a:ext cx="5088707" cy="100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431e00d009_0_0"/>
          <p:cNvSpPr txBox="1"/>
          <p:nvPr/>
        </p:nvSpPr>
        <p:spPr>
          <a:xfrm>
            <a:off x="2311729" y="3779582"/>
            <a:ext cx="455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Dạy viết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1431e00d009_0_0"/>
          <p:cNvSpPr/>
          <p:nvPr/>
        </p:nvSpPr>
        <p:spPr>
          <a:xfrm>
            <a:off x="3783469" y="5873315"/>
            <a:ext cx="412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Đồ dùng học tập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g1431e00d009_0_0"/>
          <p:cNvSpPr/>
          <p:nvPr/>
        </p:nvSpPr>
        <p:spPr>
          <a:xfrm>
            <a:off x="876569" y="1562507"/>
            <a:ext cx="678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Cấu trúc của sách </a:t>
            </a:r>
            <a:r>
              <a:rPr lang="en-US" sz="1800">
                <a:solidFill>
                  <a:schemeClr val="dk1"/>
                </a:solidFill>
              </a:rPr>
              <a:t>và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bài học 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g1431e00d009_0_0"/>
          <p:cNvSpPr/>
          <p:nvPr/>
        </p:nvSpPr>
        <p:spPr>
          <a:xfrm>
            <a:off x="1250732" y="2285678"/>
            <a:ext cx="699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Một số giải pháp sư phạm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g1431e00d009_0_0"/>
          <p:cNvSpPr/>
          <p:nvPr/>
        </p:nvSpPr>
        <p:spPr>
          <a:xfrm>
            <a:off x="1660004" y="3108031"/>
            <a:ext cx="368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Dạy đọc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g1431e00d009_0_0"/>
          <p:cNvSpPr/>
          <p:nvPr/>
        </p:nvSpPr>
        <p:spPr>
          <a:xfrm>
            <a:off x="2787523" y="4510351"/>
            <a:ext cx="313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Dạy nghe và nói </a:t>
            </a:r>
            <a:endParaRPr/>
          </a:p>
        </p:txBody>
      </p:sp>
      <p:sp>
        <p:nvSpPr>
          <p:cNvPr id="121" name="Google Shape;121;g1431e00d009_0_0"/>
          <p:cNvSpPr/>
          <p:nvPr/>
        </p:nvSpPr>
        <p:spPr>
          <a:xfrm>
            <a:off x="3239578" y="5189209"/>
            <a:ext cx="467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 Dạy tự đánh giá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g1431e00d009_0_0"/>
          <p:cNvSpPr/>
          <p:nvPr/>
        </p:nvSpPr>
        <p:spPr>
          <a:xfrm>
            <a:off x="11219683" y="6031420"/>
            <a:ext cx="4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/>
        </p:nvSpPr>
        <p:spPr>
          <a:xfrm>
            <a:off x="1460499" y="1400628"/>
            <a:ext cx="10296071" cy="604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tổ chức HĐ tự đọc sách báo</a:t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4.1. Giao nhiệm vụ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1, 2 HS đọc nhiệm vụ nêu trong SGK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Kiểm tra sự chuẩn bị của cả lớp. Nhắc HS quên sách có thể đọc bài M trong SGK.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4.2. Tổ chức thực hiện nhiệm vụ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Tạo không khí yên tĩnh để HS tự đọc, ghi chép (tiết 1).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Theo dõi, giúp đỡ HS, giải quyết tình huống sư phạm.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3" name="Google Shape;323;p17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324" name="Google Shape;32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17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 DẠY ĐỌC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6" name="Google Shape;326;p17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327" name="Google Shape;327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7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1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/>
        </p:nvSpPr>
        <p:spPr>
          <a:xfrm>
            <a:off x="1460499" y="1400628"/>
            <a:ext cx="10296071" cy="683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tổ chức HĐ tự đọc sách báo</a:t>
            </a:r>
            <a:endParaRPr b="1" sz="4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4.3. Tổ chức báo cáo kết quả</a:t>
            </a:r>
            <a:endParaRPr b="1" sz="4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kể/đọc lại cho bạn cùng nhóm nghe một phần hoặc toàn bộ văn bản đã đọc và những điều đã ghi chép (nếu có).</a:t>
            </a:r>
            <a:endParaRPr b="1" sz="4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kể/đọc lại cho cả lớp nghe nghe một phần hoặc toàn bộ văn bản đã đọc và những điều đã ghi chép (nếu có).</a:t>
            </a:r>
            <a:endParaRPr b="1" sz="4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6" name="Google Shape;336;p18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337" name="Google Shape;337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18"/>
            <p:cNvSpPr/>
            <p:nvPr/>
          </p:nvSpPr>
          <p:spPr>
            <a:xfrm>
              <a:off x="356438" y="496281"/>
              <a:ext cx="38393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 DẠY ĐỌC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340" name="Google Shape;34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8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 txBox="1"/>
          <p:nvPr/>
        </p:nvSpPr>
        <p:spPr>
          <a:xfrm>
            <a:off x="1580905" y="1195536"/>
            <a:ext cx="9888284" cy="4362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viết 1</a:t>
            </a:r>
            <a:endParaRPr/>
          </a:p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Chính tả đoạn, bài (tập chép, nghe - viết)</a:t>
            </a:r>
            <a:endParaRPr/>
          </a:p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Chính tả âm, vần (CT quy tắc, CT phương ngữ)</a:t>
            </a:r>
            <a:endParaRPr/>
          </a:p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Tập viết (chữ viết hoa) 	</a:t>
            </a:r>
            <a:endParaRPr/>
          </a:p>
          <a:p>
            <a:pPr indent="0" lvl="0" marL="0" marR="0" rtl="0" algn="l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viết 2: </a:t>
            </a: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câu (các kiểu câu, các nghi thức lời nói), viết đoạn văn ngắn (kể chuyện, tả đồ vật)</a:t>
            </a:r>
            <a:endParaRPr/>
          </a:p>
          <a:p>
            <a:pPr indent="0" lvl="0" marL="0" marR="0" rtl="0" algn="just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 sáng tạo</a:t>
            </a: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các bài tập viết, vẽ, hoạt động nhằm khơi gợi ở học sinh ý tưởng sáng tạo và hướng dẫn các em vận dụng những điều đã học vào đời sống.</a:t>
            </a:r>
            <a:endParaRPr/>
          </a:p>
        </p:txBody>
      </p:sp>
      <p:grpSp>
        <p:nvGrpSpPr>
          <p:cNvPr id="349" name="Google Shape;349;p19"/>
          <p:cNvGrpSpPr/>
          <p:nvPr/>
        </p:nvGrpSpPr>
        <p:grpSpPr>
          <a:xfrm>
            <a:off x="344094" y="86109"/>
            <a:ext cx="5560317" cy="1283098"/>
            <a:chOff x="0" y="149344"/>
            <a:chExt cx="7101069" cy="1283098"/>
          </a:xfrm>
        </p:grpSpPr>
        <p:pic>
          <p:nvPicPr>
            <p:cNvPr id="350" name="Google Shape;35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49344"/>
              <a:ext cx="710106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9"/>
            <p:cNvSpPr/>
            <p:nvPr/>
          </p:nvSpPr>
          <p:spPr>
            <a:xfrm>
              <a:off x="387657" y="464860"/>
              <a:ext cx="42576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 DẠY VIẾT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52" name="Google Shape;352;p19"/>
          <p:cNvGrpSpPr/>
          <p:nvPr/>
        </p:nvGrpSpPr>
        <p:grpSpPr>
          <a:xfrm>
            <a:off x="555793" y="3008854"/>
            <a:ext cx="991585" cy="690507"/>
            <a:chOff x="220820" y="3746483"/>
            <a:chExt cx="1158441" cy="903191"/>
          </a:xfrm>
        </p:grpSpPr>
        <p:pic>
          <p:nvPicPr>
            <p:cNvPr id="353" name="Google Shape;35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19"/>
            <p:cNvSpPr/>
            <p:nvPr/>
          </p:nvSpPr>
          <p:spPr>
            <a:xfrm>
              <a:off x="524592" y="3746483"/>
              <a:ext cx="834441" cy="77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19"/>
          <p:cNvGrpSpPr/>
          <p:nvPr/>
        </p:nvGrpSpPr>
        <p:grpSpPr>
          <a:xfrm>
            <a:off x="522264" y="1195536"/>
            <a:ext cx="1058640" cy="720293"/>
            <a:chOff x="170021" y="3844136"/>
            <a:chExt cx="1158441" cy="903191"/>
          </a:xfrm>
        </p:grpSpPr>
        <p:pic>
          <p:nvPicPr>
            <p:cNvPr id="356" name="Google Shape;356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0021" y="3844136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19"/>
            <p:cNvSpPr/>
            <p:nvPr/>
          </p:nvSpPr>
          <p:spPr>
            <a:xfrm>
              <a:off x="494020" y="3844136"/>
              <a:ext cx="834441" cy="787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19"/>
          <p:cNvGrpSpPr/>
          <p:nvPr/>
        </p:nvGrpSpPr>
        <p:grpSpPr>
          <a:xfrm>
            <a:off x="434008" y="3982771"/>
            <a:ext cx="1146896" cy="713806"/>
            <a:chOff x="220820" y="3746483"/>
            <a:chExt cx="1158441" cy="903191"/>
          </a:xfrm>
        </p:grpSpPr>
        <p:pic>
          <p:nvPicPr>
            <p:cNvPr id="359" name="Google Shape;35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0" name="Google Shape;360;p19"/>
            <p:cNvSpPr/>
            <p:nvPr/>
          </p:nvSpPr>
          <p:spPr>
            <a:xfrm>
              <a:off x="544821" y="3778323"/>
              <a:ext cx="834440" cy="871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1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"/>
          <p:cNvSpPr txBox="1"/>
          <p:nvPr/>
        </p:nvSpPr>
        <p:spPr>
          <a:xfrm>
            <a:off x="1460499" y="1400628"/>
            <a:ext cx="10296071" cy="621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tổ chức HĐ Góc sáng tạo (xem: Giáo án TK)</a:t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4.1. Giao nhiệm vụ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Mời 1, 2 HS đọc nhiệm vụ nêu trong SGK.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Mời 1, 2 HS làm mẫu, nếu cần.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4.2. Tổ chức thực hiện nhiệm vụ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HS tự thực hiện nhiệm vụ (viết, vẽ, hoạt động theo hướng dẫn trong SGK; GV không làm thay).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GV theo dõi, giúp đỡ HS, giải quyết tình huống sư phạm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4.3. Tổ chức báo cáo kết quả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Trưng bày, giới thiệu, bình chọn sản phẩm ở tổ/lớp.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8" name="Google Shape;368;p20"/>
          <p:cNvGrpSpPr/>
          <p:nvPr/>
        </p:nvGrpSpPr>
        <p:grpSpPr>
          <a:xfrm>
            <a:off x="323378" y="134156"/>
            <a:ext cx="5236649" cy="1376108"/>
            <a:chOff x="-22280" y="197391"/>
            <a:chExt cx="5631819" cy="1376108"/>
          </a:xfrm>
        </p:grpSpPr>
        <p:pic>
          <p:nvPicPr>
            <p:cNvPr id="369" name="Google Shape;36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2280" y="197391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Google Shape;370;p20"/>
            <p:cNvSpPr/>
            <p:nvPr/>
          </p:nvSpPr>
          <p:spPr>
            <a:xfrm>
              <a:off x="356438" y="496281"/>
              <a:ext cx="38393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 DẠY VIẾT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71" name="Google Shape;371;p20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372" name="Google Shape;37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20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0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2333897" y="787400"/>
            <a:ext cx="8274836" cy="45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1981201" y="1778000"/>
            <a:ext cx="93218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986" y="0"/>
            <a:ext cx="4380474" cy="615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2101" y="162831"/>
            <a:ext cx="4260260" cy="59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1"/>
          <p:cNvSpPr txBox="1"/>
          <p:nvPr>
            <p:ph idx="12" type="sldNum"/>
          </p:nvPr>
        </p:nvSpPr>
        <p:spPr>
          <a:xfrm>
            <a:off x="0" y="0"/>
            <a:ext cx="1143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1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/>
          <p:nvPr/>
        </p:nvSpPr>
        <p:spPr>
          <a:xfrm>
            <a:off x="2721820" y="1504251"/>
            <a:ext cx="8041974" cy="410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chuyện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học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(dựa vào tranh và gợi ý)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chuyện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nghe thầy cô kể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(dựa vào tranh và gợi ý)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chuyện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chứng kiến, tham gia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(dựa vào gợi ý)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Nghe, nêu lại nội dung chính của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bài hát, một bản tin thời tiết đơn giản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(dựa vào gợi ý)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đồ vật, tranh ảnh và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trao đổi về kết quả quan sát 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(dựa vào gợi ý)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1" name="Google Shape;391;p22"/>
          <p:cNvGrpSpPr/>
          <p:nvPr/>
        </p:nvGrpSpPr>
        <p:grpSpPr>
          <a:xfrm>
            <a:off x="540037" y="114903"/>
            <a:ext cx="6135083" cy="1283098"/>
            <a:chOff x="0" y="659737"/>
            <a:chExt cx="7101069" cy="1283098"/>
          </a:xfrm>
        </p:grpSpPr>
        <p:pic>
          <p:nvPicPr>
            <p:cNvPr id="392" name="Google Shape;39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0106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22"/>
            <p:cNvSpPr/>
            <p:nvPr/>
          </p:nvSpPr>
          <p:spPr>
            <a:xfrm>
              <a:off x="387658" y="975253"/>
              <a:ext cx="58349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V.  DẠY NGHE VÀ NÓI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94" name="Google Shape;394;p22"/>
          <p:cNvGrpSpPr/>
          <p:nvPr/>
        </p:nvGrpSpPr>
        <p:grpSpPr>
          <a:xfrm>
            <a:off x="1818357" y="2027762"/>
            <a:ext cx="920892" cy="726431"/>
            <a:chOff x="220820" y="3746483"/>
            <a:chExt cx="1158441" cy="903191"/>
          </a:xfrm>
        </p:grpSpPr>
        <p:pic>
          <p:nvPicPr>
            <p:cNvPr id="395" name="Google Shape;395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2"/>
            <p:cNvSpPr/>
            <p:nvPr/>
          </p:nvSpPr>
          <p:spPr>
            <a:xfrm>
              <a:off x="494020" y="3844137"/>
              <a:ext cx="8344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22"/>
          <p:cNvGrpSpPr/>
          <p:nvPr/>
        </p:nvGrpSpPr>
        <p:grpSpPr>
          <a:xfrm>
            <a:off x="1818357" y="1398001"/>
            <a:ext cx="932542" cy="774836"/>
            <a:chOff x="220820" y="3746483"/>
            <a:chExt cx="1158441" cy="903191"/>
          </a:xfrm>
        </p:grpSpPr>
        <p:pic>
          <p:nvPicPr>
            <p:cNvPr id="398" name="Google Shape;398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22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22"/>
          <p:cNvGrpSpPr/>
          <p:nvPr/>
        </p:nvGrpSpPr>
        <p:grpSpPr>
          <a:xfrm>
            <a:off x="1806706" y="2795714"/>
            <a:ext cx="944193" cy="756341"/>
            <a:chOff x="220820" y="3746483"/>
            <a:chExt cx="1158441" cy="903191"/>
          </a:xfrm>
        </p:grpSpPr>
        <p:pic>
          <p:nvPicPr>
            <p:cNvPr id="401" name="Google Shape;40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22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2"/>
          <p:cNvGrpSpPr/>
          <p:nvPr/>
        </p:nvGrpSpPr>
        <p:grpSpPr>
          <a:xfrm>
            <a:off x="1789800" y="3658305"/>
            <a:ext cx="978004" cy="701483"/>
            <a:chOff x="220820" y="3746483"/>
            <a:chExt cx="1158441" cy="903191"/>
          </a:xfrm>
        </p:grpSpPr>
        <p:pic>
          <p:nvPicPr>
            <p:cNvPr id="404" name="Google Shape;404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22"/>
            <p:cNvSpPr/>
            <p:nvPr/>
          </p:nvSpPr>
          <p:spPr>
            <a:xfrm>
              <a:off x="401257" y="3844137"/>
              <a:ext cx="80162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22"/>
          <p:cNvGrpSpPr/>
          <p:nvPr/>
        </p:nvGrpSpPr>
        <p:grpSpPr>
          <a:xfrm>
            <a:off x="1795056" y="4481082"/>
            <a:ext cx="944193" cy="781268"/>
            <a:chOff x="220820" y="3746483"/>
            <a:chExt cx="1158441" cy="903191"/>
          </a:xfrm>
        </p:grpSpPr>
        <p:pic>
          <p:nvPicPr>
            <p:cNvPr id="407" name="Google Shape;407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22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2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 txBox="1"/>
          <p:nvPr/>
        </p:nvSpPr>
        <p:spPr>
          <a:xfrm>
            <a:off x="1485437" y="1400628"/>
            <a:ext cx="10296071" cy="5255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dạy (trừ dạy kể chuyện, GV đã quen)</a:t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6.1. Giao nhiệm vụ cho HS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GV mời 1, 2 HS đọc BT và gợi ý </a:t>
            </a:r>
            <a:endParaRPr b="1" sz="36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GV mời 1, 2 HS làm mẫu, nếu cần</a:t>
            </a:r>
            <a:endParaRPr b="1" sz="36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6.2. Tổ chức cho HS thực hiện nhiệm vụ</a:t>
            </a:r>
            <a:endParaRPr b="1" sz="36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HS làm việc độc lập/nhóm để thực hiện nhiệm vụ  </a:t>
            </a:r>
            <a:endParaRPr b="1" sz="36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GV theo dõi, hướng dẫn HS thực hiện nhiệm vụ </a:t>
            </a:r>
            <a:endParaRPr b="1" sz="36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6.3. Tổ chức cho HS báo cáo kết quả</a:t>
            </a:r>
            <a:endParaRPr b="1" sz="36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6" name="Google Shape;416;p23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417" name="Google Shape;41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23"/>
            <p:cNvSpPr/>
            <p:nvPr/>
          </p:nvSpPr>
          <p:spPr>
            <a:xfrm>
              <a:off x="356437" y="496281"/>
              <a:ext cx="496829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V. DẠY NÓI VÀ NGHE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19" name="Google Shape;419;p23"/>
          <p:cNvGrpSpPr/>
          <p:nvPr/>
        </p:nvGrpSpPr>
        <p:grpSpPr>
          <a:xfrm>
            <a:off x="1055119" y="1333336"/>
            <a:ext cx="983212" cy="707886"/>
            <a:chOff x="389781" y="3672870"/>
            <a:chExt cx="1158441" cy="925204"/>
          </a:xfrm>
        </p:grpSpPr>
        <p:pic>
          <p:nvPicPr>
            <p:cNvPr id="420" name="Google Shape;42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9781" y="3694735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23"/>
            <p:cNvSpPr/>
            <p:nvPr/>
          </p:nvSpPr>
          <p:spPr>
            <a:xfrm>
              <a:off x="722903" y="3672870"/>
              <a:ext cx="707671" cy="925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2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3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/>
          <p:nvPr/>
        </p:nvSpPr>
        <p:spPr>
          <a:xfrm>
            <a:off x="2065867" y="1436914"/>
            <a:ext cx="92371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grpSp>
        <p:nvGrpSpPr>
          <p:cNvPr id="429" name="Google Shape;429;p24"/>
          <p:cNvGrpSpPr/>
          <p:nvPr/>
        </p:nvGrpSpPr>
        <p:grpSpPr>
          <a:xfrm>
            <a:off x="257008" y="152978"/>
            <a:ext cx="6602806" cy="1283098"/>
            <a:chOff x="0" y="659737"/>
            <a:chExt cx="7101069" cy="1283098"/>
          </a:xfrm>
        </p:grpSpPr>
        <p:pic>
          <p:nvPicPr>
            <p:cNvPr id="430" name="Google Shape;430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0106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24"/>
            <p:cNvSpPr/>
            <p:nvPr/>
          </p:nvSpPr>
          <p:spPr>
            <a:xfrm>
              <a:off x="387658" y="975253"/>
              <a:ext cx="62338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VI. DẠY TỰ ĐÁNH GIÁ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32" name="Google Shape;4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7075" y="1166949"/>
            <a:ext cx="8228388" cy="52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"/>
          <p:cNvSpPr txBox="1"/>
          <p:nvPr/>
        </p:nvSpPr>
        <p:spPr>
          <a:xfrm>
            <a:off x="1460499" y="1400628"/>
            <a:ext cx="10296071" cy="546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dạy (xem: Giáo án </a:t>
            </a:r>
            <a:r>
              <a:rPr b="1" i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đánh giá sau Bài 23, 24</a:t>
            </a: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Giao nhiệm vụ cho HS 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GV mời 1, 2 HS đọc bảng tổng kết và làm mẫu. 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Bảng tổng kết gồm 2 cột; nội dung 2 cột có quan hệ với nhau theo từng cặp. Khi đọc, cần đọc lần lượt từ dòng a ở cột trái (</a:t>
            </a:r>
            <a:r>
              <a:rPr b="1" i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biết những gì?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sang dòng a ở cột phải (</a:t>
            </a:r>
            <a:r>
              <a:rPr b="1" i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làm được những gì?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tiếp đến, đọc các dòng khác theo cách tương tự.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Việc này chỉ cần thực hiện ở 2, 3 lần tự đánh giá đầu tiên; khi HS đã quen thì để tự các em đọc và đánh dấu. 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0" name="Google Shape;440;p25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441" name="Google Shape;441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25"/>
            <p:cNvSpPr/>
            <p:nvPr/>
          </p:nvSpPr>
          <p:spPr>
            <a:xfrm>
              <a:off x="356437" y="496281"/>
              <a:ext cx="524416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VI. DẠY TỰ ĐÁNH GIÁ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43" name="Google Shape;443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6"/>
          <p:cNvSpPr txBox="1"/>
          <p:nvPr/>
        </p:nvSpPr>
        <p:spPr>
          <a:xfrm>
            <a:off x="1530168" y="1252582"/>
            <a:ext cx="10296071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Tổ chức cho HS thực hiện nhiệm vụ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HS đánh dấu + / - (hoặc dấu ✔) vào các dòng thích hợp trong bảng tự đánh giá ở Vở bài tập (hoặc phiếu học tập).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GV theo dõi, hướng dẫn đánh dấu.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Tổ chức cho HS báo cáo kết quả thực hiện nhiệm vụ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HS mở trang vở BT đã đánh dấu lên mặt bàn.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GV dùng máy chiếu qua đầu (overhead) chiếu kết quả làm bài của 1, 2 HS.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50" name="Google Shape;450;p26"/>
          <p:cNvGrpSpPr/>
          <p:nvPr/>
        </p:nvGrpSpPr>
        <p:grpSpPr>
          <a:xfrm>
            <a:off x="315065" y="117530"/>
            <a:ext cx="5236649" cy="1283098"/>
            <a:chOff x="-31220" y="180765"/>
            <a:chExt cx="5631819" cy="1283098"/>
          </a:xfrm>
        </p:grpSpPr>
        <p:pic>
          <p:nvPicPr>
            <p:cNvPr id="451" name="Google Shape;45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1220" y="180765"/>
              <a:ext cx="563181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26"/>
            <p:cNvSpPr/>
            <p:nvPr/>
          </p:nvSpPr>
          <p:spPr>
            <a:xfrm>
              <a:off x="356438" y="496281"/>
              <a:ext cx="50053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VI. DẠY TỰ ĐÁNH GIÁ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53" name="Google Shape;453;p2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6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797594" y="1298080"/>
            <a:ext cx="88455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240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của sách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1.1. Sắp xếp các bài học theo 5 chủ đề</a:t>
            </a:r>
            <a:endParaRPr/>
          </a:p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Em là búp măng non (Thiếu nhi)</a:t>
            </a:r>
            <a:endParaRPr/>
          </a:p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Em đi học (Nhà trường)  </a:t>
            </a:r>
            <a:endParaRPr/>
          </a:p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Em ở nhà (Gia đình)</a:t>
            </a:r>
            <a:endParaRPr/>
          </a:p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Em yêu thiên nhiên (Thiên nhiên)</a:t>
            </a:r>
            <a:endParaRPr/>
          </a:p>
          <a:p>
            <a:pPr indent="0" lvl="0" marL="0" marR="0" rtl="0" algn="just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Em yêu Tổ quốc Việt Nam (Tổ quốc)</a:t>
            </a:r>
            <a:endParaRPr b="1" sz="36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500122" y="14982"/>
            <a:ext cx="10720871" cy="1283098"/>
            <a:chOff x="0" y="659737"/>
            <a:chExt cx="7129670" cy="1283098"/>
          </a:xfrm>
        </p:grpSpPr>
        <p:pic>
          <p:nvPicPr>
            <p:cNvPr id="130" name="Google Shape;13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29670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3"/>
            <p:cNvSpPr/>
            <p:nvPr/>
          </p:nvSpPr>
          <p:spPr>
            <a:xfrm>
              <a:off x="387658" y="975253"/>
              <a:ext cx="63576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I.  CẤU TRÚC SÁCH, CẤU TRÚC BÀI  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33" name="Google Shape;13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3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7"/>
          <p:cNvSpPr txBox="1"/>
          <p:nvPr/>
        </p:nvSpPr>
        <p:spPr>
          <a:xfrm>
            <a:off x="2348454" y="1368440"/>
            <a:ext cx="9100203" cy="4419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Phiên bản điện tử (kèm theo SGK giấy)</a:t>
            </a:r>
            <a:endParaRPr/>
          </a:p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1.1. Phiên bản điện tử là gì?</a:t>
            </a:r>
            <a:endParaRPr/>
          </a:p>
          <a:p>
            <a:pPr indent="-457200" lvl="0" marL="45720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hiện trang sách bằng hình ảnh 3D</a:t>
            </a:r>
            <a:endParaRPr/>
          </a:p>
          <a:p>
            <a:pPr indent="-457200" lvl="0" marL="45720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 các bài tập thành BT tương tác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-"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vết hoạt động sử dụng phiên bản điện tử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 Truy cập, sử dụng phiên bản điện tử </a:t>
            </a:r>
            <a:endParaRPr/>
          </a:p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bổ trợ (nên có)</a:t>
            </a:r>
            <a:endParaRPr/>
          </a:p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2.1. Sách giáo viên 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 2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2.2. Vở bài tập 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 2</a:t>
            </a:r>
            <a:endParaRPr/>
          </a:p>
          <a:p>
            <a:pPr indent="0" lvl="0" marL="0" marR="0" rtl="0" algn="l">
              <a:lnSpc>
                <a:spcPct val="13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2.3. Vở </a:t>
            </a:r>
            <a:r>
              <a:rPr b="1" i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viết 2 </a:t>
            </a: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(bằng giấy phủ keo chống nhoè)</a:t>
            </a:r>
            <a:endParaRPr/>
          </a:p>
        </p:txBody>
      </p:sp>
      <p:grpSp>
        <p:nvGrpSpPr>
          <p:cNvPr id="461" name="Google Shape;461;p27"/>
          <p:cNvGrpSpPr/>
          <p:nvPr/>
        </p:nvGrpSpPr>
        <p:grpSpPr>
          <a:xfrm>
            <a:off x="396087" y="85342"/>
            <a:ext cx="7781262" cy="1283098"/>
            <a:chOff x="0" y="659737"/>
            <a:chExt cx="7101069" cy="1283098"/>
          </a:xfrm>
        </p:grpSpPr>
        <p:pic>
          <p:nvPicPr>
            <p:cNvPr id="462" name="Google Shape;46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0106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27"/>
            <p:cNvSpPr/>
            <p:nvPr/>
          </p:nvSpPr>
          <p:spPr>
            <a:xfrm>
              <a:off x="387658" y="975253"/>
              <a:ext cx="67134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VII. ĐỒ DÙNG DẠY VÀ HỌC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64" name="Google Shape;464;p27"/>
          <p:cNvGrpSpPr/>
          <p:nvPr/>
        </p:nvGrpSpPr>
        <p:grpSpPr>
          <a:xfrm>
            <a:off x="1339320" y="1266672"/>
            <a:ext cx="929906" cy="816296"/>
            <a:chOff x="215326" y="3681065"/>
            <a:chExt cx="1158441" cy="903191"/>
          </a:xfrm>
        </p:grpSpPr>
        <p:pic>
          <p:nvPicPr>
            <p:cNvPr id="465" name="Google Shape;465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5326" y="3681065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27"/>
            <p:cNvSpPr/>
            <p:nvPr/>
          </p:nvSpPr>
          <p:spPr>
            <a:xfrm>
              <a:off x="426676" y="3816552"/>
              <a:ext cx="834441" cy="626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27"/>
          <p:cNvGrpSpPr/>
          <p:nvPr/>
        </p:nvGrpSpPr>
        <p:grpSpPr>
          <a:xfrm>
            <a:off x="1370449" y="3904137"/>
            <a:ext cx="978005" cy="761738"/>
            <a:chOff x="220820" y="3746483"/>
            <a:chExt cx="1158441" cy="903191"/>
          </a:xfrm>
        </p:grpSpPr>
        <p:pic>
          <p:nvPicPr>
            <p:cNvPr id="468" name="Google Shape;468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27"/>
            <p:cNvSpPr/>
            <p:nvPr/>
          </p:nvSpPr>
          <p:spPr>
            <a:xfrm>
              <a:off x="401256" y="3844137"/>
              <a:ext cx="8344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7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8"/>
          <p:cNvSpPr txBox="1"/>
          <p:nvPr/>
        </p:nvSpPr>
        <p:spPr>
          <a:xfrm>
            <a:off x="2629369" y="1981200"/>
            <a:ext cx="8739050" cy="3697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Sách tham khảo (tùy chọn)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3.1. Truyện đọc lớp 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3.2. Bộ phiếu </a:t>
            </a:r>
            <a:r>
              <a:rPr b="1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luyện cuối tuần TV 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3.3. </a:t>
            </a:r>
            <a:r>
              <a:rPr b="1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thực hành TV 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3.4. </a:t>
            </a:r>
            <a:r>
              <a:rPr b="1"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luyện viết đúng, viết đẹp lớp 2</a:t>
            </a:r>
            <a:endParaRPr/>
          </a:p>
        </p:txBody>
      </p:sp>
      <p:grpSp>
        <p:nvGrpSpPr>
          <p:cNvPr id="478" name="Google Shape;478;p28"/>
          <p:cNvGrpSpPr/>
          <p:nvPr/>
        </p:nvGrpSpPr>
        <p:grpSpPr>
          <a:xfrm>
            <a:off x="344094" y="117531"/>
            <a:ext cx="8447210" cy="1283098"/>
            <a:chOff x="0" y="180766"/>
            <a:chExt cx="7890522" cy="1283098"/>
          </a:xfrm>
        </p:grpSpPr>
        <p:pic>
          <p:nvPicPr>
            <p:cNvPr id="479" name="Google Shape;47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80766"/>
              <a:ext cx="7101069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28"/>
            <p:cNvSpPr/>
            <p:nvPr/>
          </p:nvSpPr>
          <p:spPr>
            <a:xfrm>
              <a:off x="387657" y="496282"/>
              <a:ext cx="75028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VII. ĐỒ DÙNG DẠY VÀ HỌC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1" name="Google Shape;481;p28"/>
          <p:cNvGrpSpPr/>
          <p:nvPr/>
        </p:nvGrpSpPr>
        <p:grpSpPr>
          <a:xfrm>
            <a:off x="1665077" y="1987830"/>
            <a:ext cx="964292" cy="752353"/>
            <a:chOff x="220820" y="3746483"/>
            <a:chExt cx="1158441" cy="903191"/>
          </a:xfrm>
        </p:grpSpPr>
        <p:pic>
          <p:nvPicPr>
            <p:cNvPr id="482" name="Google Shape;48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28"/>
            <p:cNvSpPr/>
            <p:nvPr/>
          </p:nvSpPr>
          <p:spPr>
            <a:xfrm>
              <a:off x="382819" y="3820185"/>
              <a:ext cx="8344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8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 txBox="1"/>
          <p:nvPr/>
        </p:nvSpPr>
        <p:spPr>
          <a:xfrm>
            <a:off x="1648468" y="1540625"/>
            <a:ext cx="8739050" cy="409342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 Thầy Cô có thể trao đổi kinh nghiệm dạy họcvà nhận mọi giải đáp về SGK Tiếng Việt (bộ sách Cánh Diều) khi tham gia facebook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GIÁO VIÊN CÁNH DIỀU – TIỂU HỌC</a:t>
            </a:r>
            <a:endParaRPr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1" i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759101" y="433047"/>
            <a:ext cx="80322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VII. ĐỒ DÙNG DẠY VÀ HỌC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2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797594" y="1298080"/>
            <a:ext cx="8845509" cy="4196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 Các bài học trong sách</a:t>
            </a:r>
            <a:endParaRPr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Bài học chính: 31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Mỗi bài - 1 chủ điểm nhỏ. VD: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Bài 3: Bạn bè của em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Bài 4: Em yêu bạn bè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2 bài - 1 chủ điểm lớn. VD: Bạn bè  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Bài ôn tập giữa, cuối HK: 4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Thời lượng học: 1 bài/1 tuần  </a:t>
            </a: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144" name="Google Shape;14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29670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4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I.  CẤU TRÚC CỦA SÁCH VÀ CỦA BÀI HỌC  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6" name="Google Shape;146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797594" y="1298080"/>
            <a:ext cx="8845509" cy="5734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của bài học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nội dung bài học theo HĐ rèn luyện KN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Bài đọc 1 (thơ): 2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Bài viết 1 (chính tả, tập viết): 2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Bài đọc 2 (văn xuôi): 2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Bài viết 2 (tập làm văn): 1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Luyện nói và nghe: 1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Tự đọc sách báo / Góc sáng tạo: 2 tiết/1,5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Tự đánh giá (2 tuần 1 lần): 0,5 tiết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155" name="Google Shape;15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29670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5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I.  CẤU TRÚC CỦA SÁCH VÀ CỦA BÀI HỌC  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58" name="Google Shape;15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5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1797594" y="1298080"/>
            <a:ext cx="9108704" cy="26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Áp dụng phương pháp tổ chức hoạt động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1.1.</a:t>
            </a:r>
            <a:r>
              <a:rPr b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Mục tiêu: hình thành NL, PC cho HS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169" name="Google Shape;16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29670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6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II.  MỘT SỐ GIẢI PHÁP SƯ PHẠM  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172" name="Google Shape;17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6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3386412" y="2442864"/>
            <a:ext cx="5931067" cy="3544934"/>
            <a:chOff x="725" y="-1"/>
            <a:chExt cx="5931067" cy="3544934"/>
          </a:xfrm>
        </p:grpSpPr>
        <p:sp>
          <p:nvSpPr>
            <p:cNvPr id="177" name="Google Shape;177;p6"/>
            <p:cNvSpPr/>
            <p:nvPr/>
          </p:nvSpPr>
          <p:spPr>
            <a:xfrm rot="-5400000">
              <a:off x="-830303" y="831027"/>
              <a:ext cx="3544934" cy="1882878"/>
            </a:xfrm>
            <a:prstGeom prst="flowChartManualOperation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725" y="708986"/>
              <a:ext cx="1882878" cy="21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77800" spcFirstLastPara="1" rIns="1774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KIẾN THỨC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KĨ NĂNG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THÁI ĐỘ</a:t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1193791" y="831027"/>
              <a:ext cx="3544934" cy="1882878"/>
            </a:xfrm>
            <a:prstGeom prst="flowChartManualOperation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2024819" y="708986"/>
              <a:ext cx="1882878" cy="21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7800" spcFirstLastPara="1" rIns="177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HOẠT ĐỘNG CỦA CHỦ THỂ </a:t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3217886" y="831027"/>
              <a:ext cx="3544934" cy="1882878"/>
            </a:xfrm>
            <a:prstGeom prst="flowChartManualOperation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4048914" y="708986"/>
              <a:ext cx="1882878" cy="2126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77800" spcFirstLastPara="1" rIns="1774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NL HIỂU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NL LÀM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Times New Roman"/>
                <a:buChar char="•"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NĂNG LỰC  ỨNG XỬ</a:t>
              </a:r>
              <a:endParaRPr b="0" i="0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5034321" y="3955218"/>
            <a:ext cx="507075" cy="3034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057807" y="3951841"/>
            <a:ext cx="507075" cy="30341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1797594" y="1298080"/>
            <a:ext cx="8845509" cy="647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1.2. Cách làm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Mỗi bài học, tiết học là một kịch bản hoạt động 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Hoạt động của GV: </a:t>
            </a:r>
            <a:endParaRPr/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Giao nhiệm vụ cho HS</a:t>
            </a:r>
            <a:endParaRPr/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Tổ chức cho HS thực hiện nhiệm vụ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Tổ chức cho HS báo cáo kết quả thực hiện </a:t>
            </a:r>
            <a:endParaRPr/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Hoạt động của HS:</a:t>
            </a:r>
            <a:endParaRPr/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Khởi động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Khám phá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Luyện tập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Vận dụng 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192" name="Google Shape;19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29670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7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II.  MỘT SỐ GIẢI PHÁP SƯ PHẠM  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4" name="Google Shape;194;p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4871719" y="1981200"/>
            <a:ext cx="42543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797594" y="1298080"/>
            <a:ext cx="8845509" cy="67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5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vừa sức 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2.1. Không dạy lí thuyết 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Chưa tổ chức học Luyện từ và câu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Các kiến thức, kĩ năng được hình thành, phát triển thông qua hoạt động, trò chơi 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2.2. Chuẩn bị nền móng cho lớp trên</a:t>
            </a:r>
            <a:endParaRPr b="1" sz="32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Dạy dùng từ, đặt câu thông qua các câu hỏi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Sơ đồ hóa để dễ vận dụng, VD: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i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là gì? 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(Câu có vị ngữ là danh từ)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i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làm gì? 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(Câu có vị ngữ là động từ)</a:t>
            </a:r>
            <a:endParaRPr/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i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thế nào? </a:t>
            </a:r>
            <a:r>
              <a:rPr b="1" lang="en-US" sz="3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(Câu có vị ngữ là tính từ)</a:t>
            </a:r>
            <a:endParaRPr b="1" sz="3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2" name="Google Shape;202;p8"/>
          <p:cNvGrpSpPr/>
          <p:nvPr/>
        </p:nvGrpSpPr>
        <p:grpSpPr>
          <a:xfrm>
            <a:off x="500122" y="14982"/>
            <a:ext cx="10720871" cy="1392734"/>
            <a:chOff x="0" y="659737"/>
            <a:chExt cx="7129670" cy="1392734"/>
          </a:xfrm>
        </p:grpSpPr>
        <p:pic>
          <p:nvPicPr>
            <p:cNvPr id="203" name="Google Shape;20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9737"/>
              <a:ext cx="7129670" cy="128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8"/>
            <p:cNvSpPr/>
            <p:nvPr/>
          </p:nvSpPr>
          <p:spPr>
            <a:xfrm>
              <a:off x="387658" y="975253"/>
              <a:ext cx="635769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II.  MỘT SỐ GIẢI PHÁP SƯ PHẠM  </a:t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5" name="Google Shape;205;p8"/>
          <p:cNvGrpSpPr/>
          <p:nvPr/>
        </p:nvGrpSpPr>
        <p:grpSpPr>
          <a:xfrm>
            <a:off x="1593669" y="1162000"/>
            <a:ext cx="968003" cy="819200"/>
            <a:chOff x="220820" y="3746483"/>
            <a:chExt cx="1158441" cy="903191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0820" y="3746483"/>
              <a:ext cx="1158441" cy="903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/>
            <p:nvPr/>
          </p:nvSpPr>
          <p:spPr>
            <a:xfrm>
              <a:off x="449232" y="3822324"/>
              <a:ext cx="726340" cy="780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11172307" y="6031420"/>
            <a:ext cx="532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2019-12-31T09:04:44Z</dcterms:created>
  <dc:creator>DELL</dc:creator>
</cp:coreProperties>
</file>