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2" r:id="rId4"/>
    <p:sldId id="281" r:id="rId5"/>
    <p:sldId id="266" r:id="rId6"/>
    <p:sldId id="273" r:id="rId7"/>
    <p:sldId id="283" r:id="rId8"/>
    <p:sldId id="284" r:id="rId9"/>
    <p:sldId id="28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ong Hung" initials="DH" lastIdx="1" clrIdx="0">
    <p:extLst>
      <p:ext uri="{19B8F6BF-5375-455C-9EA6-DF929625EA0E}">
        <p15:presenceInfo xmlns:p15="http://schemas.microsoft.com/office/powerpoint/2012/main" userId="159ce12b073912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FCFFEB"/>
    <a:srgbClr val="3333FF"/>
    <a:srgbClr val="CCECFF"/>
    <a:srgbClr val="DFFE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AB05-D0AD-4661-A563-ED0A973E8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F8AAF-B3D6-43E0-8BE6-ACC045CA8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D0CB0-ACD0-4F2D-999E-A38C11D61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5AAC0-AB66-45C6-8716-DDDEB5A1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5496D-219E-4DC5-B6CB-0D09372B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525EB-EDE9-454B-97E8-BA4EA8A5B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D34CDC-813E-42F1-AF2B-E4C69DF07B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5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3267-A90C-45D6-BA22-0CF35578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3D663-20CA-49F7-9088-6A48A3D5AB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DACA-6EE9-4082-908E-56F4087D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34AFB-8600-422C-8FE6-3D694E84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94D0-9BDB-4F1F-A1AB-664075547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8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F261DE-9197-4D26-B4B9-FF0D39134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3B291-7E96-497B-BF77-354A929E5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0F37F-EFAB-474E-833C-F3A45D4C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1406C-BE5D-4AF2-A987-F31D5F67F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F6D1E-FD61-44A6-9E7F-19273399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9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DAB8-4858-4218-A8DC-8FD3E20B70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0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2292" y="1"/>
            <a:ext cx="12183770" cy="51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A8D-21B3-44D8-B273-98A7438BEA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129"/>
          <a:stretch>
            <a:fillRect/>
          </a:stretch>
        </p:blipFill>
        <p:spPr>
          <a:xfrm rot="5400000" flipV="1">
            <a:off x="-2751421" y="3330291"/>
            <a:ext cx="5697036" cy="720206"/>
          </a:xfrm>
          <a:custGeom>
            <a:avLst/>
            <a:gdLst>
              <a:gd name="connsiteX0" fmla="*/ 0 w 3316895"/>
              <a:gd name="connsiteY0" fmla="*/ 0 h 1710480"/>
              <a:gd name="connsiteX1" fmla="*/ 0 w 3316895"/>
              <a:gd name="connsiteY1" fmla="*/ 1710480 h 1710480"/>
              <a:gd name="connsiteX2" fmla="*/ 3316895 w 3316895"/>
              <a:gd name="connsiteY2" fmla="*/ 1710480 h 1710480"/>
              <a:gd name="connsiteX3" fmla="*/ 3316895 w 3316895"/>
              <a:gd name="connsiteY3" fmla="*/ 0 h 171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6895" h="1710480">
                <a:moveTo>
                  <a:pt x="0" y="0"/>
                </a:moveTo>
                <a:lnTo>
                  <a:pt x="0" y="1710480"/>
                </a:lnTo>
                <a:lnTo>
                  <a:pt x="3316895" y="1710480"/>
                </a:lnTo>
                <a:lnTo>
                  <a:pt x="3316895" y="0"/>
                </a:ln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02BBA3-2BFD-43FF-B8A0-E55627E9FA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6343650"/>
            <a:ext cx="12171478" cy="51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75C5-0B2B-42C5-8A7D-B896CBF9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F36B3-5183-422A-AD77-A0BDC58CC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4324-618A-4DA5-987A-1BA333D19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29741-7706-4FF6-9DA1-5BAD77EB6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D27C4-AA06-401D-A02E-B9E7C786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5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8B002-73E3-4A59-97CF-80D6E2B63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81138-737A-4841-991D-4A6DC18E6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5B2B0-16C2-4497-A60F-28ED6CA0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DC5C9-9957-4FDF-BF89-2833D58B7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B18C5-C816-4A36-B672-12859720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12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16FE-AFBF-4941-97DE-A1D2C921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3DDBE-57EF-48AF-AD79-133927320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39D72-66A3-4407-8621-82423B234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11A51D-CA18-4B33-8FE1-25BC167D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2AA3-3E11-44B8-8421-726D3EB6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3108C-8C3E-47F3-B675-38C54FF9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0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834F3-A85C-45D5-8A6A-6F06AD2F9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0BB03-7E04-4A15-9F04-3E57667AE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C36E7-DB1F-4044-9DF4-57AC3C158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2FB26-7839-4EF2-9099-450DDC968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49131-45CB-4AAD-B16F-CF3E54DC60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2D7F6-EE1D-4AD4-9744-9AEDBDB0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DB634-987D-4F59-8D47-1C4B935A1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18064A-455F-4C62-8123-2DDC2D16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30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C62BC-2C50-485B-97B0-37899378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A93BF-A87D-4B1C-ABB9-A67F6BED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FE16EC-2185-4091-8D15-DBCF6C3C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DF470-98F0-4603-A341-9C53C55A3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1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EEAA94-1BDC-42DD-B24B-C4FA5C70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3B2FC-2C28-419E-8F7B-005F39D5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8D0AE7-0247-4B68-B6B7-C9CA5C7A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2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FA3F-BF8D-4D4C-ADB2-5579AACD6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2AFD-C213-4B15-9A0E-745342CE2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834B-3759-4C6C-AEED-6B13CA338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4F9FD-D2C6-4CA2-8083-7E832774D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C3B6B-A0E1-41D3-97AF-D8653D2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B3D31-D4E1-4232-AA98-8EAE7789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4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DC08-0059-434E-A005-8567C32A5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759BE8-FACC-4FFF-8F02-32E6E6F704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B837E-755E-4B80-9050-49344F333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3D91-2280-4452-B770-9F1222173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9EA15-6A4F-45B2-AC34-7EB39A041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41D7-3872-4DFC-AC84-07869D2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6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4">
                <a:lumMod val="0"/>
                <a:lumOff val="100000"/>
              </a:schemeClr>
            </a:gs>
            <a:gs pos="100000">
              <a:srgbClr val="FCFFEB"/>
            </a:gs>
            <a:gs pos="0">
              <a:srgbClr val="FFFFFF"/>
            </a:gs>
            <a:gs pos="6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E268-8DC3-45A7-AC9B-F0654C96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3FA5-FF0A-4701-89C0-67D667D95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8BED3-A4CA-478B-8CB8-08D7BF863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CD91-F9DD-4E35-8C18-96CD1F729712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DB85B-639E-44C8-B825-D3A7C36C4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EB2C0-62B7-4AE6-B9B9-AB1E080B8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719CC-8A80-4C58-9A09-9E734CA1AA2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B91FBD-4AD4-42F2-918E-E98DC24A8C7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136525"/>
            <a:ext cx="1162049" cy="51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4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2"/>
                <a:ext cx="11989406" cy="356423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dirty="0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vi-VN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Trong không gian, cho hai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𝑎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Những mệnh đề nào sau đây là đúng?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Nếu a chứa một điểm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a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Nếu a chứa hai điểm phân biệt thuộc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a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c)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cùng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giao điểm (nếu có)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cũng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d) Nếu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𝑎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𝑏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2"/>
                <a:ext cx="11989406" cy="3564233"/>
              </a:xfrm>
              <a:prstGeom prst="rect">
                <a:avLst/>
              </a:prstGeom>
              <a:blipFill>
                <a:blip r:embed="rId2"/>
                <a:stretch>
                  <a:fillRect l="-965" t="-1195" b="-15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5A35E6-1F08-4448-924B-DAE835443F13}"/>
              </a:ext>
            </a:extLst>
          </p:cNvPr>
          <p:cNvSpPr txBox="1">
            <a:spLocks/>
          </p:cNvSpPr>
          <p:nvPr/>
        </p:nvSpPr>
        <p:spPr>
          <a:xfrm>
            <a:off x="159858" y="4380037"/>
            <a:ext cx="11989406" cy="2096176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009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Blip>
                <a:blip r:embed="rId5"/>
              </a:buBlip>
            </a:pP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rgbClr val="0000FF"/>
                </a:solidFill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ea typeface="Times New Roman" panose="02020603050405020304" pitchFamily="18" charset="0"/>
              </a:rPr>
              <a:t>giải</a:t>
            </a:r>
            <a:r>
              <a:rPr lang="en-US" b="1">
                <a:solidFill>
                  <a:srgbClr val="1F3763"/>
                </a:solidFill>
                <a:ea typeface="Calibri" panose="020F0502020204030204" pitchFamily="34" charset="0"/>
              </a:rPr>
              <a:t>	</a:t>
            </a:r>
          </a:p>
          <a:p>
            <a:pPr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b="1">
                <a:ea typeface="Calibri" panose="020F0502020204030204" pitchFamily="34" charset="0"/>
              </a:rPr>
              <a:t>Mệnh đề đúng:</a:t>
            </a:r>
            <a:r>
              <a:rPr lang="en-US">
                <a:ea typeface="Calibri" panose="020F0502020204030204" pitchFamily="34" charset="0"/>
              </a:rPr>
              <a:t> b, c</a:t>
            </a:r>
            <a:br>
              <a:rPr lang="en-US">
                <a:ea typeface="Calibri" panose="020F0502020204030204" pitchFamily="34" charset="0"/>
              </a:rPr>
            </a:br>
            <a:endParaRPr lang="en-US" sz="28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5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930103"/>
                <a:ext cx="11989406" cy="20201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r>
                  <a:rPr lang="en-US" sz="2800" b="1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6.</a:t>
                </a:r>
                <a:r>
                  <a:rPr lang="en-US" sz="2800">
                    <a:solidFill>
                      <a:srgbClr val="000099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tứ diện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Trên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𝐵𝐶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lấy các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sao cho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𝐶𝑁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𝐵𝑃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=2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𝐷𝑃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của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Xác định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𝑀𝑁𝑃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</a:p>
              <a:p>
                <a:pPr marL="457200">
                  <a:lnSpc>
                    <a:spcPct val="107000"/>
                  </a:lnSpc>
                  <a:spcAft>
                    <a:spcPts val="1200"/>
                  </a:spcAft>
                  <a:tabLst>
                    <a:tab pos="900430" algn="l"/>
                  </a:tabLst>
                </a:pPr>
                <a:endParaRPr lang="en-US" sz="2800" dirty="0">
                  <a:solidFill>
                    <a:srgbClr val="000099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930103"/>
                <a:ext cx="11989406" cy="2020131"/>
              </a:xfrm>
              <a:prstGeom prst="rect">
                <a:avLst/>
              </a:prstGeom>
              <a:blipFill>
                <a:blip r:embed="rId2"/>
                <a:stretch>
                  <a:fillRect t="-2402" r="-1067" b="-240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7" y="94915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69284"/>
                <a:ext cx="11989406" cy="3888716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 dirty="0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/>
                  <a:t> </a:t>
                </a:r>
              </a:p>
              <a:p>
                <a:r>
                  <a:rPr lang="en-US"/>
                  <a:t>a)Xét trên </a:t>
                </a:r>
                <a14:m>
                  <m:oMath xmlns:m="http://schemas.openxmlformats.org/officeDocument/2006/math">
                    <m:r>
                      <a:rPr lang="en-US" i="1"/>
                      <m:t>𝑚𝑝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𝐵𝐶𝐷</m:t>
                        </m:r>
                      </m:e>
                    </m:d>
                  </m:oMath>
                </a14:m>
                <a:r>
                  <a:rPr lang="en-US"/>
                  <a:t> : NP cắt CD tại I.</a:t>
                </a:r>
              </a:p>
              <a:p>
                <a:r>
                  <a:rPr lang="en-US"/>
                  <a:t>I thuộc NP suy ra I nằm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MNP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Suy ra giao điểm của </a:t>
                </a:r>
                <a14:m>
                  <m:oMath xmlns:m="http://schemas.openxmlformats.org/officeDocument/2006/math">
                    <m:r>
                      <a:rPr lang="en-US" i="1"/>
                      <m:t>𝐶𝐷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/>
                      <m:t>𝑚𝑝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𝑀𝑁𝑃</m:t>
                        </m:r>
                      </m:e>
                    </m:d>
                  </m:oMath>
                </a14:m>
                <a:r>
                  <a:rPr lang="en-US"/>
                  <a:t> là I.</a:t>
                </a:r>
              </a:p>
              <a:p>
                <a:r>
                  <a:rPr lang="en-US"/>
                  <a:t>b) Ta có </a:t>
                </a:r>
                <a14:m>
                  <m:oMath xmlns:m="http://schemas.openxmlformats.org/officeDocument/2006/math">
                    <m:r>
                      <a:rPr lang="en-US" i="1"/>
                      <m:t>𝐼</m:t>
                    </m:r>
                    <m:r>
                      <a:rPr lang="en-US" i="1"/>
                      <m:t>,</m:t>
                    </m:r>
                    <m:r>
                      <a:rPr lang="en-US" i="1"/>
                      <m:t>𝑀</m:t>
                    </m:r>
                  </m:oMath>
                </a14:m>
                <a:r>
                  <a:rPr lang="en-US"/>
                  <a:t> đều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ACD</m:t>
                        </m:r>
                      </m:e>
                    </m:d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IM</m:t>
                    </m:r>
                  </m:oMath>
                </a14:m>
                <a:r>
                  <a:rPr lang="en-US"/>
                  <a:t> nằm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ACD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I, </a:t>
                </a:r>
                <a14:m>
                  <m:oMath xmlns:m="http://schemas.openxmlformats.org/officeDocument/2006/math">
                    <m:r>
                      <a:rPr lang="en-US" i="1"/>
                      <m:t>𝑀</m:t>
                    </m:r>
                  </m:oMath>
                </a14:m>
                <a:r>
                  <a:rPr lang="en-US"/>
                  <a:t> đều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𝑀𝑁𝑃</m:t>
                        </m:r>
                      </m:e>
                    </m:d>
                  </m:oMath>
                </a14:m>
                <a:r>
                  <a:rPr lang="en-US"/>
                  <a:t>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IM</m:t>
                    </m:r>
                  </m:oMath>
                </a14:m>
                <a:r>
                  <a:rPr lang="en-US"/>
                  <a:t> nằm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a:rPr lang="en-US" i="1"/>
                          <m:t>𝑀𝑁𝑃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Do đó, IM là giao tuyến của </a:t>
                </a:r>
                <a14:m>
                  <m:oMath xmlns:m="http://schemas.openxmlformats.org/officeDocument/2006/math">
                    <m:r>
                      <a:rPr lang="en-US" i="1"/>
                      <m:t>2</m:t>
                    </m:r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ACD</m:t>
                        </m:r>
                      </m:e>
                    </m: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mp</m:t>
                    </m:r>
                    <m:d>
                      <m:dPr>
                        <m:ctrlPr>
                          <a:rPr lang="en-US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/>
                          <m:t>MNP</m:t>
                        </m:r>
                      </m:e>
                    </m:d>
                  </m:oMath>
                </a14:m>
                <a:r>
                  <a:rPr lang="en-US"/>
                  <a:t>.</a:t>
                </a:r>
              </a:p>
              <a:p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AC083C00-EC51-4485-85B7-1049CCD82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69284"/>
                <a:ext cx="11989406" cy="3888716"/>
              </a:xfrm>
              <a:prstGeom prst="rect">
                <a:avLst/>
              </a:prstGeom>
              <a:blipFill>
                <a:blip r:embed="rId5"/>
                <a:stretch>
                  <a:fillRect l="-1117" t="-3281" b="-5781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6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908" y="815805"/>
                <a:ext cx="11989406" cy="239163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Bài 2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 thuộc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Lấy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các điểm lần lượt thuộc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𝑆𝐴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không?</a:t>
                </a:r>
                <a:b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Giả sử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điểm chung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𝐶𝐷𝐸</m:t>
                        </m:r>
                      </m:e>
                    </m:d>
                  </m:oMath>
                </a14:m>
                <a:endParaRPr lang="en-US" sz="28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8" y="815805"/>
                <a:ext cx="11989406" cy="2391630"/>
              </a:xfrm>
              <a:prstGeom prst="rect">
                <a:avLst/>
              </a:prstGeom>
              <a:blipFill>
                <a:blip r:embed="rId2"/>
                <a:stretch>
                  <a:fillRect l="-965" t="-2538" b="-634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3207436"/>
                <a:ext cx="8759855" cy="3650564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/>
                  <a:t>a) Ta có các điểm </a:t>
                </a:r>
                <a14:m>
                  <m:oMath xmlns:m="http://schemas.openxmlformats.org/officeDocument/2006/math">
                    <m:r>
                      <a:rPr lang="en-US" sz="2800" i="1"/>
                      <m:t>𝐷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𝐸</m:t>
                    </m:r>
                  </m:oMath>
                </a14:m>
                <a:r>
                  <a:rPr lang="en-US" sz="2800"/>
                  <a:t> đều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𝑆𝐴𝐵</m:t>
                        </m:r>
                      </m:e>
                    </m:d>
                  </m:oMath>
                </a14:m>
                <a:r>
                  <a:rPr lang="en-US" sz="2800"/>
                  <a:t> nên đường thẳng </a:t>
                </a:r>
                <a14:m>
                  <m:oMath xmlns:m="http://schemas.openxmlformats.org/officeDocument/2006/math">
                    <m:r>
                      <a:rPr lang="en-US" sz="2800" i="1"/>
                      <m:t>𝐷𝐸</m:t>
                    </m:r>
                  </m:oMath>
                </a14:m>
                <a:r>
                  <a:rPr lang="en-US" sz="2800"/>
                  <a:t>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𝑆𝐴𝐵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/>
                  <a:t>b) </a:t>
                </a:r>
                <a14:m>
                  <m:oMath xmlns:m="http://schemas.openxmlformats.org/officeDocument/2006/math">
                    <m:r>
                      <a:rPr lang="en-US" sz="2800" i="1"/>
                      <m:t>𝐹</m:t>
                    </m:r>
                  </m:oMath>
                </a14:m>
                <a:r>
                  <a:rPr lang="en-US" sz="2800"/>
                  <a:t>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AB</m:t>
                    </m:r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a:rPr lang="en-US" sz="2800" i="1"/>
                      <m:t>𝐹</m:t>
                    </m:r>
                  </m:oMath>
                </a14:m>
                <a:r>
                  <a:rPr lang="en-US" sz="2800"/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/>
                          <m:t>SAB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800" i="1"/>
                      <m:t>𝐹</m:t>
                    </m:r>
                  </m:oMath>
                </a14:m>
                <a:r>
                  <a:rPr lang="en-US" sz="2800"/>
                  <a:t> thuộc </a:t>
                </a:r>
                <a14:m>
                  <m:oMath xmlns:m="http://schemas.openxmlformats.org/officeDocument/2006/math">
                    <m:r>
                      <a:rPr lang="en-US" sz="2800" i="1"/>
                      <m:t>𝐷𝐸</m:t>
                    </m:r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a:rPr lang="en-US" sz="2800" i="1"/>
                      <m:t>𝐹</m:t>
                    </m:r>
                  </m:oMath>
                </a14:m>
                <a:r>
                  <a:rPr lang="en-US" sz="2800"/>
                  <a:t>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𝐶𝐷𝐸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 sz="2800"/>
                  <a:t>Do đó, </a:t>
                </a:r>
                <a14:m>
                  <m:oMath xmlns:m="http://schemas.openxmlformats.org/officeDocument/2006/math">
                    <m:r>
                      <a:rPr lang="en-US" sz="2800" i="1"/>
                      <m:t>𝐹</m:t>
                    </m:r>
                  </m:oMath>
                </a14:m>
                <a:r>
                  <a:rPr lang="en-US" sz="2800"/>
                  <a:t>là điểm chung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𝑆𝐴𝐵</m:t>
                        </m:r>
                      </m:e>
                    </m:d>
                    <m:r>
                      <a:rPr lang="en-US" sz="2800" i="1"/>
                      <m:t> </m:t>
                    </m:r>
                    <m:r>
                      <a:rPr lang="en-US" sz="2800" i="1"/>
                      <m:t>𝑣</m:t>
                    </m:r>
                    <m:r>
                      <a:rPr lang="en-US" sz="2800" i="1"/>
                      <m:t>à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𝐶𝐷𝐸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  <a:br>
                  <a:rPr lang="en-US" sz="2800"/>
                </a:br>
                <a:endParaRPr lang="en-US" sz="2800" b="1" dirty="0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3207436"/>
                <a:ext cx="8759855" cy="3650564"/>
              </a:xfrm>
              <a:prstGeom prst="rect">
                <a:avLst/>
              </a:prstGeom>
              <a:blipFill>
                <a:blip r:embed="rId6"/>
                <a:stretch>
                  <a:fillRect l="-1181" t="-216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41CC1E2-6DFE-495B-BDB5-238F1FB931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96152" y="3740535"/>
            <a:ext cx="2895723" cy="25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1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3746652" y="97423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796753"/>
                <a:ext cx="11989406" cy="189473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30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0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3</a:t>
                </a:r>
                <a:r>
                  <a:rPr lang="vi-VN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30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Một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hai điểm phân biệt. Chứng minh rằng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800">
                  <a:solidFill>
                    <a:srgbClr val="000099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30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796753"/>
                <a:ext cx="11989406" cy="1894736"/>
              </a:xfrm>
              <a:prstGeom prst="rect">
                <a:avLst/>
              </a:prstGeom>
              <a:blipFill>
                <a:blip r:embed="rId2"/>
                <a:stretch>
                  <a:fillRect l="-1219" t="-41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908" y="815804"/>
            <a:ext cx="478318" cy="47831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710540"/>
                <a:ext cx="8483810" cy="414746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Lời giải</a:t>
                </a:r>
              </a:p>
              <a:p>
                <a:r>
                  <a:rPr lang="en-US" sz="2800"/>
                  <a:t>Đường thẳng </a:t>
                </a:r>
                <a14:m>
                  <m:oMath xmlns:m="http://schemas.openxmlformats.org/officeDocument/2006/math">
                    <m:r>
                      <a:rPr lang="en-US" sz="2800" i="1"/>
                      <m:t>𝑐</m:t>
                    </m:r>
                  </m:oMath>
                </a14:m>
                <a:r>
                  <a:rPr lang="en-US" sz="2800"/>
                  <a:t> cắt hai đường thẳng </a:t>
                </a:r>
                <a14:m>
                  <m:oMath xmlns:m="http://schemas.openxmlformats.org/officeDocument/2006/math">
                    <m:r>
                      <a:rPr lang="en-US" sz="2800" i="1"/>
                      <m:t>𝑎</m:t>
                    </m:r>
                    <m:r>
                      <a:rPr lang="en-US" sz="2800" i="1"/>
                      <m:t>,</m:t>
                    </m:r>
                    <m:r>
                      <a:rPr lang="en-US" sz="2800" i="1"/>
                      <m:t>𝑏</m:t>
                    </m:r>
                  </m:oMath>
                </a14:m>
                <a:r>
                  <a:rPr lang="en-US" sz="2800"/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/>
                      <m:t>𝐴</m:t>
                    </m:r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/>
                      <m:t>𝐵</m:t>
                    </m:r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Ta có: </a:t>
                </a:r>
                <a14:m>
                  <m:oMath xmlns:m="http://schemas.openxmlformats.org/officeDocument/2006/math">
                    <m:r>
                      <a:rPr lang="en-US" sz="2800" i="1"/>
                      <m:t>𝐴</m:t>
                    </m:r>
                  </m:oMath>
                </a14:m>
                <a:r>
                  <a:rPr lang="en-US" sz="2800"/>
                  <a:t> thuộc a mà a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a:rPr lang="en-US" sz="2800" i="1"/>
                      <m:t>𝐴</m:t>
                    </m:r>
                  </m:oMath>
                </a14:m>
                <a:r>
                  <a:rPr lang="en-US" sz="2800"/>
                  <a:t> cũng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mp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800" i="1"/>
                      <m:t>𝐵</m:t>
                    </m:r>
                  </m:oMath>
                </a14:m>
                <a:r>
                  <a:rPr lang="en-US" sz="2800"/>
                  <a:t> thuộc </a:t>
                </a:r>
                <a14:m>
                  <m:oMath xmlns:m="http://schemas.openxmlformats.org/officeDocument/2006/math">
                    <m:r>
                      <a:rPr lang="en-US" sz="2800" i="1"/>
                      <m:t>𝑏</m:t>
                    </m:r>
                  </m:oMath>
                </a14:m>
                <a:r>
                  <a:rPr lang="en-US" sz="2800"/>
                  <a:t> mà </a:t>
                </a:r>
                <a14:m>
                  <m:oMath xmlns:m="http://schemas.openxmlformats.org/officeDocument/2006/math">
                    <m:r>
                      <a:rPr lang="en-US" sz="2800" i="1"/>
                      <m:t>𝑏</m:t>
                    </m:r>
                  </m:oMath>
                </a14:m>
                <a:r>
                  <a:rPr lang="en-US" sz="2800"/>
                  <a:t>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suy ra </a:t>
                </a:r>
                <a14:m>
                  <m:oMath xmlns:m="http://schemas.openxmlformats.org/officeDocument/2006/math">
                    <m:r>
                      <a:rPr lang="en-US" sz="2800" i="1"/>
                      <m:t>𝐵</m:t>
                    </m:r>
                  </m:oMath>
                </a14:m>
                <a:r>
                  <a:rPr lang="en-US" sz="2800"/>
                  <a:t> cũng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r>
                  <a:rPr lang="en-US" sz="2800"/>
                  <a:t>Suy ra đường thẳng </a:t>
                </a:r>
                <a14:m>
                  <m:oMath xmlns:m="http://schemas.openxmlformats.org/officeDocument/2006/math">
                    <m:r>
                      <a:rPr lang="en-US" sz="2800" i="1"/>
                      <m:t>𝐴𝐵</m:t>
                    </m:r>
                  </m:oMath>
                </a14:m>
                <a:r>
                  <a:rPr lang="en-US" sz="2800"/>
                  <a:t> cũng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 tức </a:t>
                </a:r>
                <a14:m>
                  <m:oMath xmlns:m="http://schemas.openxmlformats.org/officeDocument/2006/math">
                    <m:r>
                      <a:rPr lang="en-US" sz="2800" i="1"/>
                      <m:t>𝑐</m:t>
                    </m:r>
                  </m:oMath>
                </a14:m>
                <a:r>
                  <a:rPr lang="en-US" sz="2800"/>
                  <a:t> cũng nằm trong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𝑃</m:t>
                        </m:r>
                      </m:e>
                    </m:d>
                  </m:oMath>
                </a14:m>
                <a:r>
                  <a:rPr lang="en-US" sz="2800"/>
                  <a:t>.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endParaRPr lang="en-US" sz="2800" b="1">
                  <a:solidFill>
                    <a:srgbClr val="1F3763"/>
                  </a:solidFill>
                  <a:latin typeface="Calibri Light" panose="020F0302020204030204" pitchFamily="34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800" dirty="0"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1D5A35E6-1F08-4448-924B-DAE835443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710540"/>
                <a:ext cx="8483810" cy="4147460"/>
              </a:xfrm>
              <a:prstGeom prst="rect">
                <a:avLst/>
              </a:prstGeom>
              <a:blipFill>
                <a:blip r:embed="rId5"/>
                <a:stretch>
                  <a:fillRect l="-1578" t="-3079" r="-2080" b="-322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F25DEC9-DF8C-4B19-9F3D-2631F710248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5975" y="3774348"/>
            <a:ext cx="3196167" cy="189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71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257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một điểm thuộc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Giả sử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 nhau tại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Chứng minh rằng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25708"/>
              </a:xfrm>
              <a:prstGeom prst="rect">
                <a:avLst/>
              </a:prstGeom>
              <a:blipFill>
                <a:blip r:embed="rId2"/>
                <a:stretch>
                  <a:fillRect t="-3134" r="-965" b="-122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8" y="2932981"/>
                <a:ext cx="8335630" cy="379827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ea typeface="Calibri" panose="020F050202020403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, 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ABM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cũng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ABM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ea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đều nằm trong mặt phẳng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ABM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MN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ABM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</a:t>
                </a:r>
                <a:r>
                  <a:rPr lang="en-US" sz="2800" b="1">
                    <a:ea typeface="Calibri" panose="020F0502020204030204" pitchFamily="34" charset="0"/>
                  </a:rPr>
                  <a:t>(1)</a:t>
                </a:r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SC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SCD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CD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SCD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ea typeface="Calibri" panose="020F0502020204030204" pitchFamily="34" charset="0"/>
                  </a:rPr>
                </a:br>
                <a:br>
                  <a:rPr lang="en-US" sz="2800">
                    <a:ea typeface="Calibri" panose="020F0502020204030204" pitchFamily="34" charset="0"/>
                  </a:rPr>
                </a:br>
                <a:endParaRPr lang="en-US" sz="2800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8" y="2932981"/>
                <a:ext cx="8335630" cy="3798270"/>
              </a:xfrm>
              <a:prstGeom prst="rect">
                <a:avLst/>
              </a:prstGeom>
              <a:blipFill>
                <a:blip r:embed="rId6"/>
                <a:stretch>
                  <a:fillRect l="-1387" t="-208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FA91056-7035-4D69-B62B-DA798129D95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6459" y="4161947"/>
            <a:ext cx="3795907" cy="212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28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257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pPr marL="629920" indent="-629920">
                  <a:lnSpc>
                    <a:spcPct val="110000"/>
                  </a:lnSpc>
                  <a:spcBef>
                    <a:spcPts val="100"/>
                  </a:spcBef>
                  <a:spcAft>
                    <a:spcPts val="100"/>
                  </a:spcAft>
                  <a:tabLst>
                    <a:tab pos="629920" algn="l"/>
                  </a:tabLst>
                </a:pP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2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4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một điểm thuộc cạnh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𝑆𝐶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khác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Giả sử hai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cắt nhau tại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 Chứng minh rằng đường thẳng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giao tuyến của hai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𝐴𝐵𝑀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3200">
                    <a:solidFill>
                      <a:srgbClr val="000099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3200" b="1" dirty="0">
                    <a:solidFill>
                      <a:srgbClr val="000099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en-US" sz="3200" b="1" dirty="0">
                  <a:solidFill>
                    <a:srgbClr val="000099"/>
                  </a:solidFill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12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solidFill>
                    <a:srgbClr val="000099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25708"/>
              </a:xfrm>
              <a:prstGeom prst="rect">
                <a:avLst/>
              </a:prstGeom>
              <a:blipFill>
                <a:blip r:embed="rId2"/>
                <a:stretch>
                  <a:fillRect t="-3134" r="-965" b="-1225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9857" y="2932981"/>
                <a:ext cx="11930845" cy="3798270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 b="1">
                    <a:solidFill>
                      <a:srgbClr val="1F3763"/>
                    </a:solidFill>
                    <a:ea typeface="Calibri" panose="020F0502020204030204" pitchFamily="34" charset="0"/>
                  </a:rPr>
                  <a:t>	</a:t>
                </a:r>
                <a:r>
                  <a:rPr lang="en-US" sz="2800">
                    <a:solidFill>
                      <a:prstClr val="black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Do đó,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MN</m:t>
                    </m:r>
                  </m:oMath>
                </a14:m>
                <a:r>
                  <a:rPr lang="en-US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nằm trong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mp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SCD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2</m:t>
                        </m:r>
                      </m:e>
                    </m:d>
                  </m:oMath>
                </a14:m>
                <a:endParaRPr lang="en-US">
                  <a:solidFill>
                    <a:srgbClr val="000099"/>
                  </a:solidFill>
                  <a:latin typeface="Calibri" panose="020F0502020204030204"/>
                  <a:ea typeface="Calibri" panose="020F0502020204030204" pitchFamily="34" charset="0"/>
                  <a:cs typeface="+mn-cs"/>
                </a:endParaRP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T</a:t>
                </a:r>
                <a:r>
                  <a:rPr lang="en-US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ừ (1) và (2) suy ra MN là giao tuyến của hai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𝑚𝑝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𝐴𝐵𝑀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𝑣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+mn-cs"/>
                      </a:rPr>
                      <m:t>à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n-cs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>
                    <a:solidFill>
                      <a:srgbClr val="000099"/>
                    </a:solidFill>
                    <a:latin typeface="Calibri" panose="020F0502020204030204"/>
                    <a:ea typeface="Calibri" panose="020F0502020204030204" pitchFamily="34" charset="0"/>
                    <a:cs typeface="+mn-cs"/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57" y="2932981"/>
                <a:ext cx="11930845" cy="3798270"/>
              </a:xfrm>
              <a:prstGeom prst="rect">
                <a:avLst/>
              </a:prstGeom>
              <a:blipFill>
                <a:blip r:embed="rId6"/>
                <a:stretch>
                  <a:fillRect l="-1123" t="-2080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311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lấy một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vẽ một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𝑑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cắt các tia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Xác định giao tuyến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mặt của hình chóp.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blipFill>
                <a:blip r:embed="rId2"/>
                <a:stretch>
                  <a:fillRect l="-1016" t="-4310" r="-1423" b="-34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915728"/>
                <a:ext cx="11989406" cy="3788605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Blip>
                    <a:blip r:embed="rId5"/>
                  </a:buBlip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a) Giao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với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SB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cũng thuộc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:r>
                  <a:rPr lang="en-US">
                    <a:ea typeface="Calibri" panose="020F0502020204030204" pitchFamily="34" charset="0"/>
                  </a:rPr>
                  <a:t>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, gọi giao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𝑆𝐵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là I.</a:t>
                </a:r>
              </a:p>
              <a:p>
                <a:pPr marR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cũng nằm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đều nằm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𝐸𝑃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suy ra I cũng nằm trên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>
                    <a:ea typeface="Calibri" panose="020F0502020204030204" pitchFamily="34" charset="0"/>
                  </a:rPr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915728"/>
                <a:ext cx="11989406" cy="3788605"/>
              </a:xfrm>
              <a:prstGeom prst="rect">
                <a:avLst/>
              </a:prstGeom>
              <a:blipFill>
                <a:blip r:embed="rId6"/>
                <a:stretch>
                  <a:fillRect l="-1270" t="-2083" b="-5609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DF46F99-8420-40AB-B741-2F775E763C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64438" y="2915728"/>
            <a:ext cx="3007281" cy="23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72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lấy một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vẽ một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𝑑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cắt các tia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Xác định giao tuyến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mặt của hình chóp.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blipFill>
                <a:blip r:embed="rId2"/>
                <a:stretch>
                  <a:fillRect l="-1016" t="-4310" r="-1423" b="-34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với cạnh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𝐴𝐷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𝑆𝐴𝐷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Gọi giao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EQ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SD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cũng nằm trên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𝑄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đều nằm trên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d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EQ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nằm trên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,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800">
                    <a:ea typeface="Calibri" panose="020F050202020403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</m:t>
                    </m:r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cũng nằm trên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ea typeface="Calibri" panose="020F0502020204030204" pitchFamily="34" charset="0"/>
                  </a:rPr>
                </a:b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blipFill>
                <a:blip r:embed="rId5"/>
                <a:stretch>
                  <a:fillRect l="-1118" t="-2003" b="-3852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64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800" b="1" err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lấy một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vẽ một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𝑑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cắt các tia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Xác định giao tuyến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mặt của hình chóp.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blipFill>
                <a:blip r:embed="rId2"/>
                <a:stretch>
                  <a:fillRect l="-1016" t="-4310" r="-1423" b="-34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807273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>
                    <a:ea typeface="Calibri" panose="020F0502020204030204" pitchFamily="34" charset="0"/>
                  </a:rPr>
                  <a:t>Vậy K là giao điểm của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𝑆𝐷</m:t>
                    </m:r>
                  </m:oMath>
                </a14:m>
                <a:r>
                  <a:rPr lang="en-US">
                    <a:ea typeface="Calibri" panose="020F0502020204030204" pitchFamily="34" charset="0"/>
                  </a:rPr>
                  <a:t>.</a:t>
                </a:r>
                <a:br>
                  <a:rPr lang="en-US" dirty="0"/>
                </a:br>
                <a:endParaRPr lang="en-US" dirty="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blipFill>
                <a:blip r:embed="rId5"/>
                <a:stretch>
                  <a:fillRect l="-1118" t="-200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7F92213-55B3-4750-88F4-5771BAD7382D}"/>
              </a:ext>
            </a:extLst>
          </p:cNvPr>
          <p:cNvGrpSpPr/>
          <p:nvPr/>
        </p:nvGrpSpPr>
        <p:grpSpPr>
          <a:xfrm>
            <a:off x="4080027" y="126749"/>
            <a:ext cx="4415461" cy="461665"/>
            <a:chOff x="477850" y="1505359"/>
            <a:chExt cx="6169871" cy="612325"/>
          </a:xfrm>
        </p:grpSpPr>
        <p:sp>
          <p:nvSpPr>
            <p:cNvPr id="11" name="Arrow: Pentagon 10">
              <a:extLst>
                <a:ext uri="{FF2B5EF4-FFF2-40B4-BE49-F238E27FC236}">
                  <a16:creationId xmlns:a16="http://schemas.microsoft.com/office/drawing/2014/main" id="{9B1DDFF0-2B93-4B59-A142-13C5D925F4E3}"/>
                </a:ext>
              </a:extLst>
            </p:cNvPr>
            <p:cNvSpPr/>
            <p:nvPr/>
          </p:nvSpPr>
          <p:spPr>
            <a:xfrm rot="10800000">
              <a:off x="477850" y="1541061"/>
              <a:ext cx="5996958" cy="566186"/>
            </a:xfrm>
            <a:prstGeom prst="homePlate">
              <a:avLst>
                <a:gd name="adj" fmla="val 35876"/>
              </a:avLst>
            </a:prstGeom>
            <a:solidFill>
              <a:srgbClr val="FFFF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757FAA-25E2-49F7-AFBE-EF22E8617094}"/>
                </a:ext>
              </a:extLst>
            </p:cNvPr>
            <p:cNvSpPr txBox="1"/>
            <p:nvPr/>
          </p:nvSpPr>
          <p:spPr>
            <a:xfrm>
              <a:off x="739857" y="1505359"/>
              <a:ext cx="5907864" cy="612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3333FF"/>
                  </a:solidFill>
                  <a:latin typeface="Yu Gothic" panose="020B0400000000000000" pitchFamily="34" charset="-128"/>
                  <a:ea typeface="Yu Gothic" panose="020B0400000000000000" pitchFamily="34" charset="-128"/>
                  <a:cs typeface="Calibri" panose="020F0502020204030204" pitchFamily="34" charset="0"/>
                  <a:sym typeface="Baumans"/>
                </a:rPr>
                <a:t>➌</a:t>
              </a:r>
              <a:r>
                <a:rPr lang="vi-VN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.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Bài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tập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rèn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</a:t>
              </a:r>
              <a:r>
                <a:rPr lang="en-US" sz="2400" b="1" dirty="0" err="1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luyện</a:t>
              </a:r>
              <a:r>
                <a:rPr lang="en-US" sz="2400" b="1" dirty="0">
                  <a:solidFill>
                    <a:srgbClr val="3333FF"/>
                  </a:solidFill>
                  <a:latin typeface="Georgia Pro Cond Black" panose="02040A06050405020203" pitchFamily="18" charset="0"/>
                  <a:ea typeface="HGPSoeiKakugothicUB" panose="020B0A00000000000000" pitchFamily="34" charset="-128"/>
                  <a:cs typeface="Calibri" panose="020F0502020204030204" pitchFamily="34" charset="0"/>
                  <a:sym typeface="Baumans"/>
                </a:rPr>
                <a:t> SGK</a:t>
              </a:r>
              <a:endParaRPr lang="vi-VN" sz="2400" b="1" dirty="0">
                <a:solidFill>
                  <a:srgbClr val="3333FF"/>
                </a:solidFill>
                <a:latin typeface="Georgia Pro Cond Black" panose="02040A06050405020203" pitchFamily="18" charset="0"/>
                <a:ea typeface="HGPSoeiKakugothicUB" panose="020B0A00000000000000" pitchFamily="34" charset="-128"/>
                <a:cs typeface="Calibri" panose="020F0502020204030204" pitchFamily="34" charset="0"/>
                <a:sym typeface="Bauman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  <a:alpha val="44000"/>
                </a:schemeClr>
              </a:solidFill>
              <a:ln>
                <a:solidFill>
                  <a:srgbClr val="FF0000"/>
                </a:solidFill>
              </a:ln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kern="1200">
                    <a:solidFill>
                      <a:srgbClr val="C00000"/>
                    </a:solidFill>
                    <a:latin typeface="Aarial"/>
                    <a:ea typeface="+mj-ea"/>
                    <a:cs typeface="+mj-cs"/>
                  </a:defRPr>
                </a:lvl1pPr>
              </a:lstStyle>
              <a:p>
                <a:r>
                  <a:rPr lang="en-US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Bài 5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2800" b="1">
                    <a:solidFill>
                      <a:srgbClr val="000099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99"/>
                    </a:solidFill>
                  </a:rPr>
                  <a:t>Cho hình chóp tứ giác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.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lấy một điểm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thuộc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𝑆𝐴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(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𝐸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khác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)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 Trong mặt phẳng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vẽ một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𝑑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cắt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𝐶𝐷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𝑀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𝑁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và cắt các tia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𝐴𝐷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lần lượt tại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𝑃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𝑄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a) Xác định giao điểm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cạnh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𝑆𝐵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,</m:t>
                    </m:r>
                    <m:r>
                      <a:rPr lang="en-US" sz="2800" i="1">
                        <a:solidFill>
                          <a:srgbClr val="000099"/>
                        </a:solidFill>
                      </a:rPr>
                      <m:t>𝑆𝐷</m:t>
                    </m:r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của hình chóp.</a:t>
                </a:r>
                <a:br>
                  <a:rPr lang="en-US" sz="2800">
                    <a:solidFill>
                      <a:srgbClr val="000099"/>
                    </a:solidFill>
                  </a:rPr>
                </a:br>
                <a:r>
                  <a:rPr lang="en-US" sz="2800">
                    <a:solidFill>
                      <a:srgbClr val="000099"/>
                    </a:solidFill>
                  </a:rPr>
                  <a:t>b) Xác định giao tuyến của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99"/>
                        </a:solidFill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99"/>
                            </a:solidFill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𝐸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99"/>
                            </a:solidFill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solidFill>
                      <a:srgbClr val="000099"/>
                    </a:solidFill>
                  </a:rPr>
                  <a:t> với các mặt của hình chóp.</a:t>
                </a:r>
                <a:endParaRPr lang="en-US" sz="2800"/>
              </a:p>
            </p:txBody>
          </p:sp>
        </mc:Choice>
        <mc:Fallback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34AEEAD4-F0E3-4F5B-AFE8-AD5AC0C05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807273"/>
                <a:ext cx="11989406" cy="2108455"/>
              </a:xfrm>
              <a:prstGeom prst="rect">
                <a:avLst/>
              </a:prstGeom>
              <a:blipFill>
                <a:blip r:embed="rId2"/>
                <a:stretch>
                  <a:fillRect l="-1016" t="-4310" r="-1423" b="-3448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Graphic 14" descr="Open folder">
            <a:extLst>
              <a:ext uri="{FF2B5EF4-FFF2-40B4-BE49-F238E27FC236}">
                <a16:creationId xmlns:a16="http://schemas.microsoft.com/office/drawing/2014/main" id="{94D711AB-E568-41DA-ACFC-45D27F19D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858" y="755514"/>
            <a:ext cx="525943" cy="5259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rgbClr val="00009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0099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Lời</a:t>
                </a:r>
                <a:r>
                  <a:rPr lang="en-US" b="1">
                    <a:solidFill>
                      <a:srgbClr val="0000FF"/>
                    </a:solidFill>
                    <a:ea typeface="Times New Roman" panose="02020603050405020304" pitchFamily="18" charset="0"/>
                  </a:rPr>
                  <a:t> giải</a:t>
                </a:r>
                <a:r>
                  <a:rPr lang="en-US"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 sz="2800"/>
                  <a:t>b) Ta có EI cùng thuộc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𝑆𝐴𝐵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𝐸</m:t>
                        </m:r>
                        <m:r>
                          <a:rPr lang="en-US" sz="2800" i="1"/>
                          <m:t>,</m:t>
                        </m:r>
                        <m:r>
                          <a:rPr lang="en-US" sz="2800" i="1"/>
                          <m:t>𝑑</m:t>
                        </m:r>
                      </m:e>
                    </m:d>
                  </m:oMath>
                </a14:m>
                <a:r>
                  <a:rPr lang="en-US" sz="2800"/>
                  <a:t> suy ra EI là giao điểm của hai mặt phẳng.</a:t>
                </a:r>
              </a:p>
              <a:p>
                <a:r>
                  <a:rPr lang="en-US" sz="2800"/>
                  <a:t>EK cùng thuộc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𝑆𝐴𝐷</m:t>
                        </m:r>
                      </m:e>
                    </m:d>
                  </m:oMath>
                </a14:m>
                <a:r>
                  <a:rPr lang="en-US" sz="2800"/>
                  <a:t> và </a:t>
                </a:r>
                <a14:m>
                  <m:oMath xmlns:m="http://schemas.openxmlformats.org/officeDocument/2006/math">
                    <m:r>
                      <a:rPr lang="en-US" sz="2800" i="1"/>
                      <m:t>𝑚𝑝</m:t>
                    </m:r>
                    <m:d>
                      <m:dPr>
                        <m:ctrlPr>
                          <a:rPr lang="en-US" sz="2800" i="1"/>
                        </m:ctrlPr>
                      </m:dPr>
                      <m:e>
                        <m:r>
                          <a:rPr lang="en-US" sz="2800" i="1"/>
                          <m:t>𝐸</m:t>
                        </m:r>
                        <m:r>
                          <a:rPr lang="en-US" sz="2800" i="1"/>
                          <m:t>,</m:t>
                        </m:r>
                        <m:r>
                          <a:rPr lang="en-US" sz="2800" i="1"/>
                          <m:t>𝑑</m:t>
                        </m:r>
                      </m:e>
                    </m:d>
                  </m:oMath>
                </a14:m>
                <a:r>
                  <a:rPr lang="en-US" sz="2800"/>
                  <a:t> suy ra EI là giao điểm của hai mặt phẳng.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𝑆𝐵𝐶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suy ra IM là giao điểm của hai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SBC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𝑆𝐶𝐷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𝐾𝑁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𝑚𝑝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</a:t>
                </a:r>
              </a:p>
              <a:p>
                <a:r>
                  <a:rPr lang="en-US" sz="2800">
                    <a:ea typeface="Calibri" panose="020F0502020204030204" pitchFamily="34" charset="0"/>
                  </a:rPr>
                  <a:t>suy ra KN là giao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SCD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mp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800">
                    <a:ea typeface="Calibri" panose="020F0502020204030204" pitchFamily="34" charset="0"/>
                  </a:rPr>
                  <a:t>.</a:t>
                </a:r>
                <a:br>
                  <a:rPr lang="en-US" sz="2800">
                    <a:ea typeface="Calibri" panose="020F0502020204030204" pitchFamily="34" charset="0"/>
                  </a:rPr>
                </a:br>
                <a:endParaRPr lang="en-US" sz="2800"/>
              </a:p>
              <a:p>
                <a:pPr marL="0" marR="0" indent="0">
                  <a:lnSpc>
                    <a:spcPct val="107000"/>
                  </a:lnSpc>
                  <a:spcBef>
                    <a:spcPts val="200"/>
                  </a:spcBef>
                  <a:spcAft>
                    <a:spcPts val="0"/>
                  </a:spcAft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2524A94-965F-45FA-8F4C-4AA66C9AF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7" y="2915728"/>
                <a:ext cx="11989406" cy="3942272"/>
              </a:xfrm>
              <a:prstGeom prst="rect">
                <a:avLst/>
              </a:prstGeom>
              <a:blipFill>
                <a:blip r:embed="rId5"/>
                <a:stretch>
                  <a:fillRect l="-1118" t="-3236" r="-813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390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1519</Words>
  <PresentationFormat>Widescreen</PresentationFormat>
  <Paragraphs>68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HGPSoeiKakugothicUB</vt:lpstr>
      <vt:lpstr>Yu Gothic</vt:lpstr>
      <vt:lpstr>Aarial</vt:lpstr>
      <vt:lpstr>Arial</vt:lpstr>
      <vt:lpstr>Baumans</vt:lpstr>
      <vt:lpstr>Calibri</vt:lpstr>
      <vt:lpstr>Calibri Light</vt:lpstr>
      <vt:lpstr>Cambria Math</vt:lpstr>
      <vt:lpstr>Georgia Pro Cond Black</vt:lpstr>
      <vt:lpstr>Times New Roman</vt:lpstr>
      <vt:lpstr>Office Theme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2023-04-28T05:43:14Z</cp:lastPrinted>
  <dcterms:created xsi:type="dcterms:W3CDTF">2023-03-24T14:43:27Z</dcterms:created>
  <dcterms:modified xsi:type="dcterms:W3CDTF">2023-08-01T08:01:04Z</dcterms:modified>
</cp:coreProperties>
</file>