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1" r:id="rId3"/>
    <p:sldId id="272" r:id="rId4"/>
    <p:sldId id="266" r:id="rId5"/>
    <p:sldId id="273" r:id="rId6"/>
    <p:sldId id="267" r:id="rId7"/>
    <p:sldId id="274" r:id="rId8"/>
    <p:sldId id="275" r:id="rId9"/>
    <p:sldId id="276" r:id="rId10"/>
    <p:sldId id="268" r:id="rId11"/>
    <p:sldId id="277" r:id="rId12"/>
    <p:sldId id="278" r:id="rId13"/>
    <p:sldId id="279" r:id="rId14"/>
    <p:sldId id="26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Hung" initials="DH" lastIdx="1" clrIdx="0">
    <p:extLst>
      <p:ext uri="{19B8F6BF-5375-455C-9EA6-DF929625EA0E}">
        <p15:presenceInfo xmlns:p15="http://schemas.microsoft.com/office/powerpoint/2012/main" userId="159ce12b073912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CFFEB"/>
    <a:srgbClr val="3333FF"/>
    <a:srgbClr val="CCECFF"/>
    <a:srgbClr val="DFFED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5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AB05-D0AD-4661-A563-ED0A973E8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8AAF-B3D6-43E0-8BE6-ACC045CA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0CB0-ACD0-4F2D-999E-A38C11D6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AAC0-AB66-45C6-8716-DDDEB5A1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496D-219E-4DC5-B6CB-0D09372B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525EB-EDE9-454B-97E8-BA4EA8A5B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34CDC-813E-42F1-AF2B-E4C69DF07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3267-A90C-45D6-BA22-0CF3557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D663-20CA-49F7-9088-6A48A3D5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DACA-6EE9-4082-908E-56F4087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34AFB-8600-422C-8FE6-3D694E84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94D0-9BDB-4F1F-A1AB-66407554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261DE-9197-4D26-B4B9-FF0D39134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3B291-7E96-497B-BF77-354A929E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0F37F-EFAB-474E-833C-F3A45D4C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406C-BE5D-4AF2-A987-F31D5F67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6D1E-FD61-44A6-9E7F-19273399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DAB8-4858-4218-A8DC-8FD3E20B7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A8D-21B3-44D8-B273-98A7438B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29"/>
          <a:stretch>
            <a:fillRect/>
          </a:stretch>
        </p:blipFill>
        <p:spPr>
          <a:xfrm rot="5400000" flipV="1">
            <a:off x="-2751421" y="3330291"/>
            <a:ext cx="5697036" cy="720206"/>
          </a:xfrm>
          <a:custGeom>
            <a:avLst/>
            <a:gdLst>
              <a:gd name="connsiteX0" fmla="*/ 0 w 3316895"/>
              <a:gd name="connsiteY0" fmla="*/ 0 h 1710480"/>
              <a:gd name="connsiteX1" fmla="*/ 0 w 3316895"/>
              <a:gd name="connsiteY1" fmla="*/ 1710480 h 1710480"/>
              <a:gd name="connsiteX2" fmla="*/ 3316895 w 3316895"/>
              <a:gd name="connsiteY2" fmla="*/ 1710480 h 1710480"/>
              <a:gd name="connsiteX3" fmla="*/ 3316895 w 3316895"/>
              <a:gd name="connsiteY3" fmla="*/ 0 h 17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895" h="1710480">
                <a:moveTo>
                  <a:pt x="0" y="0"/>
                </a:moveTo>
                <a:lnTo>
                  <a:pt x="0" y="1710480"/>
                </a:lnTo>
                <a:lnTo>
                  <a:pt x="3316895" y="1710480"/>
                </a:lnTo>
                <a:lnTo>
                  <a:pt x="3316895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BBA3-2BFD-43FF-B8A0-E55627E9FA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75C5-0B2B-42C5-8A7D-B896CBF9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6B3-5183-422A-AD77-A0BDC58C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B002-73E3-4A59-97CF-80D6E2B6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1138-737A-4841-991D-4A6DC18E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B2B0-16C2-4497-A60F-28ED6CA0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C5C9-9957-4FDF-BF89-2833D58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18C5-C816-4A36-B672-12859720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6FE-AFBF-4941-97DE-A1D2C921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DDBE-57EF-48AF-AD79-133927320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9D72-66A3-4407-8621-82423B23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A51D-CA18-4B33-8FE1-25BC167D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D2AA3-3E11-44B8-8421-726D3EB6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108C-8C3E-47F3-B675-38C54FF9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34F3-A85C-45D5-8A6A-6F06AD2F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B03-7E04-4A15-9F04-3E57667A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36E7-DB1F-4044-9DF4-57AC3C15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FB26-7839-4EF2-9099-450DDC968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49131-45CB-4AAD-B16F-CF3E54DC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D7F6-EE1D-4AD4-9744-9AEDBDB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DB634-987D-4F59-8D47-1C4B935A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8064A-455F-4C62-8123-2DDC2D1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2BC-2C50-485B-97B0-37899378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A93BF-A87D-4B1C-ABB9-A67F6BED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E16EC-2185-4091-8D15-DBCF6C3C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DF470-98F0-4603-A341-9C53C55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AA94-1BDC-42DD-B24B-C4FA5C7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B2FC-2C28-419E-8F7B-005F39D5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0AE7-0247-4B68-B6B7-C9CA5C7A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FA3F-BF8D-4D4C-ADB2-5579AAC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2AFD-C213-4B15-9A0E-745342CE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834B-3759-4C6C-AEED-6B13CA33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F9FD-D2C6-4CA2-8083-7E832774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3B6B-A0E1-41D3-97AF-D8653D2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3D31-D4E1-4232-AA98-8EAE7789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DC08-0059-434E-A005-8567C32A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59BE8-FACC-4FFF-8F02-32E6E6F7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B837E-755E-4B80-9050-49344F33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33D91-2280-4452-B770-9F12221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EA15-6A4F-45B2-AC34-7EB39A0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41D7-3872-4DFC-AC84-07869D2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0"/>
                <a:lumOff val="100000"/>
              </a:schemeClr>
            </a:gs>
            <a:gs pos="100000">
              <a:srgbClr val="FCFFEB"/>
            </a:gs>
            <a:gs pos="0">
              <a:srgbClr val="FFFFFF"/>
            </a:gs>
            <a:gs pos="6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E268-8DC3-45A7-AC9B-F0654C96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23FA5-FF0A-4701-89C0-67D667D9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BED3-A4CA-478B-8CB8-08D7BF863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CD91-F9DD-4E35-8C18-96CD1F729712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B85B-639E-44C8-B825-D3A7C36C4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B2C0-62B7-4AE6-B9B9-AB1E080B8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91FBD-4AD4-42F2-918E-E98DC24A8C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6525"/>
            <a:ext cx="1162049" cy="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4AEEAD4-F0E3-4F5B-AFE8-AD5AC0C05177}"/>
              </a:ext>
            </a:extLst>
          </p:cNvPr>
          <p:cNvSpPr txBox="1">
            <a:spLocks/>
          </p:cNvSpPr>
          <p:nvPr/>
        </p:nvSpPr>
        <p:spPr>
          <a:xfrm>
            <a:off x="159858" y="796753"/>
            <a:ext cx="11989406" cy="1738303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3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vi-VN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5A35E6-1F08-4448-924B-DAE835443F13}"/>
              </a:ext>
            </a:extLst>
          </p:cNvPr>
          <p:cNvSpPr txBox="1">
            <a:spLocks/>
          </p:cNvSpPr>
          <p:nvPr/>
        </p:nvSpPr>
        <p:spPr>
          <a:xfrm>
            <a:off x="159858" y="2759716"/>
            <a:ext cx="11989406" cy="371649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Blip>
                <a:blip r:embed="rId4"/>
              </a:buBlip>
            </a:pP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giải</a:t>
            </a:r>
            <a:r>
              <a:rPr lang="en-US" b="1" dirty="0">
                <a:solidFill>
                  <a:srgbClr val="1F3763"/>
                </a:solidFill>
                <a:ea typeface="Calibri" panose="020F0502020204030204" pitchFamily="34" charset="0"/>
              </a:rPr>
              <a:t>	</a:t>
            </a:r>
            <a:endParaRPr lang="en-US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dirty="0" err="1">
                <a:ea typeface="Times New Roman" panose="02020603050405020304" pitchFamily="18" charset="0"/>
              </a:rPr>
              <a:t>Để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hoàn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thành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bảng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đã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cho</a:t>
            </a:r>
            <a:r>
              <a:rPr lang="en-US" dirty="0">
                <a:ea typeface="Times New Roman" panose="02020603050405020304" pitchFamily="18" charset="0"/>
              </a:rPr>
              <a:t>, ta </a:t>
            </a:r>
            <a:r>
              <a:rPr lang="en-US" dirty="0" err="1">
                <a:ea typeface="Times New Roman" panose="02020603050405020304" pitchFamily="18" charset="0"/>
              </a:rPr>
              <a:t>thực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hiện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chuyển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đổi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từ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độ</a:t>
            </a:r>
            <a:r>
              <a:rPr lang="en-US" dirty="0">
                <a:ea typeface="Times New Roman" panose="02020603050405020304" pitchFamily="18" charset="0"/>
              </a:rPr>
              <a:t> sang </a:t>
            </a:r>
            <a:r>
              <a:rPr lang="en-US" dirty="0" err="1">
                <a:ea typeface="Times New Roman" panose="02020603050405020304" pitchFamily="18" charset="0"/>
              </a:rPr>
              <a:t>rađian</a:t>
            </a:r>
            <a:endParaRPr lang="en-US" dirty="0">
              <a:ea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và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từ</a:t>
            </a:r>
            <a:r>
              <a:rPr lang="en-US" dirty="0">
                <a:ea typeface="Times New Roman" panose="02020603050405020304" pitchFamily="18" charset="0"/>
              </a:rPr>
              <a:t> </a:t>
            </a:r>
            <a:r>
              <a:rPr lang="en-US" dirty="0" err="1">
                <a:ea typeface="Times New Roman" panose="02020603050405020304" pitchFamily="18" charset="0"/>
              </a:rPr>
              <a:t>rađian</a:t>
            </a:r>
            <a:r>
              <a:rPr lang="en-US" dirty="0">
                <a:ea typeface="Times New Roman" panose="02020603050405020304" pitchFamily="18" charset="0"/>
              </a:rPr>
              <a:t> sang </a:t>
            </a:r>
            <a:r>
              <a:rPr lang="en-US" dirty="0" err="1">
                <a:ea typeface="Times New Roman" panose="02020603050405020304" pitchFamily="18" charset="0"/>
              </a:rPr>
              <a:t>độ</a:t>
            </a:r>
            <a:r>
              <a:rPr lang="en-US" dirty="0"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A93BBB-D550-6095-9994-EBECB512C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705" y="839856"/>
            <a:ext cx="6953437" cy="16520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74AACF-C91B-ECAA-BF82-206004BF8D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8966" y="5385204"/>
            <a:ext cx="4359008" cy="7538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8F67B3-56F3-6FBB-2953-E48D00C71A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552" y="4418585"/>
            <a:ext cx="5070705" cy="86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5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636436"/>
                <a:ext cx="11989406" cy="21232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4: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      b)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𝐬𝐢𝐧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𝐭𝐚𝐧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d)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𝐜𝐨𝐭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636436"/>
                <a:ext cx="11989406" cy="2123280"/>
              </a:xfrm>
              <a:prstGeom prst="rect">
                <a:avLst/>
              </a:prstGeom>
              <a:blipFill>
                <a:blip r:embed="rId2"/>
                <a:stretch>
                  <a:fillRect l="-1016" b="-19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636436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sin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,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blipFill>
                <a:blip r:embed="rId6"/>
                <a:stretch>
                  <a:fillRect l="-1219" t="-212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620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636436"/>
                <a:ext cx="11989406" cy="21232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4: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      b)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𝐬𝐢𝐧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𝐭𝐚𝐧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d)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𝐜𝐨𝐭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636436"/>
                <a:ext cx="11989406" cy="2123280"/>
              </a:xfrm>
              <a:prstGeom prst="rect">
                <a:avLst/>
              </a:prstGeom>
              <a:blipFill>
                <a:blip r:embed="rId2"/>
                <a:stretch>
                  <a:fillRect l="-1016" b="-19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636436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sz="30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30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30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endParaRPr lang="en-US" sz="3000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marR="0" indent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3000" dirty="0"/>
                  <a:t>b) </a:t>
                </a:r>
                <a:r>
                  <a:rPr lang="en-US" sz="3000" dirty="0" err="1"/>
                  <a:t>Vì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nên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000" dirty="0"/>
                  <a:t>. </a:t>
                </a:r>
                <a:r>
                  <a:rPr lang="en-US" sz="3000" dirty="0" err="1"/>
                  <a:t>Mặt</a:t>
                </a:r>
                <a:r>
                  <a:rPr lang="en-US" sz="3000" dirty="0"/>
                  <a:t> </a:t>
                </a:r>
                <a:r>
                  <a:rPr lang="en-US" sz="3000" dirty="0" err="1"/>
                  <a:t>khác</a:t>
                </a:r>
                <a:r>
                  <a:rPr lang="en-US" sz="3000" dirty="0"/>
                  <a:t>, </a:t>
                </a:r>
                <a:r>
                  <a:rPr lang="en-US" sz="3000" dirty="0" err="1"/>
                  <a:t>từ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si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co</m:t>
                    </m:r>
                    <m:sSup>
                      <m:sSup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suy</a:t>
                </a:r>
                <a:r>
                  <a:rPr lang="en-US" sz="3000" dirty="0"/>
                  <a:t> </a:t>
                </a:r>
                <a:r>
                  <a:rPr lang="en-US" sz="3000" dirty="0" err="1"/>
                  <a:t>ra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00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3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rad>
                    <m:r>
                      <a:rPr lang="en-US" sz="30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3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30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0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000" dirty="0"/>
                  <a:t>.</a:t>
                </a:r>
                <a:br>
                  <a:rPr lang="en-US" sz="3000" dirty="0"/>
                </a:br>
                <a:r>
                  <a:rPr lang="en-US" sz="3000" dirty="0"/>
                  <a:t>Do </a:t>
                </a:r>
                <a:r>
                  <a:rPr lang="en-US" sz="3000" dirty="0" err="1"/>
                  <a:t>đó</a:t>
                </a:r>
                <a:r>
                  <a:rPr lang="en-US" sz="30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30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sz="30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0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 dirty="0"/>
                  <a:t>.  </a:t>
                </a:r>
                <a:r>
                  <a:rPr lang="en-US" sz="3000" dirty="0" err="1"/>
                  <a:t>và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ad>
                              <m:radPr>
                                <m:degHide m:val="on"/>
                                <m:ctrlPr>
                                  <a:rPr lang="en-US" sz="3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00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sz="300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3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dirty="0"/>
                  <a:t>.</a:t>
                </a:r>
                <a:br>
                  <a:rPr lang="en-US" sz="3000" dirty="0"/>
                </a:br>
                <a:endParaRPr lang="en-US" sz="30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blipFill>
                <a:blip r:embed="rId6"/>
                <a:stretch>
                  <a:fillRect l="-1117" t="-1964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743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636436"/>
                <a:ext cx="11989406" cy="21232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4: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      b)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𝐬𝐢𝐧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𝐭𝐚𝐧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d)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𝐜𝐨𝐭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636436"/>
                <a:ext cx="11989406" cy="2123280"/>
              </a:xfrm>
              <a:prstGeom prst="rect">
                <a:avLst/>
              </a:prstGeom>
              <a:blipFill>
                <a:blip r:embed="rId2"/>
                <a:stretch>
                  <a:fillRect l="-1016" b="-398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636436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759716"/>
                <a:ext cx="11989406" cy="3971535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c)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tan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cos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khác</a:t>
                </a:r>
                <a:r>
                  <a:rPr lang="en-US" dirty="0"/>
                  <a:t>,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ta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rad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rad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759716"/>
                <a:ext cx="11989406" cy="3971535"/>
              </a:xfrm>
              <a:prstGeom prst="rect">
                <a:avLst/>
              </a:prstGeom>
              <a:blipFill>
                <a:blip r:embed="rId6"/>
                <a:stretch>
                  <a:fillRect l="-1219" t="-199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839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636436"/>
                <a:ext cx="11989406" cy="212328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4: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𝐜𝐨𝐬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      b)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𝐬𝐢𝐧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𝐭𝐚𝐧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d)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𝐜𝐨𝐭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636436"/>
                <a:ext cx="11989406" cy="2123280"/>
              </a:xfrm>
              <a:prstGeom prst="rect">
                <a:avLst/>
              </a:prstGeom>
              <a:blipFill>
                <a:blip r:embed="rId2"/>
                <a:stretch>
                  <a:fillRect l="-1016" b="-199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636436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759716"/>
                <a:ext cx="11989406" cy="3944618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endParaRPr lang="en-US" sz="2800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800" dirty="0"/>
                  <a:t>d)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cot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r>
                  <a:rPr lang="en-US" sz="2800" dirty="0" err="1"/>
                  <a:t>Vì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800" dirty="0"/>
                  <a:t> 0.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800" dirty="0" err="1"/>
                  <a:t>Mặt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khác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từ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ta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suy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ra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ta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r>
                  <a:rPr lang="en-US" sz="2800" dirty="0" err="1"/>
                  <a:t>Mà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cos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  <a:br>
                  <a:rPr lang="en-US" sz="2800" dirty="0"/>
                </a:b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271A153-FAE2-4D6E-9787-DA9C13C49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759716"/>
                <a:ext cx="11989406" cy="3944618"/>
              </a:xfrm>
              <a:prstGeom prst="rect">
                <a:avLst/>
              </a:prstGeom>
              <a:blipFill>
                <a:blip r:embed="rId6"/>
                <a:stretch>
                  <a:fillRect l="-965" t="-154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044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144460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5: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ta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1444607"/>
              </a:xfrm>
              <a:prstGeom prst="rect">
                <a:avLst/>
              </a:prstGeom>
              <a:blipFill>
                <a:blip r:embed="rId2"/>
                <a:stretch>
                  <a:fillRect l="-1219" t="-2929" b="-836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7" y="94915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19A02C2-FE2B-4D23-A14D-AF67ADC5AF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8907" y="2393760"/>
                <a:ext cx="11989406" cy="4337491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Áp</a:t>
                </a:r>
                <a:r>
                  <a:rPr lang="en-US" dirty="0"/>
                  <a:t> </a:t>
                </a:r>
                <a:r>
                  <a:rPr lang="en-US" dirty="0" err="1"/>
                  <a:t>dụng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Ta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ó: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co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e>
                                      <m:sup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si</m:t>
                                    </m:r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p>
                                        <m: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co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si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co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si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1.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co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si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co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đ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pcm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19A02C2-FE2B-4D23-A14D-AF67ADC5A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07" y="2393760"/>
                <a:ext cx="11989406" cy="4337491"/>
              </a:xfrm>
              <a:prstGeom prst="rect">
                <a:avLst/>
              </a:prstGeom>
              <a:blipFill>
                <a:blip r:embed="rId6"/>
                <a:stretch>
                  <a:fillRect l="-1219" t="-182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652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173830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5: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si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co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p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ta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si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3200">
                                <a:solidFill>
                                  <a:srgbClr val="000099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den>
                    </m:f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en-US" sz="3200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US" sz="32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1738303"/>
              </a:xfrm>
              <a:prstGeom prst="rect">
                <a:avLst/>
              </a:prstGeom>
              <a:blipFill>
                <a:blip r:embed="rId2"/>
                <a:stretch>
                  <a:fillRect l="-1219" t="-243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7" y="94915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19A02C2-FE2B-4D23-A14D-AF67ADC5AF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   </a:t>
                </a:r>
                <a:r>
                  <a:rPr lang="en-US" b="1" dirty="0">
                    <a:solidFill>
                      <a:srgbClr val="1F3763"/>
                    </a:solidFill>
                    <a:latin typeface="Calibri Light" panose="020F03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dirty="0"/>
                  <a:t>b) </a:t>
                </a:r>
                <a:r>
                  <a:rPr lang="en-US" dirty="0" err="1"/>
                  <a:t>Áp</a:t>
                </a:r>
                <a:r>
                  <a:rPr lang="en-US" dirty="0"/>
                  <a:t> </a:t>
                </a:r>
                <a:r>
                  <a:rPr lang="en-US" dirty="0" err="1"/>
                  <a:t>dụng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cơ</a:t>
                </a:r>
                <a:r>
                  <a:rPr lang="en-US" dirty="0"/>
                  <a:t> </a:t>
                </a:r>
                <a:r>
                  <a:rPr lang="en-US" dirty="0" err="1"/>
                  <a:t>bản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Ta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ó: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𝑉𝑇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co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e>
                                      <m:sup>
                                        <m: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ta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p>
                                        <m: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si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p>
                                        <m: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den>
                                </m:f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co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e>
                                      <m:sup>
                                        <m: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si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p>
                                        <m: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den>
                                </m:f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ta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p>
                                        <m: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si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p>
                                        <m: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den>
                                </m:f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si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p>
                                        <m: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den>
                                </m:f>
                              </m:e>
                            </m:eqArr>
                          </m:e>
                        </m:mr>
                        <m:m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co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si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p>
                                        <m: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co</m:t>
                                    </m:r>
                                    <m:sSup>
                                      <m:sSup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e>
                                      <m:sup>
                                        <m:r>
                                          <a:rPr lang="en-US" sz="28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si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den>
                            </m:f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co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co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co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den>
                            </m:f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co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mr>
                        <m:m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=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co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den>
                            </m:f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ta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p>
                                    <m: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ta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sz="28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𝑉𝑃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(đ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pcm</m:t>
                            </m:r>
                            <m:r>
                              <a:rPr lang="en-US" sz="2800">
                                <a:latin typeface="Cambria Math" panose="02040503050406030204" pitchFamily="18" charset="0"/>
                              </a:rPr>
                              <m:t>).</m:t>
                            </m:r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19A02C2-FE2B-4D23-A14D-AF67ADC5A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blipFill>
                <a:blip r:embed="rId6"/>
                <a:stretch>
                  <a:fillRect t="-212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363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4AEEAD4-F0E3-4F5B-AFE8-AD5AC0C05177}"/>
              </a:ext>
            </a:extLst>
          </p:cNvPr>
          <p:cNvSpPr txBox="1">
            <a:spLocks/>
          </p:cNvSpPr>
          <p:nvPr/>
        </p:nvSpPr>
        <p:spPr>
          <a:xfrm>
            <a:off x="159858" y="796753"/>
            <a:ext cx="11989406" cy="1738303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3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vi-VN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5A35E6-1F08-4448-924B-DAE835443F13}"/>
              </a:ext>
            </a:extLst>
          </p:cNvPr>
          <p:cNvSpPr txBox="1">
            <a:spLocks/>
          </p:cNvSpPr>
          <p:nvPr/>
        </p:nvSpPr>
        <p:spPr>
          <a:xfrm>
            <a:off x="159858" y="2759716"/>
            <a:ext cx="11989406" cy="371649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Blip>
                <a:blip r:embed="rId4"/>
              </a:buBlip>
            </a:pP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giải</a:t>
            </a:r>
            <a:r>
              <a:rPr lang="en-US" b="1" dirty="0">
                <a:solidFill>
                  <a:srgbClr val="1F3763"/>
                </a:solidFill>
                <a:ea typeface="Calibri" panose="020F0502020204030204" pitchFamily="34" charset="0"/>
              </a:rPr>
              <a:t>	</a:t>
            </a:r>
            <a:endParaRPr lang="en-US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A93BBB-D550-6095-9994-EBECB512C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5827" y="854012"/>
            <a:ext cx="6953437" cy="16520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8F505B-C10D-7D6A-B25E-F3FFCBCC5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675" y="3429000"/>
            <a:ext cx="4955835" cy="789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8006B8-11D0-7CD9-BC5B-6A5BF0FC89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6636" y="4218533"/>
            <a:ext cx="4485874" cy="958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A196CD-3CEC-C7D8-1DFB-C170825813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0010" y="5393868"/>
            <a:ext cx="4845990" cy="86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61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34AEEAD4-F0E3-4F5B-AFE8-AD5AC0C05177}"/>
              </a:ext>
            </a:extLst>
          </p:cNvPr>
          <p:cNvSpPr txBox="1">
            <a:spLocks/>
          </p:cNvSpPr>
          <p:nvPr/>
        </p:nvSpPr>
        <p:spPr>
          <a:xfrm>
            <a:off x="159858" y="796753"/>
            <a:ext cx="11989406" cy="1738303"/>
          </a:xfrm>
          <a:prstGeom prst="rect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  <a:ln>
            <a:solidFill>
              <a:srgbClr val="FF0000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C00000"/>
                </a:solidFill>
                <a:latin typeface="Aarial"/>
                <a:ea typeface="+mj-ea"/>
                <a:cs typeface="+mj-cs"/>
              </a:defRPr>
            </a:lvl1pPr>
          </a:lstStyle>
          <a:p>
            <a:pPr lvl="0" algn="just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3000" b="1" dirty="0" err="1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3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3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bảng</a:t>
            </a:r>
            <a:r>
              <a:rPr lang="en-US" sz="3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3000" b="1" dirty="0">
                <a:solidFill>
                  <a:srgbClr val="0070C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vi-VN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00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00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5A35E6-1F08-4448-924B-DAE835443F13}"/>
              </a:ext>
            </a:extLst>
          </p:cNvPr>
          <p:cNvSpPr txBox="1">
            <a:spLocks/>
          </p:cNvSpPr>
          <p:nvPr/>
        </p:nvSpPr>
        <p:spPr>
          <a:xfrm>
            <a:off x="159858" y="2759716"/>
            <a:ext cx="11989406" cy="371649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Blip>
                <a:blip r:embed="rId4"/>
              </a:buBlip>
            </a:pP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giải</a:t>
            </a:r>
            <a:r>
              <a:rPr lang="en-US" b="1" dirty="0">
                <a:solidFill>
                  <a:srgbClr val="1F3763"/>
                </a:solidFill>
                <a:ea typeface="Calibri" panose="020F0502020204030204" pitchFamily="34" charset="0"/>
              </a:rPr>
              <a:t>	</a:t>
            </a:r>
            <a:endParaRPr lang="en-US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A93BBB-D550-6095-9994-EBECB512C3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705" y="839856"/>
            <a:ext cx="6953437" cy="16520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5B667F-FE8F-6278-7219-2C0902A7FF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0151" y="3129064"/>
            <a:ext cx="5330669" cy="853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035709-CACB-06D4-5415-EF1EC4BE6A17}"/>
              </a:ext>
            </a:extLst>
          </p:cNvPr>
          <p:cNvSpPr txBox="1"/>
          <p:nvPr/>
        </p:nvSpPr>
        <p:spPr>
          <a:xfrm>
            <a:off x="344409" y="4094744"/>
            <a:ext cx="62233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99"/>
                </a:solidFill>
                <a:latin typeface="Aarial"/>
              </a:rPr>
              <a:t>Vậy ta hoàn thành được bảng như sau:</a:t>
            </a:r>
            <a:endParaRPr lang="en-US" sz="2800" dirty="0">
              <a:solidFill>
                <a:srgbClr val="000099"/>
              </a:solidFill>
              <a:latin typeface="A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217BE8-42EB-B803-517F-9DBD332F7B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5729" y="4617964"/>
            <a:ext cx="8264116" cy="179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71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3"/>
                <a:ext cx="11989406" cy="20997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indent="-62992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tabLst>
                    <a:tab pos="629920" algn="l"/>
                  </a:tabLs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2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Một đường tròn có bán kính. Tìm độ dài của các cung trên đường tròn đó có số đo sau:</a:t>
                </a:r>
                <a:endParaRPr lang="en-US" sz="3200" b="1" dirty="0">
                  <a:solidFill>
                    <a:srgbClr val="000099"/>
                  </a:solidFill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629920" indent="-62992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tabLst>
                    <a:tab pos="629920" algn="l"/>
                  </a:tabLst>
                </a:pPr>
                <a:r>
                  <a:rPr lang="en-US" sz="32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		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1" i="1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3200" b="1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;		b)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3200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32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2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;		c)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2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32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2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;	d)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200" b="1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32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32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2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;	</a:t>
                </a:r>
                <a:endParaRPr lang="en-US" sz="3200" b="1" dirty="0">
                  <a:solidFill>
                    <a:srgbClr val="000099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3"/>
                <a:ext cx="11989406" cy="2099700"/>
              </a:xfrm>
              <a:prstGeom prst="rect">
                <a:avLst/>
              </a:prstGeom>
              <a:blipFill>
                <a:blip r:embed="rId2"/>
                <a:stretch>
                  <a:fillRect t="-2305" b="-345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80727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906973"/>
                <a:ext cx="11989406" cy="344641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đo</a:t>
                </a:r>
                <a:r>
                  <a:rPr lang="en-US" dirty="0"/>
                  <a:t> 1,5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dirty="0"/>
                  <a:t>cm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1,5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30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endParaRPr lang="en-US" dirty="0"/>
              </a:p>
              <a:p>
                <a:pPr marL="0" lv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906973"/>
                <a:ext cx="11989406" cy="3446410"/>
              </a:xfrm>
              <a:prstGeom prst="rect">
                <a:avLst/>
              </a:prstGeom>
              <a:blipFill>
                <a:blip r:embed="rId6"/>
                <a:stretch>
                  <a:fillRect l="-1219" t="-229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31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3"/>
                <a:ext cx="11989406" cy="179944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indent="-62992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tabLst>
                    <a:tab pos="629920" algn="l"/>
                  </a:tabLst>
                </a:pP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2</a:t>
                </a:r>
                <a:r>
                  <a:rPr lang="vi-VN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Một đường tròn có bán kính. Tìm độ dài của các cung trên đường tròn đó có số đo sau:</a:t>
                </a:r>
                <a:endParaRPr lang="en-US" sz="2800" b="1" dirty="0">
                  <a:solidFill>
                    <a:srgbClr val="000099"/>
                  </a:solidFill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629920" indent="-62992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tabLst>
                    <a:tab pos="629920" algn="l"/>
                  </a:tabLst>
                </a:pPr>
                <a:r>
                  <a:rPr lang="en-US" sz="28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		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1" i="1">
                                <a:solidFill>
                                  <a:srgbClr val="000099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1" i="1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2800" b="1" i="1" smtClean="0">
                                    <a:solidFill>
                                      <a:srgbClr val="000099"/>
                                    </a:solidFill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𝟏𝟐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1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;		b)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;		c)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;	d)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b="1" i="1" dirty="0" smtClean="0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;	</a:t>
                </a:r>
                <a:endParaRPr lang="en-US" sz="2800" b="1" dirty="0">
                  <a:solidFill>
                    <a:srgbClr val="000099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3"/>
                <a:ext cx="11989406" cy="1799449"/>
              </a:xfrm>
              <a:prstGeom prst="rect">
                <a:avLst/>
              </a:prstGeom>
              <a:blipFill>
                <a:blip r:embed="rId2"/>
                <a:stretch>
                  <a:fillRect t="-1678" r="-762" b="-604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80727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2606722"/>
                <a:ext cx="11989406" cy="4097612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endParaRPr lang="en-US" b="1" dirty="0">
                  <a:solidFill>
                    <a:srgbClr val="1F3763"/>
                  </a:solidFill>
                  <a:ea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 c)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cm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d)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315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dài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cung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31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kính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R = 20 cm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</m:d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br>
                  <a:rPr lang="en-US" dirty="0"/>
                </a:br>
                <a:endParaRPr lang="en-US" dirty="0"/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2606722"/>
                <a:ext cx="11989406" cy="4097612"/>
              </a:xfrm>
              <a:prstGeom prst="rect">
                <a:avLst/>
              </a:prstGeom>
              <a:blipFill>
                <a:blip r:embed="rId6"/>
                <a:stretch>
                  <a:fillRect l="-1270" t="-192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772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173830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3.</a:t>
                </a:r>
                <a:r>
                  <a:rPr lang="en-US" sz="28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         b)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 c)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d)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𝟐𝟐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1738303"/>
              </a:xfrm>
              <a:prstGeom prst="rect">
                <a:avLst/>
              </a:prstGeom>
              <a:blipFill>
                <a:blip r:embed="rId2"/>
                <a:stretch>
                  <a:fillRect t="-2787" b="-34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7" y="94915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1200"/>
                  </a:spcAft>
                  <a:buFont typeface="+mj-lt"/>
                  <a:buAutoNum type="alphaLcParenR"/>
                </a:pPr>
                <a:r>
                  <a:rPr lang="en-US" dirty="0">
                    <a:latin typeface="Aarial"/>
                    <a:ea typeface="Calibri" panose="020F0502020204030204" pitchFamily="34" charset="0"/>
                  </a:rPr>
                  <a:t>Điểm M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trên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đường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tròn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lượng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giác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biểu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diễn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góc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lượng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giác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có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số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đo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bằng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được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xác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định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trong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hình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sau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:</a:t>
                </a:r>
                <a:endParaRPr lang="en-US" sz="2800" dirty="0">
                  <a:latin typeface="Aarial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blipFill>
                <a:blip r:embed="rId6"/>
                <a:stretch>
                  <a:fillRect l="-1270" t="-212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13095219-5572-1269-9CAF-37CD26F1A9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039" y="4141173"/>
            <a:ext cx="3227066" cy="2335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630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173830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3.</a:t>
                </a:r>
                <a:r>
                  <a:rPr lang="en-US" sz="28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         b)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 c)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d)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𝟐𝟐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1738303"/>
              </a:xfrm>
              <a:prstGeom prst="rect">
                <a:avLst/>
              </a:prstGeom>
              <a:blipFill>
                <a:blip r:embed="rId2"/>
                <a:stretch>
                  <a:fillRect t="-2787" b="-34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7" y="94915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arial"/>
                  </a:rPr>
                  <a:t>b) Ta </a:t>
                </a:r>
                <a:r>
                  <a:rPr lang="en-US" dirty="0" err="1">
                    <a:latin typeface="Aarial"/>
                  </a:rPr>
                  <a:t>có</a:t>
                </a:r>
                <a:r>
                  <a:rPr lang="en-US" dirty="0">
                    <a:latin typeface="Aarial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>
                    <a:latin typeface="Aarial"/>
                  </a:rPr>
                  <a:t>.</a:t>
                </a:r>
                <a:br>
                  <a:rPr lang="en-US" dirty="0">
                    <a:latin typeface="Aarial"/>
                  </a:rPr>
                </a:br>
                <a:r>
                  <a:rPr lang="en-US" dirty="0" err="1">
                    <a:latin typeface="Aarial"/>
                  </a:rPr>
                  <a:t>Điểm</a:t>
                </a:r>
                <a:r>
                  <a:rPr lang="en-US" dirty="0">
                    <a:latin typeface="Aarial"/>
                  </a:rPr>
                  <a:t> M </a:t>
                </a:r>
                <a:r>
                  <a:rPr lang="en-US" dirty="0" err="1">
                    <a:latin typeface="Aarial"/>
                  </a:rPr>
                  <a:t>trên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đường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tròn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lượng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giác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biểu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diễn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góc</a:t>
                </a:r>
                <a:endParaRPr lang="en-US" dirty="0">
                  <a:latin typeface="Aarial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lượng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giác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có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số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đo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bằng</a:t>
                </a:r>
                <a:r>
                  <a:rPr lang="en-US" dirty="0">
                    <a:latin typeface="Aarial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được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xác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định</a:t>
                </a:r>
                <a:endParaRPr lang="en-US" dirty="0">
                  <a:latin typeface="Aarial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trong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hình</a:t>
                </a:r>
                <a:r>
                  <a:rPr lang="en-US" dirty="0">
                    <a:latin typeface="Aarial"/>
                  </a:rPr>
                  <a:t> </a:t>
                </a:r>
                <a:r>
                  <a:rPr lang="en-US" dirty="0" err="1">
                    <a:latin typeface="Aarial"/>
                  </a:rPr>
                  <a:t>sau</a:t>
                </a:r>
                <a:r>
                  <a:rPr lang="en-US" dirty="0">
                    <a:latin typeface="Aarial"/>
                  </a:rPr>
                  <a:t>:</a:t>
                </a: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blipFill>
                <a:blip r:embed="rId6"/>
                <a:stretch>
                  <a:fillRect l="-1219" t="-212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CA132E1-4623-0077-B07A-66F775B104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216" y="3429000"/>
            <a:ext cx="2841117" cy="2890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5044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173830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3.</a:t>
                </a:r>
                <a:r>
                  <a:rPr lang="en-US" sz="28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         b)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 c)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d)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𝟐𝟐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1738303"/>
              </a:xfrm>
              <a:prstGeom prst="rect">
                <a:avLst/>
              </a:prstGeom>
              <a:blipFill>
                <a:blip r:embed="rId2"/>
                <a:stretch>
                  <a:fillRect t="-2787" b="-34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7" y="94915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>
                    <a:latin typeface="Aarial"/>
                    <a:ea typeface="Calibri" panose="020F0502020204030204" pitchFamily="34" charset="0"/>
                  </a:rPr>
                  <a:t>c)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Điểm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M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trên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đường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tròn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lượng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giác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biểu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diễn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góc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lượng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giác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có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số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đo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bằng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150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°</m:t>
                    </m:r>
                  </m:oMath>
                </a14:m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được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xác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định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</a:p>
              <a:p>
                <a:pPr marL="0" indent="0">
                  <a:lnSpc>
                    <a:spcPct val="107000"/>
                  </a:lnSpc>
                  <a:spcAft>
                    <a:spcPts val="1200"/>
                  </a:spcAft>
                  <a:buNone/>
                </a:pP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trong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hình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 </a:t>
                </a:r>
                <a:r>
                  <a:rPr lang="en-US" dirty="0" err="1">
                    <a:latin typeface="Aarial"/>
                    <a:ea typeface="Calibri" panose="020F0502020204030204" pitchFamily="34" charset="0"/>
                  </a:rPr>
                  <a:t>sau</a:t>
                </a:r>
                <a:r>
                  <a:rPr lang="en-US" dirty="0">
                    <a:latin typeface="Aarial"/>
                    <a:ea typeface="Calibri" panose="020F0502020204030204" pitchFamily="34" charset="0"/>
                  </a:rPr>
                  <a:t>:</a:t>
                </a:r>
                <a:endParaRPr lang="en-US" sz="2800" dirty="0">
                  <a:latin typeface="Aarial"/>
                  <a:ea typeface="Calibri" panose="020F0502020204030204" pitchFamily="34" charset="0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759716"/>
                <a:ext cx="11989406" cy="3716497"/>
              </a:xfrm>
              <a:prstGeom prst="rect">
                <a:avLst/>
              </a:prstGeom>
              <a:blipFill>
                <a:blip r:embed="rId6"/>
                <a:stretch>
                  <a:fillRect l="-1219" t="-2128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7495514-1455-A135-861B-28BF80EAD1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426" y="3010095"/>
            <a:ext cx="3390715" cy="2839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76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173830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3.</a:t>
                </a:r>
                <a:r>
                  <a:rPr lang="en-US" sz="2800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𝑴</m:t>
                    </m:r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                 b)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     c)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𝟏𝟓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              d)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000099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𝟐𝟐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000099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1738303"/>
              </a:xfrm>
              <a:prstGeom prst="rect">
                <a:avLst/>
              </a:prstGeom>
              <a:blipFill>
                <a:blip r:embed="rId2"/>
                <a:stretch>
                  <a:fillRect t="-2787" b="-34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7" y="949153"/>
            <a:ext cx="525943" cy="52594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083C00-EC51-4485-85B7-1049CCD82EF9}"/>
              </a:ext>
            </a:extLst>
          </p:cNvPr>
          <p:cNvSpPr txBox="1">
            <a:spLocks/>
          </p:cNvSpPr>
          <p:nvPr/>
        </p:nvSpPr>
        <p:spPr>
          <a:xfrm>
            <a:off x="159858" y="2759716"/>
            <a:ext cx="11989406" cy="371649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Blip>
                <a:blip r:embed="rId5"/>
              </a:buBlip>
            </a:pP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giải</a:t>
            </a:r>
            <a:r>
              <a:rPr lang="en-US" b="1" dirty="0">
                <a:solidFill>
                  <a:srgbClr val="1F3763"/>
                </a:solidFill>
                <a:ea typeface="Calibri" panose="020F0502020204030204" pitchFamily="34" charset="0"/>
              </a:rPr>
              <a:t>	</a:t>
            </a:r>
            <a:endParaRPr lang="en-US" b="1" dirty="0">
              <a:solidFill>
                <a:srgbClr val="1F3763"/>
              </a:solidFill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1200"/>
              </a:spcAft>
              <a:buNone/>
            </a:pPr>
            <a:r>
              <a:rPr lang="vi-VN" dirty="0">
                <a:latin typeface="Aarial"/>
                <a:ea typeface="Calibri" panose="020F0502020204030204" pitchFamily="34" charset="0"/>
              </a:rPr>
              <a:t>d) Điểm M trên đường tròn lượng giác biểu diễn </a:t>
            </a:r>
            <a:endParaRPr lang="en-US" dirty="0">
              <a:latin typeface="Aarial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1200"/>
              </a:spcAft>
              <a:buNone/>
            </a:pPr>
            <a:r>
              <a:rPr lang="vi-VN" dirty="0">
                <a:latin typeface="Aarial"/>
                <a:ea typeface="Calibri" panose="020F0502020204030204" pitchFamily="34" charset="0"/>
              </a:rPr>
              <a:t>góc lượng giác có số đo bằng -225°được xác định </a:t>
            </a:r>
            <a:endParaRPr lang="en-US" dirty="0">
              <a:latin typeface="Aarial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1200"/>
              </a:spcAft>
              <a:buNone/>
            </a:pPr>
            <a:r>
              <a:rPr lang="vi-VN" dirty="0">
                <a:latin typeface="Aarial"/>
                <a:ea typeface="Calibri" panose="020F0502020204030204" pitchFamily="34" charset="0"/>
              </a:rPr>
              <a:t>trong hình sau:</a:t>
            </a:r>
            <a:endParaRPr lang="en-US" sz="2800" dirty="0">
              <a:latin typeface="Aarial"/>
              <a:ea typeface="Calibri" panose="020F0502020204030204" pitchFamily="34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46591-AED0-E412-687B-62D435143C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743" y="3010095"/>
            <a:ext cx="3820257" cy="3104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283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1435</Words>
  <PresentationFormat>Widescreen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Yu Gothic</vt:lpstr>
      <vt:lpstr>Aarial</vt:lpstr>
      <vt:lpstr>Arial</vt:lpstr>
      <vt:lpstr>Calibri</vt:lpstr>
      <vt:lpstr>Calibri Light</vt:lpstr>
      <vt:lpstr>Cambria Math</vt:lpstr>
      <vt:lpstr>Georgia Pro Cond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2023-04-28T05:43:14Z</cp:lastPrinted>
  <dcterms:created xsi:type="dcterms:W3CDTF">2023-03-24T14:43:27Z</dcterms:created>
  <dcterms:modified xsi:type="dcterms:W3CDTF">2023-06-28T01:52:01Z</dcterms:modified>
</cp:coreProperties>
</file>