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" y="-13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B4EB8A-E655-4636-B02C-AC99290D224E}" type="datetimeFigureOut">
              <a:rPr lang="vi-VN" smtClean="0"/>
              <a:t>24/09/2017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57A3E7-939A-4CF6-9EF9-8A8C4D902BB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07297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7A3E7-939A-4CF6-9EF9-8A8C4D902BB0}" type="slidenum">
              <a:rPr lang="vi-VN" smtClean="0"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52591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66AC-12EB-4B55-8058-097675A35D66}" type="datetimeFigureOut">
              <a:rPr lang="vi-VN" smtClean="0"/>
              <a:t>24/09/2017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2F455-7829-48CA-B591-2F95A544C20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17856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66AC-12EB-4B55-8058-097675A35D66}" type="datetimeFigureOut">
              <a:rPr lang="vi-VN" smtClean="0"/>
              <a:t>24/09/2017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2F455-7829-48CA-B591-2F95A544C20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10605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66AC-12EB-4B55-8058-097675A35D66}" type="datetimeFigureOut">
              <a:rPr lang="vi-VN" smtClean="0"/>
              <a:t>24/09/2017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2F455-7829-48CA-B591-2F95A544C20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87478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66AC-12EB-4B55-8058-097675A35D66}" type="datetimeFigureOut">
              <a:rPr lang="vi-VN" smtClean="0"/>
              <a:t>24/09/2017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2F455-7829-48CA-B591-2F95A544C20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88534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66AC-12EB-4B55-8058-097675A35D66}" type="datetimeFigureOut">
              <a:rPr lang="vi-VN" smtClean="0"/>
              <a:t>24/09/2017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2F455-7829-48CA-B591-2F95A544C20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31350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66AC-12EB-4B55-8058-097675A35D66}" type="datetimeFigureOut">
              <a:rPr lang="vi-VN" smtClean="0"/>
              <a:t>24/09/2017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2F455-7829-48CA-B591-2F95A544C20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13116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66AC-12EB-4B55-8058-097675A35D66}" type="datetimeFigureOut">
              <a:rPr lang="vi-VN" smtClean="0"/>
              <a:t>24/09/2017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2F455-7829-48CA-B591-2F95A544C20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81319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66AC-12EB-4B55-8058-097675A35D66}" type="datetimeFigureOut">
              <a:rPr lang="vi-VN" smtClean="0"/>
              <a:t>24/09/2017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2F455-7829-48CA-B591-2F95A544C20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41574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66AC-12EB-4B55-8058-097675A35D66}" type="datetimeFigureOut">
              <a:rPr lang="vi-VN" smtClean="0"/>
              <a:t>24/09/2017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2F455-7829-48CA-B591-2F95A544C20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40809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66AC-12EB-4B55-8058-097675A35D66}" type="datetimeFigureOut">
              <a:rPr lang="vi-VN" smtClean="0"/>
              <a:t>24/09/2017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2F455-7829-48CA-B591-2F95A544C20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3309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66AC-12EB-4B55-8058-097675A35D66}" type="datetimeFigureOut">
              <a:rPr lang="vi-VN" smtClean="0"/>
              <a:t>24/09/2017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2F455-7829-48CA-B591-2F95A544C20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72928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566AC-12EB-4B55-8058-097675A35D66}" type="datetimeFigureOut">
              <a:rPr lang="vi-VN" smtClean="0"/>
              <a:t>24/09/2017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2F455-7829-48CA-B591-2F95A544C20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59666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2.xml"/><Relationship Id="rId18" Type="http://schemas.openxmlformats.org/officeDocument/2006/relationships/slide" Target="slide4.xml"/><Relationship Id="rId3" Type="http://schemas.openxmlformats.org/officeDocument/2006/relationships/image" Target="../media/image1.jpg"/><Relationship Id="rId7" Type="http://schemas.openxmlformats.org/officeDocument/2006/relationships/slide" Target="slide16.xml"/><Relationship Id="rId12" Type="http://schemas.openxmlformats.org/officeDocument/2006/relationships/slide" Target="slide8.xml"/><Relationship Id="rId17" Type="http://schemas.openxmlformats.org/officeDocument/2006/relationships/slide" Target="slide5.xml"/><Relationship Id="rId2" Type="http://schemas.openxmlformats.org/officeDocument/2006/relationships/notesSlide" Target="../notesSlides/notesSlide1.xml"/><Relationship Id="rId16" Type="http://schemas.openxmlformats.org/officeDocument/2006/relationships/slide" Target="slide6.xml"/><Relationship Id="rId20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11" Type="http://schemas.openxmlformats.org/officeDocument/2006/relationships/slide" Target="slide15.xml"/><Relationship Id="rId5" Type="http://schemas.openxmlformats.org/officeDocument/2006/relationships/image" Target="../media/image3.png"/><Relationship Id="rId15" Type="http://schemas.openxmlformats.org/officeDocument/2006/relationships/slide" Target="slide7.xml"/><Relationship Id="rId10" Type="http://schemas.openxmlformats.org/officeDocument/2006/relationships/slide" Target="slide9.xml"/><Relationship Id="rId19" Type="http://schemas.openxmlformats.org/officeDocument/2006/relationships/slide" Target="slide13.xml"/><Relationship Id="rId4" Type="http://schemas.openxmlformats.org/officeDocument/2006/relationships/image" Target="../media/image2.png"/><Relationship Id="rId9" Type="http://schemas.openxmlformats.org/officeDocument/2006/relationships/slide" Target="slide10.xml"/><Relationship Id="rId14" Type="http://schemas.openxmlformats.org/officeDocument/2006/relationships/slide" Target="slide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2505" y="109182"/>
            <a:ext cx="12192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8265425" y="-98035"/>
            <a:ext cx="3948752" cy="6858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grpSp>
        <p:nvGrpSpPr>
          <p:cNvPr id="12" name="Group 11"/>
          <p:cNvGrpSpPr/>
          <p:nvPr/>
        </p:nvGrpSpPr>
        <p:grpSpPr>
          <a:xfrm>
            <a:off x="8625386" y="109182"/>
            <a:ext cx="722584" cy="709684"/>
            <a:chOff x="8625386" y="109182"/>
            <a:chExt cx="722584" cy="709684"/>
          </a:xfrm>
        </p:grpSpPr>
        <p:sp>
          <p:nvSpPr>
            <p:cNvPr id="8" name="Oval 7"/>
            <p:cNvSpPr/>
            <p:nvPr/>
          </p:nvSpPr>
          <p:spPr>
            <a:xfrm>
              <a:off x="8625386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05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631107" y="279358"/>
              <a:ext cx="716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50:50</a:t>
              </a:r>
              <a:endParaRPr lang="vi-VN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9862782" y="109182"/>
            <a:ext cx="709684" cy="709684"/>
            <a:chOff x="9862782" y="109182"/>
            <a:chExt cx="709684" cy="709684"/>
          </a:xfrm>
        </p:grpSpPr>
        <p:sp>
          <p:nvSpPr>
            <p:cNvPr id="9" name="Oval 8"/>
            <p:cNvSpPr/>
            <p:nvPr/>
          </p:nvSpPr>
          <p:spPr>
            <a:xfrm>
              <a:off x="9862782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7651" y="201873"/>
              <a:ext cx="524301" cy="524301"/>
            </a:xfrm>
            <a:prstGeom prst="rect">
              <a:avLst/>
            </a:prstGeom>
          </p:spPr>
        </p:pic>
      </p:grpSp>
      <p:grpSp>
        <p:nvGrpSpPr>
          <p:cNvPr id="18" name="Group 17"/>
          <p:cNvGrpSpPr/>
          <p:nvPr/>
        </p:nvGrpSpPr>
        <p:grpSpPr>
          <a:xfrm>
            <a:off x="11169555" y="109182"/>
            <a:ext cx="709684" cy="709684"/>
            <a:chOff x="11169555" y="109182"/>
            <a:chExt cx="709684" cy="709684"/>
          </a:xfrm>
        </p:grpSpPr>
        <p:sp>
          <p:nvSpPr>
            <p:cNvPr id="10" name="Oval 9"/>
            <p:cNvSpPr/>
            <p:nvPr/>
          </p:nvSpPr>
          <p:spPr>
            <a:xfrm>
              <a:off x="11169555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5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5672" y="284644"/>
              <a:ext cx="217581" cy="280448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50843" y="284644"/>
              <a:ext cx="217581" cy="280448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18258" y="355515"/>
              <a:ext cx="217581" cy="280448"/>
            </a:xfrm>
            <a:prstGeom prst="rect">
              <a:avLst/>
            </a:prstGeom>
          </p:spPr>
        </p:pic>
      </p:grpSp>
      <p:sp>
        <p:nvSpPr>
          <p:cNvPr id="19" name="TextBox 18">
            <a:hlinkClick r:id="rId6" action="ppaction://hlinksldjump"/>
          </p:cNvPr>
          <p:cNvSpPr txBox="1"/>
          <p:nvPr/>
        </p:nvSpPr>
        <p:spPr>
          <a:xfrm>
            <a:off x="8876712" y="6390633"/>
            <a:ext cx="1656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1            100</a:t>
            </a:r>
            <a:endParaRPr lang="vi-VN" b="1" dirty="0">
              <a:solidFill>
                <a:srgbClr val="FFC000"/>
              </a:solidFill>
            </a:endParaRPr>
          </a:p>
        </p:txBody>
      </p:sp>
      <p:sp>
        <p:nvSpPr>
          <p:cNvPr id="20" name="TextBox 19">
            <a:hlinkClick r:id="rId7" action="ppaction://hlinksldjump"/>
          </p:cNvPr>
          <p:cNvSpPr txBox="1"/>
          <p:nvPr/>
        </p:nvSpPr>
        <p:spPr>
          <a:xfrm>
            <a:off x="8883585" y="1620749"/>
            <a:ext cx="1815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15         120,000</a:t>
            </a:r>
            <a:endParaRPr lang="vi-VN" b="1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hlinkClick r:id="rId8" action="ppaction://hlinksldjump"/>
          </p:cNvPr>
          <p:cNvSpPr txBox="1"/>
          <p:nvPr/>
        </p:nvSpPr>
        <p:spPr>
          <a:xfrm>
            <a:off x="8844227" y="3417351"/>
            <a:ext cx="1821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10         15,000</a:t>
            </a:r>
            <a:endParaRPr lang="vi-VN" b="1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hlinkClick r:id="rId9" action="ppaction://hlinksldjump"/>
          </p:cNvPr>
          <p:cNvSpPr txBox="1"/>
          <p:nvPr/>
        </p:nvSpPr>
        <p:spPr>
          <a:xfrm>
            <a:off x="8897652" y="3813642"/>
            <a:ext cx="1821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9            9,000</a:t>
            </a:r>
            <a:endParaRPr lang="vi-VN" b="1" dirty="0">
              <a:solidFill>
                <a:srgbClr val="FFC000"/>
              </a:solidFill>
            </a:endParaRPr>
          </a:p>
        </p:txBody>
      </p:sp>
      <p:sp>
        <p:nvSpPr>
          <p:cNvPr id="23" name="TextBox 22">
            <a:hlinkClick r:id="rId10" action="ppaction://hlinksldjump"/>
          </p:cNvPr>
          <p:cNvSpPr txBox="1"/>
          <p:nvPr/>
        </p:nvSpPr>
        <p:spPr>
          <a:xfrm>
            <a:off x="8872363" y="4159350"/>
            <a:ext cx="1821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8</a:t>
            </a:r>
            <a:r>
              <a:rPr lang="en-US" b="1" dirty="0" smtClean="0">
                <a:solidFill>
                  <a:srgbClr val="FFC000"/>
                </a:solidFill>
              </a:rPr>
              <a:t>            6,000</a:t>
            </a:r>
            <a:endParaRPr lang="vi-VN" b="1" dirty="0">
              <a:solidFill>
                <a:srgbClr val="FFC000"/>
              </a:solidFill>
            </a:endParaRPr>
          </a:p>
        </p:txBody>
      </p:sp>
      <p:sp>
        <p:nvSpPr>
          <p:cNvPr id="24" name="TextBox 23">
            <a:hlinkClick r:id="rId11" action="ppaction://hlinksldjump"/>
          </p:cNvPr>
          <p:cNvSpPr txBox="1"/>
          <p:nvPr/>
        </p:nvSpPr>
        <p:spPr>
          <a:xfrm>
            <a:off x="8883585" y="1973494"/>
            <a:ext cx="1815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14         80,000</a:t>
            </a:r>
            <a:endParaRPr lang="vi-VN" b="1" dirty="0">
              <a:solidFill>
                <a:srgbClr val="FFC000"/>
              </a:solidFill>
            </a:endParaRPr>
          </a:p>
        </p:txBody>
      </p:sp>
      <p:sp>
        <p:nvSpPr>
          <p:cNvPr id="25" name="TextBox 24">
            <a:hlinkClick r:id="rId12" action="ppaction://hlinksldjump"/>
          </p:cNvPr>
          <p:cNvSpPr txBox="1"/>
          <p:nvPr/>
        </p:nvSpPr>
        <p:spPr>
          <a:xfrm>
            <a:off x="8870748" y="4503597"/>
            <a:ext cx="1821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7            3,600</a:t>
            </a:r>
            <a:endParaRPr lang="vi-VN" b="1" dirty="0">
              <a:solidFill>
                <a:srgbClr val="FFC000"/>
              </a:solidFill>
            </a:endParaRPr>
          </a:p>
        </p:txBody>
      </p:sp>
      <p:sp>
        <p:nvSpPr>
          <p:cNvPr id="26" name="TextBox 25">
            <a:hlinkClick r:id="rId13" action="ppaction://hlinksldjump"/>
          </p:cNvPr>
          <p:cNvSpPr txBox="1"/>
          <p:nvPr/>
        </p:nvSpPr>
        <p:spPr>
          <a:xfrm>
            <a:off x="8854129" y="3016270"/>
            <a:ext cx="1821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11         25,000</a:t>
            </a:r>
            <a:endParaRPr lang="vi-VN" b="1" dirty="0">
              <a:solidFill>
                <a:srgbClr val="FFC000"/>
              </a:solidFill>
            </a:endParaRPr>
          </a:p>
        </p:txBody>
      </p:sp>
      <p:sp>
        <p:nvSpPr>
          <p:cNvPr id="27" name="TextBox 26">
            <a:hlinkClick r:id="rId14" action="ppaction://hlinksldjump"/>
          </p:cNvPr>
          <p:cNvSpPr txBox="1"/>
          <p:nvPr/>
        </p:nvSpPr>
        <p:spPr>
          <a:xfrm>
            <a:off x="8868382" y="2305678"/>
            <a:ext cx="1815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13         50,000</a:t>
            </a:r>
            <a:endParaRPr lang="vi-VN" b="1" dirty="0">
              <a:solidFill>
                <a:srgbClr val="FFC000"/>
              </a:solidFill>
            </a:endParaRPr>
          </a:p>
        </p:txBody>
      </p:sp>
      <p:sp>
        <p:nvSpPr>
          <p:cNvPr id="28" name="TextBox 27">
            <a:hlinkClick r:id="rId15" action="ppaction://hlinksldjump"/>
          </p:cNvPr>
          <p:cNvSpPr txBox="1"/>
          <p:nvPr/>
        </p:nvSpPr>
        <p:spPr>
          <a:xfrm>
            <a:off x="8870748" y="4806958"/>
            <a:ext cx="1821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6            2,000</a:t>
            </a:r>
            <a:endParaRPr lang="vi-VN" b="1" dirty="0">
              <a:solidFill>
                <a:srgbClr val="FFC000"/>
              </a:solidFill>
            </a:endParaRPr>
          </a:p>
        </p:txBody>
      </p:sp>
      <p:sp>
        <p:nvSpPr>
          <p:cNvPr id="29" name="TextBox 28">
            <a:hlinkClick r:id="rId16" action="ppaction://hlinksldjump"/>
          </p:cNvPr>
          <p:cNvSpPr txBox="1"/>
          <p:nvPr/>
        </p:nvSpPr>
        <p:spPr>
          <a:xfrm>
            <a:off x="8870748" y="5129524"/>
            <a:ext cx="1821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5            1,000</a:t>
            </a:r>
            <a:endParaRPr lang="vi-VN" b="1" dirty="0">
              <a:solidFill>
                <a:schemeClr val="bg1"/>
              </a:solidFill>
            </a:endParaRPr>
          </a:p>
        </p:txBody>
      </p:sp>
      <p:sp>
        <p:nvSpPr>
          <p:cNvPr id="30" name="TextBox 29">
            <a:hlinkClick r:id="rId17" action="ppaction://hlinksldjump"/>
          </p:cNvPr>
          <p:cNvSpPr txBox="1"/>
          <p:nvPr/>
        </p:nvSpPr>
        <p:spPr>
          <a:xfrm>
            <a:off x="8871854" y="5451508"/>
            <a:ext cx="1662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4</a:t>
            </a:r>
            <a:r>
              <a:rPr lang="en-US" b="1" dirty="0" smtClean="0">
                <a:solidFill>
                  <a:srgbClr val="FFC000"/>
                </a:solidFill>
              </a:rPr>
              <a:t>            500</a:t>
            </a:r>
            <a:endParaRPr lang="vi-VN" b="1" dirty="0">
              <a:solidFill>
                <a:srgbClr val="FFC000"/>
              </a:solidFill>
            </a:endParaRPr>
          </a:p>
        </p:txBody>
      </p:sp>
      <p:sp>
        <p:nvSpPr>
          <p:cNvPr id="31" name="TextBox 30">
            <a:hlinkClick r:id="rId18" action="ppaction://hlinksldjump"/>
          </p:cNvPr>
          <p:cNvSpPr txBox="1"/>
          <p:nvPr/>
        </p:nvSpPr>
        <p:spPr>
          <a:xfrm>
            <a:off x="8871460" y="5755519"/>
            <a:ext cx="1662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3            300</a:t>
            </a:r>
            <a:endParaRPr lang="vi-VN" b="1" dirty="0">
              <a:solidFill>
                <a:srgbClr val="FFC000"/>
              </a:solidFill>
            </a:endParaRPr>
          </a:p>
        </p:txBody>
      </p:sp>
      <p:sp>
        <p:nvSpPr>
          <p:cNvPr id="32" name="TextBox 31">
            <a:hlinkClick r:id="rId19" action="ppaction://hlinksldjump"/>
          </p:cNvPr>
          <p:cNvSpPr txBox="1"/>
          <p:nvPr/>
        </p:nvSpPr>
        <p:spPr>
          <a:xfrm>
            <a:off x="8854130" y="2658423"/>
            <a:ext cx="1815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12         35,000</a:t>
            </a:r>
            <a:endParaRPr lang="vi-VN" b="1" dirty="0">
              <a:solidFill>
                <a:srgbClr val="FFC000"/>
              </a:solidFill>
            </a:endParaRPr>
          </a:p>
        </p:txBody>
      </p:sp>
      <p:sp>
        <p:nvSpPr>
          <p:cNvPr id="33" name="TextBox 32">
            <a:hlinkClick r:id="rId20" action="ppaction://hlinksldjump"/>
          </p:cNvPr>
          <p:cNvSpPr txBox="1"/>
          <p:nvPr/>
        </p:nvSpPr>
        <p:spPr>
          <a:xfrm>
            <a:off x="8872363" y="6077248"/>
            <a:ext cx="1662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2            200</a:t>
            </a:r>
            <a:endParaRPr lang="vi-VN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432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50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50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mph" presetSubtype="0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2000" fill="hold"/>
                                        <p:tgtEl>
                                          <p:spTgt spid="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9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9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9" dur="2000" fill="hold"/>
                                        <p:tgtEl>
                                          <p:spTgt spid="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4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9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1"/>
      <p:bldP spid="29" grpId="2"/>
      <p:bldP spid="30" grpId="0"/>
      <p:bldP spid="31" grpId="0"/>
      <p:bldP spid="32" grpId="0"/>
      <p:bldP spid="3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1138"/>
          </a:xfrm>
          <a:prstGeom prst="rect">
            <a:avLst/>
          </a:prstGeom>
        </p:spPr>
      </p:pic>
      <p:sp>
        <p:nvSpPr>
          <p:cNvPr id="9" name="Flowchart: Terminator 6"/>
          <p:cNvSpPr/>
          <p:nvPr/>
        </p:nvSpPr>
        <p:spPr>
          <a:xfrm>
            <a:off x="2827175" y="1276317"/>
            <a:ext cx="6535189" cy="22058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Question 9. They ________because it is a national holiday.</a:t>
            </a:r>
            <a:endParaRPr lang="vi-VN" dirty="0"/>
          </a:p>
        </p:txBody>
      </p:sp>
      <p:sp>
        <p:nvSpPr>
          <p:cNvPr id="11" name="Flowchart: Terminator 6"/>
          <p:cNvSpPr/>
          <p:nvPr/>
        </p:nvSpPr>
        <p:spPr>
          <a:xfrm>
            <a:off x="996102" y="4203509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A: A. don’t</a:t>
            </a:r>
            <a:endParaRPr lang="vi-VN" dirty="0"/>
          </a:p>
        </p:txBody>
      </p:sp>
      <p:sp>
        <p:nvSpPr>
          <p:cNvPr id="13" name="Flowchart: Terminator 6"/>
          <p:cNvSpPr/>
          <p:nvPr/>
        </p:nvSpPr>
        <p:spPr>
          <a:xfrm>
            <a:off x="7089827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D:  won’t work </a:t>
            </a:r>
            <a:endParaRPr lang="vi-VN" dirty="0"/>
          </a:p>
        </p:txBody>
      </p:sp>
      <p:sp>
        <p:nvSpPr>
          <p:cNvPr id="14" name="Flowchart: Terminator 6"/>
          <p:cNvSpPr/>
          <p:nvPr/>
        </p:nvSpPr>
        <p:spPr>
          <a:xfrm>
            <a:off x="996101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C:. haven’t worked  </a:t>
            </a:r>
            <a:endParaRPr lang="vi-VN" dirty="0"/>
          </a:p>
        </p:txBody>
      </p:sp>
      <p:sp>
        <p:nvSpPr>
          <p:cNvPr id="15" name="Flowchart: Terminator 6"/>
          <p:cNvSpPr/>
          <p:nvPr/>
        </p:nvSpPr>
        <p:spPr>
          <a:xfrm>
            <a:off x="7089827" y="4203508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B: aren’t working</a:t>
            </a:r>
            <a:endParaRPr lang="vi-VN" dirty="0"/>
          </a:p>
        </p:txBody>
      </p:sp>
      <p:grpSp>
        <p:nvGrpSpPr>
          <p:cNvPr id="17" name="Group 16"/>
          <p:cNvGrpSpPr/>
          <p:nvPr/>
        </p:nvGrpSpPr>
        <p:grpSpPr>
          <a:xfrm>
            <a:off x="8625386" y="109182"/>
            <a:ext cx="722584" cy="709684"/>
            <a:chOff x="8625386" y="109182"/>
            <a:chExt cx="722584" cy="709684"/>
          </a:xfrm>
        </p:grpSpPr>
        <p:sp>
          <p:nvSpPr>
            <p:cNvPr id="18" name="Oval 17"/>
            <p:cNvSpPr/>
            <p:nvPr/>
          </p:nvSpPr>
          <p:spPr>
            <a:xfrm>
              <a:off x="8625386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05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631107" y="279358"/>
              <a:ext cx="716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50:50</a:t>
              </a:r>
              <a:endParaRPr lang="vi-VN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862782" y="109182"/>
            <a:ext cx="709684" cy="709684"/>
            <a:chOff x="9862782" y="109182"/>
            <a:chExt cx="709684" cy="709684"/>
          </a:xfrm>
        </p:grpSpPr>
        <p:sp>
          <p:nvSpPr>
            <p:cNvPr id="16" name="Oval 15"/>
            <p:cNvSpPr/>
            <p:nvPr/>
          </p:nvSpPr>
          <p:spPr>
            <a:xfrm>
              <a:off x="9862782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7651" y="201873"/>
              <a:ext cx="524301" cy="524301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11169555" y="109182"/>
            <a:ext cx="709684" cy="709684"/>
            <a:chOff x="11169555" y="109182"/>
            <a:chExt cx="709684" cy="709684"/>
          </a:xfrm>
        </p:grpSpPr>
        <p:sp>
          <p:nvSpPr>
            <p:cNvPr id="22" name="Oval 21"/>
            <p:cNvSpPr/>
            <p:nvPr/>
          </p:nvSpPr>
          <p:spPr>
            <a:xfrm>
              <a:off x="11169555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5672" y="284644"/>
              <a:ext cx="217581" cy="280448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50843" y="284644"/>
              <a:ext cx="217581" cy="280448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18258" y="355515"/>
              <a:ext cx="217581" cy="280448"/>
            </a:xfrm>
            <a:prstGeom prst="rect">
              <a:avLst/>
            </a:prstGeom>
          </p:spPr>
        </p:pic>
      </p:grpSp>
      <p:sp>
        <p:nvSpPr>
          <p:cNvPr id="27" name="Right Arrow 26">
            <a:hlinkClick r:id="rId5" action="ppaction://hlinksldjump"/>
          </p:cNvPr>
          <p:cNvSpPr/>
          <p:nvPr/>
        </p:nvSpPr>
        <p:spPr>
          <a:xfrm>
            <a:off x="1312522" y="117916"/>
            <a:ext cx="928048" cy="894349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082" y="2334683"/>
            <a:ext cx="4991100" cy="32099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33" name="Group 32"/>
          <p:cNvGrpSpPr/>
          <p:nvPr/>
        </p:nvGrpSpPr>
        <p:grpSpPr>
          <a:xfrm>
            <a:off x="7161263" y="2035786"/>
            <a:ext cx="4093022" cy="4132558"/>
            <a:chOff x="3762138" y="1281437"/>
            <a:chExt cx="4093022" cy="4132558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62138" y="1281437"/>
              <a:ext cx="4093022" cy="409302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32" name="TextBox 31"/>
            <p:cNvSpPr txBox="1"/>
            <p:nvPr/>
          </p:nvSpPr>
          <p:spPr>
            <a:xfrm>
              <a:off x="5105396" y="5044663"/>
              <a:ext cx="13853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pc="300" dirty="0" smtClean="0"/>
                <a:t>CALLING!</a:t>
              </a:r>
              <a:endParaRPr lang="vi-VN" b="1" spc="3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461777" y="117916"/>
            <a:ext cx="894349" cy="894349"/>
            <a:chOff x="2461777" y="117916"/>
            <a:chExt cx="894349" cy="894349"/>
          </a:xfrm>
        </p:grpSpPr>
        <p:sp>
          <p:nvSpPr>
            <p:cNvPr id="34" name="Oval 33"/>
            <p:cNvSpPr/>
            <p:nvPr/>
          </p:nvSpPr>
          <p:spPr>
            <a:xfrm>
              <a:off x="2461777" y="117916"/>
              <a:ext cx="894349" cy="8943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70074" y="307850"/>
              <a:ext cx="7016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Key</a:t>
              </a:r>
              <a:endParaRPr lang="vi-VN" sz="28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000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1138"/>
          </a:xfrm>
          <a:prstGeom prst="rect">
            <a:avLst/>
          </a:prstGeom>
        </p:spPr>
      </p:pic>
      <p:sp>
        <p:nvSpPr>
          <p:cNvPr id="9" name="Flowchart: Terminator 6"/>
          <p:cNvSpPr/>
          <p:nvPr/>
        </p:nvSpPr>
        <p:spPr>
          <a:xfrm>
            <a:off x="2827175" y="1276317"/>
            <a:ext cx="6535189" cy="22058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Question 10 .She’s finished the course, ____________? </a:t>
            </a:r>
            <a:endParaRPr lang="vi-VN" dirty="0"/>
          </a:p>
        </p:txBody>
      </p:sp>
      <p:sp>
        <p:nvSpPr>
          <p:cNvPr id="11" name="Flowchart: Terminator 6"/>
          <p:cNvSpPr/>
          <p:nvPr/>
        </p:nvSpPr>
        <p:spPr>
          <a:xfrm>
            <a:off x="996102" y="4203509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A. isn’t she    </a:t>
            </a:r>
            <a:endParaRPr lang="vi-VN" dirty="0"/>
          </a:p>
        </p:txBody>
      </p:sp>
      <p:sp>
        <p:nvSpPr>
          <p:cNvPr id="13" name="Flowchart: Terminator 6"/>
          <p:cNvSpPr/>
          <p:nvPr/>
        </p:nvSpPr>
        <p:spPr>
          <a:xfrm>
            <a:off x="7089827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D. didn’t she </a:t>
            </a:r>
          </a:p>
        </p:txBody>
      </p:sp>
      <p:sp>
        <p:nvSpPr>
          <p:cNvPr id="14" name="Flowchart: Terminator 6"/>
          <p:cNvSpPr/>
          <p:nvPr/>
        </p:nvSpPr>
        <p:spPr>
          <a:xfrm>
            <a:off x="996102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C. hasn’t she  </a:t>
            </a:r>
            <a:endParaRPr lang="vi-VN" dirty="0"/>
          </a:p>
        </p:txBody>
      </p:sp>
      <p:sp>
        <p:nvSpPr>
          <p:cNvPr id="15" name="Flowchart: Terminator 6"/>
          <p:cNvSpPr/>
          <p:nvPr/>
        </p:nvSpPr>
        <p:spPr>
          <a:xfrm>
            <a:off x="7089827" y="4203508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B. doesn’t she </a:t>
            </a:r>
            <a:endParaRPr lang="vi-VN" dirty="0"/>
          </a:p>
        </p:txBody>
      </p:sp>
      <p:grpSp>
        <p:nvGrpSpPr>
          <p:cNvPr id="17" name="Group 16"/>
          <p:cNvGrpSpPr/>
          <p:nvPr/>
        </p:nvGrpSpPr>
        <p:grpSpPr>
          <a:xfrm>
            <a:off x="8625386" y="109182"/>
            <a:ext cx="722584" cy="709684"/>
            <a:chOff x="8625386" y="109182"/>
            <a:chExt cx="722584" cy="709684"/>
          </a:xfrm>
        </p:grpSpPr>
        <p:sp>
          <p:nvSpPr>
            <p:cNvPr id="18" name="Oval 17"/>
            <p:cNvSpPr/>
            <p:nvPr/>
          </p:nvSpPr>
          <p:spPr>
            <a:xfrm>
              <a:off x="8625386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05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631107" y="279358"/>
              <a:ext cx="716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50:50</a:t>
              </a:r>
              <a:endParaRPr lang="vi-VN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862782" y="109182"/>
            <a:ext cx="709684" cy="709684"/>
            <a:chOff x="9862782" y="109182"/>
            <a:chExt cx="709684" cy="709684"/>
          </a:xfrm>
        </p:grpSpPr>
        <p:sp>
          <p:nvSpPr>
            <p:cNvPr id="16" name="Oval 15"/>
            <p:cNvSpPr/>
            <p:nvPr/>
          </p:nvSpPr>
          <p:spPr>
            <a:xfrm>
              <a:off x="9862782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7651" y="201873"/>
              <a:ext cx="524301" cy="524301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11169555" y="109182"/>
            <a:ext cx="709684" cy="709684"/>
            <a:chOff x="11169555" y="109182"/>
            <a:chExt cx="709684" cy="709684"/>
          </a:xfrm>
        </p:grpSpPr>
        <p:sp>
          <p:nvSpPr>
            <p:cNvPr id="22" name="Oval 21"/>
            <p:cNvSpPr/>
            <p:nvPr/>
          </p:nvSpPr>
          <p:spPr>
            <a:xfrm>
              <a:off x="11169555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5672" y="284644"/>
              <a:ext cx="217581" cy="280448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50843" y="284644"/>
              <a:ext cx="217581" cy="280448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18258" y="355515"/>
              <a:ext cx="217581" cy="280448"/>
            </a:xfrm>
            <a:prstGeom prst="rect">
              <a:avLst/>
            </a:prstGeom>
          </p:spPr>
        </p:pic>
      </p:grpSp>
      <p:sp>
        <p:nvSpPr>
          <p:cNvPr id="27" name="Right Arrow 26">
            <a:hlinkClick r:id="rId5" action="ppaction://hlinksldjump"/>
          </p:cNvPr>
          <p:cNvSpPr/>
          <p:nvPr/>
        </p:nvSpPr>
        <p:spPr>
          <a:xfrm>
            <a:off x="1312522" y="117916"/>
            <a:ext cx="928048" cy="894349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17200" y="2929305"/>
            <a:ext cx="4991100" cy="3238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33" name="Group 32"/>
          <p:cNvGrpSpPr/>
          <p:nvPr/>
        </p:nvGrpSpPr>
        <p:grpSpPr>
          <a:xfrm>
            <a:off x="7566611" y="2558917"/>
            <a:ext cx="4093022" cy="4132558"/>
            <a:chOff x="3762138" y="1281437"/>
            <a:chExt cx="4093022" cy="4132558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62138" y="1281437"/>
              <a:ext cx="4093022" cy="409302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32" name="TextBox 31"/>
            <p:cNvSpPr txBox="1"/>
            <p:nvPr/>
          </p:nvSpPr>
          <p:spPr>
            <a:xfrm>
              <a:off x="5105396" y="5044663"/>
              <a:ext cx="13853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pc="300" dirty="0" smtClean="0"/>
                <a:t>CALLING!</a:t>
              </a:r>
              <a:endParaRPr lang="vi-VN" b="1" spc="3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461777" y="117916"/>
            <a:ext cx="894349" cy="894349"/>
            <a:chOff x="2461777" y="117916"/>
            <a:chExt cx="894349" cy="894349"/>
          </a:xfrm>
        </p:grpSpPr>
        <p:sp>
          <p:nvSpPr>
            <p:cNvPr id="34" name="Oval 33"/>
            <p:cNvSpPr/>
            <p:nvPr/>
          </p:nvSpPr>
          <p:spPr>
            <a:xfrm>
              <a:off x="2461777" y="117916"/>
              <a:ext cx="894349" cy="8943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70074" y="307850"/>
              <a:ext cx="7016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Key</a:t>
              </a:r>
              <a:endParaRPr lang="vi-VN" sz="28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8541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1138"/>
          </a:xfrm>
          <a:prstGeom prst="rect">
            <a:avLst/>
          </a:prstGeom>
        </p:spPr>
      </p:pic>
      <p:sp>
        <p:nvSpPr>
          <p:cNvPr id="9" name="Flowchart: Terminator 6"/>
          <p:cNvSpPr/>
          <p:nvPr/>
        </p:nvSpPr>
        <p:spPr>
          <a:xfrm>
            <a:off x="2827175" y="1276317"/>
            <a:ext cx="6535189" cy="22058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Question 11:“Would you like a beer?” “ Not while I’m ___________”</a:t>
            </a:r>
            <a:endParaRPr lang="vi-VN" dirty="0"/>
          </a:p>
        </p:txBody>
      </p:sp>
      <p:sp>
        <p:nvSpPr>
          <p:cNvPr id="11" name="Flowchart: Terminator 6"/>
          <p:cNvSpPr/>
          <p:nvPr/>
        </p:nvSpPr>
        <p:spPr>
          <a:xfrm>
            <a:off x="996102" y="4203509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A. in the act</a:t>
            </a:r>
            <a:endParaRPr lang="vi-VN" dirty="0"/>
          </a:p>
        </p:txBody>
      </p:sp>
      <p:sp>
        <p:nvSpPr>
          <p:cNvPr id="13" name="Flowchart: Terminator 6"/>
          <p:cNvSpPr/>
          <p:nvPr/>
        </p:nvSpPr>
        <p:spPr>
          <a:xfrm>
            <a:off x="7089827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D.on</a:t>
            </a:r>
            <a:r>
              <a:rPr lang="en-US" dirty="0" smtClean="0"/>
              <a:t> </a:t>
            </a:r>
            <a:r>
              <a:rPr lang="en-US" dirty="0" smtClean="0"/>
              <a:t>duty</a:t>
            </a:r>
            <a:endParaRPr lang="vi-VN" dirty="0"/>
          </a:p>
        </p:txBody>
      </p:sp>
      <p:sp>
        <p:nvSpPr>
          <p:cNvPr id="14" name="Flowchart: Terminator 6"/>
          <p:cNvSpPr/>
          <p:nvPr/>
        </p:nvSpPr>
        <p:spPr>
          <a:xfrm>
            <a:off x="996101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C. </a:t>
            </a:r>
            <a:r>
              <a:rPr lang="en-US" dirty="0"/>
              <a:t>under control</a:t>
            </a:r>
            <a:endParaRPr lang="vi-VN" dirty="0"/>
          </a:p>
        </p:txBody>
      </p:sp>
      <p:sp>
        <p:nvSpPr>
          <p:cNvPr id="15" name="Flowchart: Terminator 6"/>
          <p:cNvSpPr/>
          <p:nvPr/>
        </p:nvSpPr>
        <p:spPr>
          <a:xfrm>
            <a:off x="7089827" y="4203508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B. in order              </a:t>
            </a:r>
            <a:endParaRPr lang="vi-VN" dirty="0"/>
          </a:p>
        </p:txBody>
      </p:sp>
      <p:grpSp>
        <p:nvGrpSpPr>
          <p:cNvPr id="17" name="Group 16"/>
          <p:cNvGrpSpPr/>
          <p:nvPr/>
        </p:nvGrpSpPr>
        <p:grpSpPr>
          <a:xfrm>
            <a:off x="8625386" y="109182"/>
            <a:ext cx="722584" cy="709684"/>
            <a:chOff x="8625386" y="109182"/>
            <a:chExt cx="722584" cy="709684"/>
          </a:xfrm>
        </p:grpSpPr>
        <p:sp>
          <p:nvSpPr>
            <p:cNvPr id="18" name="Oval 17"/>
            <p:cNvSpPr/>
            <p:nvPr/>
          </p:nvSpPr>
          <p:spPr>
            <a:xfrm>
              <a:off x="8625386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05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631107" y="279358"/>
              <a:ext cx="716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50:50</a:t>
              </a:r>
              <a:endParaRPr lang="vi-VN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862782" y="109182"/>
            <a:ext cx="709684" cy="709684"/>
            <a:chOff x="9862782" y="109182"/>
            <a:chExt cx="709684" cy="709684"/>
          </a:xfrm>
        </p:grpSpPr>
        <p:sp>
          <p:nvSpPr>
            <p:cNvPr id="16" name="Oval 15"/>
            <p:cNvSpPr/>
            <p:nvPr/>
          </p:nvSpPr>
          <p:spPr>
            <a:xfrm>
              <a:off x="9862782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7651" y="201873"/>
              <a:ext cx="524301" cy="524301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11169555" y="109182"/>
            <a:ext cx="709684" cy="709684"/>
            <a:chOff x="11169555" y="109182"/>
            <a:chExt cx="709684" cy="709684"/>
          </a:xfrm>
        </p:grpSpPr>
        <p:sp>
          <p:nvSpPr>
            <p:cNvPr id="22" name="Oval 21"/>
            <p:cNvSpPr/>
            <p:nvPr/>
          </p:nvSpPr>
          <p:spPr>
            <a:xfrm>
              <a:off x="11169555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5672" y="284644"/>
              <a:ext cx="217581" cy="280448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50843" y="284644"/>
              <a:ext cx="217581" cy="280448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18258" y="355515"/>
              <a:ext cx="217581" cy="280448"/>
            </a:xfrm>
            <a:prstGeom prst="rect">
              <a:avLst/>
            </a:prstGeom>
          </p:spPr>
        </p:pic>
      </p:grpSp>
      <p:sp>
        <p:nvSpPr>
          <p:cNvPr id="27" name="Right Arrow 26">
            <a:hlinkClick r:id="rId5" action="ppaction://hlinksldjump"/>
          </p:cNvPr>
          <p:cNvSpPr/>
          <p:nvPr/>
        </p:nvSpPr>
        <p:spPr>
          <a:xfrm>
            <a:off x="1312522" y="117916"/>
            <a:ext cx="928048" cy="894349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550" y="2490571"/>
            <a:ext cx="4961912" cy="3238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33" name="Group 32"/>
          <p:cNvGrpSpPr/>
          <p:nvPr/>
        </p:nvGrpSpPr>
        <p:grpSpPr>
          <a:xfrm>
            <a:off x="7068516" y="1198342"/>
            <a:ext cx="4093022" cy="4132558"/>
            <a:chOff x="3762138" y="1281437"/>
            <a:chExt cx="4093022" cy="4132558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62138" y="1281437"/>
              <a:ext cx="4093022" cy="409302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32" name="TextBox 31"/>
            <p:cNvSpPr txBox="1"/>
            <p:nvPr/>
          </p:nvSpPr>
          <p:spPr>
            <a:xfrm>
              <a:off x="5105396" y="5044663"/>
              <a:ext cx="13853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pc="300" dirty="0" smtClean="0"/>
                <a:t>CALLING!</a:t>
              </a:r>
              <a:endParaRPr lang="vi-VN" b="1" spc="3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461777" y="117916"/>
            <a:ext cx="894349" cy="894349"/>
            <a:chOff x="2461777" y="117916"/>
            <a:chExt cx="894349" cy="894349"/>
          </a:xfrm>
        </p:grpSpPr>
        <p:sp>
          <p:nvSpPr>
            <p:cNvPr id="34" name="Oval 33"/>
            <p:cNvSpPr/>
            <p:nvPr/>
          </p:nvSpPr>
          <p:spPr>
            <a:xfrm>
              <a:off x="2461777" y="117916"/>
              <a:ext cx="894349" cy="8943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70074" y="307850"/>
              <a:ext cx="7016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Key</a:t>
              </a:r>
              <a:endParaRPr lang="vi-VN" sz="28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2568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1138"/>
          </a:xfrm>
          <a:prstGeom prst="rect">
            <a:avLst/>
          </a:prstGeom>
        </p:spPr>
      </p:pic>
      <p:sp>
        <p:nvSpPr>
          <p:cNvPr id="9" name="Flowchart: Terminator 6"/>
          <p:cNvSpPr/>
          <p:nvPr/>
        </p:nvSpPr>
        <p:spPr>
          <a:xfrm>
            <a:off x="2827175" y="1276317"/>
            <a:ext cx="6535189" cy="22058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Question </a:t>
            </a:r>
            <a:r>
              <a:rPr lang="en-US" dirty="0" smtClean="0"/>
              <a:t>12. </a:t>
            </a:r>
            <a:r>
              <a:rPr lang="en-US" dirty="0"/>
              <a:t>Some friends of mine are really fashion-conscious, while __________ are quite simple.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vi-VN" dirty="0"/>
          </a:p>
        </p:txBody>
      </p:sp>
      <p:sp>
        <p:nvSpPr>
          <p:cNvPr id="11" name="Flowchart: Terminator 6"/>
          <p:cNvSpPr/>
          <p:nvPr/>
        </p:nvSpPr>
        <p:spPr>
          <a:xfrm>
            <a:off x="996102" y="4203509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A. some </a:t>
            </a:r>
            <a:r>
              <a:rPr lang="en-US" dirty="0" smtClean="0"/>
              <a:t>others</a:t>
            </a:r>
            <a:endParaRPr lang="en-US" dirty="0"/>
          </a:p>
        </p:txBody>
      </p:sp>
      <p:sp>
        <p:nvSpPr>
          <p:cNvPr id="13" name="Flowchart: Terminator 6"/>
          <p:cNvSpPr/>
          <p:nvPr/>
        </p:nvSpPr>
        <p:spPr>
          <a:xfrm>
            <a:off x="7089827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D. the other</a:t>
            </a:r>
            <a:endParaRPr lang="en-US" dirty="0"/>
          </a:p>
        </p:txBody>
      </p:sp>
      <p:sp>
        <p:nvSpPr>
          <p:cNvPr id="14" name="Flowchart: Terminator 6"/>
          <p:cNvSpPr/>
          <p:nvPr/>
        </p:nvSpPr>
        <p:spPr>
          <a:xfrm>
            <a:off x="996101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C. </a:t>
            </a:r>
            <a:r>
              <a:rPr lang="en-US" dirty="0" err="1" smtClean="0"/>
              <a:t>anothers</a:t>
            </a:r>
            <a:endParaRPr lang="en-US" dirty="0"/>
          </a:p>
        </p:txBody>
      </p:sp>
      <p:sp>
        <p:nvSpPr>
          <p:cNvPr id="15" name="Flowchart: Terminator 6"/>
          <p:cNvSpPr/>
          <p:nvPr/>
        </p:nvSpPr>
        <p:spPr>
          <a:xfrm>
            <a:off x="7089827" y="4203508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B. some </a:t>
            </a:r>
            <a:r>
              <a:rPr lang="en-US" dirty="0" smtClean="0"/>
              <a:t>other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8625386" y="109182"/>
            <a:ext cx="722584" cy="709684"/>
            <a:chOff x="8625386" y="109182"/>
            <a:chExt cx="722584" cy="709684"/>
          </a:xfrm>
        </p:grpSpPr>
        <p:sp>
          <p:nvSpPr>
            <p:cNvPr id="18" name="Oval 17"/>
            <p:cNvSpPr/>
            <p:nvPr/>
          </p:nvSpPr>
          <p:spPr>
            <a:xfrm>
              <a:off x="8625386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05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631107" y="279358"/>
              <a:ext cx="716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50:50</a:t>
              </a:r>
              <a:endParaRPr lang="vi-VN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862782" y="109182"/>
            <a:ext cx="709684" cy="709684"/>
            <a:chOff x="9862782" y="109182"/>
            <a:chExt cx="709684" cy="709684"/>
          </a:xfrm>
        </p:grpSpPr>
        <p:sp>
          <p:nvSpPr>
            <p:cNvPr id="16" name="Oval 15"/>
            <p:cNvSpPr/>
            <p:nvPr/>
          </p:nvSpPr>
          <p:spPr>
            <a:xfrm>
              <a:off x="9862782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7651" y="201873"/>
              <a:ext cx="524301" cy="524301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11169555" y="109182"/>
            <a:ext cx="709684" cy="709684"/>
            <a:chOff x="11169555" y="109182"/>
            <a:chExt cx="709684" cy="709684"/>
          </a:xfrm>
        </p:grpSpPr>
        <p:sp>
          <p:nvSpPr>
            <p:cNvPr id="22" name="Oval 21"/>
            <p:cNvSpPr/>
            <p:nvPr/>
          </p:nvSpPr>
          <p:spPr>
            <a:xfrm>
              <a:off x="11169555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5672" y="284644"/>
              <a:ext cx="217581" cy="280448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50843" y="284644"/>
              <a:ext cx="217581" cy="280448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18258" y="355515"/>
              <a:ext cx="217581" cy="280448"/>
            </a:xfrm>
            <a:prstGeom prst="rect">
              <a:avLst/>
            </a:prstGeom>
          </p:spPr>
        </p:pic>
      </p:grpSp>
      <p:sp>
        <p:nvSpPr>
          <p:cNvPr id="27" name="Right Arrow 26">
            <a:hlinkClick r:id="rId5" action="ppaction://hlinksldjump"/>
          </p:cNvPr>
          <p:cNvSpPr/>
          <p:nvPr/>
        </p:nvSpPr>
        <p:spPr>
          <a:xfrm>
            <a:off x="1312522" y="117916"/>
            <a:ext cx="928048" cy="894349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715" y="3246364"/>
            <a:ext cx="4991100" cy="32105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33" name="Group 32"/>
          <p:cNvGrpSpPr/>
          <p:nvPr/>
        </p:nvGrpSpPr>
        <p:grpSpPr>
          <a:xfrm>
            <a:off x="7485409" y="2409297"/>
            <a:ext cx="4093022" cy="4132558"/>
            <a:chOff x="3762138" y="1281437"/>
            <a:chExt cx="4093022" cy="4132558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62138" y="1281437"/>
              <a:ext cx="4093022" cy="409302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32" name="TextBox 31"/>
            <p:cNvSpPr txBox="1"/>
            <p:nvPr/>
          </p:nvSpPr>
          <p:spPr>
            <a:xfrm>
              <a:off x="5105396" y="5044663"/>
              <a:ext cx="13853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pc="300" dirty="0" smtClean="0"/>
                <a:t>CALLING!</a:t>
              </a:r>
              <a:endParaRPr lang="vi-VN" b="1" spc="3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461777" y="117916"/>
            <a:ext cx="894349" cy="894349"/>
            <a:chOff x="2461777" y="117916"/>
            <a:chExt cx="894349" cy="894349"/>
          </a:xfrm>
        </p:grpSpPr>
        <p:sp>
          <p:nvSpPr>
            <p:cNvPr id="34" name="Oval 33"/>
            <p:cNvSpPr/>
            <p:nvPr/>
          </p:nvSpPr>
          <p:spPr>
            <a:xfrm>
              <a:off x="2461777" y="117916"/>
              <a:ext cx="894349" cy="8943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70074" y="307850"/>
              <a:ext cx="7016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Key</a:t>
              </a:r>
              <a:endParaRPr lang="vi-VN" sz="28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241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1138"/>
          </a:xfrm>
          <a:prstGeom prst="rect">
            <a:avLst/>
          </a:prstGeom>
        </p:spPr>
      </p:pic>
      <p:sp>
        <p:nvSpPr>
          <p:cNvPr id="9" name="Flowchart: Terminator 6"/>
          <p:cNvSpPr/>
          <p:nvPr/>
        </p:nvSpPr>
        <p:spPr>
          <a:xfrm>
            <a:off x="2827175" y="1276317"/>
            <a:ext cx="6535189" cy="22058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Question </a:t>
            </a:r>
            <a:r>
              <a:rPr lang="en-US" dirty="0"/>
              <a:t>13: Janet has left home and is ______ of her parents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1" name="Flowchart: Terminator 6"/>
          <p:cNvSpPr/>
          <p:nvPr/>
        </p:nvSpPr>
        <p:spPr>
          <a:xfrm>
            <a:off x="996102" y="4203509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A. </a:t>
            </a:r>
            <a:r>
              <a:rPr lang="en-US" dirty="0"/>
              <a:t>dependently</a:t>
            </a:r>
          </a:p>
          <a:p>
            <a:pPr algn="ctr"/>
            <a:endParaRPr lang="en-US" dirty="0"/>
          </a:p>
        </p:txBody>
      </p:sp>
      <p:sp>
        <p:nvSpPr>
          <p:cNvPr id="13" name="Flowchart: Terminator 6"/>
          <p:cNvSpPr/>
          <p:nvPr/>
        </p:nvSpPr>
        <p:spPr>
          <a:xfrm>
            <a:off x="7089827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D. depend</a:t>
            </a:r>
            <a:endParaRPr lang="en-US" dirty="0"/>
          </a:p>
        </p:txBody>
      </p:sp>
      <p:sp>
        <p:nvSpPr>
          <p:cNvPr id="14" name="Flowchart: Terminator 6"/>
          <p:cNvSpPr/>
          <p:nvPr/>
        </p:nvSpPr>
        <p:spPr>
          <a:xfrm>
            <a:off x="996101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C. </a:t>
            </a:r>
            <a:r>
              <a:rPr lang="en-US" dirty="0" smtClean="0"/>
              <a:t>independent</a:t>
            </a:r>
            <a:endParaRPr lang="en-US" dirty="0"/>
          </a:p>
        </p:txBody>
      </p:sp>
      <p:sp>
        <p:nvSpPr>
          <p:cNvPr id="15" name="Flowchart: Terminator 6"/>
          <p:cNvSpPr/>
          <p:nvPr/>
        </p:nvSpPr>
        <p:spPr>
          <a:xfrm>
            <a:off x="7089827" y="4203508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B:dependent</a:t>
            </a:r>
          </a:p>
          <a:p>
            <a:pPr algn="ctr"/>
            <a:r>
              <a:rPr lang="en-US" dirty="0" smtClean="0"/>
              <a:t> </a:t>
            </a:r>
            <a:endParaRPr lang="vi-VN" dirty="0"/>
          </a:p>
        </p:txBody>
      </p:sp>
      <p:grpSp>
        <p:nvGrpSpPr>
          <p:cNvPr id="17" name="Group 16"/>
          <p:cNvGrpSpPr/>
          <p:nvPr/>
        </p:nvGrpSpPr>
        <p:grpSpPr>
          <a:xfrm>
            <a:off x="8625386" y="109182"/>
            <a:ext cx="722584" cy="709684"/>
            <a:chOff x="8625386" y="109182"/>
            <a:chExt cx="722584" cy="709684"/>
          </a:xfrm>
        </p:grpSpPr>
        <p:sp>
          <p:nvSpPr>
            <p:cNvPr id="18" name="Oval 17"/>
            <p:cNvSpPr/>
            <p:nvPr/>
          </p:nvSpPr>
          <p:spPr>
            <a:xfrm>
              <a:off x="8625386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05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631107" y="279358"/>
              <a:ext cx="716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50:50</a:t>
              </a:r>
              <a:endParaRPr lang="vi-VN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862782" y="109182"/>
            <a:ext cx="709684" cy="709684"/>
            <a:chOff x="9862782" y="109182"/>
            <a:chExt cx="709684" cy="709684"/>
          </a:xfrm>
        </p:grpSpPr>
        <p:sp>
          <p:nvSpPr>
            <p:cNvPr id="16" name="Oval 15"/>
            <p:cNvSpPr/>
            <p:nvPr/>
          </p:nvSpPr>
          <p:spPr>
            <a:xfrm>
              <a:off x="9862782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7651" y="201873"/>
              <a:ext cx="524301" cy="524301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11169555" y="109182"/>
            <a:ext cx="709684" cy="709684"/>
            <a:chOff x="11169555" y="109182"/>
            <a:chExt cx="709684" cy="709684"/>
          </a:xfrm>
        </p:grpSpPr>
        <p:sp>
          <p:nvSpPr>
            <p:cNvPr id="22" name="Oval 21"/>
            <p:cNvSpPr/>
            <p:nvPr/>
          </p:nvSpPr>
          <p:spPr>
            <a:xfrm>
              <a:off x="11169555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5672" y="284644"/>
              <a:ext cx="217581" cy="280448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50843" y="284644"/>
              <a:ext cx="217581" cy="280448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18258" y="355515"/>
              <a:ext cx="217581" cy="280448"/>
            </a:xfrm>
            <a:prstGeom prst="rect">
              <a:avLst/>
            </a:prstGeom>
          </p:spPr>
        </p:pic>
      </p:grpSp>
      <p:sp>
        <p:nvSpPr>
          <p:cNvPr id="27" name="Right Arrow 26">
            <a:hlinkClick r:id="rId5" action="ppaction://hlinksldjump"/>
          </p:cNvPr>
          <p:cNvSpPr/>
          <p:nvPr/>
        </p:nvSpPr>
        <p:spPr>
          <a:xfrm>
            <a:off x="1312522" y="117916"/>
            <a:ext cx="928048" cy="894349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139" y="3301509"/>
            <a:ext cx="4991100" cy="32099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33" name="Group 32"/>
          <p:cNvGrpSpPr/>
          <p:nvPr/>
        </p:nvGrpSpPr>
        <p:grpSpPr>
          <a:xfrm>
            <a:off x="7334950" y="2364622"/>
            <a:ext cx="4093022" cy="4132558"/>
            <a:chOff x="3762138" y="1281437"/>
            <a:chExt cx="4093022" cy="4132558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62138" y="1281437"/>
              <a:ext cx="4093022" cy="409302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32" name="TextBox 31"/>
            <p:cNvSpPr txBox="1"/>
            <p:nvPr/>
          </p:nvSpPr>
          <p:spPr>
            <a:xfrm>
              <a:off x="5105396" y="5044663"/>
              <a:ext cx="13853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pc="300" dirty="0" smtClean="0"/>
                <a:t>CALLING!</a:t>
              </a:r>
              <a:endParaRPr lang="vi-VN" b="1" spc="3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461777" y="117916"/>
            <a:ext cx="894349" cy="894349"/>
            <a:chOff x="2461777" y="117916"/>
            <a:chExt cx="894349" cy="894349"/>
          </a:xfrm>
        </p:grpSpPr>
        <p:sp>
          <p:nvSpPr>
            <p:cNvPr id="34" name="Oval 33"/>
            <p:cNvSpPr/>
            <p:nvPr/>
          </p:nvSpPr>
          <p:spPr>
            <a:xfrm>
              <a:off x="2461777" y="117916"/>
              <a:ext cx="894349" cy="8943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70074" y="307850"/>
              <a:ext cx="7016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Key</a:t>
              </a:r>
              <a:endParaRPr lang="vi-VN" sz="28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576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1138"/>
          </a:xfrm>
          <a:prstGeom prst="rect">
            <a:avLst/>
          </a:prstGeom>
        </p:spPr>
      </p:pic>
      <p:sp>
        <p:nvSpPr>
          <p:cNvPr id="9" name="Flowchart: Terminator 6"/>
          <p:cNvSpPr/>
          <p:nvPr/>
        </p:nvSpPr>
        <p:spPr>
          <a:xfrm>
            <a:off x="2827175" y="1276317"/>
            <a:ext cx="6535189" cy="22058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Question 14: When I last ______ Jane, she ______ to find a job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1" name="Flowchart: Terminator 6"/>
          <p:cNvSpPr/>
          <p:nvPr/>
        </p:nvSpPr>
        <p:spPr>
          <a:xfrm>
            <a:off x="996102" y="4203509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A. saw/ was </a:t>
            </a:r>
            <a:r>
              <a:rPr lang="en-US" dirty="0" smtClean="0"/>
              <a:t>trying</a:t>
            </a:r>
            <a:endParaRPr lang="en-US" dirty="0"/>
          </a:p>
        </p:txBody>
      </p:sp>
      <p:sp>
        <p:nvSpPr>
          <p:cNvPr id="13" name="Flowchart: Terminator 6"/>
          <p:cNvSpPr/>
          <p:nvPr/>
        </p:nvSpPr>
        <p:spPr>
          <a:xfrm>
            <a:off x="7089827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D. see/ is trying</a:t>
            </a:r>
            <a:endParaRPr lang="en-US" dirty="0"/>
          </a:p>
        </p:txBody>
      </p:sp>
      <p:sp>
        <p:nvSpPr>
          <p:cNvPr id="14" name="Flowchart: Terminator 6"/>
          <p:cNvSpPr/>
          <p:nvPr/>
        </p:nvSpPr>
        <p:spPr>
          <a:xfrm>
            <a:off x="996101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C. have seen/ </a:t>
            </a:r>
            <a:r>
              <a:rPr lang="en-US" dirty="0" smtClean="0"/>
              <a:t>tried</a:t>
            </a:r>
            <a:endParaRPr lang="en-US" dirty="0"/>
          </a:p>
        </p:txBody>
      </p:sp>
      <p:sp>
        <p:nvSpPr>
          <p:cNvPr id="15" name="Flowchart: Terminator 6"/>
          <p:cNvSpPr/>
          <p:nvPr/>
        </p:nvSpPr>
        <p:spPr>
          <a:xfrm>
            <a:off x="7089827" y="4203508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B. saw/ </a:t>
            </a:r>
            <a:r>
              <a:rPr lang="en-US" dirty="0" smtClean="0"/>
              <a:t>tried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8625386" y="109182"/>
            <a:ext cx="722584" cy="709684"/>
            <a:chOff x="8625386" y="109182"/>
            <a:chExt cx="722584" cy="709684"/>
          </a:xfrm>
        </p:grpSpPr>
        <p:sp>
          <p:nvSpPr>
            <p:cNvPr id="18" name="Oval 17"/>
            <p:cNvSpPr/>
            <p:nvPr/>
          </p:nvSpPr>
          <p:spPr>
            <a:xfrm>
              <a:off x="8625386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05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631107" y="279358"/>
              <a:ext cx="716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50:50</a:t>
              </a:r>
              <a:endParaRPr lang="vi-VN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862782" y="109182"/>
            <a:ext cx="709684" cy="709684"/>
            <a:chOff x="9862782" y="109182"/>
            <a:chExt cx="709684" cy="709684"/>
          </a:xfrm>
        </p:grpSpPr>
        <p:sp>
          <p:nvSpPr>
            <p:cNvPr id="16" name="Oval 15"/>
            <p:cNvSpPr/>
            <p:nvPr/>
          </p:nvSpPr>
          <p:spPr>
            <a:xfrm>
              <a:off x="9862782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7651" y="201873"/>
              <a:ext cx="524301" cy="524301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11169555" y="109182"/>
            <a:ext cx="709684" cy="709684"/>
            <a:chOff x="11169555" y="109182"/>
            <a:chExt cx="709684" cy="709684"/>
          </a:xfrm>
        </p:grpSpPr>
        <p:sp>
          <p:nvSpPr>
            <p:cNvPr id="22" name="Oval 21"/>
            <p:cNvSpPr/>
            <p:nvPr/>
          </p:nvSpPr>
          <p:spPr>
            <a:xfrm>
              <a:off x="11169555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5672" y="284644"/>
              <a:ext cx="217581" cy="280448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50843" y="284644"/>
              <a:ext cx="217581" cy="280448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18258" y="355515"/>
              <a:ext cx="217581" cy="280448"/>
            </a:xfrm>
            <a:prstGeom prst="rect">
              <a:avLst/>
            </a:prstGeom>
          </p:spPr>
        </p:pic>
      </p:grpSp>
      <p:sp>
        <p:nvSpPr>
          <p:cNvPr id="27" name="Right Arrow 26">
            <a:hlinkClick r:id="rId5" action="ppaction://hlinksldjump"/>
          </p:cNvPr>
          <p:cNvSpPr/>
          <p:nvPr/>
        </p:nvSpPr>
        <p:spPr>
          <a:xfrm>
            <a:off x="1312522" y="117916"/>
            <a:ext cx="928048" cy="894349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78455" y="2929305"/>
            <a:ext cx="4991100" cy="3238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33" name="Group 32"/>
          <p:cNvGrpSpPr/>
          <p:nvPr/>
        </p:nvGrpSpPr>
        <p:grpSpPr>
          <a:xfrm>
            <a:off x="6956063" y="2137229"/>
            <a:ext cx="4093022" cy="4132558"/>
            <a:chOff x="3762138" y="1281437"/>
            <a:chExt cx="4093022" cy="4132558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62138" y="1281437"/>
              <a:ext cx="4093022" cy="409302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32" name="TextBox 31"/>
            <p:cNvSpPr txBox="1"/>
            <p:nvPr/>
          </p:nvSpPr>
          <p:spPr>
            <a:xfrm>
              <a:off x="5105396" y="5044663"/>
              <a:ext cx="13853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pc="300" dirty="0" smtClean="0"/>
                <a:t>CALLING!</a:t>
              </a:r>
              <a:endParaRPr lang="vi-VN" b="1" spc="3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461777" y="117916"/>
            <a:ext cx="894349" cy="894349"/>
            <a:chOff x="2461777" y="117916"/>
            <a:chExt cx="894349" cy="894349"/>
          </a:xfrm>
        </p:grpSpPr>
        <p:sp>
          <p:nvSpPr>
            <p:cNvPr id="34" name="Oval 33"/>
            <p:cNvSpPr/>
            <p:nvPr/>
          </p:nvSpPr>
          <p:spPr>
            <a:xfrm>
              <a:off x="2461777" y="117916"/>
              <a:ext cx="894349" cy="8943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70074" y="307850"/>
              <a:ext cx="7016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Key</a:t>
              </a:r>
              <a:endParaRPr lang="vi-VN" sz="28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829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1138"/>
          </a:xfrm>
          <a:prstGeom prst="rect">
            <a:avLst/>
          </a:prstGeom>
        </p:spPr>
      </p:pic>
      <p:sp>
        <p:nvSpPr>
          <p:cNvPr id="9" name="Flowchart: Terminator 6"/>
          <p:cNvSpPr/>
          <p:nvPr/>
        </p:nvSpPr>
        <p:spPr>
          <a:xfrm>
            <a:off x="2827175" y="1276317"/>
            <a:ext cx="6535189" cy="22058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Question 15: ______ he did not attend the English class, he knew the lesson quite well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1" name="Flowchart: Terminator 6"/>
          <p:cNvSpPr/>
          <p:nvPr/>
        </p:nvSpPr>
        <p:spPr>
          <a:xfrm>
            <a:off x="996102" y="4203509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A. In spite </a:t>
            </a:r>
            <a:r>
              <a:rPr lang="en-US" dirty="0" smtClean="0"/>
              <a:t>of</a:t>
            </a:r>
            <a:endParaRPr lang="en-US" dirty="0"/>
          </a:p>
        </p:txBody>
      </p:sp>
      <p:sp>
        <p:nvSpPr>
          <p:cNvPr id="13" name="Flowchart: Terminator 6"/>
          <p:cNvSpPr/>
          <p:nvPr/>
        </p:nvSpPr>
        <p:spPr>
          <a:xfrm>
            <a:off x="7089827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D. </a:t>
            </a:r>
            <a:r>
              <a:rPr lang="en-US" dirty="0"/>
              <a:t>Although</a:t>
            </a:r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Flowchart: Terminator 6"/>
          <p:cNvSpPr/>
          <p:nvPr/>
        </p:nvSpPr>
        <p:spPr>
          <a:xfrm>
            <a:off x="996101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 . </a:t>
            </a:r>
            <a:r>
              <a:rPr lang="en-US" dirty="0" smtClean="0"/>
              <a:t>Despite</a:t>
            </a:r>
            <a:endParaRPr lang="en-US" dirty="0"/>
          </a:p>
          <a:p>
            <a:pPr algn="ctr"/>
            <a:endParaRPr lang="vi-VN" dirty="0"/>
          </a:p>
        </p:txBody>
      </p:sp>
      <p:sp>
        <p:nvSpPr>
          <p:cNvPr id="15" name="Flowchart: Terminator 6"/>
          <p:cNvSpPr/>
          <p:nvPr/>
        </p:nvSpPr>
        <p:spPr>
          <a:xfrm>
            <a:off x="7089827" y="4203508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B. However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8625386" y="109182"/>
            <a:ext cx="722584" cy="709684"/>
            <a:chOff x="8625386" y="109182"/>
            <a:chExt cx="722584" cy="709684"/>
          </a:xfrm>
        </p:grpSpPr>
        <p:sp>
          <p:nvSpPr>
            <p:cNvPr id="18" name="Oval 17"/>
            <p:cNvSpPr/>
            <p:nvPr/>
          </p:nvSpPr>
          <p:spPr>
            <a:xfrm>
              <a:off x="8625386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05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631107" y="279358"/>
              <a:ext cx="716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50:50</a:t>
              </a:r>
              <a:endParaRPr lang="vi-VN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862782" y="109182"/>
            <a:ext cx="709684" cy="709684"/>
            <a:chOff x="9862782" y="109182"/>
            <a:chExt cx="709684" cy="709684"/>
          </a:xfrm>
        </p:grpSpPr>
        <p:sp>
          <p:nvSpPr>
            <p:cNvPr id="16" name="Oval 15"/>
            <p:cNvSpPr/>
            <p:nvPr/>
          </p:nvSpPr>
          <p:spPr>
            <a:xfrm>
              <a:off x="9862782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7651" y="201873"/>
              <a:ext cx="524301" cy="524301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11169555" y="109182"/>
            <a:ext cx="709684" cy="709684"/>
            <a:chOff x="11169555" y="109182"/>
            <a:chExt cx="709684" cy="709684"/>
          </a:xfrm>
        </p:grpSpPr>
        <p:sp>
          <p:nvSpPr>
            <p:cNvPr id="22" name="Oval 21"/>
            <p:cNvSpPr/>
            <p:nvPr/>
          </p:nvSpPr>
          <p:spPr>
            <a:xfrm>
              <a:off x="11169555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5672" y="284644"/>
              <a:ext cx="217581" cy="280448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50843" y="284644"/>
              <a:ext cx="217581" cy="280448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18258" y="355515"/>
              <a:ext cx="217581" cy="280448"/>
            </a:xfrm>
            <a:prstGeom prst="rect">
              <a:avLst/>
            </a:prstGeom>
          </p:spPr>
        </p:pic>
      </p:grpSp>
      <p:sp>
        <p:nvSpPr>
          <p:cNvPr id="27" name="Right Arrow 26">
            <a:hlinkClick r:id="rId5" action="ppaction://hlinksldjump"/>
          </p:cNvPr>
          <p:cNvSpPr/>
          <p:nvPr/>
        </p:nvSpPr>
        <p:spPr>
          <a:xfrm>
            <a:off x="1312522" y="117916"/>
            <a:ext cx="928048" cy="894349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541" y="2929305"/>
            <a:ext cx="4961912" cy="3238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33" name="Group 32"/>
          <p:cNvGrpSpPr/>
          <p:nvPr/>
        </p:nvGrpSpPr>
        <p:grpSpPr>
          <a:xfrm>
            <a:off x="7410231" y="1738662"/>
            <a:ext cx="4093022" cy="4132558"/>
            <a:chOff x="3762138" y="1281437"/>
            <a:chExt cx="4093022" cy="4132558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62138" y="1281437"/>
              <a:ext cx="4093022" cy="409302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32" name="TextBox 31"/>
            <p:cNvSpPr txBox="1"/>
            <p:nvPr/>
          </p:nvSpPr>
          <p:spPr>
            <a:xfrm>
              <a:off x="5105396" y="5044663"/>
              <a:ext cx="13853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pc="300" dirty="0" smtClean="0"/>
                <a:t>CALLING!</a:t>
              </a:r>
              <a:endParaRPr lang="vi-VN" b="1" spc="3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461777" y="117916"/>
            <a:ext cx="894349" cy="894349"/>
            <a:chOff x="2461777" y="117916"/>
            <a:chExt cx="894349" cy="894349"/>
          </a:xfrm>
        </p:grpSpPr>
        <p:sp>
          <p:nvSpPr>
            <p:cNvPr id="34" name="Oval 33"/>
            <p:cNvSpPr/>
            <p:nvPr/>
          </p:nvSpPr>
          <p:spPr>
            <a:xfrm>
              <a:off x="2461777" y="117916"/>
              <a:ext cx="894349" cy="8943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70074" y="307850"/>
              <a:ext cx="7016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Key</a:t>
              </a:r>
              <a:endParaRPr lang="vi-VN" sz="28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659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74" y="0"/>
            <a:ext cx="117609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33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1138"/>
          </a:xfrm>
          <a:prstGeom prst="rect">
            <a:avLst/>
          </a:prstGeom>
        </p:spPr>
      </p:pic>
      <p:sp>
        <p:nvSpPr>
          <p:cNvPr id="9" name="Flowchart: Terminator 6"/>
          <p:cNvSpPr/>
          <p:nvPr/>
        </p:nvSpPr>
        <p:spPr>
          <a:xfrm>
            <a:off x="2827175" y="1276317"/>
            <a:ext cx="6535189" cy="22058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1. _______ raiding for camels was a significant part of Bedouin life </a:t>
            </a:r>
            <a:r>
              <a:rPr lang="en-US" dirty="0" err="1" smtClean="0"/>
              <a:t>hasbeen</a:t>
            </a:r>
            <a:r>
              <a:rPr lang="en-US" dirty="0" smtClean="0"/>
              <a:t> documented in </a:t>
            </a:r>
            <a:r>
              <a:rPr lang="en-US" dirty="0" err="1" smtClean="0"/>
              <a:t>Wilfed</a:t>
            </a:r>
            <a:r>
              <a:rPr lang="en-US" dirty="0" smtClean="0"/>
              <a:t> </a:t>
            </a:r>
            <a:r>
              <a:rPr lang="en-US" dirty="0" err="1" smtClean="0"/>
              <a:t>Thesiger’s</a:t>
            </a:r>
            <a:r>
              <a:rPr lang="en-US" dirty="0" smtClean="0"/>
              <a:t> Arabian Sands.</a:t>
            </a:r>
            <a:endParaRPr lang="vi-VN" dirty="0"/>
          </a:p>
        </p:txBody>
      </p:sp>
      <p:sp>
        <p:nvSpPr>
          <p:cNvPr id="11" name="Flowchart: Terminator 6"/>
          <p:cNvSpPr/>
          <p:nvPr/>
        </p:nvSpPr>
        <p:spPr>
          <a:xfrm>
            <a:off x="996102" y="4203509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A: Which</a:t>
            </a:r>
            <a:endParaRPr lang="vi-VN" dirty="0"/>
          </a:p>
        </p:txBody>
      </p:sp>
      <p:sp>
        <p:nvSpPr>
          <p:cNvPr id="13" name="Flowchart: Terminator 6"/>
          <p:cNvSpPr/>
          <p:nvPr/>
        </p:nvSpPr>
        <p:spPr>
          <a:xfrm>
            <a:off x="7089827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D: Where</a:t>
            </a:r>
            <a:endParaRPr lang="vi-VN" dirty="0"/>
          </a:p>
        </p:txBody>
      </p:sp>
      <p:sp>
        <p:nvSpPr>
          <p:cNvPr id="14" name="Flowchart: Terminator 6"/>
          <p:cNvSpPr/>
          <p:nvPr/>
        </p:nvSpPr>
        <p:spPr>
          <a:xfrm>
            <a:off x="996101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C: What</a:t>
            </a:r>
            <a:endParaRPr lang="vi-VN" dirty="0"/>
          </a:p>
        </p:txBody>
      </p:sp>
      <p:sp>
        <p:nvSpPr>
          <p:cNvPr id="15" name="Flowchart: Terminator 6"/>
          <p:cNvSpPr/>
          <p:nvPr/>
        </p:nvSpPr>
        <p:spPr>
          <a:xfrm>
            <a:off x="7089827" y="4203508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B: That</a:t>
            </a:r>
            <a:endParaRPr lang="vi-VN" dirty="0"/>
          </a:p>
        </p:txBody>
      </p:sp>
      <p:grpSp>
        <p:nvGrpSpPr>
          <p:cNvPr id="17" name="Group 16"/>
          <p:cNvGrpSpPr/>
          <p:nvPr/>
        </p:nvGrpSpPr>
        <p:grpSpPr>
          <a:xfrm>
            <a:off x="8625386" y="109182"/>
            <a:ext cx="722584" cy="709684"/>
            <a:chOff x="8625386" y="109182"/>
            <a:chExt cx="722584" cy="709684"/>
          </a:xfrm>
        </p:grpSpPr>
        <p:sp>
          <p:nvSpPr>
            <p:cNvPr id="18" name="Oval 17"/>
            <p:cNvSpPr/>
            <p:nvPr/>
          </p:nvSpPr>
          <p:spPr>
            <a:xfrm>
              <a:off x="8625386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05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631107" y="279358"/>
              <a:ext cx="716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50:50</a:t>
              </a:r>
              <a:endParaRPr lang="vi-VN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862782" y="109182"/>
            <a:ext cx="709684" cy="709684"/>
            <a:chOff x="9862782" y="109182"/>
            <a:chExt cx="709684" cy="709684"/>
          </a:xfrm>
        </p:grpSpPr>
        <p:sp>
          <p:nvSpPr>
            <p:cNvPr id="16" name="Oval 15"/>
            <p:cNvSpPr/>
            <p:nvPr/>
          </p:nvSpPr>
          <p:spPr>
            <a:xfrm>
              <a:off x="9862782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7651" y="201873"/>
              <a:ext cx="524301" cy="524301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11169555" y="109182"/>
            <a:ext cx="709684" cy="709684"/>
            <a:chOff x="11169555" y="109182"/>
            <a:chExt cx="709684" cy="709684"/>
          </a:xfrm>
        </p:grpSpPr>
        <p:sp>
          <p:nvSpPr>
            <p:cNvPr id="22" name="Oval 21"/>
            <p:cNvSpPr/>
            <p:nvPr/>
          </p:nvSpPr>
          <p:spPr>
            <a:xfrm>
              <a:off x="11169555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5672" y="284644"/>
              <a:ext cx="217581" cy="280448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50843" y="284644"/>
              <a:ext cx="217581" cy="280448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18258" y="355515"/>
              <a:ext cx="217581" cy="280448"/>
            </a:xfrm>
            <a:prstGeom prst="rect">
              <a:avLst/>
            </a:prstGeom>
          </p:spPr>
        </p:pic>
      </p:grpSp>
      <p:sp>
        <p:nvSpPr>
          <p:cNvPr id="27" name="Right Arrow 26">
            <a:hlinkClick r:id="rId5" action="ppaction://hlinksldjump"/>
          </p:cNvPr>
          <p:cNvSpPr/>
          <p:nvPr/>
        </p:nvSpPr>
        <p:spPr>
          <a:xfrm>
            <a:off x="1312522" y="117916"/>
            <a:ext cx="928048" cy="894349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715" y="2979417"/>
            <a:ext cx="4991100" cy="32099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33" name="Group 32"/>
          <p:cNvGrpSpPr/>
          <p:nvPr/>
        </p:nvGrpSpPr>
        <p:grpSpPr>
          <a:xfrm>
            <a:off x="7537862" y="2291424"/>
            <a:ext cx="10750012" cy="5037165"/>
            <a:chOff x="-4259300" y="376830"/>
            <a:chExt cx="10750012" cy="5037165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259300" y="376830"/>
              <a:ext cx="4093022" cy="409302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32" name="TextBox 31"/>
            <p:cNvSpPr txBox="1"/>
            <p:nvPr/>
          </p:nvSpPr>
          <p:spPr>
            <a:xfrm>
              <a:off x="5105396" y="5044663"/>
              <a:ext cx="13853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pc="300" dirty="0" smtClean="0"/>
                <a:t>CALLING!</a:t>
              </a:r>
              <a:endParaRPr lang="vi-VN" b="1" spc="3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461777" y="117916"/>
            <a:ext cx="894349" cy="894349"/>
            <a:chOff x="2461777" y="117916"/>
            <a:chExt cx="894349" cy="894349"/>
          </a:xfrm>
        </p:grpSpPr>
        <p:sp>
          <p:nvSpPr>
            <p:cNvPr id="34" name="Oval 33"/>
            <p:cNvSpPr/>
            <p:nvPr/>
          </p:nvSpPr>
          <p:spPr>
            <a:xfrm>
              <a:off x="2461777" y="117916"/>
              <a:ext cx="894349" cy="8943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570074" y="307850"/>
              <a:ext cx="7016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Key</a:t>
              </a:r>
              <a:endParaRPr lang="vi-VN" sz="28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281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1138"/>
          </a:xfrm>
          <a:prstGeom prst="rect">
            <a:avLst/>
          </a:prstGeom>
        </p:spPr>
      </p:pic>
      <p:sp>
        <p:nvSpPr>
          <p:cNvPr id="9" name="Flowchart: Terminator 6"/>
          <p:cNvSpPr/>
          <p:nvPr/>
        </p:nvSpPr>
        <p:spPr>
          <a:xfrm>
            <a:off x="2827175" y="1276317"/>
            <a:ext cx="6535189" cy="22058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Question 2:The little boy pleaded _____ not to leave him alone in the dark.</a:t>
            </a:r>
            <a:endParaRPr lang="vi-VN" dirty="0"/>
          </a:p>
        </p:txBody>
      </p:sp>
      <p:sp>
        <p:nvSpPr>
          <p:cNvPr id="11" name="Flowchart: Terminator 6"/>
          <p:cNvSpPr/>
          <p:nvPr/>
        </p:nvSpPr>
        <p:spPr>
          <a:xfrm>
            <a:off x="996102" y="4203509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A. on his mother</a:t>
            </a:r>
            <a:endParaRPr lang="vi-VN" dirty="0"/>
          </a:p>
        </p:txBody>
      </p:sp>
      <p:sp>
        <p:nvSpPr>
          <p:cNvPr id="13" name="Flowchart: Terminator 6"/>
          <p:cNvSpPr/>
          <p:nvPr/>
        </p:nvSpPr>
        <p:spPr>
          <a:xfrm>
            <a:off x="7089827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D. at his mother</a:t>
            </a:r>
            <a:endParaRPr lang="vi-VN" dirty="0"/>
          </a:p>
        </p:txBody>
      </p:sp>
      <p:sp>
        <p:nvSpPr>
          <p:cNvPr id="14" name="Flowchart: Terminator 6"/>
          <p:cNvSpPr/>
          <p:nvPr/>
        </p:nvSpPr>
        <p:spPr>
          <a:xfrm>
            <a:off x="996101" y="5696670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C. with his mother</a:t>
            </a:r>
            <a:endParaRPr lang="vi-VN" dirty="0"/>
          </a:p>
        </p:txBody>
      </p:sp>
      <p:sp>
        <p:nvSpPr>
          <p:cNvPr id="15" name="Flowchart: Terminator 6"/>
          <p:cNvSpPr/>
          <p:nvPr/>
        </p:nvSpPr>
        <p:spPr>
          <a:xfrm>
            <a:off x="7089827" y="4203508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B. his mother</a:t>
            </a:r>
            <a:endParaRPr lang="vi-VN" dirty="0"/>
          </a:p>
        </p:txBody>
      </p:sp>
      <p:grpSp>
        <p:nvGrpSpPr>
          <p:cNvPr id="17" name="Group 16"/>
          <p:cNvGrpSpPr/>
          <p:nvPr/>
        </p:nvGrpSpPr>
        <p:grpSpPr>
          <a:xfrm>
            <a:off x="8625386" y="109182"/>
            <a:ext cx="722584" cy="709684"/>
            <a:chOff x="8625386" y="109182"/>
            <a:chExt cx="722584" cy="709684"/>
          </a:xfrm>
        </p:grpSpPr>
        <p:sp>
          <p:nvSpPr>
            <p:cNvPr id="18" name="Oval 17"/>
            <p:cNvSpPr/>
            <p:nvPr/>
          </p:nvSpPr>
          <p:spPr>
            <a:xfrm>
              <a:off x="8625386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05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631107" y="279358"/>
              <a:ext cx="716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50:50</a:t>
              </a:r>
              <a:endParaRPr lang="vi-VN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862782" y="109182"/>
            <a:ext cx="709684" cy="709684"/>
            <a:chOff x="9862782" y="109182"/>
            <a:chExt cx="709684" cy="709684"/>
          </a:xfrm>
        </p:grpSpPr>
        <p:sp>
          <p:nvSpPr>
            <p:cNvPr id="16" name="Oval 15"/>
            <p:cNvSpPr/>
            <p:nvPr/>
          </p:nvSpPr>
          <p:spPr>
            <a:xfrm>
              <a:off x="9862782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7651" y="201873"/>
              <a:ext cx="524301" cy="524301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11169555" y="109182"/>
            <a:ext cx="709684" cy="709684"/>
            <a:chOff x="11169555" y="109182"/>
            <a:chExt cx="709684" cy="709684"/>
          </a:xfrm>
        </p:grpSpPr>
        <p:sp>
          <p:nvSpPr>
            <p:cNvPr id="22" name="Oval 21"/>
            <p:cNvSpPr/>
            <p:nvPr/>
          </p:nvSpPr>
          <p:spPr>
            <a:xfrm>
              <a:off x="11169555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5672" y="284644"/>
              <a:ext cx="217581" cy="280448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50843" y="284644"/>
              <a:ext cx="217581" cy="280448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18258" y="355515"/>
              <a:ext cx="217581" cy="280448"/>
            </a:xfrm>
            <a:prstGeom prst="rect">
              <a:avLst/>
            </a:prstGeom>
          </p:spPr>
        </p:pic>
      </p:grpSp>
      <p:sp>
        <p:nvSpPr>
          <p:cNvPr id="27" name="Right Arrow 26">
            <a:hlinkClick r:id="rId5" action="ppaction://hlinksldjump"/>
          </p:cNvPr>
          <p:cNvSpPr/>
          <p:nvPr/>
        </p:nvSpPr>
        <p:spPr>
          <a:xfrm>
            <a:off x="1312522" y="117916"/>
            <a:ext cx="928048" cy="894349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80228" y="3343829"/>
            <a:ext cx="4991100" cy="3238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33" name="Group 32"/>
          <p:cNvGrpSpPr/>
          <p:nvPr/>
        </p:nvGrpSpPr>
        <p:grpSpPr>
          <a:xfrm>
            <a:off x="8193290" y="2558917"/>
            <a:ext cx="4093022" cy="4132558"/>
            <a:chOff x="3762138" y="1281437"/>
            <a:chExt cx="4093022" cy="4132558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62138" y="1281437"/>
              <a:ext cx="4093022" cy="409302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32" name="TextBox 31"/>
            <p:cNvSpPr txBox="1"/>
            <p:nvPr/>
          </p:nvSpPr>
          <p:spPr>
            <a:xfrm>
              <a:off x="5105396" y="5044663"/>
              <a:ext cx="13853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pc="300" dirty="0" smtClean="0"/>
                <a:t>CALLING!</a:t>
              </a:r>
              <a:endParaRPr lang="vi-VN" b="1" spc="300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461777" y="117916"/>
            <a:ext cx="894349" cy="894349"/>
            <a:chOff x="2461777" y="117916"/>
            <a:chExt cx="894349" cy="894349"/>
          </a:xfrm>
        </p:grpSpPr>
        <p:sp>
          <p:nvSpPr>
            <p:cNvPr id="35" name="Oval 34"/>
            <p:cNvSpPr/>
            <p:nvPr/>
          </p:nvSpPr>
          <p:spPr>
            <a:xfrm>
              <a:off x="2461777" y="117916"/>
              <a:ext cx="894349" cy="8943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570074" y="307850"/>
              <a:ext cx="7016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Key</a:t>
              </a:r>
              <a:endParaRPr lang="vi-VN" sz="28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036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1138"/>
          </a:xfrm>
          <a:prstGeom prst="rect">
            <a:avLst/>
          </a:prstGeom>
        </p:spPr>
      </p:pic>
      <p:sp>
        <p:nvSpPr>
          <p:cNvPr id="9" name="Flowchart: Terminator 6"/>
          <p:cNvSpPr/>
          <p:nvPr/>
        </p:nvSpPr>
        <p:spPr>
          <a:xfrm>
            <a:off x="2827175" y="1276317"/>
            <a:ext cx="6535189" cy="22058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Question 3:_____, the people who come to this club are in their twenties and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thirties.</a:t>
            </a:r>
            <a:endParaRPr lang="vi-VN" dirty="0"/>
          </a:p>
        </p:txBody>
      </p:sp>
      <p:sp>
        <p:nvSpPr>
          <p:cNvPr id="11" name="Flowchart: Terminator 6"/>
          <p:cNvSpPr/>
          <p:nvPr/>
        </p:nvSpPr>
        <p:spPr>
          <a:xfrm>
            <a:off x="996100" y="4203507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A. Virtually</a:t>
            </a:r>
          </a:p>
        </p:txBody>
      </p:sp>
      <p:sp>
        <p:nvSpPr>
          <p:cNvPr id="13" name="Flowchart: Terminator 6"/>
          <p:cNvSpPr/>
          <p:nvPr/>
        </p:nvSpPr>
        <p:spPr>
          <a:xfrm>
            <a:off x="7089827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  <a:r>
              <a:rPr lang="en-US" dirty="0" smtClean="0"/>
              <a:t>. By and large</a:t>
            </a:r>
          </a:p>
          <a:p>
            <a:pPr algn="ctr"/>
            <a:endParaRPr lang="en-US" dirty="0" smtClean="0"/>
          </a:p>
        </p:txBody>
      </p:sp>
      <p:sp>
        <p:nvSpPr>
          <p:cNvPr id="14" name="Flowchart: Terminator 6"/>
          <p:cNvSpPr/>
          <p:nvPr/>
        </p:nvSpPr>
        <p:spPr>
          <a:xfrm>
            <a:off x="996101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C. To a degree</a:t>
            </a:r>
          </a:p>
          <a:p>
            <a:pPr algn="ctr"/>
            <a:endParaRPr lang="en-US" dirty="0" smtClean="0"/>
          </a:p>
        </p:txBody>
      </p:sp>
      <p:sp>
        <p:nvSpPr>
          <p:cNvPr id="15" name="Flowchart: Terminator 6"/>
          <p:cNvSpPr/>
          <p:nvPr/>
        </p:nvSpPr>
        <p:spPr>
          <a:xfrm>
            <a:off x="7089827" y="4203508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B. Altogether</a:t>
            </a:r>
          </a:p>
          <a:p>
            <a:pPr algn="ctr"/>
            <a:endParaRPr lang="en-US" dirty="0" smtClean="0"/>
          </a:p>
        </p:txBody>
      </p:sp>
      <p:grpSp>
        <p:nvGrpSpPr>
          <p:cNvPr id="17" name="Group 16"/>
          <p:cNvGrpSpPr/>
          <p:nvPr/>
        </p:nvGrpSpPr>
        <p:grpSpPr>
          <a:xfrm>
            <a:off x="8625386" y="109182"/>
            <a:ext cx="722584" cy="709684"/>
            <a:chOff x="8625386" y="109182"/>
            <a:chExt cx="722584" cy="709684"/>
          </a:xfrm>
        </p:grpSpPr>
        <p:sp>
          <p:nvSpPr>
            <p:cNvPr id="18" name="Oval 17"/>
            <p:cNvSpPr/>
            <p:nvPr/>
          </p:nvSpPr>
          <p:spPr>
            <a:xfrm>
              <a:off x="8625386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05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631107" y="279358"/>
              <a:ext cx="716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50:50</a:t>
              </a:r>
              <a:endParaRPr lang="vi-VN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862782" y="109182"/>
            <a:ext cx="709684" cy="709684"/>
            <a:chOff x="9862782" y="109182"/>
            <a:chExt cx="709684" cy="709684"/>
          </a:xfrm>
        </p:grpSpPr>
        <p:sp>
          <p:nvSpPr>
            <p:cNvPr id="16" name="Oval 15"/>
            <p:cNvSpPr/>
            <p:nvPr/>
          </p:nvSpPr>
          <p:spPr>
            <a:xfrm>
              <a:off x="9862782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7651" y="201873"/>
              <a:ext cx="524301" cy="524301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11169555" y="109182"/>
            <a:ext cx="709684" cy="709684"/>
            <a:chOff x="11169555" y="109182"/>
            <a:chExt cx="709684" cy="709684"/>
          </a:xfrm>
        </p:grpSpPr>
        <p:sp>
          <p:nvSpPr>
            <p:cNvPr id="22" name="Oval 21"/>
            <p:cNvSpPr/>
            <p:nvPr/>
          </p:nvSpPr>
          <p:spPr>
            <a:xfrm>
              <a:off x="11169555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5672" y="284644"/>
              <a:ext cx="217581" cy="280448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50843" y="284644"/>
              <a:ext cx="217581" cy="280448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18258" y="355515"/>
              <a:ext cx="217581" cy="280448"/>
            </a:xfrm>
            <a:prstGeom prst="rect">
              <a:avLst/>
            </a:prstGeom>
          </p:spPr>
        </p:pic>
      </p:grpSp>
      <p:sp>
        <p:nvSpPr>
          <p:cNvPr id="27" name="Right Arrow 26">
            <a:hlinkClick r:id="rId5" action="ppaction://hlinksldjump"/>
          </p:cNvPr>
          <p:cNvSpPr/>
          <p:nvPr/>
        </p:nvSpPr>
        <p:spPr>
          <a:xfrm>
            <a:off x="1312522" y="117916"/>
            <a:ext cx="928048" cy="894349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959" y="3139261"/>
            <a:ext cx="4961912" cy="3238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33" name="Group 32"/>
          <p:cNvGrpSpPr/>
          <p:nvPr/>
        </p:nvGrpSpPr>
        <p:grpSpPr>
          <a:xfrm>
            <a:off x="7958717" y="2558916"/>
            <a:ext cx="4093022" cy="4132558"/>
            <a:chOff x="3762138" y="1281437"/>
            <a:chExt cx="4093022" cy="4132558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62138" y="1281437"/>
              <a:ext cx="4093022" cy="409302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32" name="TextBox 31"/>
            <p:cNvSpPr txBox="1"/>
            <p:nvPr/>
          </p:nvSpPr>
          <p:spPr>
            <a:xfrm>
              <a:off x="5105396" y="5044663"/>
              <a:ext cx="13853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pc="300" dirty="0" smtClean="0"/>
                <a:t>CALLING!</a:t>
              </a:r>
              <a:endParaRPr lang="vi-VN" b="1" spc="3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461777" y="117916"/>
            <a:ext cx="894349" cy="894349"/>
            <a:chOff x="2461777" y="117916"/>
            <a:chExt cx="894349" cy="894349"/>
          </a:xfrm>
        </p:grpSpPr>
        <p:sp>
          <p:nvSpPr>
            <p:cNvPr id="34" name="Oval 33"/>
            <p:cNvSpPr/>
            <p:nvPr/>
          </p:nvSpPr>
          <p:spPr>
            <a:xfrm>
              <a:off x="2461777" y="117916"/>
              <a:ext cx="894349" cy="8943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70074" y="307850"/>
              <a:ext cx="7016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Key</a:t>
              </a:r>
              <a:endParaRPr lang="vi-VN" sz="28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858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1138"/>
          </a:xfrm>
          <a:prstGeom prst="rect">
            <a:avLst/>
          </a:prstGeom>
        </p:spPr>
      </p:pic>
      <p:sp>
        <p:nvSpPr>
          <p:cNvPr id="9" name="Flowchart: Terminator 6"/>
          <p:cNvSpPr/>
          <p:nvPr/>
        </p:nvSpPr>
        <p:spPr>
          <a:xfrm>
            <a:off x="2827175" y="1276317"/>
            <a:ext cx="6535189" cy="22058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Question 4.The TV station, in _______ to massive popular demand, decided not to discontinue the soap</a:t>
            </a:r>
          </a:p>
          <a:p>
            <a:pPr algn="ctr"/>
            <a:endParaRPr lang="en-US" dirty="0" smtClean="0"/>
          </a:p>
        </p:txBody>
      </p:sp>
      <p:sp>
        <p:nvSpPr>
          <p:cNvPr id="11" name="Flowchart: Terminator 6"/>
          <p:cNvSpPr/>
          <p:nvPr/>
        </p:nvSpPr>
        <p:spPr>
          <a:xfrm>
            <a:off x="996102" y="4203509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/>
              <a:t>A</a:t>
            </a:r>
            <a:r>
              <a:rPr lang="en-US" dirty="0" smtClean="0"/>
              <a:t>. response</a:t>
            </a:r>
          </a:p>
          <a:p>
            <a:pPr algn="ctr"/>
            <a:endParaRPr lang="en-US" dirty="0" smtClean="0"/>
          </a:p>
        </p:txBody>
      </p:sp>
      <p:sp>
        <p:nvSpPr>
          <p:cNvPr id="13" name="Flowchart: Terminator 6"/>
          <p:cNvSpPr/>
          <p:nvPr/>
        </p:nvSpPr>
        <p:spPr>
          <a:xfrm>
            <a:off x="7089827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D. rely</a:t>
            </a:r>
            <a:endParaRPr lang="vi-VN" dirty="0"/>
          </a:p>
        </p:txBody>
      </p:sp>
      <p:sp>
        <p:nvSpPr>
          <p:cNvPr id="14" name="Flowchart: Terminator 6"/>
          <p:cNvSpPr/>
          <p:nvPr/>
        </p:nvSpPr>
        <p:spPr>
          <a:xfrm>
            <a:off x="996101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C. answer</a:t>
            </a:r>
          </a:p>
          <a:p>
            <a:pPr algn="ctr"/>
            <a:endParaRPr lang="en-US" dirty="0" smtClean="0"/>
          </a:p>
        </p:txBody>
      </p:sp>
      <p:sp>
        <p:nvSpPr>
          <p:cNvPr id="15" name="Flowchart: Terminator 6"/>
          <p:cNvSpPr/>
          <p:nvPr/>
        </p:nvSpPr>
        <p:spPr>
          <a:xfrm>
            <a:off x="7089827" y="4203508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  <a:r>
              <a:rPr lang="en-US" dirty="0" smtClean="0"/>
              <a:t>. reaction</a:t>
            </a:r>
          </a:p>
          <a:p>
            <a:pPr algn="ctr"/>
            <a:endParaRPr lang="en-US" dirty="0" smtClean="0"/>
          </a:p>
        </p:txBody>
      </p:sp>
      <p:grpSp>
        <p:nvGrpSpPr>
          <p:cNvPr id="17" name="Group 16"/>
          <p:cNvGrpSpPr/>
          <p:nvPr/>
        </p:nvGrpSpPr>
        <p:grpSpPr>
          <a:xfrm>
            <a:off x="8625386" y="109182"/>
            <a:ext cx="722584" cy="709684"/>
            <a:chOff x="8625386" y="109182"/>
            <a:chExt cx="722584" cy="709684"/>
          </a:xfrm>
        </p:grpSpPr>
        <p:sp>
          <p:nvSpPr>
            <p:cNvPr id="18" name="Oval 17"/>
            <p:cNvSpPr/>
            <p:nvPr/>
          </p:nvSpPr>
          <p:spPr>
            <a:xfrm>
              <a:off x="8625386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05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631107" y="279358"/>
              <a:ext cx="716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50:50</a:t>
              </a:r>
              <a:endParaRPr lang="vi-VN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862782" y="109182"/>
            <a:ext cx="709684" cy="709684"/>
            <a:chOff x="9862782" y="109182"/>
            <a:chExt cx="709684" cy="709684"/>
          </a:xfrm>
        </p:grpSpPr>
        <p:sp>
          <p:nvSpPr>
            <p:cNvPr id="16" name="Oval 15"/>
            <p:cNvSpPr/>
            <p:nvPr/>
          </p:nvSpPr>
          <p:spPr>
            <a:xfrm>
              <a:off x="9862782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7651" y="201873"/>
              <a:ext cx="524301" cy="524301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11169555" y="109182"/>
            <a:ext cx="709684" cy="709684"/>
            <a:chOff x="11169555" y="109182"/>
            <a:chExt cx="709684" cy="709684"/>
          </a:xfrm>
        </p:grpSpPr>
        <p:sp>
          <p:nvSpPr>
            <p:cNvPr id="22" name="Oval 21"/>
            <p:cNvSpPr/>
            <p:nvPr/>
          </p:nvSpPr>
          <p:spPr>
            <a:xfrm>
              <a:off x="11169555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5672" y="284644"/>
              <a:ext cx="217581" cy="280448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50843" y="284644"/>
              <a:ext cx="217581" cy="280448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18258" y="355515"/>
              <a:ext cx="217581" cy="280448"/>
            </a:xfrm>
            <a:prstGeom prst="rect">
              <a:avLst/>
            </a:prstGeom>
          </p:spPr>
        </p:pic>
      </p:grpSp>
      <p:sp>
        <p:nvSpPr>
          <p:cNvPr id="27" name="Right Arrow 26">
            <a:hlinkClick r:id="rId5" action="ppaction://hlinksldjump"/>
          </p:cNvPr>
          <p:cNvSpPr/>
          <p:nvPr/>
        </p:nvSpPr>
        <p:spPr>
          <a:xfrm>
            <a:off x="1312522" y="117916"/>
            <a:ext cx="928048" cy="894349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504" y="1006796"/>
            <a:ext cx="4991100" cy="32105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33" name="Group 32"/>
          <p:cNvGrpSpPr/>
          <p:nvPr/>
        </p:nvGrpSpPr>
        <p:grpSpPr>
          <a:xfrm>
            <a:off x="8136153" y="1976130"/>
            <a:ext cx="4093022" cy="4132558"/>
            <a:chOff x="3762138" y="1281437"/>
            <a:chExt cx="4093022" cy="4132558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62138" y="1281437"/>
              <a:ext cx="4093022" cy="409302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32" name="TextBox 31"/>
            <p:cNvSpPr txBox="1"/>
            <p:nvPr/>
          </p:nvSpPr>
          <p:spPr>
            <a:xfrm>
              <a:off x="5105396" y="5044663"/>
              <a:ext cx="13853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pc="300" dirty="0" smtClean="0"/>
                <a:t>CALLING!</a:t>
              </a:r>
              <a:endParaRPr lang="vi-VN" b="1" spc="3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461777" y="117916"/>
            <a:ext cx="894349" cy="894349"/>
            <a:chOff x="2461777" y="117916"/>
            <a:chExt cx="894349" cy="894349"/>
          </a:xfrm>
        </p:grpSpPr>
        <p:sp>
          <p:nvSpPr>
            <p:cNvPr id="34" name="Oval 33"/>
            <p:cNvSpPr/>
            <p:nvPr/>
          </p:nvSpPr>
          <p:spPr>
            <a:xfrm>
              <a:off x="2461777" y="117916"/>
              <a:ext cx="894349" cy="8943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70074" y="307850"/>
              <a:ext cx="7016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Key</a:t>
              </a:r>
              <a:endParaRPr lang="vi-VN" sz="28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576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1138"/>
          </a:xfrm>
          <a:prstGeom prst="rect">
            <a:avLst/>
          </a:prstGeom>
        </p:spPr>
      </p:pic>
      <p:sp>
        <p:nvSpPr>
          <p:cNvPr id="9" name="Flowchart: Terminator 6"/>
          <p:cNvSpPr/>
          <p:nvPr/>
        </p:nvSpPr>
        <p:spPr>
          <a:xfrm>
            <a:off x="2827175" y="1276317"/>
            <a:ext cx="6535189" cy="22058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Question 5.Last week, when John arrived at the airport, the plane __________.</a:t>
            </a:r>
            <a:endParaRPr lang="vi-VN" dirty="0"/>
          </a:p>
        </p:txBody>
      </p:sp>
      <p:sp>
        <p:nvSpPr>
          <p:cNvPr id="11" name="Flowchart: Terminator 6"/>
          <p:cNvSpPr/>
          <p:nvPr/>
        </p:nvSpPr>
        <p:spPr>
          <a:xfrm>
            <a:off x="996102" y="4203509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A. took off.</a:t>
            </a:r>
          </a:p>
          <a:p>
            <a:pPr algn="ctr"/>
            <a:r>
              <a:rPr lang="en-US" dirty="0" smtClean="0"/>
              <a:t> </a:t>
            </a:r>
          </a:p>
        </p:txBody>
      </p:sp>
      <p:sp>
        <p:nvSpPr>
          <p:cNvPr id="13" name="Flowchart: Terminator 6"/>
          <p:cNvSpPr/>
          <p:nvPr/>
        </p:nvSpPr>
        <p:spPr>
          <a:xfrm>
            <a:off x="7089827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D. takes off.</a:t>
            </a:r>
            <a:endParaRPr lang="en-US" dirty="0" smtClean="0"/>
          </a:p>
        </p:txBody>
      </p:sp>
      <p:sp>
        <p:nvSpPr>
          <p:cNvPr id="14" name="Flowchart: Terminator 6"/>
          <p:cNvSpPr/>
          <p:nvPr/>
        </p:nvSpPr>
        <p:spPr>
          <a:xfrm>
            <a:off x="996101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C. will take off.</a:t>
            </a:r>
          </a:p>
          <a:p>
            <a:pPr algn="ctr"/>
            <a:r>
              <a:rPr lang="en-US" dirty="0" smtClean="0"/>
              <a:t> </a:t>
            </a:r>
          </a:p>
        </p:txBody>
      </p:sp>
      <p:sp>
        <p:nvSpPr>
          <p:cNvPr id="15" name="Flowchart: Terminator 6"/>
          <p:cNvSpPr/>
          <p:nvPr/>
        </p:nvSpPr>
        <p:spPr>
          <a:xfrm>
            <a:off x="7089827" y="4203508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B. had taken off.</a:t>
            </a:r>
          </a:p>
          <a:p>
            <a:pPr algn="ctr"/>
            <a:r>
              <a:rPr lang="en-US" dirty="0" smtClean="0"/>
              <a:t>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8625386" y="109182"/>
            <a:ext cx="722584" cy="709684"/>
            <a:chOff x="8625386" y="109182"/>
            <a:chExt cx="722584" cy="709684"/>
          </a:xfrm>
        </p:grpSpPr>
        <p:sp>
          <p:nvSpPr>
            <p:cNvPr id="18" name="Oval 17"/>
            <p:cNvSpPr/>
            <p:nvPr/>
          </p:nvSpPr>
          <p:spPr>
            <a:xfrm>
              <a:off x="8625386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05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631107" y="279358"/>
              <a:ext cx="716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50:50</a:t>
              </a:r>
              <a:endParaRPr lang="vi-VN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862782" y="109182"/>
            <a:ext cx="709684" cy="709684"/>
            <a:chOff x="9862782" y="109182"/>
            <a:chExt cx="709684" cy="709684"/>
          </a:xfrm>
        </p:grpSpPr>
        <p:sp>
          <p:nvSpPr>
            <p:cNvPr id="16" name="Oval 15"/>
            <p:cNvSpPr/>
            <p:nvPr/>
          </p:nvSpPr>
          <p:spPr>
            <a:xfrm>
              <a:off x="9862782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7651" y="201873"/>
              <a:ext cx="524301" cy="524301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11169555" y="109182"/>
            <a:ext cx="709684" cy="709684"/>
            <a:chOff x="11169555" y="109182"/>
            <a:chExt cx="709684" cy="709684"/>
          </a:xfrm>
        </p:grpSpPr>
        <p:sp>
          <p:nvSpPr>
            <p:cNvPr id="22" name="Oval 21"/>
            <p:cNvSpPr/>
            <p:nvPr/>
          </p:nvSpPr>
          <p:spPr>
            <a:xfrm>
              <a:off x="11169555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5672" y="284644"/>
              <a:ext cx="217581" cy="280448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50843" y="284644"/>
              <a:ext cx="217581" cy="280448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18258" y="355515"/>
              <a:ext cx="217581" cy="280448"/>
            </a:xfrm>
            <a:prstGeom prst="rect">
              <a:avLst/>
            </a:prstGeom>
          </p:spPr>
        </p:pic>
      </p:grpSp>
      <p:sp>
        <p:nvSpPr>
          <p:cNvPr id="27" name="Right Arrow 26">
            <a:hlinkClick r:id="rId5" action="ppaction://hlinksldjump"/>
          </p:cNvPr>
          <p:cNvSpPr/>
          <p:nvPr/>
        </p:nvSpPr>
        <p:spPr>
          <a:xfrm>
            <a:off x="1312522" y="117916"/>
            <a:ext cx="928048" cy="894349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715" y="3482194"/>
            <a:ext cx="4991100" cy="32099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33" name="Group 32"/>
          <p:cNvGrpSpPr/>
          <p:nvPr/>
        </p:nvGrpSpPr>
        <p:grpSpPr>
          <a:xfrm>
            <a:off x="7816271" y="2482276"/>
            <a:ext cx="4093022" cy="4132558"/>
            <a:chOff x="3762138" y="1281437"/>
            <a:chExt cx="4093022" cy="4132558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62138" y="1281437"/>
              <a:ext cx="4093022" cy="409302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32" name="TextBox 31"/>
            <p:cNvSpPr txBox="1"/>
            <p:nvPr/>
          </p:nvSpPr>
          <p:spPr>
            <a:xfrm>
              <a:off x="5105396" y="5044663"/>
              <a:ext cx="13853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pc="300" dirty="0" smtClean="0"/>
                <a:t>CALLING!</a:t>
              </a:r>
              <a:endParaRPr lang="vi-VN" b="1" spc="3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461777" y="117916"/>
            <a:ext cx="894349" cy="894349"/>
            <a:chOff x="2461777" y="117916"/>
            <a:chExt cx="894349" cy="894349"/>
          </a:xfrm>
        </p:grpSpPr>
        <p:sp>
          <p:nvSpPr>
            <p:cNvPr id="34" name="Oval 33"/>
            <p:cNvSpPr/>
            <p:nvPr/>
          </p:nvSpPr>
          <p:spPr>
            <a:xfrm>
              <a:off x="2461777" y="117916"/>
              <a:ext cx="894349" cy="8943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70074" y="307850"/>
              <a:ext cx="7016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Key</a:t>
              </a:r>
              <a:endParaRPr lang="vi-VN" sz="28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045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1138"/>
          </a:xfrm>
          <a:prstGeom prst="rect">
            <a:avLst/>
          </a:prstGeom>
        </p:spPr>
      </p:pic>
      <p:sp>
        <p:nvSpPr>
          <p:cNvPr id="9" name="Flowchart: Terminator 6"/>
          <p:cNvSpPr/>
          <p:nvPr/>
        </p:nvSpPr>
        <p:spPr>
          <a:xfrm>
            <a:off x="2827175" y="1276317"/>
            <a:ext cx="6535189" cy="22058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Question 6: The salary of a bus driver is much higher ................</a:t>
            </a:r>
            <a:endParaRPr lang="vi-VN" dirty="0"/>
          </a:p>
        </p:txBody>
      </p:sp>
      <p:sp>
        <p:nvSpPr>
          <p:cNvPr id="11" name="Flowchart: Terminator 6"/>
          <p:cNvSpPr/>
          <p:nvPr/>
        </p:nvSpPr>
        <p:spPr>
          <a:xfrm>
            <a:off x="996102" y="4203509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. than that of a teacher</a:t>
            </a:r>
            <a:endParaRPr lang="vi-VN" dirty="0"/>
          </a:p>
        </p:txBody>
      </p:sp>
      <p:sp>
        <p:nvSpPr>
          <p:cNvPr id="13" name="Flowchart: Terminator 6"/>
          <p:cNvSpPr/>
          <p:nvPr/>
        </p:nvSpPr>
        <p:spPr>
          <a:xfrm>
            <a:off x="7089827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 . to compare as a teacher 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 </a:t>
            </a:r>
            <a:endParaRPr lang="vi-VN" dirty="0"/>
          </a:p>
        </p:txBody>
      </p:sp>
      <p:sp>
        <p:nvSpPr>
          <p:cNvPr id="14" name="Flowchart: Terminator 6"/>
          <p:cNvSpPr/>
          <p:nvPr/>
        </p:nvSpPr>
        <p:spPr>
          <a:xfrm>
            <a:off x="996101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 .In comparison with the salary of a teacher</a:t>
            </a:r>
            <a:endParaRPr lang="vi-VN" dirty="0"/>
          </a:p>
        </p:txBody>
      </p:sp>
      <p:sp>
        <p:nvSpPr>
          <p:cNvPr id="15" name="Flowchart: Terminator 6"/>
          <p:cNvSpPr/>
          <p:nvPr/>
        </p:nvSpPr>
        <p:spPr>
          <a:xfrm>
            <a:off x="7089827" y="4203508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B. than a teacher</a:t>
            </a:r>
          </a:p>
          <a:p>
            <a:pPr algn="ctr"/>
            <a:endParaRPr lang="vi-VN" dirty="0"/>
          </a:p>
        </p:txBody>
      </p:sp>
      <p:grpSp>
        <p:nvGrpSpPr>
          <p:cNvPr id="17" name="Group 16"/>
          <p:cNvGrpSpPr/>
          <p:nvPr/>
        </p:nvGrpSpPr>
        <p:grpSpPr>
          <a:xfrm>
            <a:off x="8625386" y="109182"/>
            <a:ext cx="722584" cy="709684"/>
            <a:chOff x="8625386" y="109182"/>
            <a:chExt cx="722584" cy="709684"/>
          </a:xfrm>
        </p:grpSpPr>
        <p:sp>
          <p:nvSpPr>
            <p:cNvPr id="18" name="Oval 17"/>
            <p:cNvSpPr/>
            <p:nvPr/>
          </p:nvSpPr>
          <p:spPr>
            <a:xfrm>
              <a:off x="8625386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05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631107" y="279358"/>
              <a:ext cx="716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50:50</a:t>
              </a:r>
              <a:endParaRPr lang="vi-VN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862782" y="109182"/>
            <a:ext cx="709684" cy="709684"/>
            <a:chOff x="9862782" y="109182"/>
            <a:chExt cx="709684" cy="709684"/>
          </a:xfrm>
        </p:grpSpPr>
        <p:sp>
          <p:nvSpPr>
            <p:cNvPr id="16" name="Oval 15"/>
            <p:cNvSpPr/>
            <p:nvPr/>
          </p:nvSpPr>
          <p:spPr>
            <a:xfrm>
              <a:off x="9862782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7651" y="201873"/>
              <a:ext cx="524301" cy="524301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11169555" y="109182"/>
            <a:ext cx="709684" cy="709684"/>
            <a:chOff x="11169555" y="109182"/>
            <a:chExt cx="709684" cy="709684"/>
          </a:xfrm>
        </p:grpSpPr>
        <p:sp>
          <p:nvSpPr>
            <p:cNvPr id="22" name="Oval 21"/>
            <p:cNvSpPr/>
            <p:nvPr/>
          </p:nvSpPr>
          <p:spPr>
            <a:xfrm>
              <a:off x="11169555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5672" y="284644"/>
              <a:ext cx="217581" cy="280448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50843" y="284644"/>
              <a:ext cx="217581" cy="280448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18258" y="355515"/>
              <a:ext cx="217581" cy="280448"/>
            </a:xfrm>
            <a:prstGeom prst="rect">
              <a:avLst/>
            </a:prstGeom>
          </p:spPr>
        </p:pic>
      </p:grpSp>
      <p:sp>
        <p:nvSpPr>
          <p:cNvPr id="27" name="Right Arrow 26">
            <a:hlinkClick r:id="rId5" action="ppaction://hlinksldjump"/>
          </p:cNvPr>
          <p:cNvSpPr/>
          <p:nvPr/>
        </p:nvSpPr>
        <p:spPr>
          <a:xfrm>
            <a:off x="1312522" y="117916"/>
            <a:ext cx="928048" cy="894349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98241" y="3246364"/>
            <a:ext cx="4991100" cy="3238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33" name="Group 32"/>
          <p:cNvGrpSpPr/>
          <p:nvPr/>
        </p:nvGrpSpPr>
        <p:grpSpPr>
          <a:xfrm>
            <a:off x="7675402" y="2901281"/>
            <a:ext cx="4093022" cy="4132558"/>
            <a:chOff x="3762138" y="1281437"/>
            <a:chExt cx="4093022" cy="4132558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62138" y="1281437"/>
              <a:ext cx="4093022" cy="409302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32" name="TextBox 31"/>
            <p:cNvSpPr txBox="1"/>
            <p:nvPr/>
          </p:nvSpPr>
          <p:spPr>
            <a:xfrm>
              <a:off x="5105396" y="5044663"/>
              <a:ext cx="13853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pc="300" dirty="0" smtClean="0"/>
                <a:t>CALLING!</a:t>
              </a:r>
              <a:endParaRPr lang="vi-VN" b="1" spc="3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461777" y="117916"/>
            <a:ext cx="894349" cy="894349"/>
            <a:chOff x="2461777" y="117916"/>
            <a:chExt cx="894349" cy="894349"/>
          </a:xfrm>
        </p:grpSpPr>
        <p:sp>
          <p:nvSpPr>
            <p:cNvPr id="34" name="Oval 33"/>
            <p:cNvSpPr/>
            <p:nvPr/>
          </p:nvSpPr>
          <p:spPr>
            <a:xfrm>
              <a:off x="2461777" y="117916"/>
              <a:ext cx="894349" cy="8943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70074" y="307850"/>
              <a:ext cx="7016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Key</a:t>
              </a:r>
              <a:endParaRPr lang="vi-VN" sz="28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770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1138"/>
          </a:xfrm>
          <a:prstGeom prst="rect">
            <a:avLst/>
          </a:prstGeom>
        </p:spPr>
      </p:pic>
      <p:sp>
        <p:nvSpPr>
          <p:cNvPr id="9" name="Flowchart: Terminator 6"/>
          <p:cNvSpPr/>
          <p:nvPr/>
        </p:nvSpPr>
        <p:spPr>
          <a:xfrm>
            <a:off x="2827175" y="1276317"/>
            <a:ext cx="6535189" cy="22058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Question 7. Is was a difficult time, but we never </a:t>
            </a:r>
            <a:r>
              <a:rPr lang="en-US" u="sng" dirty="0" smtClean="0"/>
              <a:t>gave up </a:t>
            </a:r>
            <a:r>
              <a:rPr lang="en-US" dirty="0" smtClean="0"/>
              <a:t>hope</a:t>
            </a:r>
          </a:p>
        </p:txBody>
      </p:sp>
      <p:sp>
        <p:nvSpPr>
          <p:cNvPr id="11" name="Flowchart: Terminator 6"/>
          <p:cNvSpPr/>
          <p:nvPr/>
        </p:nvSpPr>
        <p:spPr>
          <a:xfrm>
            <a:off x="996102" y="4203509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A. had</a:t>
            </a:r>
          </a:p>
        </p:txBody>
      </p:sp>
      <p:sp>
        <p:nvSpPr>
          <p:cNvPr id="13" name="Flowchart: Terminator 6"/>
          <p:cNvSpPr/>
          <p:nvPr/>
        </p:nvSpPr>
        <p:spPr>
          <a:xfrm>
            <a:off x="7089827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D:stopped  </a:t>
            </a:r>
            <a:endParaRPr lang="vi-VN" dirty="0"/>
          </a:p>
        </p:txBody>
      </p:sp>
      <p:sp>
        <p:nvSpPr>
          <p:cNvPr id="14" name="Flowchart: Terminator 6"/>
          <p:cNvSpPr/>
          <p:nvPr/>
        </p:nvSpPr>
        <p:spPr>
          <a:xfrm>
            <a:off x="996101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 C. offered </a:t>
            </a:r>
          </a:p>
          <a:p>
            <a:pPr algn="ctr"/>
            <a:endParaRPr lang="en-US" dirty="0" smtClean="0"/>
          </a:p>
          <a:p>
            <a:pPr algn="ctr"/>
            <a:endParaRPr lang="vi-VN" dirty="0"/>
          </a:p>
        </p:txBody>
      </p:sp>
      <p:sp>
        <p:nvSpPr>
          <p:cNvPr id="15" name="Flowchart: Terminator 6"/>
          <p:cNvSpPr/>
          <p:nvPr/>
        </p:nvSpPr>
        <p:spPr>
          <a:xfrm>
            <a:off x="7089827" y="4203508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B. continued  </a:t>
            </a:r>
            <a:endParaRPr lang="vi-VN" dirty="0"/>
          </a:p>
        </p:txBody>
      </p:sp>
      <p:grpSp>
        <p:nvGrpSpPr>
          <p:cNvPr id="17" name="Group 16"/>
          <p:cNvGrpSpPr/>
          <p:nvPr/>
        </p:nvGrpSpPr>
        <p:grpSpPr>
          <a:xfrm>
            <a:off x="8625386" y="109182"/>
            <a:ext cx="722584" cy="709684"/>
            <a:chOff x="8625386" y="109182"/>
            <a:chExt cx="722584" cy="709684"/>
          </a:xfrm>
        </p:grpSpPr>
        <p:sp>
          <p:nvSpPr>
            <p:cNvPr id="18" name="Oval 17"/>
            <p:cNvSpPr/>
            <p:nvPr/>
          </p:nvSpPr>
          <p:spPr>
            <a:xfrm>
              <a:off x="8625386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05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631107" y="279358"/>
              <a:ext cx="716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50:50</a:t>
              </a:r>
              <a:endParaRPr lang="vi-VN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862782" y="109182"/>
            <a:ext cx="709684" cy="709684"/>
            <a:chOff x="9862782" y="109182"/>
            <a:chExt cx="709684" cy="709684"/>
          </a:xfrm>
        </p:grpSpPr>
        <p:sp>
          <p:nvSpPr>
            <p:cNvPr id="16" name="Oval 15"/>
            <p:cNvSpPr/>
            <p:nvPr/>
          </p:nvSpPr>
          <p:spPr>
            <a:xfrm>
              <a:off x="9862782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7651" y="201873"/>
              <a:ext cx="524301" cy="524301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11169555" y="109182"/>
            <a:ext cx="709684" cy="709684"/>
            <a:chOff x="11169555" y="109182"/>
            <a:chExt cx="709684" cy="709684"/>
          </a:xfrm>
        </p:grpSpPr>
        <p:sp>
          <p:nvSpPr>
            <p:cNvPr id="22" name="Oval 21"/>
            <p:cNvSpPr/>
            <p:nvPr/>
          </p:nvSpPr>
          <p:spPr>
            <a:xfrm>
              <a:off x="11169555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5672" y="284644"/>
              <a:ext cx="217581" cy="280448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50843" y="284644"/>
              <a:ext cx="217581" cy="280448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18258" y="355515"/>
              <a:ext cx="217581" cy="280448"/>
            </a:xfrm>
            <a:prstGeom prst="rect">
              <a:avLst/>
            </a:prstGeom>
          </p:spPr>
        </p:pic>
      </p:grpSp>
      <p:sp>
        <p:nvSpPr>
          <p:cNvPr id="27" name="Right Arrow 26">
            <a:hlinkClick r:id="rId5" action="ppaction://hlinksldjump"/>
          </p:cNvPr>
          <p:cNvSpPr/>
          <p:nvPr/>
        </p:nvSpPr>
        <p:spPr>
          <a:xfrm>
            <a:off x="1312522" y="117916"/>
            <a:ext cx="928048" cy="894349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7327" y="3482194"/>
            <a:ext cx="4961912" cy="3238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33" name="Group 32"/>
          <p:cNvGrpSpPr/>
          <p:nvPr/>
        </p:nvGrpSpPr>
        <p:grpSpPr>
          <a:xfrm>
            <a:off x="7797891" y="2095183"/>
            <a:ext cx="4093022" cy="4132558"/>
            <a:chOff x="3762138" y="1281437"/>
            <a:chExt cx="4093022" cy="4132558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62138" y="1281437"/>
              <a:ext cx="4093022" cy="409302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32" name="TextBox 31"/>
            <p:cNvSpPr txBox="1"/>
            <p:nvPr/>
          </p:nvSpPr>
          <p:spPr>
            <a:xfrm>
              <a:off x="5105396" y="5044663"/>
              <a:ext cx="13853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pc="300" dirty="0" smtClean="0"/>
                <a:t>CALLING!</a:t>
              </a:r>
              <a:endParaRPr lang="vi-VN" b="1" spc="3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461777" y="117916"/>
            <a:ext cx="894349" cy="894349"/>
            <a:chOff x="2461777" y="117916"/>
            <a:chExt cx="894349" cy="894349"/>
          </a:xfrm>
        </p:grpSpPr>
        <p:sp>
          <p:nvSpPr>
            <p:cNvPr id="34" name="Oval 33"/>
            <p:cNvSpPr/>
            <p:nvPr/>
          </p:nvSpPr>
          <p:spPr>
            <a:xfrm>
              <a:off x="2461777" y="117916"/>
              <a:ext cx="894349" cy="8943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70074" y="307850"/>
              <a:ext cx="7016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Key</a:t>
              </a:r>
              <a:endParaRPr lang="vi-VN" sz="28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479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1138"/>
          </a:xfrm>
          <a:prstGeom prst="rect">
            <a:avLst/>
          </a:prstGeom>
        </p:spPr>
      </p:pic>
      <p:sp>
        <p:nvSpPr>
          <p:cNvPr id="9" name="Flowchart: Terminator 6"/>
          <p:cNvSpPr/>
          <p:nvPr/>
        </p:nvSpPr>
        <p:spPr>
          <a:xfrm>
            <a:off x="2827175" y="1276317"/>
            <a:ext cx="6535189" cy="22058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Question 8. He failed in the election just because he ___________ his opponent.</a:t>
            </a:r>
          </a:p>
        </p:txBody>
      </p:sp>
      <p:sp>
        <p:nvSpPr>
          <p:cNvPr id="11" name="Flowchart: Terminator 6"/>
          <p:cNvSpPr/>
          <p:nvPr/>
        </p:nvSpPr>
        <p:spPr>
          <a:xfrm>
            <a:off x="996102" y="4203509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A: underestimated  </a:t>
            </a:r>
            <a:endParaRPr lang="vi-VN" dirty="0"/>
          </a:p>
        </p:txBody>
      </p:sp>
      <p:sp>
        <p:nvSpPr>
          <p:cNvPr id="13" name="Flowchart: Terminator 6"/>
          <p:cNvSpPr/>
          <p:nvPr/>
        </p:nvSpPr>
        <p:spPr>
          <a:xfrm>
            <a:off x="7089827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D. undercharged</a:t>
            </a:r>
          </a:p>
        </p:txBody>
      </p:sp>
      <p:sp>
        <p:nvSpPr>
          <p:cNvPr id="14" name="Flowchart: Terminator 6"/>
          <p:cNvSpPr/>
          <p:nvPr/>
        </p:nvSpPr>
        <p:spPr>
          <a:xfrm>
            <a:off x="996101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C. understated       </a:t>
            </a:r>
          </a:p>
        </p:txBody>
      </p:sp>
      <p:sp>
        <p:nvSpPr>
          <p:cNvPr id="15" name="Flowchart: Terminator 6"/>
          <p:cNvSpPr/>
          <p:nvPr/>
        </p:nvSpPr>
        <p:spPr>
          <a:xfrm>
            <a:off x="7089827" y="4203508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B:overestimated </a:t>
            </a:r>
            <a:endParaRPr lang="vi-VN" dirty="0"/>
          </a:p>
        </p:txBody>
      </p:sp>
      <p:grpSp>
        <p:nvGrpSpPr>
          <p:cNvPr id="17" name="Group 16"/>
          <p:cNvGrpSpPr/>
          <p:nvPr/>
        </p:nvGrpSpPr>
        <p:grpSpPr>
          <a:xfrm>
            <a:off x="8625386" y="109182"/>
            <a:ext cx="722584" cy="709684"/>
            <a:chOff x="8625386" y="109182"/>
            <a:chExt cx="722584" cy="709684"/>
          </a:xfrm>
        </p:grpSpPr>
        <p:sp>
          <p:nvSpPr>
            <p:cNvPr id="18" name="Oval 17"/>
            <p:cNvSpPr/>
            <p:nvPr/>
          </p:nvSpPr>
          <p:spPr>
            <a:xfrm>
              <a:off x="8625386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05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631107" y="279358"/>
              <a:ext cx="716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50:50</a:t>
              </a:r>
              <a:endParaRPr lang="vi-VN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862782" y="109182"/>
            <a:ext cx="709684" cy="709684"/>
            <a:chOff x="9862782" y="109182"/>
            <a:chExt cx="709684" cy="709684"/>
          </a:xfrm>
        </p:grpSpPr>
        <p:sp>
          <p:nvSpPr>
            <p:cNvPr id="16" name="Oval 15"/>
            <p:cNvSpPr/>
            <p:nvPr/>
          </p:nvSpPr>
          <p:spPr>
            <a:xfrm>
              <a:off x="9862782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7651" y="201873"/>
              <a:ext cx="524301" cy="524301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11169555" y="109182"/>
            <a:ext cx="709684" cy="709684"/>
            <a:chOff x="11169555" y="109182"/>
            <a:chExt cx="709684" cy="709684"/>
          </a:xfrm>
        </p:grpSpPr>
        <p:sp>
          <p:nvSpPr>
            <p:cNvPr id="22" name="Oval 21"/>
            <p:cNvSpPr/>
            <p:nvPr/>
          </p:nvSpPr>
          <p:spPr>
            <a:xfrm>
              <a:off x="11169555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5672" y="284644"/>
              <a:ext cx="217581" cy="280448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50843" y="284644"/>
              <a:ext cx="217581" cy="280448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18258" y="355515"/>
              <a:ext cx="217581" cy="280448"/>
            </a:xfrm>
            <a:prstGeom prst="rect">
              <a:avLst/>
            </a:prstGeom>
          </p:spPr>
        </p:pic>
      </p:grpSp>
      <p:sp>
        <p:nvSpPr>
          <p:cNvPr id="27" name="Right Arrow 26">
            <a:hlinkClick r:id="rId5" action="ppaction://hlinksldjump"/>
          </p:cNvPr>
          <p:cNvSpPr/>
          <p:nvPr/>
        </p:nvSpPr>
        <p:spPr>
          <a:xfrm>
            <a:off x="1312522" y="117916"/>
            <a:ext cx="928048" cy="894349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7158" y="3482194"/>
            <a:ext cx="4991100" cy="32105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33" name="Group 32"/>
          <p:cNvGrpSpPr/>
          <p:nvPr/>
        </p:nvGrpSpPr>
        <p:grpSpPr>
          <a:xfrm>
            <a:off x="6862450" y="2349946"/>
            <a:ext cx="4093022" cy="4132558"/>
            <a:chOff x="3762138" y="1281437"/>
            <a:chExt cx="4093022" cy="4132558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62138" y="1281437"/>
              <a:ext cx="4093022" cy="409302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32" name="TextBox 31"/>
            <p:cNvSpPr txBox="1"/>
            <p:nvPr/>
          </p:nvSpPr>
          <p:spPr>
            <a:xfrm>
              <a:off x="5105396" y="5044663"/>
              <a:ext cx="13853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pc="300" dirty="0" smtClean="0"/>
                <a:t>CALLING!</a:t>
              </a:r>
              <a:endParaRPr lang="vi-VN" b="1" spc="3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461777" y="117916"/>
            <a:ext cx="894349" cy="894349"/>
            <a:chOff x="2461777" y="117916"/>
            <a:chExt cx="894349" cy="894349"/>
          </a:xfrm>
        </p:grpSpPr>
        <p:sp>
          <p:nvSpPr>
            <p:cNvPr id="34" name="Oval 33"/>
            <p:cNvSpPr/>
            <p:nvPr/>
          </p:nvSpPr>
          <p:spPr>
            <a:xfrm>
              <a:off x="2461777" y="117916"/>
              <a:ext cx="894349" cy="8943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70074" y="307850"/>
              <a:ext cx="7016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Key</a:t>
              </a:r>
              <a:endParaRPr lang="vi-VN" sz="28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809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424</TotalTime>
  <Words>572</Words>
  <PresentationFormat>Widescreen</PresentationFormat>
  <Paragraphs>154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2017-09-24T09:53:53Z</dcterms:created>
  <dcterms:modified xsi:type="dcterms:W3CDTF">2017-09-24T16:59:12Z</dcterms:modified>
</cp:coreProperties>
</file>