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</p:sldMasterIdLst>
  <p:notesMasterIdLst>
    <p:notesMasterId r:id="rId16"/>
  </p:notesMasterIdLst>
  <p:sldIdLst>
    <p:sldId id="256" r:id="rId3"/>
    <p:sldId id="445" r:id="rId4"/>
    <p:sldId id="423" r:id="rId5"/>
    <p:sldId id="425" r:id="rId6"/>
    <p:sldId id="442" r:id="rId7"/>
    <p:sldId id="434" r:id="rId8"/>
    <p:sldId id="446" r:id="rId9"/>
    <p:sldId id="443" r:id="rId10"/>
    <p:sldId id="444" r:id="rId11"/>
    <p:sldId id="257" r:id="rId12"/>
    <p:sldId id="398" r:id="rId13"/>
    <p:sldId id="447" r:id="rId14"/>
    <p:sldId id="448" r:id="rId15"/>
  </p:sldIdLst>
  <p:sldSz cx="14630400" cy="8229600"/>
  <p:notesSz cx="6858000" cy="9144000"/>
  <p:embeddedFontLst>
    <p:embeddedFont>
      <p:font typeface="Bahnschrift" panose="020B0502040204020203" pitchFamily="34" charset="0"/>
      <p:regular r:id="rId17"/>
      <p:bold r:id="rId18"/>
    </p:embeddedFont>
    <p:embeddedFont>
      <p:font typeface="SVN-Segoe Print" panose="020B0604020202020204" charset="0"/>
      <p:regular r:id="rId19"/>
    </p:embeddedFont>
    <p:embeddedFont>
      <p:font typeface="Maven Pro" panose="020B0604020202020204" charset="0"/>
      <p:regular r:id="rId20"/>
      <p:bold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Patrick Hand" panose="020B0604020202020204" charset="0"/>
      <p:regular r:id="rId26"/>
    </p:embeddedFont>
    <p:embeddedFont>
      <p:font typeface="Microsoft YaHei" panose="020B0503020204020204" pitchFamily="34" charset="-122"/>
      <p:regular r:id="rId27"/>
      <p:bold r:id="rId28"/>
    </p:embeddedFont>
    <p:embeddedFont>
      <p:font typeface="Cambria Math" panose="02040503050406030204" pitchFamily="18" charset="0"/>
      <p:regular r:id="rId29"/>
    </p:embeddedFont>
    <p:embeddedFont>
      <p:font typeface="Indie Flower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5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2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65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0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64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6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42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88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5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9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BA32C21-FD13-4697-ADCD-F9E33DDFF06F}" type="datetimeFigureOut">
              <a:rPr kumimoji="0" lang="vi-VN" sz="224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28/09/2021</a:t>
            </a:fld>
            <a:endParaRPr kumimoji="0" lang="vi-VN" sz="224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24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885D699-091F-4322-9983-565B97A178FD}" type="slidenum">
              <a:rPr kumimoji="0" lang="vi-VN" sz="224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224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5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25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584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79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7051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44">
          <p15:clr>
            <a:srgbClr val="EA4335"/>
          </p15:clr>
        </p15:guide>
        <p15:guide id="2" pos="726">
          <p15:clr>
            <a:srgbClr val="EA4335"/>
          </p15:clr>
        </p15:guide>
        <p15:guide id="3" orient="horz" pos="4640">
          <p15:clr>
            <a:srgbClr val="EA4335"/>
          </p15:clr>
        </p15:guide>
        <p15:guide id="4" pos="849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</a:t>
            </a:r>
            <a:r>
              <a:rPr lang="en" sz="5400" smtClean="0">
                <a:latin typeface="SVN-A Love Of Thunder" panose="02040603050506020204" pitchFamily="18" charset="0"/>
              </a:rPr>
              <a:t>9: Lũy thừa với số mũ tự nhiên.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4226" y="2294846"/>
            <a:ext cx="10219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3: </a:t>
            </a:r>
            <a:r>
              <a:rPr lang="en-US" sz="3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quả phép tính dưới dạng lũy thừa.</a:t>
            </a:r>
            <a:endParaRPr lang="en-US" sz="3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  <a:blipFill>
                <a:blip r:embed="rId3"/>
                <a:stretch>
                  <a:fillRect l="-2500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blipFill>
                <a:blip r:embed="rId4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blipFill>
                <a:blip r:embed="rId5"/>
                <a:stretch>
                  <a:fillRect l="-7264" t="-14151" r="-678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10579" y="1971009"/>
                <a:ext cx="14319821" cy="3039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1.44: </a:t>
                </a:r>
                <a:endParaRPr lang="en-US" sz="3600" dirty="0" smtClean="0">
                  <a:latin typeface="SVN-A Love Of Thunder" panose="0204060305050602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79" y="1971009"/>
                <a:ext cx="14319821" cy="3039743"/>
              </a:xfrm>
              <a:prstGeom prst="rect">
                <a:avLst/>
              </a:prstGeom>
              <a:blipFill>
                <a:blip r:embed="rId3"/>
                <a:stretch>
                  <a:fillRect l="-1320" t="-3006" b="-6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Lũy</a:t>
            </a:r>
            <a:r>
              <a:rPr kumimoji="0" lang="en-US" sz="256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thừa</a:t>
            </a:r>
            <a:r>
              <a:rPr kumimoji="0" lang="en-US" sz="256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với</a:t>
            </a:r>
            <a:r>
              <a:rPr kumimoji="0" lang="en-US" sz="256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số</a:t>
            </a:r>
            <a:r>
              <a:rPr kumimoji="0" lang="en-US" sz="256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mũ</a:t>
            </a:r>
            <a:endParaRPr kumimoji="0" lang="en-US" sz="256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0000500000000000000" pitchFamily="2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6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t</a:t>
            </a: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ự</a:t>
            </a:r>
            <a:r>
              <a:rPr kumimoji="0" lang="en-US" sz="256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56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nhiên</a:t>
            </a:r>
            <a:endParaRPr kumimoji="0" lang="vi-VN" sz="256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10579" y="1971009"/>
                <a:ext cx="1431982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VN-A Love Of Thunder" panose="02040603050506020204" pitchFamily="18" charset="0"/>
                    <a:cs typeface="Times New Roman" panose="02020603050405020304" pitchFamily="18" charset="0"/>
                    <a:sym typeface="Arial"/>
                  </a:rPr>
                  <a:t>1.44: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Trái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Đất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khối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60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20</m:t>
                        </m:r>
                      </m:sup>
                    </m:sSup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tấn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giây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Trời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tiêu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thụ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tấn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khí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hydrogen.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Trời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bao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nhiêu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giây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tiêu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thụ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khí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hydrogen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khối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khối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Trái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Đất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79" y="1971009"/>
                <a:ext cx="14319821" cy="1754326"/>
              </a:xfrm>
              <a:prstGeom prst="rect">
                <a:avLst/>
              </a:prstGeom>
              <a:blipFill>
                <a:blip r:embed="rId3"/>
                <a:stretch>
                  <a:fillRect l="-1320" t="-5208" r="-851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98178" y="4197869"/>
                <a:ext cx="14319821" cy="304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600" dirty="0" smtClean="0">
                    <a:solidFill>
                      <a:srgbClr val="FF0000"/>
                    </a:solidFill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A Love Of Thunder" panose="020406030505060202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VN-A Love Of Thunder" panose="020406030505060202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600" noProof="0" dirty="0" err="1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600" noProof="0" dirty="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noProof="0" dirty="0" err="1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600" noProof="0" dirty="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Mặt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Trời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tiêu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thụ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khí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hydrogen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khối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khối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Trái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Đất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= 6.10.10</a:t>
                </a:r>
                <a:r>
                  <a:rPr kumimoji="0" lang="en-US" sz="36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20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6.10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giây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" y="4197869"/>
                <a:ext cx="14319821" cy="3045834"/>
              </a:xfrm>
              <a:prstGeom prst="rect">
                <a:avLst/>
              </a:prstGeom>
              <a:blipFill>
                <a:blip r:embed="rId4"/>
                <a:stretch>
                  <a:fillRect l="-1277" t="-3206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12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Chuẩn bị </a:t>
            </a:r>
            <a:r>
              <a:rPr kumimoji="0" lang="nl-NL" sz="2880" b="0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 </a:t>
            </a:r>
            <a:r>
              <a:rPr kumimoji="0" lang="nl-NL" sz="2880" b="0" i="0" u="none" strike="noStrike" kern="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mới:</a:t>
            </a:r>
            <a:r>
              <a:rPr kumimoji="0" lang="nl-NL" sz="2880" b="0" i="0" u="none" strike="noStrike" kern="0" cap="none" spc="0" normalizeH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Bài 7</a:t>
            </a:r>
            <a:endParaRPr kumimoji="0" lang="en-US" sz="2880" b="0" i="0" u="none" strike="noStrike" kern="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36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HƯỚNG DẪN VỀ</a:t>
            </a:r>
            <a:r>
              <a:rPr kumimoji="0" lang="nl-NL" sz="3360" b="1" i="0" u="none" strike="noStrike" kern="0" cap="none" spc="-6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nl-NL" sz="336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NHÀ</a:t>
            </a:r>
            <a:endParaRPr kumimoji="0" lang="en-US" sz="3360" b="1" i="0" u="none" strike="noStrike" kern="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Ôn lại nội dung kiến thức đã</a:t>
            </a:r>
            <a:r>
              <a:rPr kumimoji="0" lang="nl-NL" sz="2880" b="0" i="0" u="none" strike="noStrike" kern="0" cap="none" spc="-18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 </a:t>
            </a:r>
            <a:r>
              <a:rPr kumimoji="0" lang="nl-NL" sz="2880" b="0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về </a:t>
            </a:r>
            <a:r>
              <a:rPr kumimoji="0" lang="nl-NL" sz="2880" b="0" i="0" u="none" strike="noStrike" kern="0" cap="none" spc="0" normalizeH="0" baseline="0" noProof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lũy thừa với số mũ </a:t>
            </a: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tự nhiên.</a:t>
            </a:r>
            <a:endParaRPr kumimoji="0" lang="en-US" sz="2880" b="0" i="0" u="none" strike="noStrike" kern="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1029961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.- Hoàn </a:t>
            </a:r>
            <a:r>
              <a:rPr kumimoji="0" lang="nl-NL" sz="2880" b="0" i="0" u="none" strike="noStrike" kern="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thành </a:t>
            </a: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 bài tập trong </a:t>
            </a:r>
            <a:r>
              <a:rPr kumimoji="0" lang="nl-NL" sz="2880" b="0" i="0" u="none" strike="noStrike" kern="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 : 1.41;</a:t>
            </a:r>
            <a:r>
              <a:rPr kumimoji="0" lang="nl-NL" sz="2880" b="0" i="0" u="none" strike="noStrike" kern="0" cap="none" spc="0" normalizeH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nl-NL" sz="2880" b="0" i="0" u="none" strike="noStrike" kern="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1.42;</a:t>
            </a:r>
            <a:r>
              <a:rPr kumimoji="0" lang="nl-NL" sz="2880" b="0" i="0" u="none" strike="noStrike" kern="0" cap="none" spc="0" normalizeH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nl-NL" sz="2880" b="0" i="0" u="none" strike="noStrike" kern="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1.43; 1.45 (SGK)  </a:t>
            </a:r>
            <a:endParaRPr kumimoji="0" lang="nl-NL" sz="2880" b="0" i="0" u="none" strike="noStrike" kern="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bài </a:t>
            </a:r>
            <a:r>
              <a:rPr kumimoji="0" lang="nl-NL" sz="2880" b="0" i="0" u="none" strike="noStrike" kern="0" cap="none" spc="0" normalizeH="0" baseline="0" noProof="0" dirty="0" smtClean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1.51, 1.52, 1.53, 1.54, 1.55 (SBT</a:t>
            </a:r>
            <a:r>
              <a:rPr kumimoji="0" lang="nl-NL" sz="288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)</a:t>
            </a:r>
            <a:endParaRPr kumimoji="0" lang="en-US" sz="2880" b="0" i="0" u="none" strike="noStrike" kern="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0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1515933" y="1339281"/>
            <a:ext cx="108603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Font typeface="Indie Flower"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bậc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n </a:t>
            </a:r>
            <a:r>
              <a:rPr lang="en-US" sz="3600" dirty="0" err="1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 a.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A Love Of Thunder" panose="02040603050506020204" pitchFamily="18" charset="0"/>
                <a:sym typeface="Indie Flower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 Love Of Thunder" panose="02040603050506020204" pitchFamily="18" charset="0"/>
              <a:sym typeface="Indie Flower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04255" y="3492588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Lũy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thừa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thừa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thừa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a: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4978411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a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mũ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”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a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lũy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thừa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”, a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n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mũ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530" y="4116000"/>
            <a:ext cx="4187704" cy="927570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94403" y="5744563"/>
            <a:ext cx="105300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1.1: Em hãy viết tích sau dưới dạng một lũy thừa: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 9.9.9.9.9                                      b)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a.a.a.a.a.a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156977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51408" y="604505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rgbClr val="282828">
                      <a:alpha val="40000"/>
                    </a:srgb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KHỞI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82828"/>
              </a:solidFill>
              <a:effectLst>
                <a:outerShdw blurRad="38100" dist="19050" dir="2700000" algn="tl" rotWithShape="0">
                  <a:srgbClr val="282828">
                    <a:alpha val="40000"/>
                  </a:srgbClr>
                </a:outerShdw>
              </a:effectLst>
              <a:uLnTx/>
              <a:uFillTx/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13440" y="6635248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40" y="6635248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29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967387" y="6667892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387" y="6667892"/>
                <a:ext cx="1042273" cy="646331"/>
              </a:xfrm>
              <a:prstGeom prst="rect">
                <a:avLst/>
              </a:prstGeom>
              <a:blipFill>
                <a:blip r:embed="rId9"/>
                <a:stretch>
                  <a:fillRect l="-1754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818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2" grpId="0"/>
      <p:bldP spid="104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66" y="207348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828874" y="62260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Khởi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động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082035"/>
            <a:ext cx="134776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 1.2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aseline="30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aseline="30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endParaRPr lang="en-US" sz="36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</a:t>
            </a:r>
            <a:r>
              <a:rPr lang="en-US" sz="3600" baseline="30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</a:t>
            </a:r>
            <a:r>
              <a:rPr lang="en-US" sz="3600" baseline="30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953232" y="4814618"/>
                <a:ext cx="3751283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(2.2.2).(2.2)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32" y="4814618"/>
                <a:ext cx="3751283" cy="652679"/>
              </a:xfrm>
              <a:prstGeom prst="rect">
                <a:avLst/>
              </a:prstGeom>
              <a:blipFill>
                <a:blip r:embed="rId5"/>
                <a:stretch>
                  <a:fillRect l="-4870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53232" y="5575159"/>
                <a:ext cx="42771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a.a.a.a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).(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a.a.a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32" y="5575159"/>
                <a:ext cx="4277133" cy="646331"/>
              </a:xfrm>
              <a:prstGeom prst="rect">
                <a:avLst/>
              </a:prstGeom>
              <a:blipFill>
                <a:blip r:embed="rId6"/>
                <a:stretch>
                  <a:fillRect l="-4274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7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56719" y="2051249"/>
            <a:ext cx="3673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nhận xét 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79" y="3372147"/>
            <a:ext cx="13061714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“Qua 2 ví dụ ta 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" y="3366674"/>
            <a:ext cx="594435" cy="7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pPr marL="742950" indent="-742950">
                  <a:buAutoNum type="alphaLcParenR"/>
                </a:pP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  <a:blipFill>
                <a:blip r:embed="rId7"/>
                <a:stretch>
                  <a:fillRect l="-1565" t="-3404" r="-10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6767" y="6432814"/>
            <a:ext cx="12879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2 ta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nhân hai lũy thừa cùng cơ số, ta giữ nguyên cơ số và cộng số mũ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blipFill>
                <a:blip r:embed="rId6"/>
                <a:stretch>
                  <a:fillRect l="-1408" t="-8293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60" y="5829203"/>
            <a:ext cx="9113755" cy="12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alt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quả phép tính dưới dạng một lũy thừa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Lũy thừa với số mũ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t</a:t>
            </a:r>
            <a:r>
              <a:rPr kumimoji="0" lang="en-US" sz="256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Arial"/>
                <a:sym typeface="Arial"/>
              </a:rPr>
              <a:t>ự nhiên</a:t>
            </a:r>
            <a:endParaRPr kumimoji="0" lang="vi-VN" sz="25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58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VN-A Love Of Thunder" panose="02040603050506020204" pitchFamily="18" charset="0"/>
                    <a:cs typeface="Times New Roman" panose="02020603050405020304" pitchFamily="18" charset="0"/>
                    <a:sym typeface="Arial"/>
                  </a:rPr>
                  <a:t>Luyện tập 2: </a:t>
                </a:r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Viết </a:t>
                </a:r>
                <a:r>
                  <a:rPr kumimoji="0" lang="en-US" alt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kết quả phép tính dưới dạng một lũy thừa </a:t>
                </a:r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en-US" alt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sup>
                    </m:sSup>
                  </m:oMath>
                </a14:m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                          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US" alt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sup>
                    </m:sSup>
                    <m:r>
                      <a:rPr kumimoji="0" lang="en-US" alt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9</m:t>
                        </m:r>
                      </m:sup>
                    </m:sSup>
                  </m:oMath>
                </a14:m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alt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US" alt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6</m:t>
                        </m:r>
                      </m:sup>
                    </m:sSup>
                    <m:r>
                      <a:rPr kumimoji="0" lang="en-US" alt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8282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sSup>
                      <m:sSupPr>
                        <m:ctrlP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828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8</m:t>
                        </m:r>
                      </m:sup>
                    </m:sSup>
                  </m:oMath>
                </a14:m>
                <a:endParaRPr kumimoji="0" lang="en-US" alt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4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4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  <m:sup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sup>
                    </m:sSup>
                  </m:oMath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18</m:t>
                        </m:r>
                      </m:sup>
                    </m:sSup>
                  </m:oMath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20</m:t>
                        </m:r>
                      </m:sup>
                    </m:sSup>
                  </m:oMath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81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00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69544" y="2064350"/>
                <a:ext cx="12653399" cy="351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6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10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:10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10?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44" y="2064350"/>
                <a:ext cx="12653399" cy="3519169"/>
              </a:xfrm>
              <a:prstGeom prst="rect">
                <a:avLst/>
              </a:prstGeom>
              <a:blipFill>
                <a:blip r:embed="rId5"/>
                <a:stretch>
                  <a:fillRect l="-1686" b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088909" y="3995343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909" y="3995343"/>
                <a:ext cx="1029384" cy="646331"/>
              </a:xfrm>
              <a:prstGeom prst="rect">
                <a:avLst/>
              </a:prstGeom>
              <a:blipFill>
                <a:blip r:embed="rId6"/>
                <a:stretch>
                  <a:fillRect l="-1834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152" y="5881917"/>
            <a:ext cx="1327618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3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123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hai lũy thừa cùng cơ số ( khác 0 ), ta giữ nguyên cơ số và trừ số mũ 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Người ta quy ước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 với a ≠ 0 )</a:t>
                </a:r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blipFill>
                <a:blip r:embed="rId6"/>
                <a:stretch>
                  <a:fillRect l="-1381" r="-322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96" y="6551603"/>
            <a:ext cx="9478904" cy="11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573</Words>
  <Application>Microsoft Office PowerPoint</Application>
  <PresentationFormat>Custom</PresentationFormat>
  <Paragraphs>82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Bahnschrift</vt:lpstr>
      <vt:lpstr>SVN-Segoe Print</vt:lpstr>
      <vt:lpstr>Maven Pro</vt:lpstr>
      <vt:lpstr>Montserrat</vt:lpstr>
      <vt:lpstr>Patrick Hand</vt:lpstr>
      <vt:lpstr>SVN-A Love Of Thunder</vt:lpstr>
      <vt:lpstr>Times New Roman</vt:lpstr>
      <vt:lpstr>Microsoft YaHei</vt:lpstr>
      <vt:lpstr>Cambria Math</vt:lpstr>
      <vt:lpstr>Indie Flower</vt:lpstr>
      <vt:lpstr>Arial</vt:lpstr>
      <vt:lpstr>Workout for Kids by Slidesgo</vt:lpstr>
      <vt:lpstr>1_Workout for Kids by Slidesgo</vt:lpstr>
      <vt:lpstr>Tiết 9: Lũy thừa với số mũ tự nhiên.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Windows User</cp:lastModifiedBy>
  <cp:revision>99</cp:revision>
  <dcterms:modified xsi:type="dcterms:W3CDTF">2021-09-28T09:33:03Z</dcterms:modified>
</cp:coreProperties>
</file>