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72" r:id="rId1"/>
  </p:sldMasterIdLst>
  <p:notesMasterIdLst>
    <p:notesMasterId r:id="rId26"/>
  </p:notesMasterIdLst>
  <p:sldIdLst>
    <p:sldId id="271" r:id="rId2"/>
    <p:sldId id="276" r:id="rId3"/>
    <p:sldId id="278" r:id="rId4"/>
    <p:sldId id="279" r:id="rId5"/>
    <p:sldId id="327" r:id="rId6"/>
    <p:sldId id="274" r:id="rId7"/>
    <p:sldId id="317" r:id="rId8"/>
    <p:sldId id="318" r:id="rId9"/>
    <p:sldId id="319" r:id="rId10"/>
    <p:sldId id="328" r:id="rId11"/>
    <p:sldId id="283" r:id="rId12"/>
    <p:sldId id="301" r:id="rId13"/>
    <p:sldId id="302" r:id="rId14"/>
    <p:sldId id="320" r:id="rId15"/>
    <p:sldId id="285" r:id="rId16"/>
    <p:sldId id="280" r:id="rId17"/>
    <p:sldId id="329" r:id="rId18"/>
    <p:sldId id="287" r:id="rId19"/>
    <p:sldId id="321" r:id="rId20"/>
    <p:sldId id="330" r:id="rId21"/>
    <p:sldId id="322" r:id="rId22"/>
    <p:sldId id="331" r:id="rId23"/>
    <p:sldId id="292" r:id="rId24"/>
    <p:sldId id="27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532"/>
    <a:srgbClr val="C0E6EA"/>
    <a:srgbClr val="05A0B8"/>
    <a:srgbClr val="006673"/>
    <a:srgbClr val="A3DBE1"/>
    <a:srgbClr val="E26714"/>
    <a:srgbClr val="EE8640"/>
    <a:srgbClr val="048DA4"/>
    <a:srgbClr val="05788C"/>
    <a:srgbClr val="A0D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0" autoAdjust="0"/>
    <p:restoredTop sz="94150" autoAdjust="0"/>
  </p:normalViewPr>
  <p:slideViewPr>
    <p:cSldViewPr snapToGrid="0" showGuides="1">
      <p:cViewPr varScale="1">
        <p:scale>
          <a:sx n="87" d="100"/>
          <a:sy n="87" d="100"/>
        </p:scale>
        <p:origin x="928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4/11/23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96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822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3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721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041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988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667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34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862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835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9897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34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5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33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0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3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3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4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9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9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7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8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3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wav"/><Relationship Id="rId3" Type="http://schemas.microsoft.com/office/2007/relationships/media" Target="../media/media7.wav"/><Relationship Id="rId7" Type="http://schemas.microsoft.com/office/2007/relationships/media" Target="../media/media9.wav"/><Relationship Id="rId12" Type="http://schemas.openxmlformats.org/officeDocument/2006/relationships/image" Target="../media/image4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audio" Target="../media/media8.wav"/><Relationship Id="rId11" Type="http://schemas.openxmlformats.org/officeDocument/2006/relationships/image" Target="../media/image7.png"/><Relationship Id="rId5" Type="http://schemas.microsoft.com/office/2007/relationships/media" Target="../media/media8.wav"/><Relationship Id="rId10" Type="http://schemas.openxmlformats.org/officeDocument/2006/relationships/notesSlide" Target="../notesSlides/notesSlide11.xml"/><Relationship Id="rId4" Type="http://schemas.openxmlformats.org/officeDocument/2006/relationships/audio" Target="../media/media7.wav"/><Relationship Id="rId9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8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457720" y="1327725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41487" y="2268621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12318" y="1283857"/>
            <a:ext cx="396532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Game: Taboo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15470" y="2192240"/>
            <a:ext cx="3962177" cy="8842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Look at the picture and answer the questions.</a:t>
            </a:r>
            <a:endParaRPr lang="en-GB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341487" y="1655427"/>
            <a:ext cx="975367" cy="61319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8966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2100678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42230" y="5216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145441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26532"/>
                </a:solidFill>
              </a:rPr>
              <a:t>schedule (n)</a:t>
            </a: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6758" y="4289429"/>
            <a:ext cx="64920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333333"/>
                </a:solidFill>
              </a:rPr>
              <a:t>a plan that lists all the work that you have to do and when you must do each thing</a:t>
            </a:r>
          </a:p>
          <a:p>
            <a:r>
              <a:rPr lang="en-US" sz="2800" i="1" dirty="0">
                <a:solidFill>
                  <a:srgbClr val="333333"/>
                </a:solidFill>
              </a:rPr>
              <a:t>E.g. They have a very flexible work schedule.</a:t>
            </a:r>
          </a:p>
        </p:txBody>
      </p:sp>
      <p:sp>
        <p:nvSpPr>
          <p:cNvPr id="2" name="Rectangle 1"/>
          <p:cNvSpPr/>
          <p:nvPr/>
        </p:nvSpPr>
        <p:spPr>
          <a:xfrm>
            <a:off x="3229658" y="2771761"/>
            <a:ext cx="15279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/ˈ</a:t>
            </a:r>
            <a:r>
              <a:rPr lang="en-US" sz="2800" b="1" dirty="0" err="1">
                <a:solidFill>
                  <a:srgbClr val="0FB7BD"/>
                </a:solidFill>
              </a:rPr>
              <a:t>ʃedjuːl</a:t>
            </a:r>
            <a:r>
              <a:rPr lang="en-US" sz="2800" b="1" dirty="0">
                <a:solidFill>
                  <a:srgbClr val="0FB7BD"/>
                </a:solidFill>
              </a:rPr>
              <a:t>/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57200" y="18954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6034" y="2203350"/>
            <a:ext cx="2383727" cy="3369723"/>
          </a:xfrm>
          <a:prstGeom prst="rect">
            <a:avLst/>
          </a:prstGeom>
        </p:spPr>
      </p:pic>
      <p:pic>
        <p:nvPicPr>
          <p:cNvPr id="4" name="schedule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88849" y="35056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4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7" name="Google Shape;1881;p31"/>
          <p:cNvSpPr txBox="1">
            <a:spLocks/>
          </p:cNvSpPr>
          <p:nvPr/>
        </p:nvSpPr>
        <p:spPr>
          <a:xfrm>
            <a:off x="1454412" y="1723229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26532"/>
                </a:solidFill>
              </a:rPr>
              <a:t>specific (</a:t>
            </a:r>
            <a:r>
              <a:rPr lang="en-US" sz="4800" b="1" dirty="0" err="1">
                <a:solidFill>
                  <a:srgbClr val="F26532"/>
                </a:solidFill>
              </a:rPr>
              <a:t>adj</a:t>
            </a:r>
            <a:r>
              <a:rPr lang="en-US" sz="4800" b="1" dirty="0">
                <a:solidFill>
                  <a:srgbClr val="F26532"/>
                </a:solidFill>
              </a:rPr>
              <a:t>) </a:t>
            </a: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83976" y="4319374"/>
            <a:ext cx="51652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connected with one particular thing only</a:t>
            </a:r>
          </a:p>
          <a:p>
            <a:r>
              <a:rPr lang="en-US" sz="2800" i="1" dirty="0"/>
              <a:t>E.g.</a:t>
            </a:r>
            <a:r>
              <a:rPr lang="vi-VN" sz="2800" i="1" dirty="0"/>
              <a:t> </a:t>
            </a:r>
            <a:r>
              <a:rPr lang="en-US" sz="2800" i="1" dirty="0"/>
              <a:t>The money was collected for a specific purpose.</a:t>
            </a:r>
          </a:p>
        </p:txBody>
      </p:sp>
      <p:sp>
        <p:nvSpPr>
          <p:cNvPr id="2" name="Rectangle 1"/>
          <p:cNvSpPr/>
          <p:nvPr/>
        </p:nvSpPr>
        <p:spPr>
          <a:xfrm>
            <a:off x="3110235" y="2771761"/>
            <a:ext cx="17668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/</a:t>
            </a:r>
            <a:r>
              <a:rPr lang="en-US" sz="2800" b="1" dirty="0" err="1">
                <a:solidFill>
                  <a:srgbClr val="0FB7BD"/>
                </a:solidFill>
              </a:rPr>
              <a:t>spəˈsɪfɪk</a:t>
            </a:r>
            <a:r>
              <a:rPr lang="en-US" sz="28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4" name="ukspeci0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88849" y="3528332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42230" y="5216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91039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454412" y="1723229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26532"/>
                </a:solidFill>
              </a:rPr>
              <a:t>donation (n)</a:t>
            </a: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83976" y="4319374"/>
            <a:ext cx="51652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money or goods that are given to help a person or organization, or the act of giving them</a:t>
            </a:r>
          </a:p>
        </p:txBody>
      </p:sp>
      <p:sp>
        <p:nvSpPr>
          <p:cNvPr id="2" name="Rectangle 1"/>
          <p:cNvSpPr/>
          <p:nvPr/>
        </p:nvSpPr>
        <p:spPr>
          <a:xfrm>
            <a:off x="3018863" y="2771761"/>
            <a:ext cx="19495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/</a:t>
            </a:r>
            <a:r>
              <a:rPr lang="en-US" sz="2800" b="1" dirty="0" err="1">
                <a:solidFill>
                  <a:srgbClr val="0FB7BD"/>
                </a:solidFill>
              </a:rPr>
              <a:t>dəʊˈneɪʃn</a:t>
            </a:r>
            <a:r>
              <a:rPr lang="en-US" sz="28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57200" y="10572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4" name="image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652" y="1801649"/>
            <a:ext cx="4897767" cy="360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ukdolph0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60376" y="3532776"/>
            <a:ext cx="609600" cy="609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42230" y="5216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09736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454412" y="1723229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26532"/>
                </a:solidFill>
              </a:rPr>
              <a:t>delivery (n)</a:t>
            </a: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83976" y="4319374"/>
            <a:ext cx="51652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the act of taking goods, letters, parcels, etc. to people's houses or places of work</a:t>
            </a:r>
          </a:p>
          <a:p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3230643" y="2771762"/>
            <a:ext cx="16786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/</a:t>
            </a:r>
            <a:r>
              <a:rPr lang="en-US" sz="2800" b="1" dirty="0" err="1">
                <a:solidFill>
                  <a:srgbClr val="0FB7BD"/>
                </a:solidFill>
              </a:rPr>
              <a:t>dɪˈlɪvəri</a:t>
            </a:r>
            <a:r>
              <a:rPr lang="en-US" sz="28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57200" y="10572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3" name="image4.png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6949264" y="1723229"/>
            <a:ext cx="4357598" cy="2835834"/>
          </a:xfrm>
          <a:prstGeom prst="rect">
            <a:avLst/>
          </a:prstGeom>
          <a:ln/>
        </p:spPr>
      </p:pic>
      <p:pic>
        <p:nvPicPr>
          <p:cNvPr id="3" name="ukdelig0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63926" y="3614442"/>
            <a:ext cx="609600" cy="609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42230" y="5216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15307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2607772"/>
              </p:ext>
            </p:extLst>
          </p:nvPr>
        </p:nvGraphicFramePr>
        <p:xfrm>
          <a:off x="844063" y="1095798"/>
          <a:ext cx="10536700" cy="5420614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1912355">
                  <a:extLst>
                    <a:ext uri="{9D8B030D-6E8A-4147-A177-3AD203B41FA5}">
                      <a16:colId xmlns:a16="http://schemas.microsoft.com/office/drawing/2014/main" val="2137213231"/>
                    </a:ext>
                  </a:extLst>
                </a:gridCol>
                <a:gridCol w="2026597">
                  <a:extLst>
                    <a:ext uri="{9D8B030D-6E8A-4147-A177-3AD203B41FA5}">
                      <a16:colId xmlns:a16="http://schemas.microsoft.com/office/drawing/2014/main" val="2303510086"/>
                    </a:ext>
                  </a:extLst>
                </a:gridCol>
                <a:gridCol w="6597748">
                  <a:extLst>
                    <a:ext uri="{9D8B030D-6E8A-4147-A177-3AD203B41FA5}">
                      <a16:colId xmlns:a16="http://schemas.microsoft.com/office/drawing/2014/main" val="3155150348"/>
                    </a:ext>
                  </a:extLst>
                </a:gridCol>
              </a:tblGrid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New words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Pronunciation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Meaning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71755" marB="71755" anchor="ctr"/>
                </a:tc>
                <a:extLst>
                  <a:ext uri="{0D108BD9-81ED-4DB2-BD59-A6C34878D82A}">
                    <a16:rowId xmlns:a16="http://schemas.microsoft.com/office/drawing/2014/main" val="1496265982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1441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schedule (n)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144145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ʃedjuːl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44145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 plan that lists all the work that you have to do and when you must do each thing</a:t>
                      </a:r>
                    </a:p>
                    <a:p>
                      <a:pPr marL="144145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i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E.g. They have a very flexible work schedule.</a:t>
                      </a: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2345991355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1441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specific (adj)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144145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/spəˈsɪfɪk/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44145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connected with one particular thing only</a:t>
                      </a:r>
                    </a:p>
                    <a:p>
                      <a:pPr marL="144145" algn="l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i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E.g.</a:t>
                      </a:r>
                      <a:r>
                        <a:rPr lang="vi-VN" sz="2400" i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i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The money was collected for a specific purpose.</a:t>
                      </a: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2388611142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1441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donation (n)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144145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dəʊˈneɪʃn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44145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money 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or</a:t>
                      </a:r>
                      <a:r>
                        <a:rPr lang="vi-VN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goods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that are given to</a:t>
                      </a:r>
                      <a:r>
                        <a:rPr lang="vi-VN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help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a </a:t>
                      </a:r>
                      <a:r>
                        <a:rPr lang="vi-VN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person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or</a:t>
                      </a:r>
                      <a:r>
                        <a:rPr lang="vi-VN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organisation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, or the </a:t>
                      </a:r>
                      <a:r>
                        <a:rPr lang="vi-VN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act 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of giving them</a:t>
                      </a: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1355740122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1441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delivery (n)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144145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dɪˈlɪvəri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44145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The</a:t>
                      </a:r>
                      <a:r>
                        <a:rPr lang="vi-VN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act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of taking</a:t>
                      </a:r>
                      <a:r>
                        <a:rPr lang="vi-VN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goods, letters, parcels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, etc. to people's</a:t>
                      </a:r>
                      <a:r>
                        <a:rPr lang="vi-VN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houses or places of work.</a:t>
                      </a:r>
                      <a:endParaRPr lang="en-US" sz="24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210650644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42230" y="5216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6771410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66118" y="1155275"/>
            <a:ext cx="10403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Work in pairs. Look at the picture and answer the questions.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pic>
        <p:nvPicPr>
          <p:cNvPr id="12" name="image3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5380452" y="1957572"/>
            <a:ext cx="6489195" cy="3687397"/>
          </a:xfrm>
          <a:prstGeom prst="rect">
            <a:avLst/>
          </a:prstGeom>
          <a:ln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42230" y="5216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047" y="1938544"/>
            <a:ext cx="499429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6673"/>
                </a:solidFill>
                <a:cs typeface="Arial" panose="020B0604020202020204" pitchFamily="34" charset="0"/>
              </a:rPr>
              <a:t>What are they doing? Why?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Are the students wearing school uniforms?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Are they at school?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What day of the week do you think it is?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Do you think this is an organised event?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What kind of event is it? 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91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457720" y="1327725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41487" y="2268621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57720" y="3460875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12318" y="1283857"/>
            <a:ext cx="396532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Game: Taboo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15470" y="2192240"/>
            <a:ext cx="3962177" cy="8842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Look at the picture and answer the questions.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12317" y="3352359"/>
            <a:ext cx="3965330" cy="9162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True or False.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Listen and complete the table.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341487" y="1655427"/>
            <a:ext cx="975367" cy="61319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433087" y="2596323"/>
            <a:ext cx="908400" cy="86455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8966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5195458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Listening Task 2 Q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60629" y="4498140"/>
            <a:ext cx="609600" cy="609600"/>
          </a:xfrm>
          <a:prstGeom prst="rect">
            <a:avLst/>
          </a:prstGeom>
        </p:spPr>
      </p:pic>
      <p:pic>
        <p:nvPicPr>
          <p:cNvPr id="6" name="Listening task 2 Q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60629" y="3640158"/>
            <a:ext cx="609600" cy="609600"/>
          </a:xfrm>
          <a:prstGeom prst="rect">
            <a:avLst/>
          </a:prstGeom>
        </p:spPr>
      </p:pic>
      <p:pic>
        <p:nvPicPr>
          <p:cNvPr id="5" name="Listening task 2 Q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60629" y="2873076"/>
            <a:ext cx="609600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24000" y="1164832"/>
            <a:ext cx="97301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True or False.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0915524"/>
              </p:ext>
            </p:extLst>
          </p:nvPr>
        </p:nvGraphicFramePr>
        <p:xfrm>
          <a:off x="949864" y="2033243"/>
          <a:ext cx="10290641" cy="3810000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8719341">
                  <a:extLst>
                    <a:ext uri="{9D8B030D-6E8A-4147-A177-3AD203B41FA5}">
                      <a16:colId xmlns:a16="http://schemas.microsoft.com/office/drawing/2014/main" val="2039963331"/>
                    </a:ext>
                  </a:extLst>
                </a:gridCol>
                <a:gridCol w="783671">
                  <a:extLst>
                    <a:ext uri="{9D8B030D-6E8A-4147-A177-3AD203B41FA5}">
                      <a16:colId xmlns:a16="http://schemas.microsoft.com/office/drawing/2014/main" val="3080653847"/>
                    </a:ext>
                  </a:extLst>
                </a:gridCol>
                <a:gridCol w="787629">
                  <a:extLst>
                    <a:ext uri="{9D8B030D-6E8A-4147-A177-3AD203B41FA5}">
                      <a16:colId xmlns:a16="http://schemas.microsoft.com/office/drawing/2014/main" val="6093989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F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82530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1. At the club meeting, the speaker only talks about the teams and activities.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303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2. The Clean-up Team will pick up rubbish in the central market.</a:t>
                      </a:r>
                    </a:p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04016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3. Both students and local people will take part in the event.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0827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4. A report of the event will be produced by the Media Team.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1280636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9768084" y="2619404"/>
            <a:ext cx="7174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✔</a:t>
            </a:r>
            <a:endParaRPr lang="en-US" sz="3600" dirty="0">
              <a:solidFill>
                <a:srgbClr val="00B05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536701" y="3405081"/>
            <a:ext cx="7174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✔</a:t>
            </a:r>
            <a:endParaRPr lang="en-US" sz="3600" dirty="0">
              <a:solidFill>
                <a:srgbClr val="00B05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768085" y="4265192"/>
            <a:ext cx="7174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✔</a:t>
            </a:r>
            <a:endParaRPr lang="en-US" sz="3600" dirty="0">
              <a:solidFill>
                <a:srgbClr val="00B05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816238" y="5107740"/>
            <a:ext cx="7174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✔</a:t>
            </a:r>
            <a:endParaRPr lang="en-US" sz="3600" dirty="0">
              <a:solidFill>
                <a:srgbClr val="00B05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US" dirty="0">
              <a:solidFill>
                <a:srgbClr val="00B050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7935857" y="3768041"/>
            <a:ext cx="9061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956328" y="3788093"/>
            <a:ext cx="86516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5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park</a:t>
            </a:r>
            <a:endParaRPr lang="en-US" sz="25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01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85538" y="2597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89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/>
      <p:bldP spid="15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23999" y="1164832"/>
            <a:ext cx="1052697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Listen and complete the table with ONE word from the recording.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6094149"/>
              </p:ext>
            </p:extLst>
          </p:nvPr>
        </p:nvGraphicFramePr>
        <p:xfrm>
          <a:off x="855232" y="2576606"/>
          <a:ext cx="10398922" cy="3566160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2843311">
                  <a:extLst>
                    <a:ext uri="{9D8B030D-6E8A-4147-A177-3AD203B41FA5}">
                      <a16:colId xmlns:a16="http://schemas.microsoft.com/office/drawing/2014/main" val="3836851266"/>
                    </a:ext>
                  </a:extLst>
                </a:gridCol>
                <a:gridCol w="7555611">
                  <a:extLst>
                    <a:ext uri="{9D8B030D-6E8A-4147-A177-3AD203B41FA5}">
                      <a16:colId xmlns:a16="http://schemas.microsoft.com/office/drawing/2014/main" val="3356164576"/>
                    </a:ext>
                  </a:extLst>
                </a:gridCol>
              </a:tblGrid>
              <a:tr h="538523">
                <a:tc>
                  <a:txBody>
                    <a:bodyPr/>
                    <a:lstStyle/>
                    <a:p>
                      <a:r>
                        <a:rPr lang="vi-VN" sz="2400" dirty="0"/>
                        <a:t>Clean-up Team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B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400" dirty="0"/>
                        <a:t>Clean the central (1) _______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vi-VN" sz="2400" dirty="0"/>
                        <a:t>Pick up rubbish, bottles, and (2) _______ bags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vi-VN" sz="2400" dirty="0"/>
                        <a:t>Water small trees and flowers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6799625"/>
                  </a:ext>
                </a:extLst>
              </a:tr>
              <a:tr h="538523">
                <a:tc>
                  <a:txBody>
                    <a:bodyPr/>
                    <a:lstStyle/>
                    <a:p>
                      <a:r>
                        <a:rPr lang="vi-VN" sz="2400" dirty="0"/>
                        <a:t>Donation Team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B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400" dirty="0"/>
                        <a:t>Collect used items</a:t>
                      </a:r>
                    </a:p>
                    <a:p>
                      <a:r>
                        <a:rPr lang="vi-VN" sz="2400" dirty="0"/>
                        <a:t>(3) _______ the items and put them into the correct bags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3275084"/>
                  </a:ext>
                </a:extLst>
              </a:tr>
              <a:tr h="538523">
                <a:tc>
                  <a:txBody>
                    <a:bodyPr/>
                    <a:lstStyle/>
                    <a:p>
                      <a:r>
                        <a:rPr lang="vi-VN" sz="2400" dirty="0"/>
                        <a:t>Media Team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BE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vi-VN" sz="2400" dirty="0"/>
                        <a:t>(4) _______ photos of the event on the club’s website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vi-VN" sz="2400" dirty="0"/>
                        <a:t>Make (5) __________ for the club’s future activities 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7464459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765720" y="2605727"/>
            <a:ext cx="1519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park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571180" y="2969803"/>
            <a:ext cx="1519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plastic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67141" y="4156149"/>
            <a:ext cx="1519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Sort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28329" y="4994621"/>
            <a:ext cx="1519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srgbClr val="FF0000"/>
                </a:solidFill>
              </a:rPr>
              <a:t>Post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56467" y="5692490"/>
            <a:ext cx="1868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suggestions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" name="0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44554" y="140855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38028" y="1162898"/>
            <a:ext cx="955345" cy="523220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endParaRPr lang="en-US" sz="2800" dirty="0">
              <a:solidFill>
                <a:srgbClr val="F265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24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52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8E0627-9B64-414D-94C5-F7ECBA1EE60F}"/>
              </a:ext>
            </a:extLst>
          </p:cNvPr>
          <p:cNvSpPr txBox="1"/>
          <p:nvPr/>
        </p:nvSpPr>
        <p:spPr>
          <a:xfrm>
            <a:off x="4255614" y="3708890"/>
            <a:ext cx="4134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FB7BD"/>
                </a:solidFill>
              </a:rPr>
              <a:t>A green event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0"/>
            <a:ext cx="12192000" cy="2188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27615" y="401650"/>
            <a:ext cx="147885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244104" y="716817"/>
            <a:ext cx="7799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HUMANS AND THE ENVIRONMENT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5426503" y="2790736"/>
            <a:ext cx="2963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167671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027861" y="2823227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</p:spTree>
    <p:extLst>
      <p:ext uri="{BB962C8B-B14F-4D97-AF65-F5344CB8AC3E}">
        <p14:creationId xmlns:p14="http://schemas.microsoft.com/office/powerpoint/2010/main" val="3234267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457720" y="1327725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41487" y="2268621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57720" y="3460875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12318" y="1283857"/>
            <a:ext cx="396532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Game: Taboo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15470" y="2192240"/>
            <a:ext cx="3962177" cy="8842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Look at the picture and answer the questions.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12317" y="3352359"/>
            <a:ext cx="3965330" cy="9162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True or False.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Listen and complete the table.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341487" y="1655427"/>
            <a:ext cx="975367" cy="61319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433087" y="2596323"/>
            <a:ext cx="908400" cy="86455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3408453" y="3815978"/>
            <a:ext cx="792267" cy="796416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109220" y="4612394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POST-LISTENING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512318" y="4604100"/>
            <a:ext cx="3965329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4: Discussion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8966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13944535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24000" y="1164832"/>
            <a:ext cx="85062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in groups. Discuss the following question.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POST</a:t>
            </a:r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-LISTENING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88422" y="2450054"/>
            <a:ext cx="1032225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06673"/>
                </a:solidFill>
              </a:rPr>
              <a:t>If you have to </a:t>
            </a:r>
            <a:r>
              <a:rPr lang="en-US" sz="3200" b="1" i="1" dirty="0" err="1">
                <a:solidFill>
                  <a:srgbClr val="006673"/>
                </a:solidFill>
              </a:rPr>
              <a:t>organise</a:t>
            </a:r>
            <a:r>
              <a:rPr lang="en-US" sz="3200" b="1" i="1" dirty="0">
                <a:solidFill>
                  <a:srgbClr val="006673"/>
                </a:solidFill>
              </a:rPr>
              <a:t> a green event in your area, what will you do?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Have you ever taken part in an environmental activity or event?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How many times have you participated in such activities or events?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What did you do there?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How did you feel?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75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457720" y="1327725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41487" y="2268621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57720" y="3460875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12318" y="1283857"/>
            <a:ext cx="396532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Game: Taboo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15470" y="2192240"/>
            <a:ext cx="3962177" cy="8842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Look at the picture and answer the questions.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12317" y="3352359"/>
            <a:ext cx="3965330" cy="9162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True or False.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Listen and complete the table.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341487" y="1655427"/>
            <a:ext cx="975367" cy="61319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433087" y="2596323"/>
            <a:ext cx="908400" cy="86455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3408453" y="3815978"/>
            <a:ext cx="792267" cy="796416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109220" y="4612394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POST-LISTENING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512318" y="4604100"/>
            <a:ext cx="3965329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4: Discussion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8966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277830" y="5648827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cxnSp>
        <p:nvCxnSpPr>
          <p:cNvPr id="34" name="Curved Connector 33"/>
          <p:cNvCxnSpPr>
            <a:stCxn id="31" idx="1"/>
            <a:endCxn id="33" idx="0"/>
          </p:cNvCxnSpPr>
          <p:nvPr/>
        </p:nvCxnSpPr>
        <p:spPr>
          <a:xfrm rot="10800000" flipV="1">
            <a:off x="2369330" y="4945469"/>
            <a:ext cx="739890" cy="703358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6512318" y="5624561"/>
            <a:ext cx="3965329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 work</a:t>
            </a:r>
            <a:endParaRPr lang="en-GB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8378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702927" y="1899204"/>
            <a:ext cx="114890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84200" indent="-457200">
              <a:buFont typeface="Arial" panose="020B0604020202020204" pitchFamily="34" charset="0"/>
              <a:buChar char="•"/>
            </a:pPr>
            <a:r>
              <a:rPr lang="en-US" sz="3000" dirty="0"/>
              <a:t>Listen for specific information in a text about green living</a:t>
            </a:r>
          </a:p>
          <a:p>
            <a:pPr marL="584200" indent="-457200">
              <a:buFont typeface="Arial" panose="020B0604020202020204" pitchFamily="34" charset="0"/>
              <a:buChar char="•"/>
            </a:pPr>
            <a:r>
              <a:rPr lang="en-US" sz="3000" dirty="0"/>
              <a:t>Talk about a plan to </a:t>
            </a:r>
            <a:r>
              <a:rPr lang="en-US" sz="3000" dirty="0" err="1"/>
              <a:t>organise</a:t>
            </a:r>
            <a:r>
              <a:rPr lang="en-US" sz="3000" dirty="0"/>
              <a:t> a green event in their area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954230" y="4564177"/>
            <a:ext cx="858408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000" dirty="0"/>
              <a:t>Do exercises in the workbook</a:t>
            </a:r>
            <a:endParaRPr lang="vi-VN" sz="3000" dirty="0"/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vi-VN" sz="3000" dirty="0"/>
              <a:t>P</a:t>
            </a:r>
            <a:r>
              <a:rPr lang="en-US" sz="3000" dirty="0" err="1"/>
              <a:t>repare</a:t>
            </a:r>
            <a:r>
              <a:rPr lang="en-US" sz="3000" dirty="0"/>
              <a:t> for Writing lesson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43871" y="3733485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4043" y="363783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99333" y="3713887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</p:spTree>
    <p:extLst>
      <p:ext uri="{BB962C8B-B14F-4D97-AF65-F5344CB8AC3E}">
        <p14:creationId xmlns:p14="http://schemas.microsoft.com/office/powerpoint/2010/main" val="33058701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57182" y="6121301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6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facebook.com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/</a:t>
            </a:r>
            <a:r>
              <a:rPr lang="en-US" sz="1600" b="1" i="1">
                <a:solidFill>
                  <a:srgbClr val="FFFFFF"/>
                </a:solidFill>
                <a:latin typeface="Calibri" panose="020F0502020204030204" pitchFamily="34" charset="0"/>
              </a:rPr>
              <a:t>www.tienganhglobalsuccess.vn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19197" y="265737"/>
            <a:ext cx="6513725" cy="1548490"/>
            <a:chOff x="144635" y="1191561"/>
            <a:chExt cx="5167790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119197" y="1993828"/>
            <a:ext cx="1075898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By the end of this lesson, students will be able to: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1. Knowledge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isten for specific information in a text about green living;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- Talk about a plan to organise a green event in their area.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2. Core competence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- Be collaborative and supportive in pair work and team work;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- Actively join in class activities;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- Develop presentation skills.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3. Personal qualities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- Be more responsible for the environment and be able to propose plans to solve environmental issues in their residential areas;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- Be ready to make a plan to organize a green event in their area.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188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457720" y="1327725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41487" y="2268621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57720" y="3460875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12318" y="1283857"/>
            <a:ext cx="396532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Game: Taboo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15470" y="2192240"/>
            <a:ext cx="3962177" cy="8842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Look at the picture and answer the questions.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12317" y="3352359"/>
            <a:ext cx="3965330" cy="9162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True or False.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Listen and complete the table.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341487" y="1655427"/>
            <a:ext cx="975367" cy="61319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433087" y="2596323"/>
            <a:ext cx="908400" cy="86455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3408453" y="3815978"/>
            <a:ext cx="792267" cy="796416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109220" y="4612394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POST-LISTENING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512318" y="4604100"/>
            <a:ext cx="3965329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4: Discussion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8966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277830" y="5648827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cxnSp>
        <p:nvCxnSpPr>
          <p:cNvPr id="34" name="Curved Connector 33"/>
          <p:cNvCxnSpPr>
            <a:stCxn id="31" idx="1"/>
            <a:endCxn id="33" idx="0"/>
          </p:cNvCxnSpPr>
          <p:nvPr/>
        </p:nvCxnSpPr>
        <p:spPr>
          <a:xfrm rot="10800000" flipV="1">
            <a:off x="2369330" y="4945469"/>
            <a:ext cx="739890" cy="703358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6512318" y="5624561"/>
            <a:ext cx="3965329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 work</a:t>
            </a:r>
            <a:endParaRPr lang="en-GB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14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457720" y="1327725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12318" y="1283857"/>
            <a:ext cx="396532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Game: Taboo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8966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3900895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3968088" y="1075280"/>
            <a:ext cx="418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GAME: TABOO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55343" y="1959774"/>
            <a:ext cx="1065890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u="sng" dirty="0">
                <a:latin typeface="Calibri" panose="020F0502020204030204" pitchFamily="34" charset="0"/>
                <a:cs typeface="Calibri" panose="020F0502020204030204" pitchFamily="34" charset="0"/>
              </a:rPr>
              <a:t>Rules: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There are 2 teams, each team chooses </a:t>
            </a:r>
            <a:r>
              <a:rPr lang="en-US" sz="3000" b="1" dirty="0">
                <a:solidFill>
                  <a:srgbClr val="E2671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representatives.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Each group of representatives is given a set of words.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sz="3000" b="1" dirty="0">
                <a:solidFill>
                  <a:srgbClr val="E2671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minutes, the representatives must explain the words for the 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teams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to guess.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Do not use the words in the set and do not use your mother tongue.</a:t>
            </a:r>
            <a:endParaRPr lang="vi-VN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The winners are the ones whose team can guess the most words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879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3968088" y="1075280"/>
            <a:ext cx="418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GAME: TABOO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4" name="2 Minutes timer (Đồng hồ đếm ngược 2 phú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6961" y="1959774"/>
            <a:ext cx="7776357" cy="437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9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3968088" y="1075280"/>
            <a:ext cx="418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GAME: TABOO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77107" y="2307102"/>
            <a:ext cx="9720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Set 1: adopt, carbon footprint, litter, method, eco-friendly</a:t>
            </a:r>
          </a:p>
        </p:txBody>
      </p:sp>
    </p:spTree>
    <p:extLst>
      <p:ext uri="{BB962C8B-B14F-4D97-AF65-F5344CB8AC3E}">
        <p14:creationId xmlns:p14="http://schemas.microsoft.com/office/powerpoint/2010/main" val="24705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3968088" y="1075280"/>
            <a:ext cx="418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GAME: TABOO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96620" y="2375340"/>
            <a:ext cx="11451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Set 2: sort, awareness, organic, household appliances, cut down on</a:t>
            </a:r>
          </a:p>
        </p:txBody>
      </p:sp>
    </p:spTree>
    <p:extLst>
      <p:ext uri="{BB962C8B-B14F-4D97-AF65-F5344CB8AC3E}">
        <p14:creationId xmlns:p14="http://schemas.microsoft.com/office/powerpoint/2010/main" val="309556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2267</TotalTime>
  <Words>1084</Words>
  <PresentationFormat>Widescreen</PresentationFormat>
  <Paragraphs>228</Paragraphs>
  <Slides>24</Slides>
  <Notes>13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Bookman Old Style</vt:lpstr>
      <vt:lpstr>Calibri</vt:lpstr>
      <vt:lpstr>Calibri Light</vt:lpstr>
      <vt:lpstr>Myriad Pro</vt:lpstr>
      <vt:lpstr>UTM Facebook K&amp;T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2023-04-11T04:13:03Z</dcterms:modified>
</cp:coreProperties>
</file>