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85" r:id="rId4"/>
    <p:sldId id="344" r:id="rId5"/>
    <p:sldId id="386" r:id="rId6"/>
    <p:sldId id="387" r:id="rId7"/>
    <p:sldId id="378" r:id="rId8"/>
    <p:sldId id="388" r:id="rId9"/>
    <p:sldId id="359" r:id="rId10"/>
    <p:sldId id="390" r:id="rId11"/>
    <p:sldId id="389" r:id="rId12"/>
    <p:sldId id="367" r:id="rId13"/>
    <p:sldId id="391" r:id="rId14"/>
    <p:sldId id="392" r:id="rId15"/>
    <p:sldId id="393" r:id="rId16"/>
    <p:sldId id="394" r:id="rId17"/>
    <p:sldId id="395" r:id="rId18"/>
    <p:sldId id="373" r:id="rId19"/>
    <p:sldId id="396" r:id="rId20"/>
    <p:sldId id="384" r:id="rId21"/>
    <p:sldId id="397" r:id="rId22"/>
    <p:sldId id="375" r:id="rId23"/>
    <p:sldId id="37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3" autoAdjust="0"/>
    <p:restoredTop sz="94660"/>
  </p:normalViewPr>
  <p:slideViewPr>
    <p:cSldViewPr snapToGrid="0">
      <p:cViewPr varScale="1">
        <p:scale>
          <a:sx n="99" d="100"/>
          <a:sy n="99" d="100"/>
        </p:scale>
        <p:origin x="405"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10/11/2024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02" y="196567"/>
            <a:ext cx="8854081"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CHỦ ĐỀ 5. TÍNH TOÁN CHI PHÍ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547" y="763740"/>
            <a:ext cx="11240599" cy="5909255"/>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28391" y="0"/>
            <a:ext cx="5673273" cy="830997"/>
          </a:xfrm>
          <a:prstGeom prst="rect">
            <a:avLst/>
          </a:prstGeom>
        </p:spPr>
        <p:txBody>
          <a:bodyPr wrap="square">
            <a:spAutoFit/>
          </a:bodyPr>
          <a:lstStyle/>
          <a:p>
            <a:pPr algn="ctr"/>
            <a:r>
              <a:rPr lang="vi-VN" sz="2400">
                <a:latin typeface="Times New Roman" panose="02020603050405020304" pitchFamily="18" charset="0"/>
                <a:cs typeface="Times New Roman" panose="02020603050405020304" pitchFamily="18" charset="0"/>
              </a:rPr>
              <a:t>HƯỚNG DẪN CHẤM PHIẾU HỌC TẬP</a:t>
            </a:r>
            <a:endParaRPr lang="en-US" sz="2400">
              <a:latin typeface="Times New Roman" panose="02020603050405020304" pitchFamily="18" charset="0"/>
              <a:cs typeface="Times New Roman" panose="02020603050405020304" pitchFamily="18" charset="0"/>
            </a:endParaRPr>
          </a:p>
          <a:p>
            <a:pPr algn="ctr"/>
            <a:r>
              <a:rPr lang="vi-VN" sz="2400">
                <a:latin typeface="Times New Roman" panose="02020603050405020304" pitchFamily="18" charset="0"/>
                <a:cs typeface="Times New Roman" panose="02020603050405020304" pitchFamily="18" charset="0"/>
              </a:rPr>
              <a:t>PHIẾU HỌC TẬP SỐ 1</a:t>
            </a:r>
            <a:endParaRPr lang="en-US" sz="240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717986770"/>
              </p:ext>
            </p:extLst>
          </p:nvPr>
        </p:nvGraphicFramePr>
        <p:xfrm>
          <a:off x="716262" y="921584"/>
          <a:ext cx="11475738" cy="5797799"/>
        </p:xfrm>
        <a:graphic>
          <a:graphicData uri="http://schemas.openxmlformats.org/drawingml/2006/table">
            <a:tbl>
              <a:tblPr firstRow="1" firstCol="1" bandRow="1"/>
              <a:tblGrid>
                <a:gridCol w="2619014">
                  <a:extLst>
                    <a:ext uri="{9D8B030D-6E8A-4147-A177-3AD203B41FA5}">
                      <a16:colId xmlns:a16="http://schemas.microsoft.com/office/drawing/2014/main" val="237484883"/>
                    </a:ext>
                  </a:extLst>
                </a:gridCol>
                <a:gridCol w="8856724">
                  <a:extLst>
                    <a:ext uri="{9D8B030D-6E8A-4147-A177-3AD203B41FA5}">
                      <a16:colId xmlns:a16="http://schemas.microsoft.com/office/drawing/2014/main" val="475329881"/>
                    </a:ext>
                  </a:extLst>
                </a:gridCol>
              </a:tblGrid>
              <a:tr h="344430">
                <a:tc gridSpan="2">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81" marR="64581"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700"/>
                    </a:p>
                  </a:txBody>
                  <a:tcPr marL="86108" marR="86108" marT="43054" marB="43054">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833620292"/>
                  </a:ext>
                </a:extLst>
              </a:tr>
              <a:tr h="602753">
                <a:tc gridSpan="2">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bảng dưới đây để được các bước tính toán chi phí cho một mạng điện trong nhà đơn giản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81" marR="64581"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700"/>
                    </a:p>
                  </a:txBody>
                  <a:tcPr marL="86108" marR="86108" marT="43054" marB="43054">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4600927"/>
                  </a:ext>
                </a:extLst>
              </a:tr>
              <a:tr h="327753">
                <a:tc gridSpan="2">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bước tính toán chi phí cho một mạng điện trong nhà đơn giản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81" marR="64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223538694"/>
                  </a:ext>
                </a:extLst>
              </a:tr>
              <a:tr h="401216">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bước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81" marR="64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thực hiện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81" marR="64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0271754"/>
                  </a:ext>
                </a:extLst>
              </a:tr>
              <a:tr h="587803">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Nghiên cứu sơ đồ lắp đặt mạng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81" marR="64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Số lượng thiết bị, vật liệu sẽ sử dụng cho việc lắp đặt mạng điện trong nhà</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Chủng loại và thông số kĩ thuật thiết bị, vật liệu sẽ sử dụng cho việc lắp đặt mạng điện trong nhà.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4753773"/>
                  </a:ext>
                </a:extLst>
              </a:tr>
              <a:tr h="587803">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Lập bảng kê số lượng thiết bị, vật liệu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81" marR="64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Chiều dài dây dẫn điện, nẹp hoặc ống nhựa được tính toán theo chiều dài tuyến dây trong sơ đồ lắp đặt và cộng thêm 20% tổng chiều dài tính toán cho tiêu hao khi lắp đặt.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Thống kê số lượng, chủng loại thiết bị, vật liệu và lập bảng dự trù thiết bị, vật liệu như bảng 5.1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8628415"/>
                  </a:ext>
                </a:extLst>
              </a:tr>
              <a:tr h="587803">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Lập bảng tính toán chi phí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81" marR="64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Lựa chọn đơn giá phù hợp cho từng chủng loại, thiết bị, vật liệu theo bảng dự trù thiết bị, vật liệu cho mạng điện trong nhà(bảng 5.1.)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Tính chi phí cho từng chủng loại thiết bị, vật liệu theo đơn giá bằng cách nhân số lượng với đơn giá</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 tiền=số lươngx đơn giá</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Tính tổng chi phí cho mạng điện trong nhà bằng cách cộng chi phí của các chủng loại thiết bị, vật liệu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Tổng cộng=thành tiền 1+ thành tiền 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8508241"/>
                  </a:ext>
                </a:extLst>
              </a:tr>
            </a:tbl>
          </a:graphicData>
        </a:graphic>
      </p:graphicFrame>
    </p:spTree>
    <p:extLst>
      <p:ext uri="{BB962C8B-B14F-4D97-AF65-F5344CB8AC3E}">
        <p14:creationId xmlns:p14="http://schemas.microsoft.com/office/powerpoint/2010/main" val="291640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02" y="196567"/>
            <a:ext cx="8854081"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CHỦ ĐỀ 5. TÍNH TOÁN CHI PHÍ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659363" y="793302"/>
            <a:ext cx="9645220" cy="1569660"/>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1. Tính toán chi phí cho mạng điện trong nhà đơn giản</a:t>
            </a:r>
            <a:endParaRPr lang="en-US" sz="2400" b="1">
              <a:latin typeface="Times New Roman" panose="02020603050405020304" pitchFamily="18" charset="0"/>
              <a:ea typeface="Times New Roman" panose="02020603050405020304" pitchFamily="18" charset="0"/>
            </a:endParaRPr>
          </a:p>
          <a:p>
            <a:pPr>
              <a:spcAft>
                <a:spcPts val="0"/>
              </a:spcAft>
            </a:pPr>
            <a:r>
              <a:rPr lang="vi-VN" sz="2400">
                <a:latin typeface="Times New Roman" panose="02020603050405020304" pitchFamily="18" charset="0"/>
                <a:cs typeface="Times New Roman" panose="02020603050405020304" pitchFamily="18" charset="0"/>
              </a:rPr>
              <a:t>Bước 3. Lập bảng tính toán chi phí</a:t>
            </a:r>
          </a:p>
          <a:p>
            <a:pPr>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Thành tiền= số lượng x đơn giá</a:t>
            </a:r>
          </a:p>
          <a:p>
            <a:pPr>
              <a:spcAft>
                <a:spcPts val="0"/>
              </a:spcAft>
            </a:pPr>
            <a:r>
              <a:rPr lang="vi-VN" sz="2400">
                <a:latin typeface="Times New Roman" panose="02020603050405020304" pitchFamily="18" charset="0"/>
                <a:ea typeface="Times New Roman" panose="02020603050405020304" pitchFamily="18" charset="0"/>
                <a:cs typeface="Times New Roman" panose="02020603050405020304" pitchFamily="18" charset="0"/>
              </a:rPr>
              <a:t>Tổng cộng = thành tiền 1 + thành tiền 2 + thành tiền 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035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6140" y="149289"/>
            <a:ext cx="11685036" cy="1938992"/>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2.Thực hành tính toán chi phí cho mạng điện trong nhà</a:t>
            </a:r>
            <a:endParaRPr lang="en-US" sz="2400" b="1">
              <a:latin typeface="Times New Roman" panose="02020603050405020304" pitchFamily="18" charset="0"/>
              <a:ea typeface="Times New Roman" panose="02020603050405020304" pitchFamily="18" charset="0"/>
            </a:endParaRPr>
          </a:p>
          <a:p>
            <a:pPr>
              <a:spcAft>
                <a:spcPts val="0"/>
              </a:spcAft>
            </a:pPr>
            <a:r>
              <a:rPr lang="vi-VN" sz="2400" b="1">
                <a:solidFill>
                  <a:srgbClr val="000000"/>
                </a:solidFill>
                <a:latin typeface="Times New Roman" panose="02020603050405020304" pitchFamily="18" charset="0"/>
                <a:ea typeface="Times New Roman" panose="02020603050405020304" pitchFamily="18" charset="0"/>
              </a:rPr>
              <a:t>2.1. Nội dung thực hành</a:t>
            </a:r>
            <a:endParaRPr lang="en-US" sz="2400" b="1">
              <a:latin typeface="Times New Roman" panose="02020603050405020304" pitchFamily="18" charset="0"/>
              <a:ea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rPr>
              <a:t>- Tính toán chi phí cho mạng điện trong nhà có sơ đồ lắp đặt như hình 5.2</a:t>
            </a:r>
            <a:r>
              <a:rPr lang="en-US" sz="2400">
                <a:solidFill>
                  <a:srgbClr val="000000"/>
                </a:solidFill>
                <a:latin typeface="Times New Roman" panose="02020603050405020304" pitchFamily="18" charset="0"/>
                <a:ea typeface="Times New Roman" panose="02020603050405020304" pitchFamily="18" charset="0"/>
              </a:rPr>
              <a:t>.</a:t>
            </a:r>
            <a:endParaRPr lang="en-US" sz="2400">
              <a:latin typeface="Times New Roman" panose="02020603050405020304" pitchFamily="18" charset="0"/>
              <a:ea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rPr>
              <a:t>- Các bảng điện BĐ1, BĐ2 đặt cách trần nhà 1,5m(hình 5.3)</a:t>
            </a:r>
            <a:endParaRPr lang="en-US" sz="2400">
              <a:latin typeface="Times New Roman" panose="02020603050405020304" pitchFamily="18" charset="0"/>
              <a:ea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rPr>
              <a:t>- Bóng đèn Đ đặt giữa phòng và sát trần nhà</a:t>
            </a:r>
            <a:endParaRPr lang="en-US" sz="2400">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72175" y="2172257"/>
            <a:ext cx="4843638" cy="4443148"/>
          </a:xfrm>
          <a:prstGeom prst="rect">
            <a:avLst/>
          </a:prstGeom>
        </p:spPr>
      </p:pic>
      <p:pic>
        <p:nvPicPr>
          <p:cNvPr id="6" name="Picture 5"/>
          <p:cNvPicPr>
            <a:picLocks noChangeAspect="1"/>
          </p:cNvPicPr>
          <p:nvPr/>
        </p:nvPicPr>
        <p:blipFill>
          <a:blip r:embed="rId3"/>
          <a:stretch>
            <a:fillRect/>
          </a:stretch>
        </p:blipFill>
        <p:spPr>
          <a:xfrm>
            <a:off x="5505061" y="2267339"/>
            <a:ext cx="5789801" cy="4245428"/>
          </a:xfrm>
          <a:prstGeom prst="rect">
            <a:avLst/>
          </a:prstGeom>
        </p:spPr>
      </p:pic>
    </p:spTree>
    <p:extLst>
      <p:ext uri="{BB962C8B-B14F-4D97-AF65-F5344CB8AC3E}">
        <p14:creationId xmlns:p14="http://schemas.microsoft.com/office/powerpoint/2010/main" val="38831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6140" y="149289"/>
            <a:ext cx="11685036" cy="1938992"/>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2.Thực hành tính toán chi phí cho mạng điện trong nhà</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2.2. Yêu cầu thực hành</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Thiết bị, vật liệu xác định đúng số lượng, chủng loại theo thiết kế.</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Đơn giá của thiết bị, vật liệu lựa chọn phù hợp.</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Lập đúng bảng dự trù thiết bị, vật liệu và bảng chi phí cho mạng điện trong nhà.</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47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500"/>
                                        <p:tgtEl>
                                          <p:spTgt spid="4">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down)">
                                      <p:cBhvr>
                                        <p:cTn id="20" dur="500"/>
                                        <p:tgtEl>
                                          <p:spTgt spid="4">
                                            <p:txEl>
                                              <p:pRg st="2" end="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wipe(down)">
                                      <p:cBhvr>
                                        <p:cTn id="23" dur="500"/>
                                        <p:tgtEl>
                                          <p:spTgt spid="4">
                                            <p:txEl>
                                              <p:pRg st="3" end="3"/>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wipe(down)">
                                      <p:cBhvr>
                                        <p:cTn id="2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6140" y="149289"/>
            <a:ext cx="11685036" cy="1200329"/>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2.Thực hành tính toán chi phí cho mạng điện trong nhà</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2.3. Tiêu chí đánh giá kết quả thực hành</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Theo bảng 5.3</a:t>
            </a:r>
            <a:endParaRPr lang="en-US" sz="2400">
              <a:latin typeface="Times New Roman" panose="02020603050405020304" pitchFamily="18" charset="0"/>
              <a:cs typeface="Times New Roman" panose="02020603050405020304" pitchFamily="18" charset="0"/>
            </a:endParaRPr>
          </a:p>
        </p:txBody>
      </p:sp>
      <p:sp>
        <p:nvSpPr>
          <p:cNvPr id="2" name="Rectangle 1"/>
          <p:cNvSpPr/>
          <p:nvPr/>
        </p:nvSpPr>
        <p:spPr>
          <a:xfrm>
            <a:off x="1950098" y="1489577"/>
            <a:ext cx="8864081" cy="369332"/>
          </a:xfrm>
          <a:prstGeom prst="rect">
            <a:avLst/>
          </a:prstGeom>
        </p:spPr>
        <p:txBody>
          <a:bodyPr wrap="square">
            <a:spAutoFit/>
          </a:bodyPr>
          <a:lstStyle/>
          <a:p>
            <a:pPr>
              <a:spcAft>
                <a:spcPts val="0"/>
              </a:spcAft>
            </a:pPr>
            <a:r>
              <a:rPr lang="vi-VN" b="1">
                <a:solidFill>
                  <a:srgbClr val="000000"/>
                </a:solidFill>
                <a:latin typeface="Times New Roman" panose="02020603050405020304" pitchFamily="18" charset="0"/>
                <a:ea typeface="Times New Roman" panose="02020603050405020304" pitchFamily="18" charset="0"/>
              </a:rPr>
              <a:t>Bảng 5.3. Tiêu chí đánh giá kết quả thực hành tính toán chi phí cho mạng điện trong nhà</a:t>
            </a:r>
            <a:endParaRPr lang="en-US" sz="1600">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881562507"/>
              </p:ext>
            </p:extLst>
          </p:nvPr>
        </p:nvGraphicFramePr>
        <p:xfrm>
          <a:off x="2020661" y="2098299"/>
          <a:ext cx="9092097" cy="2926080"/>
        </p:xfrm>
        <a:graphic>
          <a:graphicData uri="http://schemas.openxmlformats.org/drawingml/2006/table">
            <a:tbl>
              <a:tblPr firstRow="1" firstCol="1" bandRow="1"/>
              <a:tblGrid>
                <a:gridCol w="752990">
                  <a:extLst>
                    <a:ext uri="{9D8B030D-6E8A-4147-A177-3AD203B41FA5}">
                      <a16:colId xmlns:a16="http://schemas.microsoft.com/office/drawing/2014/main" val="277212325"/>
                    </a:ext>
                  </a:extLst>
                </a:gridCol>
                <a:gridCol w="4834065">
                  <a:extLst>
                    <a:ext uri="{9D8B030D-6E8A-4147-A177-3AD203B41FA5}">
                      <a16:colId xmlns:a16="http://schemas.microsoft.com/office/drawing/2014/main" val="4240508525"/>
                    </a:ext>
                  </a:extLst>
                </a:gridCol>
                <a:gridCol w="1436855">
                  <a:extLst>
                    <a:ext uri="{9D8B030D-6E8A-4147-A177-3AD203B41FA5}">
                      <a16:colId xmlns:a16="http://schemas.microsoft.com/office/drawing/2014/main" val="2878030810"/>
                    </a:ext>
                  </a:extLst>
                </a:gridCol>
                <a:gridCol w="914278">
                  <a:extLst>
                    <a:ext uri="{9D8B030D-6E8A-4147-A177-3AD203B41FA5}">
                      <a16:colId xmlns:a16="http://schemas.microsoft.com/office/drawing/2014/main" val="1591019539"/>
                    </a:ext>
                  </a:extLst>
                </a:gridCol>
                <a:gridCol w="1153909">
                  <a:extLst>
                    <a:ext uri="{9D8B030D-6E8A-4147-A177-3AD203B41FA5}">
                      <a16:colId xmlns:a16="http://schemas.microsoft.com/office/drawing/2014/main" val="163831325"/>
                    </a:ext>
                  </a:extLst>
                </a:gridCol>
              </a:tblGrid>
              <a:tr h="0">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tả</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Chưa đạt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9591461"/>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 bị, vật liệu xác định đúng số lượng, chủng loại theo thiết kế</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2670480"/>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Đơn giá của thiết bị, vật liệu lựa chọn phù hợp</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6524763"/>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 đúng bảng dự trù thiết bị, vật liệu và bảng chi phí cho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9921990"/>
                  </a:ext>
                </a:extLst>
              </a:tr>
            </a:tbl>
          </a:graphicData>
        </a:graphic>
      </p:graphicFrame>
    </p:spTree>
    <p:extLst>
      <p:ext uri="{BB962C8B-B14F-4D97-AF65-F5344CB8AC3E}">
        <p14:creationId xmlns:p14="http://schemas.microsoft.com/office/powerpoint/2010/main" val="203333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6140" y="149289"/>
            <a:ext cx="11685036" cy="2308324"/>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2.Thực hành tính toán chi phí cho mạng điện trong nhà</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2.4. Dụng cụ, vật liệu thực hành</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Giấy vẽ A4(2 tờ)</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Máy tính học sinh(1 cái)</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Bút bi(1 cây)</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Thước kẻ học sinh(1 cái)</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217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6140" y="149289"/>
            <a:ext cx="11685036" cy="1938992"/>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2.Thực hành tính toán chi phí cho mạng điện trong nhà</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2.5. Các bước tính toán chi phí cho mạng điện trong nhà</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1. Nghiên cứu sơ đồ lắp đặt mạng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2. Lập bảng kê số lượng, thiết bị</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3. Lập bảng tính toán chi phí</a:t>
            </a:r>
            <a:endParaRPr lang="en-US" sz="2400">
              <a:latin typeface="Times New Roman" panose="02020603050405020304" pitchFamily="18" charset="0"/>
              <a:cs typeface="Times New Roman" panose="02020603050405020304" pitchFamily="18" charset="0"/>
            </a:endParaRPr>
          </a:p>
        </p:txBody>
      </p:sp>
      <p:sp>
        <p:nvSpPr>
          <p:cNvPr id="2" name="Rectangle 1"/>
          <p:cNvSpPr/>
          <p:nvPr/>
        </p:nvSpPr>
        <p:spPr>
          <a:xfrm>
            <a:off x="2807459" y="2088281"/>
            <a:ext cx="6497484" cy="400110"/>
          </a:xfrm>
          <a:prstGeom prst="rect">
            <a:avLst/>
          </a:prstGeom>
        </p:spPr>
        <p:txBody>
          <a:bodyPr wrap="none">
            <a:spAutoFit/>
          </a:bodyPr>
          <a:lstStyle/>
          <a:p>
            <a:pPr>
              <a:spcAft>
                <a:spcPts val="0"/>
              </a:spcAft>
            </a:pPr>
            <a:r>
              <a:rPr lang="vi-VN" sz="2000" b="1">
                <a:solidFill>
                  <a:srgbClr val="000000"/>
                </a:solidFill>
                <a:latin typeface="Times New Roman" panose="02020603050405020304" pitchFamily="18" charset="0"/>
                <a:ea typeface="Times New Roman" panose="02020603050405020304" pitchFamily="18" charset="0"/>
              </a:rPr>
              <a:t>Bảng 5.4. Bảng tính tổng chi phí cho mạng điện trong nhà</a:t>
            </a:r>
            <a:endParaRPr lang="en-US" sz="2000">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696262360"/>
              </p:ext>
            </p:extLst>
          </p:nvPr>
        </p:nvGraphicFramePr>
        <p:xfrm>
          <a:off x="1810138" y="2656581"/>
          <a:ext cx="9909110" cy="3657600"/>
        </p:xfrm>
        <a:graphic>
          <a:graphicData uri="http://schemas.openxmlformats.org/drawingml/2006/table">
            <a:tbl>
              <a:tblPr firstRow="1" firstCol="1" bandRow="1"/>
              <a:tblGrid>
                <a:gridCol w="749335">
                  <a:extLst>
                    <a:ext uri="{9D8B030D-6E8A-4147-A177-3AD203B41FA5}">
                      <a16:colId xmlns:a16="http://schemas.microsoft.com/office/drawing/2014/main" val="870402805"/>
                    </a:ext>
                  </a:extLst>
                </a:gridCol>
                <a:gridCol w="4058064">
                  <a:extLst>
                    <a:ext uri="{9D8B030D-6E8A-4147-A177-3AD203B41FA5}">
                      <a16:colId xmlns:a16="http://schemas.microsoft.com/office/drawing/2014/main" val="2633088499"/>
                    </a:ext>
                  </a:extLst>
                </a:gridCol>
                <a:gridCol w="1064740">
                  <a:extLst>
                    <a:ext uri="{9D8B030D-6E8A-4147-A177-3AD203B41FA5}">
                      <a16:colId xmlns:a16="http://schemas.microsoft.com/office/drawing/2014/main" val="1135889300"/>
                    </a:ext>
                  </a:extLst>
                </a:gridCol>
                <a:gridCol w="1126013">
                  <a:extLst>
                    <a:ext uri="{9D8B030D-6E8A-4147-A177-3AD203B41FA5}">
                      <a16:colId xmlns:a16="http://schemas.microsoft.com/office/drawing/2014/main" val="3070323720"/>
                    </a:ext>
                  </a:extLst>
                </a:gridCol>
                <a:gridCol w="1295768">
                  <a:extLst>
                    <a:ext uri="{9D8B030D-6E8A-4147-A177-3AD203B41FA5}">
                      <a16:colId xmlns:a16="http://schemas.microsoft.com/office/drawing/2014/main" val="1641042716"/>
                    </a:ext>
                  </a:extLst>
                </a:gridCol>
                <a:gridCol w="1615190">
                  <a:extLst>
                    <a:ext uri="{9D8B030D-6E8A-4147-A177-3AD203B41FA5}">
                      <a16:colId xmlns:a16="http://schemas.microsoft.com/office/drawing/2014/main" val="1834607006"/>
                    </a:ext>
                  </a:extLst>
                </a:gridCol>
              </a:tblGrid>
              <a:tr h="0">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Chủng loại dụng cụ, vật liệu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Đơn vị</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 lượng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Đơn giá</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 tiền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3003475"/>
                  </a:ext>
                </a:extLst>
              </a:tr>
              <a:tr h="0">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Dây điện đôi VCmd 2x2,5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Mét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14 000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42 000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0131407"/>
                  </a:ext>
                </a:extLst>
              </a:tr>
              <a:tr h="0">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Dây điện đôi VCmd 2x0,75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Mét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5 500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82 500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275479"/>
                  </a:ext>
                </a:extLst>
              </a:tr>
              <a:tr h="0">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CB 10A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61 000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61 000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49667"/>
                  </a:ext>
                </a:extLst>
              </a:tr>
              <a:tr h="0">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 đèn LED 220V-20W</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78 000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78 000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2080216"/>
                  </a:ext>
                </a:extLst>
              </a:tr>
              <a:tr h="0">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 tắc 3 cực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10 000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20 000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4591979"/>
                  </a:ext>
                </a:extLst>
              </a:tr>
              <a:tr h="0">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 cắm điện 250V-10A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36 000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36 000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344703"/>
                  </a:ext>
                </a:extLst>
              </a:tr>
              <a:tr h="0">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Bảng điện nhựa 200mmx300mm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16 000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16 000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1103018"/>
                  </a:ext>
                </a:extLst>
              </a:tr>
              <a:tr h="0">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Bảng điện nhựa 110mmx180mm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5 000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5 000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388987"/>
                  </a:ext>
                </a:extLst>
              </a:tr>
              <a:tr h="0">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Nẹp nhựa vuông 25mm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Mét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15 000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150 000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2927968"/>
                  </a:ext>
                </a:extLst>
              </a:tr>
              <a:tr h="0">
                <a:tc gridSpan="5">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Tổng cộng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490 500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2748457"/>
                  </a:ext>
                </a:extLst>
              </a:tr>
            </a:tbl>
          </a:graphicData>
        </a:graphic>
      </p:graphicFrame>
    </p:spTree>
    <p:extLst>
      <p:ext uri="{BB962C8B-B14F-4D97-AF65-F5344CB8AC3E}">
        <p14:creationId xmlns:p14="http://schemas.microsoft.com/office/powerpoint/2010/main" val="333489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6140" y="149289"/>
            <a:ext cx="11685036" cy="1200329"/>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2.Thực hành tính toán chi phí cho mạng điện trong nhà</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2.6. Đánh giá kết quả thực hành</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Theo tiêu chí mô tả bảng 5.3</a:t>
            </a:r>
            <a:endParaRPr lang="en-US" sz="2400">
              <a:latin typeface="Times New Roman" panose="02020603050405020304" pitchFamily="18" charset="0"/>
              <a:cs typeface="Times New Roman" panose="02020603050405020304" pitchFamily="18" charset="0"/>
            </a:endParaRPr>
          </a:p>
        </p:txBody>
      </p:sp>
      <p:sp>
        <p:nvSpPr>
          <p:cNvPr id="3" name="Rectangle 2"/>
          <p:cNvSpPr/>
          <p:nvPr/>
        </p:nvSpPr>
        <p:spPr>
          <a:xfrm>
            <a:off x="1950098" y="1638867"/>
            <a:ext cx="8864081" cy="369332"/>
          </a:xfrm>
          <a:prstGeom prst="rect">
            <a:avLst/>
          </a:prstGeom>
        </p:spPr>
        <p:txBody>
          <a:bodyPr wrap="square">
            <a:spAutoFit/>
          </a:bodyPr>
          <a:lstStyle/>
          <a:p>
            <a:pPr>
              <a:spcAft>
                <a:spcPts val="0"/>
              </a:spcAft>
            </a:pPr>
            <a:r>
              <a:rPr lang="vi-VN" b="1">
                <a:solidFill>
                  <a:srgbClr val="000000"/>
                </a:solidFill>
                <a:latin typeface="Times New Roman" panose="02020603050405020304" pitchFamily="18" charset="0"/>
                <a:ea typeface="Times New Roman" panose="02020603050405020304" pitchFamily="18" charset="0"/>
              </a:rPr>
              <a:t>Bảng 5.3. Tiêu chí đánh giá kết quả thực hành tính toán chi phí cho mạng điện trong nhà</a:t>
            </a:r>
            <a:endParaRPr lang="en-US" sz="1600">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579392197"/>
              </p:ext>
            </p:extLst>
          </p:nvPr>
        </p:nvGraphicFramePr>
        <p:xfrm>
          <a:off x="2020661" y="2247589"/>
          <a:ext cx="9092097" cy="2926080"/>
        </p:xfrm>
        <a:graphic>
          <a:graphicData uri="http://schemas.openxmlformats.org/drawingml/2006/table">
            <a:tbl>
              <a:tblPr firstRow="1" firstCol="1" bandRow="1"/>
              <a:tblGrid>
                <a:gridCol w="752990">
                  <a:extLst>
                    <a:ext uri="{9D8B030D-6E8A-4147-A177-3AD203B41FA5}">
                      <a16:colId xmlns:a16="http://schemas.microsoft.com/office/drawing/2014/main" val="277212325"/>
                    </a:ext>
                  </a:extLst>
                </a:gridCol>
                <a:gridCol w="4834065">
                  <a:extLst>
                    <a:ext uri="{9D8B030D-6E8A-4147-A177-3AD203B41FA5}">
                      <a16:colId xmlns:a16="http://schemas.microsoft.com/office/drawing/2014/main" val="4240508525"/>
                    </a:ext>
                  </a:extLst>
                </a:gridCol>
                <a:gridCol w="1436855">
                  <a:extLst>
                    <a:ext uri="{9D8B030D-6E8A-4147-A177-3AD203B41FA5}">
                      <a16:colId xmlns:a16="http://schemas.microsoft.com/office/drawing/2014/main" val="2878030810"/>
                    </a:ext>
                  </a:extLst>
                </a:gridCol>
                <a:gridCol w="914278">
                  <a:extLst>
                    <a:ext uri="{9D8B030D-6E8A-4147-A177-3AD203B41FA5}">
                      <a16:colId xmlns:a16="http://schemas.microsoft.com/office/drawing/2014/main" val="1591019539"/>
                    </a:ext>
                  </a:extLst>
                </a:gridCol>
                <a:gridCol w="1153909">
                  <a:extLst>
                    <a:ext uri="{9D8B030D-6E8A-4147-A177-3AD203B41FA5}">
                      <a16:colId xmlns:a16="http://schemas.microsoft.com/office/drawing/2014/main" val="163831325"/>
                    </a:ext>
                  </a:extLst>
                </a:gridCol>
              </a:tblGrid>
              <a:tr h="0">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tả</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Chưa đạt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9591461"/>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 bị, vật liệu xác định đúng số lượng, chủng loại theo thiết kế</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2670480"/>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Đơn giá của thiết bị, vật liệu lựa chọn phù hợp</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6524763"/>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 đúng bảng dự trù thiết bị, vật liệu và bảng chi phí cho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9921990"/>
                  </a:ext>
                </a:extLst>
              </a:tr>
            </a:tbl>
          </a:graphicData>
        </a:graphic>
      </p:graphicFrame>
    </p:spTree>
    <p:extLst>
      <p:ext uri="{BB962C8B-B14F-4D97-AF65-F5344CB8AC3E}">
        <p14:creationId xmlns:p14="http://schemas.microsoft.com/office/powerpoint/2010/main" val="386807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4122" y="584775"/>
            <a:ext cx="11594123"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cho biết cách tính chiều dài dây dẫn điện và nẹp nhựa cho mạng điện trong nhà.</a:t>
            </a:r>
          </a:p>
        </p:txBody>
      </p:sp>
    </p:spTree>
    <p:extLst>
      <p:ext uri="{BB962C8B-B14F-4D97-AF65-F5344CB8AC3E}">
        <p14:creationId xmlns:p14="http://schemas.microsoft.com/office/powerpoint/2010/main" val="402459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4122" y="584775"/>
            <a:ext cx="11594123"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cho biết cách tính chiều dài dây dẫn điện và nẹp nhựa cho mạng điện trong nhà.</a:t>
            </a:r>
          </a:p>
        </p:txBody>
      </p:sp>
      <p:sp>
        <p:nvSpPr>
          <p:cNvPr id="2" name="Rectangle 1"/>
          <p:cNvSpPr/>
          <p:nvPr/>
        </p:nvSpPr>
        <p:spPr>
          <a:xfrm>
            <a:off x="727788" y="1028343"/>
            <a:ext cx="10580914" cy="5262979"/>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Cách tính chiều dài dây dẫn điện và nẹp nhựa cho mạng điện trong nhà:</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Chiều dài dây dẫn điện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Xác định vị trí lắp đặt các thiết bị điện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Tính toán chiều dài dây dẫn điện cho từng đoạn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Công thức tính chiều dài dây dẫn điện: Chiều dài dây dẫn điện = Tổng khoảng cách từ thiết bị điện đến hộp đấu dây + Chiều dài dự phòng</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Chiều dài dây dẫn điện = Tổng khoảng cách từ thiết bị điện đến hộp đấu dây + Chiều dài dự phòng</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Chiều dài nẹp nhựa:</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Xác định vị trí đi dây điện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Tính toán chiều dài nẹp nhựa cho từng đoạn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Cộng dồn chiều dài nẹp nhựa cho từng đoạn để có tổng chiều dài nẹp nhựa cần sử dụng.</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Chiều dài nẹp nhựa = Chiều dài đoạn dây điện cần đi nẹp + Chiều dài dự phòng</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6900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arn(inVertical)">
                                      <p:cBhvr>
                                        <p:cTn id="34" dur="500"/>
                                        <p:tgtEl>
                                          <p:spTgt spid="2">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arn(inVertical)">
                                      <p:cBhvr>
                                        <p:cTn id="3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706678" y="390293"/>
            <a:ext cx="3485322" cy="5363736"/>
          </a:xfrm>
          <a:prstGeom prst="cloudCallout">
            <a:avLst>
              <a:gd name="adj1" fmla="val -55497"/>
              <a:gd name="adj2" fmla="val 4768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Theo em, để tính toán chi phí lắp đặt cho mạng điện trong nhà như Hình 5.1 thì cần tiến hành các bước nào?</a:t>
            </a:r>
          </a:p>
        </p:txBody>
      </p:sp>
      <p:pic>
        <p:nvPicPr>
          <p:cNvPr id="3" name="Picture 2"/>
          <p:cNvPicPr>
            <a:picLocks noChangeAspect="1"/>
          </p:cNvPicPr>
          <p:nvPr/>
        </p:nvPicPr>
        <p:blipFill>
          <a:blip r:embed="rId2"/>
          <a:stretch>
            <a:fillRect/>
          </a:stretch>
        </p:blipFill>
        <p:spPr>
          <a:xfrm>
            <a:off x="1198682" y="610846"/>
            <a:ext cx="6805250" cy="2950039"/>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4122" y="584775"/>
            <a:ext cx="11594123"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Nêu các bước </a:t>
            </a:r>
            <a:r>
              <a:rPr lang="vi-VN" sz="2400" b="1">
                <a:solidFill>
                  <a:srgbClr val="0000FF"/>
                </a:solidFill>
                <a:latin typeface="Times New Roman" panose="02020603050405020304" pitchFamily="18" charset="0"/>
                <a:cs typeface="Times New Roman" panose="02020603050405020304" pitchFamily="18" charset="0"/>
              </a:rPr>
              <a:t>tí</a:t>
            </a:r>
            <a:r>
              <a:rPr lang="en-US" sz="2400" b="1">
                <a:solidFill>
                  <a:srgbClr val="0000FF"/>
                </a:solidFill>
                <a:latin typeface="Times New Roman" panose="02020603050405020304" pitchFamily="18" charset="0"/>
                <a:cs typeface="Times New Roman" panose="02020603050405020304" pitchFamily="18" charset="0"/>
              </a:rPr>
              <a:t>nh toán chi phí thiết bị, vật liệu cho mạng điện trong nhà.</a:t>
            </a:r>
          </a:p>
        </p:txBody>
      </p:sp>
      <p:sp>
        <p:nvSpPr>
          <p:cNvPr id="5" name="TextBox 4">
            <a:extLst>
              <a:ext uri="{FF2B5EF4-FFF2-40B4-BE49-F238E27FC236}">
                <a16:creationId xmlns:a16="http://schemas.microsoft.com/office/drawing/2014/main" id="{46FBD296-7466-7770-7790-4F4357D0F0DF}"/>
              </a:ext>
            </a:extLst>
          </p:cNvPr>
          <p:cNvSpPr txBox="1"/>
          <p:nvPr/>
        </p:nvSpPr>
        <p:spPr>
          <a:xfrm>
            <a:off x="3048000" y="3072564"/>
            <a:ext cx="6096000" cy="646331"/>
          </a:xfrm>
          <a:prstGeom prst="rect">
            <a:avLst/>
          </a:prstGeom>
          <a:noFill/>
        </p:spPr>
        <p:txBody>
          <a:bodyPr wrap="square">
            <a:spAutoFit/>
          </a:bodyPr>
          <a:lstStyle/>
          <a:p>
            <a:r>
              <a:rPr lang="en-US"/>
              <a:t>Tài liệu được chia sẻ bởi Website VnTeach.Com</a:t>
            </a:r>
          </a:p>
          <a:p>
            <a:r>
              <a:rPr lang="en-US"/>
              <a:t>https://www.vnteach.com</a:t>
            </a:r>
          </a:p>
        </p:txBody>
      </p:sp>
    </p:spTree>
    <p:extLst>
      <p:ext uri="{BB962C8B-B14F-4D97-AF65-F5344CB8AC3E}">
        <p14:creationId xmlns:p14="http://schemas.microsoft.com/office/powerpoint/2010/main" val="174040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4122" y="584775"/>
            <a:ext cx="11594123"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Nêu các bước </a:t>
            </a:r>
            <a:r>
              <a:rPr lang="vi-VN" sz="2400" b="1">
                <a:solidFill>
                  <a:srgbClr val="0000FF"/>
                </a:solidFill>
                <a:latin typeface="Times New Roman" panose="02020603050405020304" pitchFamily="18" charset="0"/>
                <a:cs typeface="Times New Roman" panose="02020603050405020304" pitchFamily="18" charset="0"/>
              </a:rPr>
              <a:t>tí</a:t>
            </a:r>
            <a:r>
              <a:rPr lang="en-US" sz="2400" b="1">
                <a:solidFill>
                  <a:srgbClr val="0000FF"/>
                </a:solidFill>
                <a:latin typeface="Times New Roman" panose="02020603050405020304" pitchFamily="18" charset="0"/>
                <a:cs typeface="Times New Roman" panose="02020603050405020304" pitchFamily="18" charset="0"/>
              </a:rPr>
              <a:t>nh toán chi phí thiết bị, vật liệu cho mạng điện trong nhà.</a:t>
            </a:r>
          </a:p>
        </p:txBody>
      </p:sp>
      <p:sp>
        <p:nvSpPr>
          <p:cNvPr id="2" name="Rectangle 1"/>
          <p:cNvSpPr/>
          <p:nvPr/>
        </p:nvSpPr>
        <p:spPr>
          <a:xfrm>
            <a:off x="2749420" y="1399792"/>
            <a:ext cx="7159690" cy="1200329"/>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 Bước 1. Nghiên cứu sơ đồ lắp đặt mạng điện.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Bước 2. Lập bảng kê số lượng thiết bị, vật liệu.</a:t>
            </a:r>
          </a:p>
          <a:p>
            <a:r>
              <a:rPr lang="en-US" sz="2400">
                <a:solidFill>
                  <a:srgbClr val="FF0000"/>
                </a:solidFill>
                <a:latin typeface="Times New Roman" panose="02020603050405020304" pitchFamily="18" charset="0"/>
                <a:ea typeface="Times New Roman" panose="02020603050405020304" pitchFamily="18" charset="0"/>
              </a:rPr>
              <a:t>- Bước 3. Lập bảng tính toán chi phí.</a:t>
            </a:r>
            <a:endParaRPr lang="en-US" sz="2400">
              <a:solidFill>
                <a:srgbClr val="FF0000"/>
              </a:solidFill>
            </a:endParaRPr>
          </a:p>
        </p:txBody>
      </p:sp>
    </p:spTree>
    <p:extLst>
      <p:ext uri="{BB962C8B-B14F-4D97-AF65-F5344CB8AC3E}">
        <p14:creationId xmlns:p14="http://schemas.microsoft.com/office/powerpoint/2010/main" val="9171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tính toán chi phí cho mạng ở lên trong lớp học của em (giá thiết bị, vật liệu tính theo giá thị trường). </a:t>
            </a:r>
          </a:p>
        </p:txBody>
      </p:sp>
    </p:spTree>
    <p:extLst>
      <p:ext uri="{BB962C8B-B14F-4D97-AF65-F5344CB8AC3E}">
        <p14:creationId xmlns:p14="http://schemas.microsoft.com/office/powerpoint/2010/main" val="100228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tính toán chi phí cho mạng ở lên trong lớp học của em (giá thiết bị, vật liệu tính theo giá thị trường). </a:t>
            </a:r>
          </a:p>
        </p:txBody>
      </p:sp>
      <p:sp>
        <p:nvSpPr>
          <p:cNvPr id="2" name="Rectangle 1"/>
          <p:cNvSpPr/>
          <p:nvPr/>
        </p:nvSpPr>
        <p:spPr>
          <a:xfrm>
            <a:off x="401253" y="1415772"/>
            <a:ext cx="11597457" cy="5078313"/>
          </a:xfrm>
          <a:prstGeom prst="rect">
            <a:avLst/>
          </a:prstGeom>
        </p:spPr>
        <p:txBody>
          <a:bodyPr wrap="square">
            <a:spAutoFit/>
          </a:bodyPr>
          <a:lstStyle/>
          <a:p>
            <a:pPr>
              <a:spcAft>
                <a:spcPts val="0"/>
              </a:spcAft>
            </a:pPr>
            <a:r>
              <a:rPr lang="en-US">
                <a:solidFill>
                  <a:srgbClr val="FF0000"/>
                </a:solidFill>
                <a:latin typeface="Times New Roman" panose="02020603050405020304" pitchFamily="18" charset="0"/>
                <a:ea typeface="Times New Roman" panose="02020603050405020304" pitchFamily="18" charset="0"/>
              </a:rPr>
              <a:t>Để tính toán chi phí cho mạng điện trong lớp học, trước tiên chúng ta cần xác định các thiết bị và vật liệu cụ thể cần sử dụng, sau đó tìm kiếm giá cả của chúng trên thị trường. Dưới đây là một danh sách các thiết bị và vật liệu điện thông thường cần thiết trong một lớp học:</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1. Đèn chiếu sáng (hoặc đèn panel): Số lượng và công suất của đèn sẽ phụ thuộc vào diện tích và mức độ sáng cần thiết cho lớp học.</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2. Ổ cắm điện: Số lượng và loại ổ cắm điện cần tùy thuộc vào nhu cầu sử dụng của lớp học.</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3. Công tắc điện: Số lượng và loại công tắc cần thiết để điều khiển ánh sáng trong lớp học.</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4. Aptomat và thiết bị bảo vệ: Aptomat được sử dụng để bảo vệ mạng điện khỏi quá tải và ngắn mạch.</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5. Dây dẫn điện và ống ruột gà: Dây dẫn điện và ống ruột gà dùng để dẫn điện từ nguồn cung cấp đến các thiết bị điện trong lớp học.</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6. Các thiết bị điện khác: Bao gồm các thiết bị như quạt, máy chiếu, máy tính, loa, và các thiết bị điện tử khác có thể cần thiết cho môi trường học tập.</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Để tính toán chi phí cho mạng điện trong lớp học, bạn có thể thực hiện các bước sau:</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1. Xác định số lượng và loại thiết bị và vật liệu cần thiết.</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2. Tìm kiếm giá cả của từng loại thiết bị và vật liệu trên thị trường hoặc từ các nhà cung cấp.</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3. Tính tổng chi phí bằng cách nhân số lượng của mỗi loại thiết bị và vật liệu với giá cả tương ứng.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4. Nếu có, tính thêm chi phí lắp đặt và công suất tiêu thụ điện của các thiết bị để ước lượng chi phí hoạt động trong thời gian dài.</a:t>
            </a:r>
            <a:endParaRPr lang="en-US" sz="16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8613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arn(inVertical)">
                                      <p:cBhvr>
                                        <p:cTn id="34" dur="500"/>
                                        <p:tgtEl>
                                          <p:spTgt spid="2">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arn(inVertical)">
                                      <p:cBhvr>
                                        <p:cTn id="37" dur="500"/>
                                        <p:tgtEl>
                                          <p:spTgt spid="2">
                                            <p:txEl>
                                              <p:pRg st="10" end="1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barn(inVertical)">
                                      <p:cBhvr>
                                        <p:cTn id="40"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706678" y="390293"/>
            <a:ext cx="3485322" cy="5363736"/>
          </a:xfrm>
          <a:prstGeom prst="cloudCallout">
            <a:avLst>
              <a:gd name="adj1" fmla="val -55497"/>
              <a:gd name="adj2" fmla="val 4768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Theo em, để tính toán chi phí lắp đặt cho mạng điện trong nhà như Hình 5.1 thì cần tiến hành các bước nào?</a:t>
            </a:r>
          </a:p>
        </p:txBody>
      </p:sp>
      <p:pic>
        <p:nvPicPr>
          <p:cNvPr id="3" name="Picture 2"/>
          <p:cNvPicPr>
            <a:picLocks noChangeAspect="1"/>
          </p:cNvPicPr>
          <p:nvPr/>
        </p:nvPicPr>
        <p:blipFill>
          <a:blip r:embed="rId2"/>
          <a:stretch>
            <a:fillRect/>
          </a:stretch>
        </p:blipFill>
        <p:spPr>
          <a:xfrm>
            <a:off x="1198682" y="610846"/>
            <a:ext cx="6805250" cy="2950039"/>
          </a:xfrm>
          <a:prstGeom prst="rect">
            <a:avLst/>
          </a:prstGeom>
        </p:spPr>
      </p:pic>
      <p:sp>
        <p:nvSpPr>
          <p:cNvPr id="4" name="Rectangle 3"/>
          <p:cNvSpPr/>
          <p:nvPr/>
        </p:nvSpPr>
        <p:spPr>
          <a:xfrm>
            <a:off x="1198682" y="3627777"/>
            <a:ext cx="7320167" cy="3046988"/>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 Để tính toán chi phí lắp đặt cho mạng điện trong nhà như Hình 5.1, cần tiến hành các bước sau:</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Xác định khối lượng công việc</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Lựa chọn vật liệu</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Báo giá vật liệu</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Tìm kiếm đơn vị thi công</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Tính toán chi phí thi công</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Dự toán tổng chi phí</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6688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barn(inVertical)">
                                      <p:cBhvr>
                                        <p:cTn id="2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8065" y="232006"/>
            <a:ext cx="11031894" cy="461665"/>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Quan sát Bảng 5.1 và cho biết, để lập bảng này cần dựa vào căn cứ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6" name="Picture 5" descr="C:\Users\DELL\Downloads\image_318.png"/>
          <p:cNvPicPr/>
          <p:nvPr/>
        </p:nvPicPr>
        <p:blipFill>
          <a:blip r:embed="rId2">
            <a:extLst>
              <a:ext uri="{28A0092B-C50C-407E-A947-70E740481C1C}">
                <a14:useLocalDpi xmlns:a14="http://schemas.microsoft.com/office/drawing/2010/main" val="0"/>
              </a:ext>
            </a:extLst>
          </a:blip>
          <a:srcRect/>
          <a:stretch>
            <a:fillRect/>
          </a:stretch>
        </p:blipFill>
        <p:spPr bwMode="auto">
          <a:xfrm>
            <a:off x="2811915" y="834668"/>
            <a:ext cx="4876509" cy="5771405"/>
          </a:xfrm>
          <a:prstGeom prst="rect">
            <a:avLst/>
          </a:prstGeom>
          <a:noFill/>
          <a:ln>
            <a:noFill/>
          </a:ln>
        </p:spPr>
      </p:pic>
    </p:spTree>
    <p:extLst>
      <p:ext uri="{BB962C8B-B14F-4D97-AF65-F5344CB8AC3E}">
        <p14:creationId xmlns:p14="http://schemas.microsoft.com/office/powerpoint/2010/main" val="337533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8065" y="232006"/>
            <a:ext cx="11031894" cy="461665"/>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Quan sát Bảng 5.1 và cho biết, để lập bảng này cần dựa vào căn cứ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6" name="Picture 5" descr="C:\Users\DELL\Downloads\image_318.png"/>
          <p:cNvPicPr/>
          <p:nvPr/>
        </p:nvPicPr>
        <p:blipFill>
          <a:blip r:embed="rId2">
            <a:extLst>
              <a:ext uri="{28A0092B-C50C-407E-A947-70E740481C1C}">
                <a14:useLocalDpi xmlns:a14="http://schemas.microsoft.com/office/drawing/2010/main" val="0"/>
              </a:ext>
            </a:extLst>
          </a:blip>
          <a:srcRect/>
          <a:stretch>
            <a:fillRect/>
          </a:stretch>
        </p:blipFill>
        <p:spPr bwMode="auto">
          <a:xfrm>
            <a:off x="2811915" y="834668"/>
            <a:ext cx="4876509" cy="5771405"/>
          </a:xfrm>
          <a:prstGeom prst="rect">
            <a:avLst/>
          </a:prstGeom>
          <a:noFill/>
          <a:ln>
            <a:noFill/>
          </a:ln>
        </p:spPr>
      </p:pic>
      <p:sp>
        <p:nvSpPr>
          <p:cNvPr id="2" name="Rectangle 1"/>
          <p:cNvSpPr/>
          <p:nvPr/>
        </p:nvSpPr>
        <p:spPr>
          <a:xfrm>
            <a:off x="7759960" y="1635977"/>
            <a:ext cx="4201886" cy="1569660"/>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 Để lập Bảng 5.1, cần dựa vào các căn cứ sau:</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a:t>
            </a:r>
            <a:r>
              <a:rPr lang="vi-VN" sz="2400">
                <a:solidFill>
                  <a:srgbClr val="FF0000"/>
                </a:solidFill>
                <a:latin typeface="Times New Roman" panose="02020603050405020304" pitchFamily="18" charset="0"/>
                <a:ea typeface="Times New Roman" panose="02020603050405020304" pitchFamily="18" charset="0"/>
              </a:rPr>
              <a:t>Nghiên cứu sơ đồ lắp đặt</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Yêu cầu kỹ thuật</a:t>
            </a:r>
          </a:p>
        </p:txBody>
      </p:sp>
    </p:spTree>
    <p:extLst>
      <p:ext uri="{BB962C8B-B14F-4D97-AF65-F5344CB8AC3E}">
        <p14:creationId xmlns:p14="http://schemas.microsoft.com/office/powerpoint/2010/main" val="213228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02" y="196567"/>
            <a:ext cx="8854081"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CHỦ ĐỀ 5. TÍNH TOÁN CHI PHÍ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659363" y="793302"/>
            <a:ext cx="9645220" cy="1200329"/>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1. Tính toán chi phí cho mạng điện trong nhà đơn giản</a:t>
            </a:r>
            <a:endParaRPr lang="en-US" sz="2400" b="1">
              <a:latin typeface="Times New Roman" panose="02020603050405020304" pitchFamily="18" charset="0"/>
              <a:ea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rPr>
              <a:t>Bước 1. Nghiên cứu sơ đồ lắp đặt mạng điện</a:t>
            </a:r>
            <a:endParaRPr lang="en-US" sz="2400">
              <a:latin typeface="Times New Roman" panose="02020603050405020304" pitchFamily="18" charset="0"/>
              <a:ea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rPr>
              <a:t>Bước 2. Lập bảng kê số lượng thiết bị, vật liệu</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645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6807" y="92047"/>
            <a:ext cx="11535747" cy="461665"/>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Quan sát Bảng 5.2 và cho biết cách tính toán tổng chi phí cho mạng điện trong nhà</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6" name="Picture 5" descr="C:\Users\DELL\Downloads\image_319.png"/>
          <p:cNvPicPr/>
          <p:nvPr/>
        </p:nvPicPr>
        <p:blipFill>
          <a:blip r:embed="rId2">
            <a:extLst>
              <a:ext uri="{28A0092B-C50C-407E-A947-70E740481C1C}">
                <a14:useLocalDpi xmlns:a14="http://schemas.microsoft.com/office/drawing/2010/main" val="0"/>
              </a:ext>
            </a:extLst>
          </a:blip>
          <a:srcRect/>
          <a:stretch>
            <a:fillRect/>
          </a:stretch>
        </p:blipFill>
        <p:spPr bwMode="auto">
          <a:xfrm>
            <a:off x="452904" y="684995"/>
            <a:ext cx="5276092" cy="6042375"/>
          </a:xfrm>
          <a:prstGeom prst="rect">
            <a:avLst/>
          </a:prstGeom>
          <a:noFill/>
          <a:ln>
            <a:noFill/>
          </a:ln>
        </p:spPr>
      </p:pic>
    </p:spTree>
    <p:extLst>
      <p:ext uri="{BB962C8B-B14F-4D97-AF65-F5344CB8AC3E}">
        <p14:creationId xmlns:p14="http://schemas.microsoft.com/office/powerpoint/2010/main" val="146631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6807" y="92047"/>
            <a:ext cx="11535747" cy="461665"/>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Quan sát Bảng 5.2 và cho biết cách tính toán tổng chi phí cho mạng điện trong nhà</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6" name="Picture 5" descr="C:\Users\DELL\Downloads\image_319.png"/>
          <p:cNvPicPr/>
          <p:nvPr/>
        </p:nvPicPr>
        <p:blipFill>
          <a:blip r:embed="rId2">
            <a:extLst>
              <a:ext uri="{28A0092B-C50C-407E-A947-70E740481C1C}">
                <a14:useLocalDpi xmlns:a14="http://schemas.microsoft.com/office/drawing/2010/main" val="0"/>
              </a:ext>
            </a:extLst>
          </a:blip>
          <a:srcRect/>
          <a:stretch>
            <a:fillRect/>
          </a:stretch>
        </p:blipFill>
        <p:spPr bwMode="auto">
          <a:xfrm>
            <a:off x="163655" y="551930"/>
            <a:ext cx="4604288" cy="4281327"/>
          </a:xfrm>
          <a:prstGeom prst="rect">
            <a:avLst/>
          </a:prstGeom>
          <a:noFill/>
          <a:ln>
            <a:noFill/>
          </a:ln>
        </p:spPr>
      </p:pic>
      <p:sp>
        <p:nvSpPr>
          <p:cNvPr id="2" name="Rectangle 1"/>
          <p:cNvSpPr/>
          <p:nvPr/>
        </p:nvSpPr>
        <p:spPr>
          <a:xfrm>
            <a:off x="4935894" y="684995"/>
            <a:ext cx="7016620" cy="5909310"/>
          </a:xfrm>
          <a:prstGeom prst="rect">
            <a:avLst/>
          </a:prstGeom>
        </p:spPr>
        <p:txBody>
          <a:bodyPr wrap="square">
            <a:spAutoFit/>
          </a:bodyPr>
          <a:lstStyle/>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Tính toán chi phí cho từng hạng mục:</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Dây điện: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Xác định số lượng dây điện cần thiết cho từng hạng mục (ví dụ: dây điện cho ổ cắm, dây điện cho bóng đèn...).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Tính toán tổng chiều dài dây điện cần sử dụng.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Tham khảo giá bán của từng loại dây điện và tính toán chi phí.</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Ổ cắm, công tắc:</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Xác định số lượng ổ cắm, công tắc cần sử dụng.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Tham khảo giá bán của từng loại ổ cắm, công tắc và tính toán chi phí.</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Bóng đèn: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Xác định số lượng và công suất của bóng đèn cần sử dụng.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Tham khảo giá bán của từng loại bóng đèn và tính toán chi phí.</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Thiết bị điện khác:</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Xác định số lượng và chủng loại thiết bị điện khác cần sử dụng (ví dụ: quạt điện, máy nước nóng...).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Tham khảo giá bán của từng loại thiết bị điện và tính toán chi phí.</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Vật tư phụ:</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Tính toán chi phí cho các vật tư phụ như: ống gen, băng keo điện, nẹp...</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Cộng dồn chi phí từng hạng mục để có tổng chi phí:</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Tổng chi phí = Chi phí dây điện + Chi phí ổ cắm + Chi phí công tắc + Chi phí bóng đèn + Chi phí thiết bị điện khác + Chi phí vật tư phụ</a:t>
            </a:r>
            <a:endParaRPr lang="en-US" sz="16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4482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heel(1)">
                                      <p:cBhvr>
                                        <p:cTn id="16" dur="2000"/>
                                        <p:tgtEl>
                                          <p:spTgt spid="2">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heel(1)">
                                      <p:cBhvr>
                                        <p:cTn id="19" dur="2000"/>
                                        <p:tgtEl>
                                          <p:spTgt spid="2">
                                            <p:txEl>
                                              <p:pRg st="4" end="4"/>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heel(1)">
                                      <p:cBhvr>
                                        <p:cTn id="22" dur="2000"/>
                                        <p:tgtEl>
                                          <p:spTgt spid="2">
                                            <p:txEl>
                                              <p:pRg st="5" end="5"/>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heel(1)">
                                      <p:cBhvr>
                                        <p:cTn id="25" dur="2000"/>
                                        <p:tgtEl>
                                          <p:spTgt spid="2">
                                            <p:txEl>
                                              <p:pRg st="6" end="6"/>
                                            </p:txEl>
                                          </p:spTgt>
                                        </p:tgtEl>
                                      </p:cBhvr>
                                    </p:animEffect>
                                  </p:childTnLst>
                                </p:cTn>
                              </p:par>
                              <p:par>
                                <p:cTn id="26" presetID="21" presetClass="entr" presetSubtype="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heel(1)">
                                      <p:cBhvr>
                                        <p:cTn id="28" dur="2000"/>
                                        <p:tgtEl>
                                          <p:spTgt spid="2">
                                            <p:txEl>
                                              <p:pRg st="7" end="7"/>
                                            </p:txEl>
                                          </p:spTgt>
                                        </p:tgtEl>
                                      </p:cBhvr>
                                    </p:animEffect>
                                  </p:childTnLst>
                                </p:cTn>
                              </p:par>
                              <p:par>
                                <p:cTn id="29" presetID="21" presetClass="entr" presetSubtype="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wheel(1)">
                                      <p:cBhvr>
                                        <p:cTn id="31" dur="2000"/>
                                        <p:tgtEl>
                                          <p:spTgt spid="2">
                                            <p:txEl>
                                              <p:pRg st="8" end="8"/>
                                            </p:txEl>
                                          </p:spTgt>
                                        </p:tgtEl>
                                      </p:cBhvr>
                                    </p:animEffect>
                                  </p:childTnLst>
                                </p:cTn>
                              </p:par>
                              <p:par>
                                <p:cTn id="32" presetID="21" presetClass="entr" presetSubtype="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wheel(1)">
                                      <p:cBhvr>
                                        <p:cTn id="34" dur="2000"/>
                                        <p:tgtEl>
                                          <p:spTgt spid="2">
                                            <p:txEl>
                                              <p:pRg st="9" end="9"/>
                                            </p:txEl>
                                          </p:spTgt>
                                        </p:tgtEl>
                                      </p:cBhvr>
                                    </p:animEffect>
                                  </p:childTnLst>
                                </p:cTn>
                              </p:par>
                              <p:par>
                                <p:cTn id="35" presetID="21" presetClass="entr" presetSubtype="1"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wheel(1)">
                                      <p:cBhvr>
                                        <p:cTn id="37" dur="2000"/>
                                        <p:tgtEl>
                                          <p:spTgt spid="2">
                                            <p:txEl>
                                              <p:pRg st="10" end="10"/>
                                            </p:txEl>
                                          </p:spTgt>
                                        </p:tgtEl>
                                      </p:cBhvr>
                                    </p:animEffect>
                                  </p:childTnLst>
                                </p:cTn>
                              </p:par>
                              <p:par>
                                <p:cTn id="38" presetID="21" presetClass="entr" presetSubtype="1"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wheel(1)">
                                      <p:cBhvr>
                                        <p:cTn id="40" dur="2000"/>
                                        <p:tgtEl>
                                          <p:spTgt spid="2">
                                            <p:txEl>
                                              <p:pRg st="11" end="11"/>
                                            </p:txEl>
                                          </p:spTgt>
                                        </p:tgtEl>
                                      </p:cBhvr>
                                    </p:animEffect>
                                  </p:childTnLst>
                                </p:cTn>
                              </p:par>
                              <p:par>
                                <p:cTn id="41" presetID="21" presetClass="entr" presetSubtype="1"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wheel(1)">
                                      <p:cBhvr>
                                        <p:cTn id="43" dur="2000"/>
                                        <p:tgtEl>
                                          <p:spTgt spid="2">
                                            <p:txEl>
                                              <p:pRg st="12" end="12"/>
                                            </p:txEl>
                                          </p:spTgt>
                                        </p:tgtEl>
                                      </p:cBhvr>
                                    </p:animEffect>
                                  </p:childTnLst>
                                </p:cTn>
                              </p:par>
                              <p:par>
                                <p:cTn id="44" presetID="21" presetClass="entr" presetSubtype="1" fill="hold" nodeType="with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wheel(1)">
                                      <p:cBhvr>
                                        <p:cTn id="46" dur="2000"/>
                                        <p:tgtEl>
                                          <p:spTgt spid="2">
                                            <p:txEl>
                                              <p:pRg st="13" end="13"/>
                                            </p:txEl>
                                          </p:spTgt>
                                        </p:tgtEl>
                                      </p:cBhvr>
                                    </p:animEffect>
                                  </p:childTnLst>
                                </p:cTn>
                              </p:par>
                              <p:par>
                                <p:cTn id="47" presetID="21" presetClass="entr" presetSubtype="1" fill="hold" nodeType="with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Effect transition="in" filter="wheel(1)">
                                      <p:cBhvr>
                                        <p:cTn id="49" dur="2000"/>
                                        <p:tgtEl>
                                          <p:spTgt spid="2">
                                            <p:txEl>
                                              <p:pRg st="14" end="14"/>
                                            </p:txEl>
                                          </p:spTgt>
                                        </p:tgtEl>
                                      </p:cBhvr>
                                    </p:animEffect>
                                  </p:childTnLst>
                                </p:cTn>
                              </p:par>
                              <p:par>
                                <p:cTn id="50" presetID="21" presetClass="entr" presetSubtype="1" fill="hold" nodeType="withEffect">
                                  <p:stCondLst>
                                    <p:cond delay="0"/>
                                  </p:stCondLst>
                                  <p:childTnLst>
                                    <p:set>
                                      <p:cBhvr>
                                        <p:cTn id="51" dur="1" fill="hold">
                                          <p:stCondLst>
                                            <p:cond delay="0"/>
                                          </p:stCondLst>
                                        </p:cTn>
                                        <p:tgtEl>
                                          <p:spTgt spid="2">
                                            <p:txEl>
                                              <p:pRg st="15" end="15"/>
                                            </p:txEl>
                                          </p:spTgt>
                                        </p:tgtEl>
                                        <p:attrNameLst>
                                          <p:attrName>style.visibility</p:attrName>
                                        </p:attrNameLst>
                                      </p:cBhvr>
                                      <p:to>
                                        <p:strVal val="visible"/>
                                      </p:to>
                                    </p:set>
                                    <p:animEffect transition="in" filter="wheel(1)">
                                      <p:cBhvr>
                                        <p:cTn id="52" dur="2000"/>
                                        <p:tgtEl>
                                          <p:spTgt spid="2">
                                            <p:txEl>
                                              <p:pRg st="15" end="15"/>
                                            </p:txEl>
                                          </p:spTgt>
                                        </p:tgtEl>
                                      </p:cBhvr>
                                    </p:animEffect>
                                  </p:childTnLst>
                                </p:cTn>
                              </p:par>
                              <p:par>
                                <p:cTn id="53" presetID="21" presetClass="entr" presetSubtype="1" fill="hold" nodeType="withEffect">
                                  <p:stCondLst>
                                    <p:cond delay="0"/>
                                  </p:stCondLst>
                                  <p:childTnLst>
                                    <p:set>
                                      <p:cBhvr>
                                        <p:cTn id="54" dur="1" fill="hold">
                                          <p:stCondLst>
                                            <p:cond delay="0"/>
                                          </p:stCondLst>
                                        </p:cTn>
                                        <p:tgtEl>
                                          <p:spTgt spid="2">
                                            <p:txEl>
                                              <p:pRg st="16" end="16"/>
                                            </p:txEl>
                                          </p:spTgt>
                                        </p:tgtEl>
                                        <p:attrNameLst>
                                          <p:attrName>style.visibility</p:attrName>
                                        </p:attrNameLst>
                                      </p:cBhvr>
                                      <p:to>
                                        <p:strVal val="visible"/>
                                      </p:to>
                                    </p:set>
                                    <p:animEffect transition="in" filter="wheel(1)">
                                      <p:cBhvr>
                                        <p:cTn id="55" dur="2000"/>
                                        <p:tgtEl>
                                          <p:spTgt spid="2">
                                            <p:txEl>
                                              <p:pRg st="16" end="16"/>
                                            </p:txEl>
                                          </p:spTgt>
                                        </p:tgtEl>
                                      </p:cBhvr>
                                    </p:animEffect>
                                  </p:childTnLst>
                                </p:cTn>
                              </p:par>
                              <p:par>
                                <p:cTn id="56" presetID="21" presetClass="entr" presetSubtype="1" fill="hold" nodeType="withEffect">
                                  <p:stCondLst>
                                    <p:cond delay="0"/>
                                  </p:stCondLst>
                                  <p:childTnLst>
                                    <p:set>
                                      <p:cBhvr>
                                        <p:cTn id="57" dur="1" fill="hold">
                                          <p:stCondLst>
                                            <p:cond delay="0"/>
                                          </p:stCondLst>
                                        </p:cTn>
                                        <p:tgtEl>
                                          <p:spTgt spid="2">
                                            <p:txEl>
                                              <p:pRg st="17" end="17"/>
                                            </p:txEl>
                                          </p:spTgt>
                                        </p:tgtEl>
                                        <p:attrNameLst>
                                          <p:attrName>style.visibility</p:attrName>
                                        </p:attrNameLst>
                                      </p:cBhvr>
                                      <p:to>
                                        <p:strVal val="visible"/>
                                      </p:to>
                                    </p:set>
                                    <p:animEffect transition="in" filter="wheel(1)">
                                      <p:cBhvr>
                                        <p:cTn id="58" dur="20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55535" y="211885"/>
            <a:ext cx="3163688" cy="461665"/>
          </a:xfrm>
          <a:prstGeom prst="rect">
            <a:avLst/>
          </a:prstGeom>
        </p:spPr>
        <p:txBody>
          <a:bodyPr wrap="none">
            <a:spAutoFit/>
          </a:bodyPr>
          <a:lstStyle/>
          <a:p>
            <a:pPr algn="ctr">
              <a:spcAft>
                <a:spcPts val="0"/>
              </a:spcAft>
            </a:pPr>
            <a:r>
              <a:rPr lang="vi-VN" sz="2400">
                <a:solidFill>
                  <a:srgbClr val="000000"/>
                </a:solidFill>
                <a:latin typeface="Times New Roman" panose="02020603050405020304" pitchFamily="18" charset="0"/>
                <a:ea typeface="Times New Roman" panose="02020603050405020304" pitchFamily="18" charset="0"/>
              </a:rPr>
              <a:t>PHIẾU HỌC TẬP SỐ 1</a:t>
            </a:r>
            <a:endParaRPr lang="en-US" sz="2400">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274617612"/>
              </p:ext>
            </p:extLst>
          </p:nvPr>
        </p:nvGraphicFramePr>
        <p:xfrm>
          <a:off x="1285430" y="901581"/>
          <a:ext cx="9985950" cy="4036295"/>
        </p:xfrm>
        <a:graphic>
          <a:graphicData uri="http://schemas.openxmlformats.org/drawingml/2006/table">
            <a:tbl>
              <a:tblPr firstRow="1" firstCol="1" bandRow="1"/>
              <a:tblGrid>
                <a:gridCol w="6324655">
                  <a:extLst>
                    <a:ext uri="{9D8B030D-6E8A-4147-A177-3AD203B41FA5}">
                      <a16:colId xmlns:a16="http://schemas.microsoft.com/office/drawing/2014/main" val="237484883"/>
                    </a:ext>
                  </a:extLst>
                </a:gridCol>
                <a:gridCol w="3661295">
                  <a:extLst>
                    <a:ext uri="{9D8B030D-6E8A-4147-A177-3AD203B41FA5}">
                      <a16:colId xmlns:a16="http://schemas.microsoft.com/office/drawing/2014/main" val="475329881"/>
                    </a:ext>
                  </a:extLst>
                </a:gridCol>
              </a:tblGrid>
              <a:tr h="344430">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81" marR="64581"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700"/>
                    </a:p>
                  </a:txBody>
                  <a:tcPr marL="86108" marR="86108" marT="43054" marB="43054">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833620292"/>
                  </a:ext>
                </a:extLst>
              </a:tr>
              <a:tr h="602753">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bảng dưới đây để được các bước tính toán chi phí cho một mạng điện trong nhà đơn giản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81" marR="64581"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700"/>
                    </a:p>
                  </a:txBody>
                  <a:tcPr marL="86108" marR="86108" marT="43054" marB="43054">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4600927"/>
                  </a:ext>
                </a:extLst>
              </a:tr>
              <a:tr h="587803">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bước tính toán chi phí cho một mạng điện trong nhà đơn giản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81" marR="64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223538694"/>
                  </a:ext>
                </a:extLst>
              </a:tr>
              <a:tr h="587803">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bước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81" marR="64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thực hiện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81" marR="64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0271754"/>
                  </a:ext>
                </a:extLst>
              </a:tr>
              <a:tr h="587803">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Nghiên cứu sơ đồ lắp đặt mạng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81" marR="64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81" marR="64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4753773"/>
                  </a:ext>
                </a:extLst>
              </a:tr>
              <a:tr h="587803">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Lập bảng kê số lượng thiết bị, vật liệu</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81" marR="64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81" marR="64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8628415"/>
                  </a:ext>
                </a:extLst>
              </a:tr>
              <a:tr h="587803">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Lập bảng tính toán chi phí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81" marR="64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81" marR="64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8508241"/>
                  </a:ext>
                </a:extLst>
              </a:tr>
            </a:tbl>
          </a:graphicData>
        </a:graphic>
      </p:graphicFrame>
    </p:spTree>
    <p:extLst>
      <p:ext uri="{BB962C8B-B14F-4D97-AF65-F5344CB8AC3E}">
        <p14:creationId xmlns:p14="http://schemas.microsoft.com/office/powerpoint/2010/main" val="7738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616</TotalTime>
  <Words>2341</Words>
  <Application>Microsoft Office PowerPoint</Application>
  <PresentationFormat>Widescreen</PresentationFormat>
  <Paragraphs>249</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2023-06-21T22:05:51Z</dcterms:created>
  <dcterms:modified xsi:type="dcterms:W3CDTF">2024-10-11T02:14:02Z</dcterms:modified>
</cp:coreProperties>
</file>