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909" r:id="rId2"/>
    <p:sldId id="808" r:id="rId3"/>
    <p:sldId id="809" r:id="rId4"/>
    <p:sldId id="937" r:id="rId5"/>
    <p:sldId id="852" r:id="rId6"/>
    <p:sldId id="815" r:id="rId7"/>
    <p:sldId id="951" r:id="rId8"/>
    <p:sldId id="952" r:id="rId9"/>
    <p:sldId id="897" r:id="rId10"/>
    <p:sldId id="898" r:id="rId11"/>
    <p:sldId id="953" r:id="rId12"/>
    <p:sldId id="940" r:id="rId13"/>
    <p:sldId id="954" r:id="rId14"/>
    <p:sldId id="966" r:id="rId15"/>
    <p:sldId id="941" r:id="rId16"/>
    <p:sldId id="904" r:id="rId17"/>
    <p:sldId id="932" r:id="rId18"/>
    <p:sldId id="967" r:id="rId19"/>
    <p:sldId id="968" r:id="rId20"/>
    <p:sldId id="969" r:id="rId21"/>
    <p:sldId id="970" r:id="rId22"/>
    <p:sldId id="939" r:id="rId23"/>
    <p:sldId id="971" r:id="rId24"/>
    <p:sldId id="723" r:id="rId2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937"/>
            <p14:sldId id="852"/>
            <p14:sldId id="815"/>
            <p14:sldId id="951"/>
            <p14:sldId id="952"/>
            <p14:sldId id="897"/>
            <p14:sldId id="898"/>
            <p14:sldId id="953"/>
            <p14:sldId id="940"/>
            <p14:sldId id="954"/>
            <p14:sldId id="966"/>
            <p14:sldId id="941"/>
            <p14:sldId id="904"/>
            <p14:sldId id="932"/>
            <p14:sldId id="967"/>
            <p14:sldId id="968"/>
            <p14:sldId id="969"/>
            <p14:sldId id="970"/>
            <p14:sldId id="939"/>
            <p14:sldId id="971"/>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997"/>
    <a:srgbClr val="0F3D13"/>
    <a:srgbClr val="1D5E75"/>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348" y="-1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12" Type="http://schemas.openxmlformats.org/officeDocument/2006/relationships/image" Target="../media/image20.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1.wmf"/><Relationship Id="rId4" Type="http://schemas.openxmlformats.org/officeDocument/2006/relationships/image" Target="../media/image8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5" Type="http://schemas.openxmlformats.org/officeDocument/2006/relationships/image" Target="../media/image123.wmf"/><Relationship Id="rId4" Type="http://schemas.openxmlformats.org/officeDocument/2006/relationships/image" Target="../media/image1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12" Type="http://schemas.openxmlformats.org/officeDocument/2006/relationships/image" Target="../media/image54.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11" Type="http://schemas.openxmlformats.org/officeDocument/2006/relationships/image" Target="../media/image53.wmf"/><Relationship Id="rId5" Type="http://schemas.openxmlformats.org/officeDocument/2006/relationships/image" Target="../media/image47.w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10" Type="http://schemas.openxmlformats.org/officeDocument/2006/relationships/image" Target="../media/image68.wmf"/><Relationship Id="rId4" Type="http://schemas.openxmlformats.org/officeDocument/2006/relationships/image" Target="../media/image62.wmf"/><Relationship Id="rId9" Type="http://schemas.openxmlformats.org/officeDocument/2006/relationships/image" Target="../media/image6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55.bin"/><Relationship Id="rId18" Type="http://schemas.openxmlformats.org/officeDocument/2006/relationships/image" Target="../media/image74.wmf"/><Relationship Id="rId3" Type="http://schemas.openxmlformats.org/officeDocument/2006/relationships/notesSlide" Target="../notesSlides/notesSlide10.xml"/><Relationship Id="rId7" Type="http://schemas.openxmlformats.org/officeDocument/2006/relationships/oleObject" Target="../embeddings/oleObject52.bin"/><Relationship Id="rId12" Type="http://schemas.openxmlformats.org/officeDocument/2006/relationships/image" Target="../media/image71.wmf"/><Relationship Id="rId17"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8.vml"/><Relationship Id="rId6" Type="http://schemas.openxmlformats.org/officeDocument/2006/relationships/image" Target="../media/image42.png"/><Relationship Id="rId11" Type="http://schemas.openxmlformats.org/officeDocument/2006/relationships/oleObject" Target="../embeddings/oleObject54.bin"/><Relationship Id="rId5" Type="http://schemas.openxmlformats.org/officeDocument/2006/relationships/image" Target="../media/image41.png"/><Relationship Id="rId15" Type="http://schemas.openxmlformats.org/officeDocument/2006/relationships/oleObject" Target="../embeddings/oleObject56.bin"/><Relationship Id="rId10" Type="http://schemas.openxmlformats.org/officeDocument/2006/relationships/image" Target="../media/image70.wmf"/><Relationship Id="rId4" Type="http://schemas.openxmlformats.org/officeDocument/2006/relationships/image" Target="../media/image21.png"/><Relationship Id="rId9" Type="http://schemas.openxmlformats.org/officeDocument/2006/relationships/oleObject" Target="../embeddings/oleObject53.bin"/><Relationship Id="rId14" Type="http://schemas.openxmlformats.org/officeDocument/2006/relationships/image" Target="../media/image72.wmf"/></Relationships>
</file>

<file path=ppt/slides/_rels/slide11.xml.rels><?xml version="1.0" encoding="UTF-8" standalone="yes"?>
<Relationships xmlns="http://schemas.openxmlformats.org/package/2006/relationships"><Relationship Id="rId8" Type="http://schemas.openxmlformats.org/officeDocument/2006/relationships/image" Target="../media/image540.png"/><Relationship Id="rId13" Type="http://schemas.openxmlformats.org/officeDocument/2006/relationships/image" Target="../media/image77.wmf"/><Relationship Id="rId3" Type="http://schemas.openxmlformats.org/officeDocument/2006/relationships/notesSlide" Target="../notesSlides/notesSlide11.xml"/><Relationship Id="rId7" Type="http://schemas.openxmlformats.org/officeDocument/2006/relationships/image" Target="../media/image75.wmf"/><Relationship Id="rId12"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8.bin"/><Relationship Id="rId11" Type="http://schemas.openxmlformats.org/officeDocument/2006/relationships/image" Target="../media/image76.wmf"/><Relationship Id="rId5" Type="http://schemas.openxmlformats.org/officeDocument/2006/relationships/image" Target="../media/image80.png"/><Relationship Id="rId15" Type="http://schemas.openxmlformats.org/officeDocument/2006/relationships/image" Target="../media/image78.wmf"/><Relationship Id="rId10" Type="http://schemas.openxmlformats.org/officeDocument/2006/relationships/oleObject" Target="../embeddings/oleObject59.bin"/><Relationship Id="rId4" Type="http://schemas.openxmlformats.org/officeDocument/2006/relationships/image" Target="../media/image21.png"/><Relationship Id="rId9" Type="http://schemas.openxmlformats.org/officeDocument/2006/relationships/image" Target="../media/image79.png"/><Relationship Id="rId14" Type="http://schemas.openxmlformats.org/officeDocument/2006/relationships/oleObject" Target="../embeddings/oleObject6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00.bin"/><Relationship Id="rId3" Type="http://schemas.openxmlformats.org/officeDocument/2006/relationships/notesSlide" Target="../notesSlides/notesSlide12.xml"/><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62.bin"/><Relationship Id="rId5" Type="http://schemas.openxmlformats.org/officeDocument/2006/relationships/image" Target="../media/image570.png"/><Relationship Id="rId4" Type="http://schemas.openxmlformats.org/officeDocument/2006/relationships/image" Target="../media/image26.png"/><Relationship Id="rId9" Type="http://schemas.openxmlformats.org/officeDocument/2006/relationships/image" Target="../media/image80.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85.wmf"/><Relationship Id="rId3" Type="http://schemas.openxmlformats.org/officeDocument/2006/relationships/notesSlide" Target="../notesSlides/notesSlide13.xml"/><Relationship Id="rId7" Type="http://schemas.openxmlformats.org/officeDocument/2006/relationships/image" Target="../media/image81.wmf"/><Relationship Id="rId12"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63.bin"/><Relationship Id="rId11" Type="http://schemas.openxmlformats.org/officeDocument/2006/relationships/image" Target="../media/image84.wmf"/><Relationship Id="rId5" Type="http://schemas.openxmlformats.org/officeDocument/2006/relationships/image" Target="../media/image32.png"/><Relationship Id="rId10" Type="http://schemas.openxmlformats.org/officeDocument/2006/relationships/oleObject" Target="../embeddings/oleObject65.bin"/><Relationship Id="rId4" Type="http://schemas.openxmlformats.org/officeDocument/2006/relationships/image" Target="../media/image21.png"/><Relationship Id="rId9" Type="http://schemas.openxmlformats.org/officeDocument/2006/relationships/image" Target="../media/image83.wmf"/></Relationships>
</file>

<file path=ppt/slides/_rels/slide1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oleObject" Target="../embeddings/oleObject70.bin"/><Relationship Id="rId18" Type="http://schemas.openxmlformats.org/officeDocument/2006/relationships/image" Target="../media/image91.wmf"/><Relationship Id="rId3" Type="http://schemas.openxmlformats.org/officeDocument/2006/relationships/notesSlide" Target="../notesSlides/notesSlide14.xml"/><Relationship Id="rId7" Type="http://schemas.openxmlformats.org/officeDocument/2006/relationships/image" Target="../media/image86.wmf"/><Relationship Id="rId12" Type="http://schemas.openxmlformats.org/officeDocument/2006/relationships/image" Target="../media/image88.wmf"/><Relationship Id="rId17" Type="http://schemas.openxmlformats.org/officeDocument/2006/relationships/oleObject" Target="../embeddings/oleObject72.bin"/><Relationship Id="rId2" Type="http://schemas.openxmlformats.org/officeDocument/2006/relationships/slideLayout" Target="../slideLayouts/slideLayout2.xml"/><Relationship Id="rId16" Type="http://schemas.openxmlformats.org/officeDocument/2006/relationships/image" Target="../media/image90.wmf"/><Relationship Id="rId1" Type="http://schemas.openxmlformats.org/officeDocument/2006/relationships/vmlDrawing" Target="../drawings/vmlDrawing12.vml"/><Relationship Id="rId6" Type="http://schemas.openxmlformats.org/officeDocument/2006/relationships/oleObject" Target="../embeddings/oleObject67.bin"/><Relationship Id="rId11" Type="http://schemas.openxmlformats.org/officeDocument/2006/relationships/oleObject" Target="../embeddings/oleObject69.bin"/><Relationship Id="rId5" Type="http://schemas.openxmlformats.org/officeDocument/2006/relationships/image" Target="../media/image32.png"/><Relationship Id="rId15" Type="http://schemas.openxmlformats.org/officeDocument/2006/relationships/oleObject" Target="../embeddings/oleObject71.bin"/><Relationship Id="rId10" Type="http://schemas.openxmlformats.org/officeDocument/2006/relationships/image" Target="../media/image87.wmf"/><Relationship Id="rId4" Type="http://schemas.openxmlformats.org/officeDocument/2006/relationships/image" Target="../media/image21.png"/><Relationship Id="rId9" Type="http://schemas.openxmlformats.org/officeDocument/2006/relationships/oleObject" Target="../embeddings/oleObject68.bin"/><Relationship Id="rId14" Type="http://schemas.openxmlformats.org/officeDocument/2006/relationships/image" Target="../media/image89.wmf"/></Relationships>
</file>

<file path=ppt/slides/_rels/slide15.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76.bin"/><Relationship Id="rId3" Type="http://schemas.openxmlformats.org/officeDocument/2006/relationships/notesSlide" Target="../notesSlides/notesSlide15.xml"/><Relationship Id="rId7" Type="http://schemas.openxmlformats.org/officeDocument/2006/relationships/oleObject" Target="../embeddings/oleObject73.bin"/><Relationship Id="rId12"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2.png"/><Relationship Id="rId11" Type="http://schemas.openxmlformats.org/officeDocument/2006/relationships/oleObject" Target="../embeddings/oleObject75.bin"/><Relationship Id="rId5" Type="http://schemas.openxmlformats.org/officeDocument/2006/relationships/image" Target="../media/image41.png"/><Relationship Id="rId10" Type="http://schemas.openxmlformats.org/officeDocument/2006/relationships/image" Target="../media/image94.wmf"/><Relationship Id="rId4" Type="http://schemas.openxmlformats.org/officeDocument/2006/relationships/image" Target="../media/image21.png"/><Relationship Id="rId9" Type="http://schemas.openxmlformats.org/officeDocument/2006/relationships/oleObject" Target="../embeddings/oleObject74.bin"/><Relationship Id="rId14" Type="http://schemas.openxmlformats.org/officeDocument/2006/relationships/image" Target="../media/image9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9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notesSlide" Target="../notesSlides/notesSlide22.xml"/><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18.png"/><Relationship Id="rId5" Type="http://schemas.openxmlformats.org/officeDocument/2006/relationships/image" Target="../media/image117.png"/><Relationship Id="rId10" Type="http://schemas.openxmlformats.org/officeDocument/2006/relationships/image" Target="../media/image116.wmf"/><Relationship Id="rId4" Type="http://schemas.openxmlformats.org/officeDocument/2006/relationships/image" Target="../media/image21.png"/><Relationship Id="rId9" Type="http://schemas.openxmlformats.org/officeDocument/2006/relationships/oleObject" Target="../embeddings/oleObject78.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122.wmf"/><Relationship Id="rId3" Type="http://schemas.openxmlformats.org/officeDocument/2006/relationships/notesSlide" Target="../notesSlides/notesSlide23.xml"/><Relationship Id="rId7" Type="http://schemas.openxmlformats.org/officeDocument/2006/relationships/image" Target="../media/image119.wmf"/><Relationship Id="rId12"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79.bin"/><Relationship Id="rId11" Type="http://schemas.openxmlformats.org/officeDocument/2006/relationships/image" Target="../media/image121.wmf"/><Relationship Id="rId5" Type="http://schemas.openxmlformats.org/officeDocument/2006/relationships/image" Target="../media/image118.png"/><Relationship Id="rId15" Type="http://schemas.openxmlformats.org/officeDocument/2006/relationships/image" Target="../media/image123.wmf"/><Relationship Id="rId10" Type="http://schemas.openxmlformats.org/officeDocument/2006/relationships/oleObject" Target="../embeddings/oleObject81.bin"/><Relationship Id="rId4" Type="http://schemas.openxmlformats.org/officeDocument/2006/relationships/image" Target="../media/image117.png"/><Relationship Id="rId9" Type="http://schemas.openxmlformats.org/officeDocument/2006/relationships/image" Target="../media/image120.wmf"/><Relationship Id="rId14" Type="http://schemas.openxmlformats.org/officeDocument/2006/relationships/oleObject" Target="../embeddings/oleObject83.bin"/></Relationships>
</file>

<file path=ppt/slides/_rels/slide24.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oleObject3.bin"/><Relationship Id="rId18" Type="http://schemas.openxmlformats.org/officeDocument/2006/relationships/image" Target="../media/image11.wmf"/><Relationship Id="rId26" Type="http://schemas.openxmlformats.org/officeDocument/2006/relationships/oleObject" Target="../embeddings/oleObject8.bin"/><Relationship Id="rId3" Type="http://schemas.openxmlformats.org/officeDocument/2006/relationships/notesSlide" Target="../notesSlides/notesSlide3.xml"/><Relationship Id="rId21" Type="http://schemas.openxmlformats.org/officeDocument/2006/relationships/oleObject" Target="../embeddings/oleObject5.bin"/><Relationship Id="rId34" Type="http://schemas.openxmlformats.org/officeDocument/2006/relationships/oleObject" Target="../embeddings/oleObject12.bin"/><Relationship Id="rId12" Type="http://schemas.openxmlformats.org/officeDocument/2006/relationships/image" Target="../media/image9.wmf"/><Relationship Id="rId17" Type="http://schemas.openxmlformats.org/officeDocument/2006/relationships/oleObject" Target="../embeddings/oleObject4.bin"/><Relationship Id="rId25" Type="http://schemas.openxmlformats.org/officeDocument/2006/relationships/image" Target="../media/image14.wmf"/><Relationship Id="rId33"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image" Target="../media/image105.wmf"/><Relationship Id="rId20" Type="http://schemas.openxmlformats.org/officeDocument/2006/relationships/image" Target="../media/image12.wmf"/><Relationship Id="rId29" Type="http://schemas.openxmlformats.org/officeDocument/2006/relationships/image" Target="../media/image16.wmf"/><Relationship Id="rId1" Type="http://schemas.openxmlformats.org/officeDocument/2006/relationships/vmlDrawing" Target="../drawings/vmlDrawing1.vml"/><Relationship Id="rId11" Type="http://schemas.openxmlformats.org/officeDocument/2006/relationships/oleObject" Target="../embeddings/oleObject2.bin"/><Relationship Id="rId24" Type="http://schemas.openxmlformats.org/officeDocument/2006/relationships/oleObject" Target="../embeddings/oleObject7.bin"/><Relationship Id="rId32" Type="http://schemas.openxmlformats.org/officeDocument/2006/relationships/oleObject" Target="../embeddings/oleObject11.bin"/><Relationship Id="rId37" Type="http://schemas.openxmlformats.org/officeDocument/2006/relationships/image" Target="../media/image20.wmf"/><Relationship Id="rId5" Type="http://schemas.openxmlformats.org/officeDocument/2006/relationships/image" Target="../media/image22.png"/><Relationship Id="rId15" Type="http://schemas.openxmlformats.org/officeDocument/2006/relationships/oleObject" Target="../embeddings/oleObject310.bin"/><Relationship Id="rId23" Type="http://schemas.openxmlformats.org/officeDocument/2006/relationships/image" Target="../media/image13.wmf"/><Relationship Id="rId28" Type="http://schemas.openxmlformats.org/officeDocument/2006/relationships/oleObject" Target="../embeddings/oleObject9.bin"/><Relationship Id="rId36" Type="http://schemas.openxmlformats.org/officeDocument/2006/relationships/oleObject" Target="../embeddings/oleObject13.bin"/><Relationship Id="rId10" Type="http://schemas.openxmlformats.org/officeDocument/2006/relationships/image" Target="../media/image9.wmf"/><Relationship Id="rId19" Type="http://schemas.openxmlformats.org/officeDocument/2006/relationships/oleObject" Target="../embeddings/oleObject410.bin"/><Relationship Id="rId31" Type="http://schemas.openxmlformats.org/officeDocument/2006/relationships/image" Target="../media/image17.wmf"/><Relationship Id="rId4" Type="http://schemas.openxmlformats.org/officeDocument/2006/relationships/image" Target="../media/image21.png"/><Relationship Id="rId9" Type="http://schemas.openxmlformats.org/officeDocument/2006/relationships/oleObject" Target="../embeddings/oleObject1.bin"/><Relationship Id="rId14" Type="http://schemas.openxmlformats.org/officeDocument/2006/relationships/image" Target="../media/image10.wmf"/><Relationship Id="rId22" Type="http://schemas.openxmlformats.org/officeDocument/2006/relationships/oleObject" Target="../embeddings/oleObject6.bin"/><Relationship Id="rId27" Type="http://schemas.openxmlformats.org/officeDocument/2006/relationships/image" Target="../media/image15.wmf"/><Relationship Id="rId30" Type="http://schemas.openxmlformats.org/officeDocument/2006/relationships/oleObject" Target="../embeddings/oleObject10.bin"/><Relationship Id="rId35" Type="http://schemas.openxmlformats.org/officeDocument/2006/relationships/image" Target="../media/image19.wmf"/></Relationships>
</file>

<file path=ppt/slides/_rels/slide4.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4.wmf"/><Relationship Id="rId3" Type="http://schemas.openxmlformats.org/officeDocument/2006/relationships/notesSlide" Target="../notesSlides/notesSlide4.xml"/><Relationship Id="rId7" Type="http://schemas.openxmlformats.org/officeDocument/2006/relationships/oleObject" Target="../embeddings/oleObject14.bin"/><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png"/><Relationship Id="rId11" Type="http://schemas.openxmlformats.org/officeDocument/2006/relationships/image" Target="../media/image210.png"/><Relationship Id="rId5" Type="http://schemas.openxmlformats.org/officeDocument/2006/relationships/image" Target="../media/image19.png"/><Relationship Id="rId10" Type="http://schemas.openxmlformats.org/officeDocument/2006/relationships/image" Target="../media/image23.wmf"/><Relationship Id="rId4" Type="http://schemas.openxmlformats.org/officeDocument/2006/relationships/image" Target="../media/image25.png"/><Relationship Id="rId9" Type="http://schemas.openxmlformats.org/officeDocument/2006/relationships/oleObject" Target="../embeddings/oleObject510.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0.wmf"/><Relationship Id="rId3" Type="http://schemas.openxmlformats.org/officeDocument/2006/relationships/notesSlide" Target="../notesSlides/notesSlide5.xml"/><Relationship Id="rId7" Type="http://schemas.openxmlformats.org/officeDocument/2006/relationships/image" Target="../media/image27.wmf"/><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29.wmf"/><Relationship Id="rId5" Type="http://schemas.openxmlformats.org/officeDocument/2006/relationships/image" Target="../media/image32.png"/><Relationship Id="rId15" Type="http://schemas.openxmlformats.org/officeDocument/2006/relationships/image" Target="../media/image31.wmf"/><Relationship Id="rId10" Type="http://schemas.openxmlformats.org/officeDocument/2006/relationships/oleObject" Target="../embeddings/oleObject18.bin"/><Relationship Id="rId4" Type="http://schemas.openxmlformats.org/officeDocument/2006/relationships/image" Target="../media/image21.png"/><Relationship Id="rId9" Type="http://schemas.openxmlformats.org/officeDocument/2006/relationships/image" Target="../media/image28.wmf"/><Relationship Id="rId14"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4.bin"/><Relationship Id="rId18" Type="http://schemas.openxmlformats.org/officeDocument/2006/relationships/image" Target="../media/image38.wmf"/><Relationship Id="rId3" Type="http://schemas.openxmlformats.org/officeDocument/2006/relationships/notesSlide" Target="../notesSlides/notesSlide6.xml"/><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35.w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vmlDrawing" Target="../drawings/vmlDrawing4.vml"/><Relationship Id="rId6" Type="http://schemas.openxmlformats.org/officeDocument/2006/relationships/image" Target="../media/image42.png"/><Relationship Id="rId11" Type="http://schemas.openxmlformats.org/officeDocument/2006/relationships/oleObject" Target="../embeddings/oleObject23.bin"/><Relationship Id="rId5" Type="http://schemas.openxmlformats.org/officeDocument/2006/relationships/image" Target="../media/image41.png"/><Relationship Id="rId15" Type="http://schemas.openxmlformats.org/officeDocument/2006/relationships/oleObject" Target="../embeddings/oleObject25.bin"/><Relationship Id="rId10" Type="http://schemas.openxmlformats.org/officeDocument/2006/relationships/image" Target="../media/image34.wmf"/><Relationship Id="rId19" Type="http://schemas.openxmlformats.org/officeDocument/2006/relationships/oleObject" Target="../embeddings/oleObject27.bin"/><Relationship Id="rId4" Type="http://schemas.openxmlformats.org/officeDocument/2006/relationships/image" Target="../media/image21.png"/><Relationship Id="rId9" Type="http://schemas.openxmlformats.org/officeDocument/2006/relationships/oleObject" Target="../embeddings/oleObject22.bin"/><Relationship Id="rId14" Type="http://schemas.openxmlformats.org/officeDocument/2006/relationships/image" Target="../media/image36.wmf"/><Relationship Id="rId22" Type="http://schemas.openxmlformats.org/officeDocument/2006/relationships/image" Target="../media/image40.wmf"/></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oleObject" Target="../embeddings/oleObject31.bin"/><Relationship Id="rId18" Type="http://schemas.openxmlformats.org/officeDocument/2006/relationships/image" Target="../media/image46.wmf"/><Relationship Id="rId26" Type="http://schemas.openxmlformats.org/officeDocument/2006/relationships/image" Target="../media/image50.wmf"/><Relationship Id="rId3" Type="http://schemas.openxmlformats.org/officeDocument/2006/relationships/notesSlide" Target="../notesSlides/notesSlide7.xml"/><Relationship Id="rId21" Type="http://schemas.openxmlformats.org/officeDocument/2006/relationships/oleObject" Target="../embeddings/oleObject34.bin"/><Relationship Id="rId34" Type="http://schemas.openxmlformats.org/officeDocument/2006/relationships/image" Target="../media/image54.wmf"/><Relationship Id="rId7" Type="http://schemas.openxmlformats.org/officeDocument/2006/relationships/image" Target="../media/image56.png"/><Relationship Id="rId12" Type="http://schemas.openxmlformats.org/officeDocument/2006/relationships/image" Target="../media/image44.wmf"/><Relationship Id="rId17" Type="http://schemas.openxmlformats.org/officeDocument/2006/relationships/oleObject" Target="../embeddings/oleObject32.bin"/><Relationship Id="rId25" Type="http://schemas.openxmlformats.org/officeDocument/2006/relationships/oleObject" Target="../embeddings/oleObject36.bin"/><Relationship Id="rId33"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image" Target="../media/image440.wmf"/><Relationship Id="rId20" Type="http://schemas.openxmlformats.org/officeDocument/2006/relationships/image" Target="../media/image47.wmf"/><Relationship Id="rId29" Type="http://schemas.openxmlformats.org/officeDocument/2006/relationships/oleObject" Target="../embeddings/oleObject38.bin"/><Relationship Id="rId1" Type="http://schemas.openxmlformats.org/officeDocument/2006/relationships/vmlDrawing" Target="../drawings/vmlDrawing5.vml"/><Relationship Id="rId6" Type="http://schemas.openxmlformats.org/officeDocument/2006/relationships/image" Target="../media/image43.wmf"/><Relationship Id="rId11" Type="http://schemas.openxmlformats.org/officeDocument/2006/relationships/oleObject" Target="../embeddings/oleObject140.bin"/><Relationship Id="rId24" Type="http://schemas.openxmlformats.org/officeDocument/2006/relationships/image" Target="../media/image49.wmf"/><Relationship Id="rId32" Type="http://schemas.openxmlformats.org/officeDocument/2006/relationships/image" Target="../media/image53.wmf"/><Relationship Id="rId5" Type="http://schemas.openxmlformats.org/officeDocument/2006/relationships/oleObject" Target="../embeddings/oleObject29.bin"/><Relationship Id="rId15" Type="http://schemas.openxmlformats.org/officeDocument/2006/relationships/oleObject" Target="../embeddings/oleObject150.bin"/><Relationship Id="rId23" Type="http://schemas.openxmlformats.org/officeDocument/2006/relationships/oleObject" Target="../embeddings/oleObject35.bin"/><Relationship Id="rId28" Type="http://schemas.openxmlformats.org/officeDocument/2006/relationships/image" Target="../media/image51.wmf"/><Relationship Id="rId10" Type="http://schemas.openxmlformats.org/officeDocument/2006/relationships/image" Target="../media/image44.wmf"/><Relationship Id="rId19" Type="http://schemas.openxmlformats.org/officeDocument/2006/relationships/oleObject" Target="../embeddings/oleObject33.bin"/><Relationship Id="rId31" Type="http://schemas.openxmlformats.org/officeDocument/2006/relationships/oleObject" Target="../embeddings/oleObject39.bin"/><Relationship Id="rId4" Type="http://schemas.openxmlformats.org/officeDocument/2006/relationships/image" Target="../media/image55.png"/><Relationship Id="rId9" Type="http://schemas.openxmlformats.org/officeDocument/2006/relationships/oleObject" Target="../embeddings/oleObject30.bin"/><Relationship Id="rId14" Type="http://schemas.openxmlformats.org/officeDocument/2006/relationships/image" Target="../media/image45.wmf"/><Relationship Id="rId22" Type="http://schemas.openxmlformats.org/officeDocument/2006/relationships/image" Target="../media/image48.wmf"/><Relationship Id="rId27" Type="http://schemas.openxmlformats.org/officeDocument/2006/relationships/oleObject" Target="../embeddings/oleObject37.bin"/><Relationship Id="rId30" Type="http://schemas.openxmlformats.org/officeDocument/2006/relationships/image" Target="../media/image52.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41.bin"/><Relationship Id="rId5" Type="http://schemas.openxmlformats.org/officeDocument/2006/relationships/image" Target="../media/image38.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46.bin"/><Relationship Id="rId18" Type="http://schemas.openxmlformats.org/officeDocument/2006/relationships/image" Target="../media/image65.wmf"/><Relationship Id="rId3" Type="http://schemas.openxmlformats.org/officeDocument/2006/relationships/notesSlide" Target="../notesSlides/notesSlide9.xml"/><Relationship Id="rId21" Type="http://schemas.openxmlformats.org/officeDocument/2006/relationships/oleObject" Target="../embeddings/oleObject50.bin"/><Relationship Id="rId7" Type="http://schemas.openxmlformats.org/officeDocument/2006/relationships/oleObject" Target="../embeddings/oleObject43.bin"/><Relationship Id="rId12" Type="http://schemas.openxmlformats.org/officeDocument/2006/relationships/image" Target="../media/image62.wmf"/><Relationship Id="rId17" Type="http://schemas.openxmlformats.org/officeDocument/2006/relationships/oleObject" Target="../embeddings/oleObject48.bin"/><Relationship Id="rId25"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64.wmf"/><Relationship Id="rId20" Type="http://schemas.openxmlformats.org/officeDocument/2006/relationships/image" Target="../media/image66.wmf"/><Relationship Id="rId1" Type="http://schemas.openxmlformats.org/officeDocument/2006/relationships/vmlDrawing" Target="../drawings/vmlDrawing7.vml"/><Relationship Id="rId6" Type="http://schemas.openxmlformats.org/officeDocument/2006/relationships/image" Target="../media/image59.wmf"/><Relationship Id="rId11" Type="http://schemas.openxmlformats.org/officeDocument/2006/relationships/oleObject" Target="../embeddings/oleObject45.bin"/><Relationship Id="rId24" Type="http://schemas.openxmlformats.org/officeDocument/2006/relationships/image" Target="../media/image68.wmf"/><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10" Type="http://schemas.openxmlformats.org/officeDocument/2006/relationships/image" Target="../media/image61.wmf"/><Relationship Id="rId19" Type="http://schemas.openxmlformats.org/officeDocument/2006/relationships/oleObject" Target="../embeddings/oleObject49.bin"/><Relationship Id="rId4" Type="http://schemas.openxmlformats.org/officeDocument/2006/relationships/image" Target="../media/image21.png"/><Relationship Id="rId9" Type="http://schemas.openxmlformats.org/officeDocument/2006/relationships/oleObject" Target="../embeddings/oleObject44.bin"/><Relationship Id="rId14" Type="http://schemas.openxmlformats.org/officeDocument/2006/relationships/image" Target="../media/image63.wmf"/><Relationship Id="rId22" Type="http://schemas.openxmlformats.org/officeDocument/2006/relationships/image" Target="../media/image67.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637213" y="2438399"/>
            <a:ext cx="5943599" cy="106344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212" y="1798636"/>
            <a:ext cx="6477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8426" y="2384715"/>
            <a:ext cx="1336386"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7949" b="30714"/>
          <a:stretch/>
        </p:blipFill>
        <p:spPr bwMode="auto">
          <a:xfrm>
            <a:off x="5822733" y="2490843"/>
            <a:ext cx="5266171" cy="93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613" y="237463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03212" y="781050"/>
            <a:ext cx="11506199" cy="1428750"/>
            <a:chOff x="303212" y="781050"/>
            <a:chExt cx="11506199" cy="1428750"/>
          </a:xfrm>
        </p:grpSpPr>
        <p:sp>
          <p:nvSpPr>
            <p:cNvPr id="20" name="Rounded Rectangle 19"/>
            <p:cNvSpPr/>
            <p:nvPr/>
          </p:nvSpPr>
          <p:spPr>
            <a:xfrm>
              <a:off x="2123930" y="811836"/>
              <a:ext cx="9685481" cy="1397964"/>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212" y="78105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865834" y="131696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542464" y="95389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284412" y="890032"/>
              <a:ext cx="4038599"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Rút gọn biểu thức :</a:t>
              </a:r>
              <a:endParaRPr lang="vi-VN" sz="25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726702500"/>
                </p:ext>
              </p:extLst>
            </p:nvPr>
          </p:nvGraphicFramePr>
          <p:xfrm>
            <a:off x="2817812" y="1397841"/>
            <a:ext cx="8262938" cy="795338"/>
          </p:xfrm>
          <a:graphic>
            <a:graphicData uri="http://schemas.openxmlformats.org/presentationml/2006/ole">
              <mc:AlternateContent xmlns:mc="http://schemas.openxmlformats.org/markup-compatibility/2006">
                <mc:Choice xmlns:v="urn:schemas-microsoft-com:vml" Requires="v">
                  <p:oleObj spid="_x0000_s9630" name="Equation" r:id="rId7" imgW="3187440" imgH="304560" progId="Equation.DSMT4">
                    <p:embed/>
                  </p:oleObj>
                </mc:Choice>
                <mc:Fallback>
                  <p:oleObj name="Equation" r:id="rId7" imgW="3187440" imgH="304560" progId="Equation.DSMT4">
                    <p:embed/>
                    <p:pic>
                      <p:nvPicPr>
                        <p:cNvPr id="0" name=""/>
                        <p:cNvPicPr/>
                        <p:nvPr/>
                      </p:nvPicPr>
                      <p:blipFill>
                        <a:blip r:embed="rId8"/>
                        <a:stretch>
                          <a:fillRect/>
                        </a:stretch>
                      </p:blipFill>
                      <p:spPr>
                        <a:xfrm>
                          <a:off x="2817812" y="1397841"/>
                          <a:ext cx="8262938" cy="795338"/>
                        </a:xfrm>
                        <a:prstGeom prst="rect">
                          <a:avLst/>
                        </a:prstGeom>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2915791290"/>
              </p:ext>
            </p:extLst>
          </p:nvPr>
        </p:nvGraphicFramePr>
        <p:xfrm>
          <a:off x="2699313" y="2743200"/>
          <a:ext cx="6134100" cy="722312"/>
        </p:xfrm>
        <a:graphic>
          <a:graphicData uri="http://schemas.openxmlformats.org/presentationml/2006/ole">
            <mc:AlternateContent xmlns:mc="http://schemas.openxmlformats.org/markup-compatibility/2006">
              <mc:Choice xmlns:v="urn:schemas-microsoft-com:vml" Requires="v">
                <p:oleObj spid="_x0000_s9631" name="Equation" r:id="rId9" imgW="2603160" imgH="304560" progId="Equation.DSMT4">
                  <p:embed/>
                </p:oleObj>
              </mc:Choice>
              <mc:Fallback>
                <p:oleObj name="Equation" r:id="rId9" imgW="2603160" imgH="304560" progId="Equation.DSMT4">
                  <p:embed/>
                  <p:pic>
                    <p:nvPicPr>
                      <p:cNvPr id="0" name="Object 26"/>
                      <p:cNvPicPr>
                        <a:picLocks noChangeAspect="1" noChangeArrowheads="1"/>
                      </p:cNvPicPr>
                      <p:nvPr/>
                    </p:nvPicPr>
                    <p:blipFill>
                      <a:blip r:embed="rId10"/>
                      <a:srcRect/>
                      <a:stretch>
                        <a:fillRect/>
                      </a:stretch>
                    </p:blipFill>
                    <p:spPr bwMode="auto">
                      <a:xfrm>
                        <a:off x="2699313" y="2743200"/>
                        <a:ext cx="61341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TÍNH CHẤT  CỦA LÔGARIT </a:t>
            </a:r>
            <a:endParaRPr lang="vi-VN" sz="2000" b="1">
              <a:solidFill>
                <a:schemeClr val="bg1"/>
              </a:solidFill>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812980220"/>
              </p:ext>
            </p:extLst>
          </p:nvPr>
        </p:nvGraphicFramePr>
        <p:xfrm>
          <a:off x="3113088" y="3429000"/>
          <a:ext cx="3770312" cy="993775"/>
        </p:xfrm>
        <a:graphic>
          <a:graphicData uri="http://schemas.openxmlformats.org/presentationml/2006/ole">
            <mc:AlternateContent xmlns:mc="http://schemas.openxmlformats.org/markup-compatibility/2006">
              <mc:Choice xmlns:v="urn:schemas-microsoft-com:vml" Requires="v">
                <p:oleObj spid="_x0000_s9632" name="Equation" r:id="rId11" imgW="1600200" imgH="419040" progId="Equation.DSMT4">
                  <p:embed/>
                </p:oleObj>
              </mc:Choice>
              <mc:Fallback>
                <p:oleObj name="Equation" r:id="rId11" imgW="1600200" imgH="419040" progId="Equation.DSMT4">
                  <p:embed/>
                  <p:pic>
                    <p:nvPicPr>
                      <p:cNvPr id="0" name=""/>
                      <p:cNvPicPr>
                        <a:picLocks noChangeAspect="1" noChangeArrowheads="1"/>
                      </p:cNvPicPr>
                      <p:nvPr/>
                    </p:nvPicPr>
                    <p:blipFill>
                      <a:blip r:embed="rId12"/>
                      <a:srcRect/>
                      <a:stretch>
                        <a:fillRect/>
                      </a:stretch>
                    </p:blipFill>
                    <p:spPr bwMode="auto">
                      <a:xfrm>
                        <a:off x="3113088" y="3429000"/>
                        <a:ext cx="3770312"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57821012"/>
              </p:ext>
            </p:extLst>
          </p:nvPr>
        </p:nvGraphicFramePr>
        <p:xfrm>
          <a:off x="3113088" y="4343400"/>
          <a:ext cx="2873375" cy="1052513"/>
        </p:xfrm>
        <a:graphic>
          <a:graphicData uri="http://schemas.openxmlformats.org/presentationml/2006/ole">
            <mc:AlternateContent xmlns:mc="http://schemas.openxmlformats.org/markup-compatibility/2006">
              <mc:Choice xmlns:v="urn:schemas-microsoft-com:vml" Requires="v">
                <p:oleObj spid="_x0000_s9633" name="Equation" r:id="rId13" imgW="1218960" imgH="444240" progId="Equation.DSMT4">
                  <p:embed/>
                </p:oleObj>
              </mc:Choice>
              <mc:Fallback>
                <p:oleObj name="Equation" r:id="rId13" imgW="1218960" imgH="444240" progId="Equation.DSMT4">
                  <p:embed/>
                  <p:pic>
                    <p:nvPicPr>
                      <p:cNvPr id="0" name=""/>
                      <p:cNvPicPr>
                        <a:picLocks noChangeAspect="1" noChangeArrowheads="1"/>
                      </p:cNvPicPr>
                      <p:nvPr/>
                    </p:nvPicPr>
                    <p:blipFill>
                      <a:blip r:embed="rId14"/>
                      <a:srcRect/>
                      <a:stretch>
                        <a:fillRect/>
                      </a:stretch>
                    </p:blipFill>
                    <p:spPr bwMode="auto">
                      <a:xfrm>
                        <a:off x="3113088" y="4343400"/>
                        <a:ext cx="28733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937401600"/>
              </p:ext>
            </p:extLst>
          </p:nvPr>
        </p:nvGraphicFramePr>
        <p:xfrm>
          <a:off x="3113088" y="5562600"/>
          <a:ext cx="2335212" cy="1022350"/>
        </p:xfrm>
        <a:graphic>
          <a:graphicData uri="http://schemas.openxmlformats.org/presentationml/2006/ole">
            <mc:AlternateContent xmlns:mc="http://schemas.openxmlformats.org/markup-compatibility/2006">
              <mc:Choice xmlns:v="urn:schemas-microsoft-com:vml" Requires="v">
                <p:oleObj spid="_x0000_s9634" name="Equation" r:id="rId15" imgW="990360" imgH="431640" progId="Equation.DSMT4">
                  <p:embed/>
                </p:oleObj>
              </mc:Choice>
              <mc:Fallback>
                <p:oleObj name="Equation" r:id="rId15" imgW="990360" imgH="431640" progId="Equation.DSMT4">
                  <p:embed/>
                  <p:pic>
                    <p:nvPicPr>
                      <p:cNvPr id="0" name=""/>
                      <p:cNvPicPr>
                        <a:picLocks noChangeAspect="1" noChangeArrowheads="1"/>
                      </p:cNvPicPr>
                      <p:nvPr/>
                    </p:nvPicPr>
                    <p:blipFill>
                      <a:blip r:embed="rId16"/>
                      <a:srcRect/>
                      <a:stretch>
                        <a:fillRect/>
                      </a:stretch>
                    </p:blipFill>
                    <p:spPr bwMode="auto">
                      <a:xfrm>
                        <a:off x="3113088" y="5562600"/>
                        <a:ext cx="233521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667741298"/>
              </p:ext>
            </p:extLst>
          </p:nvPr>
        </p:nvGraphicFramePr>
        <p:xfrm>
          <a:off x="5459700" y="5791200"/>
          <a:ext cx="1257300" cy="571500"/>
        </p:xfrm>
        <a:graphic>
          <a:graphicData uri="http://schemas.openxmlformats.org/presentationml/2006/ole">
            <mc:AlternateContent xmlns:mc="http://schemas.openxmlformats.org/markup-compatibility/2006">
              <mc:Choice xmlns:v="urn:schemas-microsoft-com:vml" Requires="v">
                <p:oleObj spid="_x0000_s9635" name="Equation" r:id="rId17" imgW="533160" imgH="241200" progId="Equation.DSMT4">
                  <p:embed/>
                </p:oleObj>
              </mc:Choice>
              <mc:Fallback>
                <p:oleObj name="Equation" r:id="rId17" imgW="533160" imgH="241200" progId="Equation.DSMT4">
                  <p:embed/>
                  <p:pic>
                    <p:nvPicPr>
                      <p:cNvPr id="0" name=""/>
                      <p:cNvPicPr>
                        <a:picLocks noChangeAspect="1" noChangeArrowheads="1"/>
                      </p:cNvPicPr>
                      <p:nvPr/>
                    </p:nvPicPr>
                    <p:blipFill>
                      <a:blip r:embed="rId18"/>
                      <a:srcRect/>
                      <a:stretch>
                        <a:fillRect/>
                      </a:stretch>
                    </p:blipFill>
                    <p:spPr bwMode="auto">
                      <a:xfrm>
                        <a:off x="5459700" y="5791200"/>
                        <a:ext cx="12573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6467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456" y="393464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1979612" y="5070157"/>
                <a:ext cx="9906000" cy="492443"/>
              </a:xfrm>
              <a:prstGeom prst="rect">
                <a:avLst/>
              </a:prstGeom>
              <a:noFill/>
            </p:spPr>
            <p:txBody>
              <a:bodyPr wrap="square" rtlCol="0">
                <a:spAutoFit/>
              </a:bodyPr>
              <a:lstStyle/>
              <a:p>
                <a:pPr algn="just"/>
                <a:r>
                  <a:rPr lang="vi-VN" sz="2600" b="1" smtClean="0">
                    <a:latin typeface="Arial" pitchFamily="34" charset="0"/>
                    <a:cs typeface="Arial" pitchFamily="34" charset="0"/>
                  </a:rPr>
                  <a:t>b) Lấy loogarit theo cơ số b cả hai </a:t>
                </a:r>
                <a:r>
                  <a:rPr lang="vi-VN" sz="2600" b="1">
                    <a:latin typeface="Arial" pitchFamily="34" charset="0"/>
                    <a:cs typeface="Arial" pitchFamily="34" charset="0"/>
                  </a:rPr>
                  <a:t>vế </a:t>
                </a:r>
                <a:r>
                  <a:rPr lang="vi-VN" sz="2600" b="1" smtClean="0">
                    <a:latin typeface="Arial" pitchFamily="34" charset="0"/>
                    <a:cs typeface="Arial" pitchFamily="34" charset="0"/>
                  </a:rPr>
                  <a:t>của</a:t>
                </a:r>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𝑴</m:t>
                    </m:r>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𝒂</m:t>
                        </m:r>
                      </m:e>
                      <m:sup>
                        <m:r>
                          <a:rPr lang="en-US" sz="2600" b="1" i="1" smtClean="0">
                            <a:latin typeface="Cambria Math"/>
                            <a:cs typeface="Arial" pitchFamily="34" charset="0"/>
                          </a:rPr>
                          <m:t>𝒚</m:t>
                        </m:r>
                      </m:sup>
                    </m:sSup>
                  </m:oMath>
                </a14:m>
                <a:r>
                  <a:rPr lang="en-US" sz="2600" b="1" smtClean="0">
                    <a:latin typeface="Arial" pitchFamily="34" charset="0"/>
                    <a:cs typeface="Arial" pitchFamily="34" charset="0"/>
                  </a:rPr>
                  <a:t>, ta được</a:t>
                </a:r>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979612" y="5070157"/>
                <a:ext cx="9906000" cy="492443"/>
              </a:xfrm>
              <a:prstGeom prst="rect">
                <a:avLst/>
              </a:prstGeom>
              <a:blipFill rotWithShape="1">
                <a:blip r:embed="rId5"/>
                <a:stretch>
                  <a:fillRect l="-1108" t="-11111" b="-29630"/>
                </a:stretch>
              </a:blipFill>
            </p:spPr>
            <p:txBody>
              <a:bodyPr/>
              <a:lstStyle/>
              <a:p>
                <a:r>
                  <a:rPr lang="en-US">
                    <a:noFill/>
                  </a:rPr>
                  <a:t> </a:t>
                </a:r>
              </a:p>
            </p:txBody>
          </p:sp>
        </mc:Fallback>
      </mc:AlternateContent>
      <p:graphicFrame>
        <p:nvGraphicFramePr>
          <p:cNvPr id="23" name="Object 22"/>
          <p:cNvGraphicFramePr>
            <a:graphicFrameLocks noChangeAspect="1"/>
          </p:cNvGraphicFramePr>
          <p:nvPr>
            <p:extLst>
              <p:ext uri="{D42A27DB-BD31-4B8C-83A1-F6EECF244321}">
                <p14:modId xmlns:p14="http://schemas.microsoft.com/office/powerpoint/2010/main" val="2979217139"/>
              </p:ext>
            </p:extLst>
          </p:nvPr>
        </p:nvGraphicFramePr>
        <p:xfrm>
          <a:off x="2055812" y="4353687"/>
          <a:ext cx="3822542" cy="599313"/>
        </p:xfrm>
        <a:graphic>
          <a:graphicData uri="http://schemas.openxmlformats.org/presentationml/2006/ole">
            <mc:AlternateContent xmlns:mc="http://schemas.openxmlformats.org/markup-compatibility/2006">
              <mc:Choice xmlns:v="urn:schemas-microsoft-com:vml" Requires="v">
                <p:oleObj spid="_x0000_s29017" name="Equation" r:id="rId6" imgW="1625400" imgH="253800" progId="Equation.DSMT4">
                  <p:embed/>
                </p:oleObj>
              </mc:Choice>
              <mc:Fallback>
                <p:oleObj name="Equation" r:id="rId6" imgW="1625400" imgH="253800" progId="Equation.DSMT4">
                  <p:embed/>
                  <p:pic>
                    <p:nvPicPr>
                      <p:cNvPr id="0" name=""/>
                      <p:cNvPicPr>
                        <a:picLocks noChangeAspect="1" noChangeArrowheads="1"/>
                      </p:cNvPicPr>
                      <p:nvPr/>
                    </p:nvPicPr>
                    <p:blipFill>
                      <a:blip r:embed="rId7"/>
                      <a:srcRect/>
                      <a:stretch>
                        <a:fillRect/>
                      </a:stretch>
                    </p:blipFill>
                    <p:spPr bwMode="auto">
                      <a:xfrm>
                        <a:off x="2055812" y="4353687"/>
                        <a:ext cx="3822542" cy="59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
          <p:cNvGrpSpPr/>
          <p:nvPr/>
        </p:nvGrpSpPr>
        <p:grpSpPr>
          <a:xfrm>
            <a:off x="289088" y="1190625"/>
            <a:ext cx="11558425" cy="2590800"/>
            <a:chOff x="289088" y="761604"/>
            <a:chExt cx="11558425" cy="2590800"/>
          </a:xfrm>
        </p:grpSpPr>
        <p:sp>
          <p:nvSpPr>
            <p:cNvPr id="17" name="Rounded Rectangle 16"/>
            <p:cNvSpPr/>
            <p:nvPr/>
          </p:nvSpPr>
          <p:spPr>
            <a:xfrm>
              <a:off x="289088" y="762001"/>
              <a:ext cx="11558425" cy="259040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979611" y="838200"/>
              <a:ext cx="9657061" cy="492443"/>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600" b="1" smtClean="0">
                  <a:solidFill>
                    <a:schemeClr val="accent2">
                      <a:lumMod val="75000"/>
                    </a:schemeClr>
                  </a:solidFill>
                  <a:latin typeface="Arial" pitchFamily="34" charset="0"/>
                  <a:cs typeface="Arial" pitchFamily="34" charset="0"/>
                </a:rPr>
                <a:t>Xây dựng công thức đổi cơ số của lôgarit </a:t>
              </a:r>
              <a:endParaRPr lang="vi-VN" sz="2600" b="1">
                <a:solidFill>
                  <a:schemeClr val="accent2">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531812" y="1337212"/>
                  <a:ext cx="11277599" cy="1938992"/>
                </a:xfrm>
                <a:prstGeom prst="rect">
                  <a:avLst/>
                </a:prstGeom>
                <a:noFill/>
              </p:spPr>
              <p:txBody>
                <a:bodyPr wrap="square" rtlCol="0">
                  <a:spAutoFit/>
                </a:bodyPr>
                <a:lstStyle/>
                <a:p>
                  <a:r>
                    <a:rPr lang="en-US" b="1" smtClean="0">
                      <a:latin typeface="Arial" pitchFamily="34" charset="0"/>
                      <a:cs typeface="Arial" pitchFamily="34" charset="0"/>
                    </a:rPr>
                    <a:t>Giả sử đã cho log</a:t>
                  </a:r>
                  <a:r>
                    <a:rPr lang="en-US" b="1" baseline="-25000" smtClean="0">
                      <a:latin typeface="Arial" pitchFamily="34" charset="0"/>
                      <a:cs typeface="Arial" pitchFamily="34" charset="0"/>
                    </a:rPr>
                    <a:t>a</a:t>
                  </a:r>
                  <a:r>
                    <a:rPr lang="en-US" b="1">
                      <a:latin typeface="Arial" pitchFamily="34" charset="0"/>
                      <a:cs typeface="Arial" pitchFamily="34" charset="0"/>
                    </a:rPr>
                    <a:t>M và ta muốn tính </a:t>
                  </a:r>
                  <a:r>
                    <a:rPr lang="en-US" b="1" smtClean="0">
                      <a:latin typeface="Arial" pitchFamily="34" charset="0"/>
                      <a:cs typeface="Arial" pitchFamily="34" charset="0"/>
                    </a:rPr>
                    <a:t>log</a:t>
                  </a:r>
                  <a:r>
                    <a:rPr lang="en-US" b="1" baseline="-25000" smtClean="0">
                      <a:latin typeface="Arial" pitchFamily="34" charset="0"/>
                      <a:cs typeface="Arial" pitchFamily="34" charset="0"/>
                    </a:rPr>
                    <a:t>b</a:t>
                  </a:r>
                  <a:r>
                    <a:rPr lang="en-US" b="1" smtClean="0">
                      <a:latin typeface="Arial" pitchFamily="34" charset="0"/>
                      <a:cs typeface="Arial" pitchFamily="34" charset="0"/>
                    </a:rPr>
                    <a:t>M. Để tìm mối liên hệ giữa log</a:t>
                  </a:r>
                  <a:r>
                    <a:rPr lang="en-US" b="1" baseline="-25000" smtClean="0">
                      <a:latin typeface="Arial" pitchFamily="34" charset="0"/>
                      <a:cs typeface="Arial" pitchFamily="34" charset="0"/>
                    </a:rPr>
                    <a:t>a</a:t>
                  </a:r>
                  <a:r>
                    <a:rPr lang="en-US" b="1" smtClean="0">
                      <a:latin typeface="Arial" pitchFamily="34" charset="0"/>
                      <a:cs typeface="Arial" pitchFamily="34" charset="0"/>
                    </a:rPr>
                    <a:t>M và log</a:t>
                  </a:r>
                  <a:r>
                    <a:rPr lang="en-US" b="1" baseline="-25000" smtClean="0">
                      <a:latin typeface="Arial" pitchFamily="34" charset="0"/>
                      <a:cs typeface="Arial" pitchFamily="34" charset="0"/>
                    </a:rPr>
                    <a:t>b</a:t>
                  </a:r>
                  <a:r>
                    <a:rPr lang="en-US" b="1" smtClean="0">
                      <a:latin typeface="Arial" pitchFamily="34" charset="0"/>
                      <a:cs typeface="Arial" pitchFamily="34" charset="0"/>
                    </a:rPr>
                    <a:t>M , hãy thực hiện các yêu cầu sau :</a:t>
                  </a:r>
                </a:p>
                <a:p>
                  <a:pPr marL="457200" indent="-457200">
                    <a:buAutoNum type="alphaLcPeriod"/>
                  </a:pPr>
                  <a:r>
                    <a:rPr lang="en-US" b="1" smtClean="0">
                      <a:latin typeface="Arial" pitchFamily="34" charset="0"/>
                      <a:cs typeface="Arial" pitchFamily="34" charset="0"/>
                    </a:rPr>
                    <a:t>Đặt </a:t>
                  </a:r>
                  <a14:m>
                    <m:oMath xmlns:m="http://schemas.openxmlformats.org/officeDocument/2006/math">
                      <m:r>
                        <a:rPr lang="en-US" b="1" i="1" smtClean="0">
                          <a:latin typeface="Cambria Math"/>
                          <a:cs typeface="Arial" pitchFamily="34" charset="0"/>
                        </a:rPr>
                        <m:t>𝒚</m:t>
                      </m:r>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𝒍𝒐𝒈</m:t>
                          </m:r>
                        </m:e>
                        <m:sub>
                          <m:r>
                            <a:rPr lang="en-US" b="1" i="1" smtClean="0">
                              <a:latin typeface="Cambria Math"/>
                              <a:cs typeface="Arial" pitchFamily="34" charset="0"/>
                            </a:rPr>
                            <m:t>𝒂</m:t>
                          </m:r>
                        </m:sub>
                      </m:sSub>
                      <m:r>
                        <a:rPr lang="en-US" b="1" i="1" smtClean="0">
                          <a:latin typeface="Cambria Math"/>
                          <a:cs typeface="Arial" pitchFamily="34" charset="0"/>
                        </a:rPr>
                        <m:t>𝑴</m:t>
                      </m:r>
                    </m:oMath>
                  </a14:m>
                  <a:r>
                    <a:rPr lang="en-US" b="1" smtClean="0">
                      <a:latin typeface="Arial" pitchFamily="34" charset="0"/>
                      <a:cs typeface="Arial" pitchFamily="34" charset="0"/>
                    </a:rPr>
                    <a:t> , tính M theo y</a:t>
                  </a:r>
                </a:p>
                <a:p>
                  <a:pPr marL="457200" indent="-457200">
                    <a:buAutoNum type="alphaLcPeriod"/>
                  </a:pPr>
                  <a:r>
                    <a:rPr lang="en-US" b="1" smtClean="0">
                      <a:latin typeface="Arial" pitchFamily="34" charset="0"/>
                      <a:cs typeface="Arial" pitchFamily="34" charset="0"/>
                    </a:rPr>
                    <a:t>Lấy lôgarit theo cơ số b cả hai vế của kết quả nhận được trong câu a, từ đó suy ra công thức mới để tính y.</a:t>
                  </a:r>
                  <a:endParaRPr lang="vi-VN"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31812" y="1337212"/>
                  <a:ext cx="11277599" cy="1938992"/>
                </a:xfrm>
                <a:prstGeom prst="rect">
                  <a:avLst/>
                </a:prstGeom>
                <a:blipFill rotWithShape="1">
                  <a:blip r:embed="rId8"/>
                  <a:stretch>
                    <a:fillRect l="-811" t="-2201" r="-1081" b="-6604"/>
                  </a:stretch>
                </a:blipFill>
              </p:spPr>
              <p:txBody>
                <a:bodyPr/>
                <a:lstStyle/>
                <a:p>
                  <a:r>
                    <a:rPr lang="en-US">
                      <a:noFill/>
                    </a:rPr>
                    <a:t> </a:t>
                  </a:r>
                </a:p>
              </p:txBody>
            </p:sp>
          </mc:Fallback>
        </mc:AlternateContent>
        <p:pic>
          <p:nvPicPr>
            <p:cNvPr id="2867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10080" b="27819"/>
            <a:stretch/>
          </p:blipFill>
          <p:spPr bwMode="auto">
            <a:xfrm>
              <a:off x="303212" y="761604"/>
              <a:ext cx="15932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TÍNH CHẤT  CỦA LÔGARIT </a:t>
            </a:r>
            <a:endParaRPr lang="vi-VN" sz="2000" b="1">
              <a:solidFill>
                <a:schemeClr val="bg1"/>
              </a:solidFill>
              <a:latin typeface="Arial" pitchFamily="34" charset="0"/>
              <a:cs typeface="Arial" pitchFamily="34" charset="0"/>
            </a:endParaRPr>
          </a:p>
        </p:txBody>
      </p:sp>
      <p:sp>
        <p:nvSpPr>
          <p:cNvPr id="20" name="TextBox 19"/>
          <p:cNvSpPr txBox="1"/>
          <p:nvPr/>
        </p:nvSpPr>
        <p:spPr>
          <a:xfrm>
            <a:off x="289088" y="666750"/>
            <a:ext cx="52578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Đổi cơ số của lôgarit </a:t>
            </a:r>
            <a:endParaRPr lang="vi-VN" sz="2600" b="1" baseline="30000">
              <a:solidFill>
                <a:schemeClr val="accent2">
                  <a:lumMod val="75000"/>
                </a:schemeClr>
              </a:solidFill>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625888923"/>
              </p:ext>
            </p:extLst>
          </p:nvPr>
        </p:nvGraphicFramePr>
        <p:xfrm>
          <a:off x="2589212" y="5745162"/>
          <a:ext cx="2447925" cy="600075"/>
        </p:xfrm>
        <a:graphic>
          <a:graphicData uri="http://schemas.openxmlformats.org/presentationml/2006/ole">
            <mc:AlternateContent xmlns:mc="http://schemas.openxmlformats.org/markup-compatibility/2006">
              <mc:Choice xmlns:v="urn:schemas-microsoft-com:vml" Requires="v">
                <p:oleObj spid="_x0000_s29018" name="Equation" r:id="rId10" imgW="1041120" imgH="253800" progId="Equation.DSMT4">
                  <p:embed/>
                </p:oleObj>
              </mc:Choice>
              <mc:Fallback>
                <p:oleObj name="Equation" r:id="rId10" imgW="1041120" imgH="253800" progId="Equation.DSMT4">
                  <p:embed/>
                  <p:pic>
                    <p:nvPicPr>
                      <p:cNvPr id="0" name=""/>
                      <p:cNvPicPr>
                        <a:picLocks noChangeAspect="1" noChangeArrowheads="1"/>
                      </p:cNvPicPr>
                      <p:nvPr/>
                    </p:nvPicPr>
                    <p:blipFill>
                      <a:blip r:embed="rId11"/>
                      <a:srcRect/>
                      <a:stretch>
                        <a:fillRect/>
                      </a:stretch>
                    </p:blipFill>
                    <p:spPr bwMode="auto">
                      <a:xfrm>
                        <a:off x="2589212" y="5745162"/>
                        <a:ext cx="24479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702970441"/>
              </p:ext>
            </p:extLst>
          </p:nvPr>
        </p:nvGraphicFramePr>
        <p:xfrm>
          <a:off x="5133812" y="5759450"/>
          <a:ext cx="3044825" cy="571500"/>
        </p:xfrm>
        <a:graphic>
          <a:graphicData uri="http://schemas.openxmlformats.org/presentationml/2006/ole">
            <mc:AlternateContent xmlns:mc="http://schemas.openxmlformats.org/markup-compatibility/2006">
              <mc:Choice xmlns:v="urn:schemas-microsoft-com:vml" Requires="v">
                <p:oleObj spid="_x0000_s29019" name="Equation" r:id="rId12" imgW="1295280" imgH="241200" progId="Equation.DSMT4">
                  <p:embed/>
                </p:oleObj>
              </mc:Choice>
              <mc:Fallback>
                <p:oleObj name="Equation" r:id="rId12" imgW="1295280" imgH="241200" progId="Equation.DSMT4">
                  <p:embed/>
                  <p:pic>
                    <p:nvPicPr>
                      <p:cNvPr id="0" name=""/>
                      <p:cNvPicPr>
                        <a:picLocks noChangeAspect="1" noChangeArrowheads="1"/>
                      </p:cNvPicPr>
                      <p:nvPr/>
                    </p:nvPicPr>
                    <p:blipFill>
                      <a:blip r:embed="rId13"/>
                      <a:srcRect/>
                      <a:stretch>
                        <a:fillRect/>
                      </a:stretch>
                    </p:blipFill>
                    <p:spPr bwMode="auto">
                      <a:xfrm>
                        <a:off x="5133812" y="5759450"/>
                        <a:ext cx="3044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5073021"/>
              </p:ext>
            </p:extLst>
          </p:nvPr>
        </p:nvGraphicFramePr>
        <p:xfrm>
          <a:off x="8327861" y="5592762"/>
          <a:ext cx="2179637" cy="1112838"/>
        </p:xfrm>
        <a:graphic>
          <a:graphicData uri="http://schemas.openxmlformats.org/presentationml/2006/ole">
            <mc:AlternateContent xmlns:mc="http://schemas.openxmlformats.org/markup-compatibility/2006">
              <mc:Choice xmlns:v="urn:schemas-microsoft-com:vml" Requires="v">
                <p:oleObj spid="_x0000_s29020" name="Equation" r:id="rId14" imgW="927000" imgH="469800" progId="Equation.DSMT4">
                  <p:embed/>
                </p:oleObj>
              </mc:Choice>
              <mc:Fallback>
                <p:oleObj name="Equation" r:id="rId14" imgW="927000" imgH="469800" progId="Equation.DSMT4">
                  <p:embed/>
                  <p:pic>
                    <p:nvPicPr>
                      <p:cNvPr id="0" name=""/>
                      <p:cNvPicPr>
                        <a:picLocks noChangeAspect="1" noChangeArrowheads="1"/>
                      </p:cNvPicPr>
                      <p:nvPr/>
                    </p:nvPicPr>
                    <p:blipFill>
                      <a:blip r:embed="rId15"/>
                      <a:srcRect/>
                      <a:stretch>
                        <a:fillRect/>
                      </a:stretch>
                    </p:blipFill>
                    <p:spPr bwMode="auto">
                      <a:xfrm>
                        <a:off x="8327861" y="5592762"/>
                        <a:ext cx="2179637"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88775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902" y="1203844"/>
            <a:ext cx="11482535" cy="2445300"/>
            <a:chOff x="344902" y="762000"/>
            <a:chExt cx="11482535" cy="2445300"/>
          </a:xfrm>
        </p:grpSpPr>
        <p:sp>
          <p:nvSpPr>
            <p:cNvPr id="15" name="Rounded Rectangle 14"/>
            <p:cNvSpPr/>
            <p:nvPr/>
          </p:nvSpPr>
          <p:spPr>
            <a:xfrm>
              <a:off x="344902" y="762000"/>
              <a:ext cx="11353800" cy="2225156"/>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45127" y="1615556"/>
              <a:ext cx="1482310" cy="159174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639714" y="941041"/>
                  <a:ext cx="10982788" cy="892552"/>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Với các cơ số lôgarit a và b bất kì </a:t>
                  </a:r>
                  <a14:m>
                    <m:oMath xmlns:m="http://schemas.openxmlformats.org/officeDocument/2006/math">
                      <m:r>
                        <a:rPr lang="en-US" sz="2600" b="1" i="1" smtClean="0">
                          <a:latin typeface="Cambria Math"/>
                          <a:cs typeface="Arial" pitchFamily="34" charset="0"/>
                        </a:rPr>
                        <m:t>(</m:t>
                      </m:r>
                      <m:r>
                        <a:rPr lang="en-US" sz="2600" b="1" i="1" smtClean="0">
                          <a:latin typeface="Cambria Math"/>
                          <a:cs typeface="Arial" pitchFamily="34" charset="0"/>
                        </a:rPr>
                        <m:t>𝟎</m:t>
                      </m:r>
                      <m:r>
                        <a:rPr lang="en-US" sz="2600" b="1" i="1" smtClean="0">
                          <a:latin typeface="Cambria Math"/>
                          <a:cs typeface="Arial" pitchFamily="34" charset="0"/>
                        </a:rPr>
                        <m:t>&lt;</m:t>
                      </m:r>
                      <m:r>
                        <a:rPr lang="en-US" sz="2600" b="1" i="1" smtClean="0">
                          <a:latin typeface="Cambria Math"/>
                          <a:cs typeface="Arial" pitchFamily="34" charset="0"/>
                        </a:rPr>
                        <m:t>𝒂</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𝟏</m:t>
                      </m:r>
                    </m:oMath>
                  </a14:m>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𝟎</m:t>
                      </m:r>
                      <m:r>
                        <a:rPr lang="en-US" sz="2600" b="1" i="1" smtClean="0">
                          <a:latin typeface="Cambria Math"/>
                          <a:cs typeface="Arial" pitchFamily="34" charset="0"/>
                        </a:rPr>
                        <m:t>&lt;</m:t>
                      </m:r>
                      <m:r>
                        <a:rPr lang="en-US" sz="2600" b="1" i="1" smtClean="0">
                          <a:latin typeface="Cambria Math"/>
                          <a:cs typeface="Arial" pitchFamily="34" charset="0"/>
                        </a:rPr>
                        <m:t>𝒃</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𝟏</m:t>
                      </m:r>
                      <m:r>
                        <a:rPr lang="en-US" sz="2600" b="1" i="1" smtClean="0">
                          <a:latin typeface="Cambria Math"/>
                          <a:ea typeface="Cambria Math"/>
                          <a:cs typeface="Arial" pitchFamily="34" charset="0"/>
                        </a:rPr>
                        <m:t>)</m:t>
                      </m:r>
                    </m:oMath>
                  </a14:m>
                  <a:r>
                    <a:rPr lang="en-US" sz="2600" b="1" smtClean="0">
                      <a:latin typeface="Arial" pitchFamily="34" charset="0"/>
                      <a:cs typeface="Arial" pitchFamily="34" charset="0"/>
                    </a:rPr>
                    <a:t> và M là số thực dương tuỳ ý, ta luôn có :</a:t>
                  </a:r>
                  <a:endParaRPr lang="vi-VN" sz="2600"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39714" y="941041"/>
                  <a:ext cx="10982788" cy="892552"/>
                </a:xfrm>
                <a:prstGeom prst="rect">
                  <a:avLst/>
                </a:prstGeom>
                <a:blipFill rotWithShape="1">
                  <a:blip r:embed="rId5"/>
                  <a:stretch>
                    <a:fillRect l="-888" t="-6164" b="-16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0" name="Object 29"/>
                <p:cNvGraphicFramePr>
                  <a:graphicFrameLocks noChangeAspect="1"/>
                </p:cNvGraphicFramePr>
                <p:nvPr>
                  <p:extLst>
                    <p:ext uri="{D42A27DB-BD31-4B8C-83A1-F6EECF244321}">
                      <p14:modId xmlns:p14="http://schemas.microsoft.com/office/powerpoint/2010/main" val="1494399641"/>
                    </p:ext>
                  </p:extLst>
                </p:nvPr>
              </p:nvGraphicFramePr>
              <p:xfrm>
                <a:off x="4113212" y="1833593"/>
                <a:ext cx="2544763" cy="1109663"/>
              </p:xfrm>
              <a:graphic>
                <a:graphicData uri="http://schemas.openxmlformats.org/presentationml/2006/ole">
                  <mc:AlternateContent>
                    <mc:Choice xmlns:v="urn:schemas-microsoft-com:vml" Requires="v">
                      <p:oleObj spid="_x0000_s12865" name="Equation" r:id="rId6" imgW="1079280" imgH="469800" progId="Equation.DSMT4">
                        <p:embed/>
                      </p:oleObj>
                    </mc:Choice>
                    <mc:Fallback>
                      <p:oleObj name="Equation" r:id="rId6" imgW="1079280" imgH="469800" progId="Equation.DSMT4">
                        <p:embed/>
                        <p:pic>
                          <p:nvPicPr>
                            <p:cNvPr id="0" name=""/>
                            <p:cNvPicPr/>
                            <p:nvPr/>
                          </p:nvPicPr>
                          <p:blipFill>
                            <a:blip r:embed="rId7"/>
                            <a:stretch>
                              <a:fillRect/>
                            </a:stretch>
                          </p:blipFill>
                          <p:spPr>
                            <a:xfrm>
                              <a:off x="4113212" y="1833593"/>
                              <a:ext cx="2544763" cy="1109663"/>
                            </a:xfrm>
                            <a:prstGeom prst="rect">
                              <a:avLst/>
                            </a:prstGeom>
                          </p:spPr>
                        </p:pic>
                      </p:oleObj>
                    </mc:Fallback>
                  </mc:AlternateContent>
                </a:graphicData>
              </a:graphic>
            </p:graphicFrame>
          </mc:Choice>
          <mc:Fallback xmlns="">
            <p:graphicFrame>
              <p:nvGraphicFramePr>
                <p:cNvPr id="30" name="Object 29"/>
                <p:cNvGraphicFramePr>
                  <a:graphicFrameLocks noChangeAspect="1"/>
                </p:cNvGraphicFramePr>
                <p:nvPr>
                  <p:extLst>
                    <p:ext uri="{D42A27DB-BD31-4B8C-83A1-F6EECF244321}">
                      <p14:modId xmlns:p14="http://schemas.microsoft.com/office/powerpoint/2010/main" val="1494399641"/>
                    </p:ext>
                  </p:extLst>
                </p:nvPr>
              </p:nvGraphicFramePr>
              <p:xfrm>
                <a:off x="4113212" y="1833593"/>
                <a:ext cx="2544763" cy="1109663"/>
              </p:xfrm>
              <a:graphic>
                <a:graphicData uri="http://schemas.openxmlformats.org/presentationml/2006/ole">
                  <mc:AlternateContent>
                    <mc:Choice xmlns:v="urn:schemas-microsoft-com:vml" Requires="v">
                      <p:oleObj spid="_x0000_s12848" name="Equation" r:id="rId8" imgW="1079280" imgH="469800" progId="Equation.DSMT4">
                        <p:embed/>
                      </p:oleObj>
                    </mc:Choice>
                    <mc:Fallback>
                      <p:oleObj name="Equation" r:id="rId8" imgW="1079280" imgH="469800" progId="Equation.DSMT4">
                        <p:embed/>
                        <p:pic>
                          <p:nvPicPr>
                            <p:cNvPr id="0" name=""/>
                            <p:cNvPicPr/>
                            <p:nvPr/>
                          </p:nvPicPr>
                          <p:blipFill>
                            <a:blip r:embed="rId9"/>
                            <a:stretch>
                              <a:fillRect/>
                            </a:stretch>
                          </p:blipFill>
                          <p:spPr>
                            <a:xfrm>
                              <a:off x="4113212" y="1833593"/>
                              <a:ext cx="2544763" cy="1109663"/>
                            </a:xfrm>
                            <a:prstGeom prst="rect">
                              <a:avLst/>
                            </a:prstGeom>
                          </p:spPr>
                        </p:pic>
                      </p:oleObj>
                    </mc:Fallback>
                  </mc:AlternateContent>
                </a:graphicData>
              </a:graphic>
            </p:graphicFrame>
          </mc:Fallback>
        </mc:AlternateContent>
      </p:grpSp>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TÍNH CHẤT  CỦA LÔGARIT </a:t>
            </a:r>
            <a:endParaRPr lang="vi-VN" sz="2000" b="1">
              <a:solidFill>
                <a:schemeClr val="bg1"/>
              </a:solidFill>
              <a:latin typeface="Arial" pitchFamily="34" charset="0"/>
              <a:cs typeface="Arial" pitchFamily="34" charset="0"/>
            </a:endParaRPr>
          </a:p>
        </p:txBody>
      </p:sp>
      <p:sp>
        <p:nvSpPr>
          <p:cNvPr id="13" name="TextBox 12"/>
          <p:cNvSpPr txBox="1"/>
          <p:nvPr/>
        </p:nvSpPr>
        <p:spPr>
          <a:xfrm>
            <a:off x="289088" y="666750"/>
            <a:ext cx="52578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Đổi cơ số của lôgarit </a:t>
            </a:r>
            <a:endParaRPr lang="vi-VN" sz="2600" b="1" baseline="3000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131522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953" y="23757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71525"/>
            <a:ext cx="11534872" cy="1319855"/>
            <a:chOff x="227012" y="771525"/>
            <a:chExt cx="11534872" cy="1319855"/>
          </a:xfrm>
        </p:grpSpPr>
        <p:sp>
          <p:nvSpPr>
            <p:cNvPr id="14" name="Rounded Rectangle 13"/>
            <p:cNvSpPr/>
            <p:nvPr/>
          </p:nvSpPr>
          <p:spPr>
            <a:xfrm>
              <a:off x="1717294" y="838200"/>
              <a:ext cx="10044590" cy="115184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2200274" y="1038225"/>
              <a:ext cx="6497638" cy="523198"/>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Không dùng máy tính cầm tay, hãy tính </a:t>
              </a:r>
              <a:endParaRPr lang="vi-VN" sz="2600"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024743044"/>
                </p:ext>
              </p:extLst>
            </p:nvPr>
          </p:nvGraphicFramePr>
          <p:xfrm>
            <a:off x="8645207" y="962025"/>
            <a:ext cx="1159510" cy="691515"/>
          </p:xfrm>
          <a:graphic>
            <a:graphicData uri="http://schemas.openxmlformats.org/presentationml/2006/ole">
              <mc:AlternateContent xmlns:mc="http://schemas.openxmlformats.org/markup-compatibility/2006">
                <mc:Choice xmlns:v="urn:schemas-microsoft-com:vml" Requires="v">
                  <p:oleObj spid="_x0000_s31070" name="Equation" r:id="rId6" imgW="406080" imgH="241200" progId="Equation.DSMT4">
                    <p:embed/>
                  </p:oleObj>
                </mc:Choice>
                <mc:Fallback>
                  <p:oleObj name="Equation" r:id="rId6" imgW="406080" imgH="241200" progId="Equation.DSMT4">
                    <p:embed/>
                    <p:pic>
                      <p:nvPicPr>
                        <p:cNvPr id="0" name=""/>
                        <p:cNvPicPr/>
                        <p:nvPr/>
                      </p:nvPicPr>
                      <p:blipFill>
                        <a:blip r:embed="rId7"/>
                        <a:stretch>
                          <a:fillRect/>
                        </a:stretch>
                      </p:blipFill>
                      <p:spPr>
                        <a:xfrm>
                          <a:off x="8645207" y="962025"/>
                          <a:ext cx="1159510" cy="691515"/>
                        </a:xfrm>
                        <a:prstGeom prst="rect">
                          <a:avLst/>
                        </a:prstGeom>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28301803"/>
              </p:ext>
            </p:extLst>
          </p:nvPr>
        </p:nvGraphicFramePr>
        <p:xfrm>
          <a:off x="3486468" y="2947988"/>
          <a:ext cx="2437765" cy="1222375"/>
        </p:xfrm>
        <a:graphic>
          <a:graphicData uri="http://schemas.openxmlformats.org/presentationml/2006/ole">
            <mc:AlternateContent xmlns:mc="http://schemas.openxmlformats.org/markup-compatibility/2006">
              <mc:Choice xmlns:v="urn:schemas-microsoft-com:vml" Requires="v">
                <p:oleObj spid="_x0000_s31071" name="Equation" r:id="rId8" imgW="939600" imgH="469800" progId="Equation.DSMT4">
                  <p:embed/>
                </p:oleObj>
              </mc:Choice>
              <mc:Fallback>
                <p:oleObj name="Equation" r:id="rId8" imgW="939600" imgH="469800" progId="Equation.DSMT4">
                  <p:embed/>
                  <p:pic>
                    <p:nvPicPr>
                      <p:cNvPr id="0" name=""/>
                      <p:cNvPicPr/>
                      <p:nvPr/>
                    </p:nvPicPr>
                    <p:blipFill>
                      <a:blip r:embed="rId9"/>
                      <a:stretch>
                        <a:fillRect/>
                      </a:stretch>
                    </p:blipFill>
                    <p:spPr>
                      <a:xfrm>
                        <a:off x="3486468" y="2947988"/>
                        <a:ext cx="2437765" cy="1222375"/>
                      </a:xfrm>
                      <a:prstGeom prst="rect">
                        <a:avLst/>
                      </a:prstGeom>
                    </p:spPr>
                  </p:pic>
                </p:oleObj>
              </mc:Fallback>
            </mc:AlternateContent>
          </a:graphicData>
        </a:graphic>
      </p:graphicFrame>
      <p:sp>
        <p:nvSpPr>
          <p:cNvPr id="18"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TÍNH CHẤT  CỦA LÔGARIT </a:t>
            </a:r>
            <a:endParaRPr lang="vi-VN" sz="2000" b="1">
              <a:solidFill>
                <a:schemeClr val="bg1"/>
              </a:solidFill>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457672679"/>
              </p:ext>
            </p:extLst>
          </p:nvPr>
        </p:nvGraphicFramePr>
        <p:xfrm>
          <a:off x="5895815" y="2895180"/>
          <a:ext cx="1582103" cy="1255553"/>
        </p:xfrm>
        <a:graphic>
          <a:graphicData uri="http://schemas.openxmlformats.org/presentationml/2006/ole">
            <mc:AlternateContent xmlns:mc="http://schemas.openxmlformats.org/markup-compatibility/2006">
              <mc:Choice xmlns:v="urn:schemas-microsoft-com:vml" Requires="v">
                <p:oleObj spid="_x0000_s31072" name="Equation" r:id="rId10" imgW="609480" imgH="482400" progId="Equation.DSMT4">
                  <p:embed/>
                </p:oleObj>
              </mc:Choice>
              <mc:Fallback>
                <p:oleObj name="Equation" r:id="rId10" imgW="609480" imgH="482400" progId="Equation.DSMT4">
                  <p:embed/>
                  <p:pic>
                    <p:nvPicPr>
                      <p:cNvPr id="0" name=""/>
                      <p:cNvPicPr/>
                      <p:nvPr/>
                    </p:nvPicPr>
                    <p:blipFill>
                      <a:blip r:embed="rId11"/>
                      <a:stretch>
                        <a:fillRect/>
                      </a:stretch>
                    </p:blipFill>
                    <p:spPr>
                      <a:xfrm>
                        <a:off x="5895815" y="2895180"/>
                        <a:ext cx="1582103" cy="125555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431252899"/>
              </p:ext>
            </p:extLst>
          </p:nvPr>
        </p:nvGraphicFramePr>
        <p:xfrm>
          <a:off x="7536497" y="2922270"/>
          <a:ext cx="691515" cy="1089660"/>
        </p:xfrm>
        <a:graphic>
          <a:graphicData uri="http://schemas.openxmlformats.org/presentationml/2006/ole">
            <mc:AlternateContent xmlns:mc="http://schemas.openxmlformats.org/markup-compatibility/2006">
              <mc:Choice xmlns:v="urn:schemas-microsoft-com:vml" Requires="v">
                <p:oleObj spid="_x0000_s31073" name="Equation" r:id="rId12" imgW="266400" imgH="419040" progId="Equation.DSMT4">
                  <p:embed/>
                </p:oleObj>
              </mc:Choice>
              <mc:Fallback>
                <p:oleObj name="Equation" r:id="rId12" imgW="266400" imgH="419040" progId="Equation.DSMT4">
                  <p:embed/>
                  <p:pic>
                    <p:nvPicPr>
                      <p:cNvPr id="0" name=""/>
                      <p:cNvPicPr/>
                      <p:nvPr/>
                    </p:nvPicPr>
                    <p:blipFill>
                      <a:blip r:embed="rId13"/>
                      <a:stretch>
                        <a:fillRect/>
                      </a:stretch>
                    </p:blipFill>
                    <p:spPr>
                      <a:xfrm>
                        <a:off x="7536497" y="2922270"/>
                        <a:ext cx="691515" cy="1089660"/>
                      </a:xfrm>
                      <a:prstGeom prst="rect">
                        <a:avLst/>
                      </a:prstGeom>
                    </p:spPr>
                  </p:pic>
                </p:oleObj>
              </mc:Fallback>
            </mc:AlternateContent>
          </a:graphicData>
        </a:graphic>
      </p:graphicFrame>
    </p:spTree>
    <p:extLst>
      <p:ext uri="{BB962C8B-B14F-4D97-AF65-F5344CB8AC3E}">
        <p14:creationId xmlns:p14="http://schemas.microsoft.com/office/powerpoint/2010/main" val="28522688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725" y="3352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0"/>
            <a:ext cx="11532165" cy="2438400"/>
            <a:chOff x="227012" y="762000"/>
            <a:chExt cx="11532165" cy="2438400"/>
          </a:xfrm>
        </p:grpSpPr>
        <p:sp>
          <p:nvSpPr>
            <p:cNvPr id="21" name="Rounded Rectangle 20"/>
            <p:cNvSpPr/>
            <p:nvPr/>
          </p:nvSpPr>
          <p:spPr>
            <a:xfrm>
              <a:off x="1714587" y="762000"/>
              <a:ext cx="10044590" cy="2438400"/>
            </a:xfrm>
            <a:prstGeom prst="roundRect">
              <a:avLst>
                <a:gd name="adj" fmla="val 4140"/>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903412" y="868606"/>
              <a:ext cx="9829800" cy="861752"/>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Chứng minh rằng :</a:t>
              </a:r>
            </a:p>
            <a:p>
              <a:pPr algn="just"/>
              <a:r>
                <a:rPr lang="en-US" b="1" smtClean="0">
                  <a:latin typeface="Arial" pitchFamily="34" charset="0"/>
                  <a:cs typeface="Arial" pitchFamily="34" charset="0"/>
                </a:rPr>
                <a:t>a. Nếu a và b là hai số dương khác 1 thì </a:t>
              </a:r>
              <a:endParaRPr lang="vi-VN" b="1">
                <a:latin typeface="Arial" pitchFamily="34" charset="0"/>
                <a:cs typeface="Arial" pitchFamily="34" charset="0"/>
              </a:endParaRPr>
            </a:p>
          </p:txBody>
        </p:sp>
        <mc:AlternateContent xmlns:mc="http://schemas.openxmlformats.org/markup-compatibility/2006">
          <mc:Choice xmlns:a14="http://schemas.microsoft.com/office/drawing/2010/main" Requires="a14">
            <p:graphicFrame>
              <p:nvGraphicFramePr>
                <p:cNvPr id="29" name="Object 28"/>
                <p:cNvGraphicFramePr>
                  <a:graphicFrameLocks noChangeAspect="1"/>
                </p:cNvGraphicFramePr>
                <p:nvPr>
                  <p:extLst>
                    <p:ext uri="{D42A27DB-BD31-4B8C-83A1-F6EECF244321}">
                      <p14:modId xmlns:p14="http://schemas.microsoft.com/office/powerpoint/2010/main" val="71071041"/>
                    </p:ext>
                  </p:extLst>
                </p:nvPr>
              </p:nvGraphicFramePr>
              <p:xfrm>
                <a:off x="7847012" y="1022730"/>
                <a:ext cx="2040731" cy="1012614"/>
              </p:xfrm>
              <a:graphic>
                <a:graphicData uri="http://schemas.openxmlformats.org/presentationml/2006/ole">
                  <mc:AlternateContent>
                    <mc:Choice xmlns:v="urn:schemas-microsoft-com:vml" Requires="v">
                      <p:oleObj spid="_x0000_s45209" name="Equation" r:id="rId6" imgW="952200" imgH="469800" progId="Equation.DSMT4">
                        <p:embed/>
                      </p:oleObj>
                    </mc:Choice>
                    <mc:Fallback>
                      <p:oleObj name="Equation" r:id="rId6" imgW="952200" imgH="469800" progId="Equation.DSMT4">
                        <p:embed/>
                        <p:pic>
                          <p:nvPicPr>
                            <p:cNvPr id="0" name=""/>
                            <p:cNvPicPr/>
                            <p:nvPr/>
                          </p:nvPicPr>
                          <p:blipFill>
                            <a:blip r:embed="rId7"/>
                            <a:stretch>
                              <a:fillRect/>
                            </a:stretch>
                          </p:blipFill>
                          <p:spPr>
                            <a:xfrm>
                              <a:off x="7847012" y="1022730"/>
                              <a:ext cx="2040731" cy="1012614"/>
                            </a:xfrm>
                            <a:prstGeom prst="rect">
                              <a:avLst/>
                            </a:prstGeom>
                          </p:spPr>
                        </p:pic>
                      </p:oleObj>
                    </mc:Fallback>
                  </mc:AlternateContent>
                </a:graphicData>
              </a:graphic>
            </p:graphicFrame>
          </mc:Choice>
          <mc:Fallback>
            <p:graphicFrame>
              <p:nvGraphicFramePr>
                <p:cNvPr id="29" name="Object 28"/>
                <p:cNvGraphicFramePr>
                  <a:graphicFrameLocks noChangeAspect="1"/>
                </p:cNvGraphicFramePr>
                <p:nvPr>
                  <p:extLst>
                    <p:ext uri="{D42A27DB-BD31-4B8C-83A1-F6EECF244321}">
                      <p14:modId xmlns:p14="http://schemas.microsoft.com/office/powerpoint/2010/main" val="71071041"/>
                    </p:ext>
                  </p:extLst>
                </p:nvPr>
              </p:nvGraphicFramePr>
              <p:xfrm>
                <a:off x="7847012" y="1022730"/>
                <a:ext cx="2040731" cy="1012614"/>
              </p:xfrm>
              <a:graphic>
                <a:graphicData uri="http://schemas.openxmlformats.org/presentationml/2006/ole">
                  <mc:AlternateContent>
                    <mc:Choice xmlns:v="urn:schemas-microsoft-com:vml" Requires="v">
                      <p:oleObj spid="_x0000_s45209" name="Equation" r:id="rId6" imgW="952200" imgH="469800" progId="Equation.DSMT4">
                        <p:embed/>
                      </p:oleObj>
                    </mc:Choice>
                    <mc:Fallback>
                      <p:oleObj name="Equation" r:id="rId6" imgW="952200" imgH="469800" progId="Equation.DSMT4">
                        <p:embed/>
                        <p:pic>
                          <p:nvPicPr>
                            <p:cNvPr id="0" name=""/>
                            <p:cNvPicPr/>
                            <p:nvPr/>
                          </p:nvPicPr>
                          <p:blipFill>
                            <a:blip r:embed="rId7"/>
                            <a:stretch>
                              <a:fillRect/>
                            </a:stretch>
                          </p:blipFill>
                          <p:spPr>
                            <a:xfrm>
                              <a:off x="7847012" y="1022730"/>
                              <a:ext cx="2040731" cy="1012614"/>
                            </a:xfrm>
                            <a:prstGeom prst="rect">
                              <a:avLst/>
                            </a:prstGeom>
                          </p:spPr>
                        </p:pic>
                      </p:oleObj>
                    </mc:Fallback>
                  </mc:AlternateContent>
                </a:graphicData>
              </a:graphic>
            </p:graphicFrame>
          </mc:Fallback>
        </mc:AlternateContent>
        <mc:AlternateContent xmlns:mc="http://schemas.openxmlformats.org/markup-compatibility/2006">
          <mc:Choice xmlns:a14="http://schemas.microsoft.com/office/drawing/2010/main" Requires="a14">
            <p:sp>
              <p:nvSpPr>
                <p:cNvPr id="15" name="TextBox 14"/>
                <p:cNvSpPr txBox="1"/>
                <p:nvPr/>
              </p:nvSpPr>
              <p:spPr>
                <a:xfrm>
                  <a:off x="1876456" y="1905000"/>
                  <a:ext cx="9829800" cy="492420"/>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b. Nếu a là số dương khác 1, M là số dương và </a:t>
                  </a:r>
                  <a14:m>
                    <m:oMath xmlns:m="http://schemas.openxmlformats.org/officeDocument/2006/math">
                      <m:r>
                        <a:rPr lang="en-US" b="1" i="1" smtClean="0">
                          <a:latin typeface="Cambria Math"/>
                          <a:ea typeface="Cambria Math"/>
                          <a:cs typeface="Arial" pitchFamily="34" charset="0"/>
                        </a:rPr>
                        <m:t>𝜶</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𝟎</m:t>
                      </m:r>
                    </m:oMath>
                  </a14:m>
                  <a:r>
                    <a:rPr lang="en-US" b="1" smtClean="0">
                      <a:latin typeface="Arial" pitchFamily="34" charset="0"/>
                      <a:cs typeface="Arial" pitchFamily="34" charset="0"/>
                    </a:rPr>
                    <a:t>, thì </a:t>
                  </a:r>
                  <a:endParaRPr lang="vi-VN" b="1">
                    <a:latin typeface="Arial" pitchFamily="34" charset="0"/>
                    <a:cs typeface="Arial"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1876456" y="1905000"/>
                  <a:ext cx="9829800" cy="492420"/>
                </a:xfrm>
                <a:prstGeom prst="rect">
                  <a:avLst/>
                </a:prstGeom>
                <a:blipFill rotWithShape="1">
                  <a:blip r:embed="rId8"/>
                  <a:stretch>
                    <a:fillRect l="-682" t="-6250" b="-26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6" name="Object 15"/>
                <p:cNvGraphicFramePr>
                  <a:graphicFrameLocks noChangeAspect="1"/>
                </p:cNvGraphicFramePr>
                <p:nvPr>
                  <p:extLst>
                    <p:ext uri="{D42A27DB-BD31-4B8C-83A1-F6EECF244321}">
                      <p14:modId xmlns:p14="http://schemas.microsoft.com/office/powerpoint/2010/main" val="16317935"/>
                    </p:ext>
                  </p:extLst>
                </p:nvPr>
              </p:nvGraphicFramePr>
              <p:xfrm>
                <a:off x="5713412" y="2257011"/>
                <a:ext cx="2692400" cy="903288"/>
              </p:xfrm>
              <a:graphic>
                <a:graphicData uri="http://schemas.openxmlformats.org/presentationml/2006/ole">
                  <mc:AlternateContent>
                    <mc:Choice xmlns:v="urn:schemas-microsoft-com:vml" Requires="v">
                      <p:oleObj spid="_x0000_s45210" name="Equation" r:id="rId9" imgW="1257120" imgH="419040" progId="Equation.DSMT4">
                        <p:embed/>
                      </p:oleObj>
                    </mc:Choice>
                    <mc:Fallback>
                      <p:oleObj name="Equation" r:id="rId9" imgW="1257120" imgH="419040" progId="Equation.DSMT4">
                        <p:embed/>
                        <p:pic>
                          <p:nvPicPr>
                            <p:cNvPr id="0" name=""/>
                            <p:cNvPicPr/>
                            <p:nvPr/>
                          </p:nvPicPr>
                          <p:blipFill>
                            <a:blip r:embed="rId10"/>
                            <a:stretch>
                              <a:fillRect/>
                            </a:stretch>
                          </p:blipFill>
                          <p:spPr>
                            <a:xfrm>
                              <a:off x="5713412" y="2257011"/>
                              <a:ext cx="2692400" cy="903288"/>
                            </a:xfrm>
                            <a:prstGeom prst="rect">
                              <a:avLst/>
                            </a:prstGeom>
                          </p:spPr>
                        </p:pic>
                      </p:oleObj>
                    </mc:Fallback>
                  </mc:AlternateContent>
                </a:graphicData>
              </a:graphic>
            </p:graphicFrame>
          </mc:Choice>
          <mc:Fallback>
            <p:graphicFrame>
              <p:nvGraphicFramePr>
                <p:cNvPr id="16" name="Object 15"/>
                <p:cNvGraphicFramePr>
                  <a:graphicFrameLocks noChangeAspect="1"/>
                </p:cNvGraphicFramePr>
                <p:nvPr>
                  <p:extLst>
                    <p:ext uri="{D42A27DB-BD31-4B8C-83A1-F6EECF244321}">
                      <p14:modId xmlns:p14="http://schemas.microsoft.com/office/powerpoint/2010/main" val="16317935"/>
                    </p:ext>
                  </p:extLst>
                </p:nvPr>
              </p:nvGraphicFramePr>
              <p:xfrm>
                <a:off x="5713412" y="2257011"/>
                <a:ext cx="2692400" cy="903288"/>
              </p:xfrm>
              <a:graphic>
                <a:graphicData uri="http://schemas.openxmlformats.org/presentationml/2006/ole">
                  <mc:AlternateContent>
                    <mc:Choice xmlns:v="urn:schemas-microsoft-com:vml" Requires="v">
                      <p:oleObj spid="_x0000_s45210" name="Equation" r:id="rId9" imgW="1257120" imgH="419040" progId="Equation.DSMT4">
                        <p:embed/>
                      </p:oleObj>
                    </mc:Choice>
                    <mc:Fallback>
                      <p:oleObj name="Equation" r:id="rId9" imgW="1257120" imgH="419040" progId="Equation.DSMT4">
                        <p:embed/>
                        <p:pic>
                          <p:nvPicPr>
                            <p:cNvPr id="0" name=""/>
                            <p:cNvPicPr/>
                            <p:nvPr/>
                          </p:nvPicPr>
                          <p:blipFill>
                            <a:blip r:embed="rId10"/>
                            <a:stretch>
                              <a:fillRect/>
                            </a:stretch>
                          </p:blipFill>
                          <p:spPr>
                            <a:xfrm>
                              <a:off x="5713412" y="2257011"/>
                              <a:ext cx="2692400" cy="903288"/>
                            </a:xfrm>
                            <a:prstGeom prst="rect">
                              <a:avLst/>
                            </a:prstGeom>
                          </p:spPr>
                        </p:pic>
                      </p:oleObj>
                    </mc:Fallback>
                  </mc:AlternateContent>
                </a:graphicData>
              </a:graphic>
            </p:graphicFrame>
          </mc:Fallback>
        </mc:AlternateContent>
      </p:grpSp>
      <p:graphicFrame>
        <p:nvGraphicFramePr>
          <p:cNvPr id="26" name="Object 25"/>
          <p:cNvGraphicFramePr>
            <a:graphicFrameLocks noChangeAspect="1"/>
          </p:cNvGraphicFramePr>
          <p:nvPr>
            <p:extLst>
              <p:ext uri="{D42A27DB-BD31-4B8C-83A1-F6EECF244321}">
                <p14:modId xmlns:p14="http://schemas.microsoft.com/office/powerpoint/2010/main" val="2227121076"/>
              </p:ext>
            </p:extLst>
          </p:nvPr>
        </p:nvGraphicFramePr>
        <p:xfrm>
          <a:off x="7008812" y="3639431"/>
          <a:ext cx="2246313" cy="1111250"/>
        </p:xfrm>
        <a:graphic>
          <a:graphicData uri="http://schemas.openxmlformats.org/presentationml/2006/ole">
            <mc:AlternateContent xmlns:mc="http://schemas.openxmlformats.org/markup-compatibility/2006">
              <mc:Choice xmlns:v="urn:schemas-microsoft-com:vml" Requires="v">
                <p:oleObj spid="_x0000_s45211" name="Equation" r:id="rId11" imgW="952200" imgH="469800" progId="Equation.DSMT4">
                  <p:embed/>
                </p:oleObj>
              </mc:Choice>
              <mc:Fallback>
                <p:oleObj name="Equation" r:id="rId11" imgW="952200" imgH="469800" progId="Equation.DSMT4">
                  <p:embed/>
                  <p:pic>
                    <p:nvPicPr>
                      <p:cNvPr id="0" name=""/>
                      <p:cNvPicPr/>
                      <p:nvPr/>
                    </p:nvPicPr>
                    <p:blipFill>
                      <a:blip r:embed="rId12"/>
                      <a:stretch>
                        <a:fillRect/>
                      </a:stretch>
                    </p:blipFill>
                    <p:spPr>
                      <a:xfrm>
                        <a:off x="7008812" y="3639431"/>
                        <a:ext cx="2246313" cy="1111250"/>
                      </a:xfrm>
                      <a:prstGeom prst="rect">
                        <a:avLst/>
                      </a:prstGeom>
                    </p:spPr>
                  </p:pic>
                </p:oleObj>
              </mc:Fallback>
            </mc:AlternateContent>
          </a:graphicData>
        </a:graphic>
      </p:graphicFrame>
      <p:sp>
        <p:nvSpPr>
          <p:cNvPr id="18"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TÍNH CHẤT  CỦA LÔGARIT </a:t>
            </a:r>
            <a:endParaRPr lang="vi-VN" sz="2000" b="1">
              <a:solidFill>
                <a:schemeClr val="bg1"/>
              </a:solidFill>
              <a:latin typeface="Arial" pitchFamily="34" charset="0"/>
              <a:cs typeface="Arial" pitchFamily="34" charset="0"/>
            </a:endParaRPr>
          </a:p>
        </p:txBody>
      </p:sp>
      <p:sp>
        <p:nvSpPr>
          <p:cNvPr id="20" name="TextBox 19"/>
          <p:cNvSpPr txBox="1"/>
          <p:nvPr/>
        </p:nvSpPr>
        <p:spPr>
          <a:xfrm>
            <a:off x="1446212" y="3927932"/>
            <a:ext cx="5791200" cy="477054"/>
          </a:xfrm>
          <a:prstGeom prst="rect">
            <a:avLst/>
          </a:prstGeom>
          <a:noFill/>
        </p:spPr>
        <p:txBody>
          <a:bodyPr wrap="square" rtlCol="0">
            <a:spAutoFit/>
          </a:bodyPr>
          <a:lstStyle/>
          <a:p>
            <a:pPr algn="just"/>
            <a:r>
              <a:rPr lang="vi-VN" sz="2500" b="1" smtClean="0">
                <a:latin typeface="Arial" pitchFamily="34" charset="0"/>
                <a:cs typeface="Arial" pitchFamily="34" charset="0"/>
              </a:rPr>
              <a:t>a) </a:t>
            </a:r>
            <a:r>
              <a:rPr lang="en-US" sz="2500" b="1" smtClean="0">
                <a:latin typeface="Arial" pitchFamily="34" charset="0"/>
                <a:cs typeface="Arial" pitchFamily="34" charset="0"/>
              </a:rPr>
              <a:t>Theo công thức đổi cơ số, ta có :</a:t>
            </a:r>
            <a:endParaRPr lang="vi-VN" sz="2500"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218102035"/>
              </p:ext>
            </p:extLst>
          </p:nvPr>
        </p:nvGraphicFramePr>
        <p:xfrm>
          <a:off x="9270047" y="3664268"/>
          <a:ext cx="1320165" cy="1110615"/>
        </p:xfrm>
        <a:graphic>
          <a:graphicData uri="http://schemas.openxmlformats.org/presentationml/2006/ole">
            <mc:AlternateContent xmlns:mc="http://schemas.openxmlformats.org/markup-compatibility/2006">
              <mc:Choice xmlns:v="urn:schemas-microsoft-com:vml" Requires="v">
                <p:oleObj spid="_x0000_s45212" name="Equation" r:id="rId13" imgW="558720" imgH="469800" progId="Equation.DSMT4">
                  <p:embed/>
                </p:oleObj>
              </mc:Choice>
              <mc:Fallback>
                <p:oleObj name="Equation" r:id="rId13" imgW="558720" imgH="469800" progId="Equation.DSMT4">
                  <p:embed/>
                  <p:pic>
                    <p:nvPicPr>
                      <p:cNvPr id="0" name=""/>
                      <p:cNvPicPr/>
                      <p:nvPr/>
                    </p:nvPicPr>
                    <p:blipFill>
                      <a:blip r:embed="rId14"/>
                      <a:stretch>
                        <a:fillRect/>
                      </a:stretch>
                    </p:blipFill>
                    <p:spPr>
                      <a:xfrm>
                        <a:off x="9270047" y="3664268"/>
                        <a:ext cx="1320165" cy="1110615"/>
                      </a:xfrm>
                      <a:prstGeom prst="rect">
                        <a:avLst/>
                      </a:prstGeom>
                    </p:spPr>
                  </p:pic>
                </p:oleObj>
              </mc:Fallback>
            </mc:AlternateContent>
          </a:graphicData>
        </a:graphic>
      </p:graphicFrame>
      <p:sp>
        <p:nvSpPr>
          <p:cNvPr id="27" name="TextBox 26"/>
          <p:cNvSpPr txBox="1"/>
          <p:nvPr/>
        </p:nvSpPr>
        <p:spPr>
          <a:xfrm>
            <a:off x="1430789" y="5105400"/>
            <a:ext cx="5791200" cy="477054"/>
          </a:xfrm>
          <a:prstGeom prst="rect">
            <a:avLst/>
          </a:prstGeom>
          <a:noFill/>
        </p:spPr>
        <p:txBody>
          <a:bodyPr wrap="square" rtlCol="0">
            <a:spAutoFit/>
          </a:bodyPr>
          <a:lstStyle/>
          <a:p>
            <a:pPr algn="just"/>
            <a:r>
              <a:rPr lang="en-US" sz="2500" b="1" smtClean="0">
                <a:latin typeface="Arial" pitchFamily="34" charset="0"/>
                <a:cs typeface="Arial" pitchFamily="34" charset="0"/>
              </a:rPr>
              <a:t>b</a:t>
            </a:r>
            <a:r>
              <a:rPr lang="vi-VN" sz="2500" b="1" smtClean="0">
                <a:latin typeface="Arial" pitchFamily="34" charset="0"/>
                <a:cs typeface="Arial" pitchFamily="34" charset="0"/>
              </a:rPr>
              <a:t>) </a:t>
            </a:r>
            <a:r>
              <a:rPr lang="en-US" sz="2500" b="1" smtClean="0">
                <a:latin typeface="Arial" pitchFamily="34" charset="0"/>
                <a:cs typeface="Arial" pitchFamily="34" charset="0"/>
              </a:rPr>
              <a:t>Theo công thức đổi cơ số, ta có :</a:t>
            </a:r>
            <a:endParaRPr lang="vi-VN" sz="25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256899601"/>
              </p:ext>
            </p:extLst>
          </p:nvPr>
        </p:nvGraphicFramePr>
        <p:xfrm>
          <a:off x="7077420" y="4826318"/>
          <a:ext cx="2727643" cy="1110615"/>
        </p:xfrm>
        <a:graphic>
          <a:graphicData uri="http://schemas.openxmlformats.org/presentationml/2006/ole">
            <mc:AlternateContent xmlns:mc="http://schemas.openxmlformats.org/markup-compatibility/2006">
              <mc:Choice xmlns:v="urn:schemas-microsoft-com:vml" Requires="v">
                <p:oleObj spid="_x0000_s45213" name="Equation" r:id="rId15" imgW="1155600" imgH="469800" progId="Equation.DSMT4">
                  <p:embed/>
                </p:oleObj>
              </mc:Choice>
              <mc:Fallback>
                <p:oleObj name="Equation" r:id="rId15" imgW="1155600" imgH="469800" progId="Equation.DSMT4">
                  <p:embed/>
                  <p:pic>
                    <p:nvPicPr>
                      <p:cNvPr id="0" name=""/>
                      <p:cNvPicPr/>
                      <p:nvPr/>
                    </p:nvPicPr>
                    <p:blipFill>
                      <a:blip r:embed="rId16"/>
                      <a:stretch>
                        <a:fillRect/>
                      </a:stretch>
                    </p:blipFill>
                    <p:spPr>
                      <a:xfrm>
                        <a:off x="7077420" y="4826318"/>
                        <a:ext cx="2727643" cy="1110615"/>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742505334"/>
              </p:ext>
            </p:extLst>
          </p:nvPr>
        </p:nvGraphicFramePr>
        <p:xfrm>
          <a:off x="9828212" y="4825780"/>
          <a:ext cx="1739265" cy="990124"/>
        </p:xfrm>
        <a:graphic>
          <a:graphicData uri="http://schemas.openxmlformats.org/presentationml/2006/ole">
            <mc:AlternateContent xmlns:mc="http://schemas.openxmlformats.org/markup-compatibility/2006">
              <mc:Choice xmlns:v="urn:schemas-microsoft-com:vml" Requires="v">
                <p:oleObj spid="_x0000_s45214" name="Equation" r:id="rId17" imgW="736560" imgH="419040" progId="Equation.DSMT4">
                  <p:embed/>
                </p:oleObj>
              </mc:Choice>
              <mc:Fallback>
                <p:oleObj name="Equation" r:id="rId17" imgW="736560" imgH="419040" progId="Equation.DSMT4">
                  <p:embed/>
                  <p:pic>
                    <p:nvPicPr>
                      <p:cNvPr id="0" name=""/>
                      <p:cNvPicPr/>
                      <p:nvPr/>
                    </p:nvPicPr>
                    <p:blipFill>
                      <a:blip r:embed="rId18"/>
                      <a:stretch>
                        <a:fillRect/>
                      </a:stretch>
                    </p:blipFill>
                    <p:spPr>
                      <a:xfrm>
                        <a:off x="9828212" y="4825780"/>
                        <a:ext cx="1739265" cy="990124"/>
                      </a:xfrm>
                      <a:prstGeom prst="rect">
                        <a:avLst/>
                      </a:prstGeom>
                    </p:spPr>
                  </p:pic>
                </p:oleObj>
              </mc:Fallback>
            </mc:AlternateContent>
          </a:graphicData>
        </a:graphic>
      </p:graphicFrame>
    </p:spTree>
    <p:extLst>
      <p:ext uri="{BB962C8B-B14F-4D97-AF65-F5344CB8AC3E}">
        <p14:creationId xmlns:p14="http://schemas.microsoft.com/office/powerpoint/2010/main" val="37323397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100" y="2410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03212" y="781050"/>
            <a:ext cx="11506199" cy="1428750"/>
            <a:chOff x="303212" y="781050"/>
            <a:chExt cx="11506199" cy="1428750"/>
          </a:xfrm>
        </p:grpSpPr>
        <p:sp>
          <p:nvSpPr>
            <p:cNvPr id="18" name="Rounded Rectangle 17"/>
            <p:cNvSpPr/>
            <p:nvPr/>
          </p:nvSpPr>
          <p:spPr>
            <a:xfrm>
              <a:off x="2123930" y="811836"/>
              <a:ext cx="9685481" cy="1397964"/>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212" y="78105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865834" y="131696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542464" y="95389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284412" y="1198624"/>
              <a:ext cx="7586977" cy="553976"/>
            </a:xfrm>
            <a:prstGeom prst="rect">
              <a:avLst/>
            </a:prstGeom>
            <a:noFill/>
          </p:spPr>
          <p:txBody>
            <a:bodyPr wrap="square" lIns="121899" tIns="60949" rIns="121899" bIns="60949" rtlCol="0">
              <a:spAutoFit/>
            </a:bodyPr>
            <a:lstStyle/>
            <a:p>
              <a:r>
                <a:rPr lang="en-US" sz="2800" b="1" smtClean="0">
                  <a:latin typeface="Arial" pitchFamily="34" charset="0"/>
                  <a:cs typeface="Arial" pitchFamily="34" charset="0"/>
                </a:rPr>
                <a:t>Không dùng máy tính cầm tay , hãy tính :</a:t>
              </a:r>
              <a:endParaRPr lang="vi-VN" sz="2800"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08798507"/>
                </p:ext>
              </p:extLst>
            </p:nvPr>
          </p:nvGraphicFramePr>
          <p:xfrm>
            <a:off x="9675812" y="935671"/>
            <a:ext cx="1317625" cy="1093788"/>
          </p:xfrm>
          <a:graphic>
            <a:graphicData uri="http://schemas.openxmlformats.org/presentationml/2006/ole">
              <mc:AlternateContent xmlns:mc="http://schemas.openxmlformats.org/markup-compatibility/2006">
                <mc:Choice xmlns:v="urn:schemas-microsoft-com:vml" Requires="v">
                  <p:oleObj spid="_x0000_s14585" name="Equation" r:id="rId7" imgW="507960" imgH="419040" progId="Equation.DSMT4">
                    <p:embed/>
                  </p:oleObj>
                </mc:Choice>
                <mc:Fallback>
                  <p:oleObj name="Equation" r:id="rId7" imgW="507960" imgH="419040" progId="Equation.DSMT4">
                    <p:embed/>
                    <p:pic>
                      <p:nvPicPr>
                        <p:cNvPr id="0" name=""/>
                        <p:cNvPicPr/>
                        <p:nvPr/>
                      </p:nvPicPr>
                      <p:blipFill>
                        <a:blip r:embed="rId8"/>
                        <a:stretch>
                          <a:fillRect/>
                        </a:stretch>
                      </p:blipFill>
                      <p:spPr>
                        <a:xfrm>
                          <a:off x="9675812" y="935671"/>
                          <a:ext cx="1317625" cy="1093788"/>
                        </a:xfrm>
                        <a:prstGeom prst="rect">
                          <a:avLst/>
                        </a:prstGeom>
                      </p:spPr>
                    </p:pic>
                  </p:oleObj>
                </mc:Fallback>
              </mc:AlternateContent>
            </a:graphicData>
          </a:graphic>
        </p:graphicFrame>
      </p:grpSp>
      <p:sp>
        <p:nvSpPr>
          <p:cNvPr id="14"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TÍNH CHẤT  CỦA LÔGARIT </a:t>
            </a:r>
            <a:endParaRPr lang="vi-VN" sz="2000" b="1">
              <a:solidFill>
                <a:schemeClr val="bg1"/>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11338061"/>
              </p:ext>
            </p:extLst>
          </p:nvPr>
        </p:nvGraphicFramePr>
        <p:xfrm>
          <a:off x="3062525" y="2925445"/>
          <a:ext cx="2998312" cy="1089660"/>
        </p:xfrm>
        <a:graphic>
          <a:graphicData uri="http://schemas.openxmlformats.org/presentationml/2006/ole">
            <mc:AlternateContent xmlns:mc="http://schemas.openxmlformats.org/markup-compatibility/2006">
              <mc:Choice xmlns:v="urn:schemas-microsoft-com:vml" Requires="v">
                <p:oleObj spid="_x0000_s14586" name="Equation" r:id="rId9" imgW="1155600" imgH="419040" progId="Equation.DSMT4">
                  <p:embed/>
                </p:oleObj>
              </mc:Choice>
              <mc:Fallback>
                <p:oleObj name="Equation" r:id="rId9" imgW="1155600" imgH="419040" progId="Equation.DSMT4">
                  <p:embed/>
                  <p:pic>
                    <p:nvPicPr>
                      <p:cNvPr id="0" name="Object 25"/>
                      <p:cNvPicPr>
                        <a:picLocks noChangeAspect="1" noChangeArrowheads="1"/>
                      </p:cNvPicPr>
                      <p:nvPr/>
                    </p:nvPicPr>
                    <p:blipFill>
                      <a:blip r:embed="rId10"/>
                      <a:srcRect/>
                      <a:stretch>
                        <a:fillRect/>
                      </a:stretch>
                    </p:blipFill>
                    <p:spPr bwMode="auto">
                      <a:xfrm>
                        <a:off x="3062525" y="2925445"/>
                        <a:ext cx="2998312" cy="10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534383193"/>
              </p:ext>
            </p:extLst>
          </p:nvPr>
        </p:nvGraphicFramePr>
        <p:xfrm>
          <a:off x="6020672" y="2917983"/>
          <a:ext cx="1679893" cy="1253808"/>
        </p:xfrm>
        <a:graphic>
          <a:graphicData uri="http://schemas.openxmlformats.org/presentationml/2006/ole">
            <mc:AlternateContent xmlns:mc="http://schemas.openxmlformats.org/markup-compatibility/2006">
              <mc:Choice xmlns:v="urn:schemas-microsoft-com:vml" Requires="v">
                <p:oleObj spid="_x0000_s14587" name="Equation" r:id="rId11" imgW="647640" imgH="482400" progId="Equation.DSMT4">
                  <p:embed/>
                </p:oleObj>
              </mc:Choice>
              <mc:Fallback>
                <p:oleObj name="Equation" r:id="rId11" imgW="647640" imgH="482400" progId="Equation.DSMT4">
                  <p:embed/>
                  <p:pic>
                    <p:nvPicPr>
                      <p:cNvPr id="0" name=""/>
                      <p:cNvPicPr>
                        <a:picLocks noChangeAspect="1" noChangeArrowheads="1"/>
                      </p:cNvPicPr>
                      <p:nvPr/>
                    </p:nvPicPr>
                    <p:blipFill>
                      <a:blip r:embed="rId12"/>
                      <a:srcRect/>
                      <a:stretch>
                        <a:fillRect/>
                      </a:stretch>
                    </p:blipFill>
                    <p:spPr bwMode="auto">
                      <a:xfrm>
                        <a:off x="6020672" y="2917983"/>
                        <a:ext cx="1679893" cy="125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740837295"/>
              </p:ext>
            </p:extLst>
          </p:nvPr>
        </p:nvGraphicFramePr>
        <p:xfrm>
          <a:off x="7730013" y="2944495"/>
          <a:ext cx="955199" cy="1089660"/>
        </p:xfrm>
        <a:graphic>
          <a:graphicData uri="http://schemas.openxmlformats.org/presentationml/2006/ole">
            <mc:AlternateContent xmlns:mc="http://schemas.openxmlformats.org/markup-compatibility/2006">
              <mc:Choice xmlns:v="urn:schemas-microsoft-com:vml" Requires="v">
                <p:oleObj spid="_x0000_s14588" name="Equation" r:id="rId13" imgW="368280" imgH="419040" progId="Equation.DSMT4">
                  <p:embed/>
                </p:oleObj>
              </mc:Choice>
              <mc:Fallback>
                <p:oleObj name="Equation" r:id="rId13" imgW="368280" imgH="419040" progId="Equation.DSMT4">
                  <p:embed/>
                  <p:pic>
                    <p:nvPicPr>
                      <p:cNvPr id="0" name=""/>
                      <p:cNvPicPr>
                        <a:picLocks noChangeAspect="1" noChangeArrowheads="1"/>
                      </p:cNvPicPr>
                      <p:nvPr/>
                    </p:nvPicPr>
                    <p:blipFill>
                      <a:blip r:embed="rId14"/>
                      <a:srcRect/>
                      <a:stretch>
                        <a:fillRect/>
                      </a:stretch>
                    </p:blipFill>
                    <p:spPr bwMode="auto">
                      <a:xfrm>
                        <a:off x="7730013" y="2944495"/>
                        <a:ext cx="955199" cy="10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98516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84212" y="1178243"/>
            <a:ext cx="11049000" cy="830997"/>
          </a:xfrm>
          <a:prstGeom prst="rect">
            <a:avLst/>
          </a:prstGeom>
          <a:noFill/>
        </p:spPr>
        <p:txBody>
          <a:bodyPr wrap="square" rtlCol="0">
            <a:spAutoFit/>
          </a:bodyPr>
          <a:lstStyle/>
          <a:p>
            <a:pPr algn="just"/>
            <a:r>
              <a:rPr lang="en-US" b="1" smtClean="0">
                <a:latin typeface="Arial" pitchFamily="34" charset="0"/>
                <a:cs typeface="Arial" pitchFamily="34" charset="0"/>
              </a:rPr>
              <a:t>Lôgarit cơ số 10 của một số dương M gọi là lôgarit thập phân của M, </a:t>
            </a:r>
            <a:br>
              <a:rPr lang="en-US" b="1" smtClean="0">
                <a:latin typeface="Arial" pitchFamily="34" charset="0"/>
                <a:cs typeface="Arial" pitchFamily="34" charset="0"/>
              </a:rPr>
            </a:br>
            <a:r>
              <a:rPr lang="en-US" b="1" smtClean="0">
                <a:latin typeface="Arial" pitchFamily="34" charset="0"/>
                <a:cs typeface="Arial" pitchFamily="34" charset="0"/>
              </a:rPr>
              <a:t>Kí hiệu là </a:t>
            </a:r>
            <a:r>
              <a:rPr lang="en-US" b="1" i="1" smtClean="0">
                <a:solidFill>
                  <a:srgbClr val="C00000"/>
                </a:solidFill>
                <a:latin typeface="Arial" pitchFamily="34" charset="0"/>
                <a:cs typeface="Arial" pitchFamily="34" charset="0"/>
              </a:rPr>
              <a:t>logM</a:t>
            </a:r>
            <a:r>
              <a:rPr lang="en-US" b="1" i="1" smtClean="0">
                <a:latin typeface="Arial" pitchFamily="34" charset="0"/>
                <a:cs typeface="Arial" pitchFamily="34" charset="0"/>
              </a:rPr>
              <a:t> </a:t>
            </a:r>
            <a:r>
              <a:rPr lang="en-US" b="1" smtClean="0">
                <a:latin typeface="Arial" pitchFamily="34" charset="0"/>
                <a:cs typeface="Arial" pitchFamily="34" charset="0"/>
              </a:rPr>
              <a:t>hoặc </a:t>
            </a:r>
            <a:r>
              <a:rPr lang="en-US" b="1" i="1" smtClean="0">
                <a:solidFill>
                  <a:srgbClr val="C00000"/>
                </a:solidFill>
                <a:latin typeface="Arial" pitchFamily="34" charset="0"/>
                <a:cs typeface="Arial" pitchFamily="34" charset="0"/>
              </a:rPr>
              <a:t>lgM</a:t>
            </a:r>
            <a:endParaRPr lang="vi-VN" b="1" i="1">
              <a:solidFill>
                <a:srgbClr val="C00000"/>
              </a:solidFill>
              <a:latin typeface="Arial" pitchFamily="34" charset="0"/>
              <a:cs typeface="Arial" pitchFamily="34" charset="0"/>
            </a:endParaRPr>
          </a:p>
        </p:txBody>
      </p:sp>
      <p:sp>
        <p:nvSpPr>
          <p:cNvPr id="22" name="AutoShape 4"/>
          <p:cNvSpPr>
            <a:spLocks noChangeArrowheads="1"/>
          </p:cNvSpPr>
          <p:nvPr/>
        </p:nvSpPr>
        <p:spPr bwMode="gray">
          <a:xfrm>
            <a:off x="227012" y="95249"/>
            <a:ext cx="693420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3</a:t>
            </a:r>
            <a:r>
              <a:rPr lang="en-US" sz="2000" b="1" smtClean="0">
                <a:solidFill>
                  <a:schemeClr val="bg1"/>
                </a:solidFill>
                <a:latin typeface="Arial" pitchFamily="34" charset="0"/>
                <a:cs typeface="Arial" pitchFamily="34" charset="0"/>
              </a:rPr>
              <a:t> . LÔGARIT THẬP PHÂN VÀ LÔGARIT TỰ NHIÊN</a:t>
            </a:r>
            <a:endParaRPr lang="vi-VN" sz="2000" b="1">
              <a:solidFill>
                <a:schemeClr val="bg1"/>
              </a:solidFill>
              <a:latin typeface="Arial" pitchFamily="34" charset="0"/>
              <a:cs typeface="Arial" pitchFamily="34" charset="0"/>
            </a:endParaRPr>
          </a:p>
        </p:txBody>
      </p:sp>
      <p:sp>
        <p:nvSpPr>
          <p:cNvPr id="11" name="TextBox 10"/>
          <p:cNvSpPr txBox="1"/>
          <p:nvPr/>
        </p:nvSpPr>
        <p:spPr>
          <a:xfrm>
            <a:off x="289088" y="666750"/>
            <a:ext cx="5257800" cy="492443"/>
          </a:xfrm>
          <a:prstGeom prst="rect">
            <a:avLst/>
          </a:prstGeom>
          <a:noFill/>
        </p:spPr>
        <p:txBody>
          <a:bodyPr wrap="square" rtlCol="0">
            <a:spAutoFit/>
          </a:bodyPr>
          <a:lstStyle/>
          <a:p>
            <a:pPr algn="just"/>
            <a:r>
              <a:rPr lang="en-US" sz="2600" b="1" smtClean="0">
                <a:solidFill>
                  <a:srgbClr val="C00000"/>
                </a:solidFill>
                <a:latin typeface="Arial" pitchFamily="34" charset="0"/>
                <a:cs typeface="Arial" pitchFamily="34" charset="0"/>
              </a:rPr>
              <a:t>a) Lôgarit thập phân</a:t>
            </a:r>
            <a:endParaRPr lang="vi-VN" sz="2600" b="1" baseline="3000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528663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7012" y="762000"/>
            <a:ext cx="11532165" cy="2667000"/>
            <a:chOff x="227012" y="762000"/>
            <a:chExt cx="11532165" cy="2667000"/>
          </a:xfrm>
        </p:grpSpPr>
        <p:sp>
          <p:nvSpPr>
            <p:cNvPr id="12" name="Rounded Rectangle 11"/>
            <p:cNvSpPr/>
            <p:nvPr/>
          </p:nvSpPr>
          <p:spPr>
            <a:xfrm>
              <a:off x="1714587" y="762000"/>
              <a:ext cx="10044590" cy="2667000"/>
            </a:xfrm>
            <a:prstGeom prst="roundRect">
              <a:avLst>
                <a:gd name="adj" fmla="val 4140"/>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5</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066" y="363283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3" name="TextBox 12"/>
              <p:cNvSpPr txBox="1"/>
              <p:nvPr/>
            </p:nvSpPr>
            <p:spPr>
              <a:xfrm>
                <a:off x="1827212" y="866760"/>
                <a:ext cx="10058400" cy="2492968"/>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Độ pH của một dung dịch hoá học được tính theo công </a:t>
                </a:r>
                <a:r>
                  <a:rPr lang="en-US" sz="2200" b="1" smtClean="0">
                    <a:latin typeface="Arial" pitchFamily="34" charset="0"/>
                    <a:cs typeface="Arial" pitchFamily="34" charset="0"/>
                  </a:rPr>
                  <a:t>thức</a:t>
                </a:r>
                <a:br>
                  <a:rPr lang="en-US" sz="2200" b="1" smtClean="0">
                    <a:latin typeface="Arial" pitchFamily="34" charset="0"/>
                    <a:cs typeface="Arial" pitchFamily="34" charset="0"/>
                  </a:rPr>
                </a:b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𝒑𝑯</m:t>
                    </m:r>
                    <m:r>
                      <a:rPr lang="en-US" sz="2200" b="1" i="1" smtClean="0">
                        <a:latin typeface="Cambria Math"/>
                        <a:cs typeface="Arial" pitchFamily="34" charset="0"/>
                      </a:rPr>
                      <m:t>=−</m:t>
                    </m:r>
                    <m:r>
                      <m:rPr>
                        <m:sty m:val="p"/>
                      </m:rPr>
                      <a:rPr lang="en-US" sz="2200" b="1" i="1" smtClean="0">
                        <a:latin typeface="Cambria Math"/>
                        <a:cs typeface="Arial" pitchFamily="34" charset="0"/>
                      </a:rPr>
                      <m:t>log</m:t>
                    </m:r>
                    <m:d>
                      <m:dPr>
                        <m:begChr m:val="["/>
                        <m:endChr m:val="]"/>
                        <m:ctrlPr>
                          <a:rPr lang="en-US" sz="2200" b="1" i="1" smtClean="0">
                            <a:latin typeface="Cambria Math"/>
                            <a:cs typeface="Arial" pitchFamily="34" charset="0"/>
                          </a:rPr>
                        </m:ctrlPr>
                      </m:dPr>
                      <m:e>
                        <m:sSup>
                          <m:sSupPr>
                            <m:ctrlPr>
                              <a:rPr lang="en-US" sz="2200" b="1" i="1" smtClean="0">
                                <a:latin typeface="Cambria Math"/>
                                <a:cs typeface="Arial" pitchFamily="34" charset="0"/>
                              </a:rPr>
                            </m:ctrlPr>
                          </m:sSupPr>
                          <m:e>
                            <m:r>
                              <a:rPr lang="en-US" sz="2200" b="1" i="1" smtClean="0">
                                <a:latin typeface="Cambria Math"/>
                                <a:cs typeface="Arial" pitchFamily="34" charset="0"/>
                              </a:rPr>
                              <m:t>𝑯</m:t>
                            </m:r>
                          </m:e>
                          <m:sup>
                            <m:r>
                              <a:rPr lang="en-US" sz="2200" b="1" i="1" smtClean="0">
                                <a:latin typeface="Cambria Math"/>
                                <a:cs typeface="Arial" pitchFamily="34" charset="0"/>
                              </a:rPr>
                              <m:t>+</m:t>
                            </m:r>
                          </m:sup>
                        </m:sSup>
                      </m:e>
                    </m:d>
                  </m:oMath>
                </a14:m>
                <a:r>
                  <a:rPr lang="en-US" sz="2200" b="1" smtClean="0">
                    <a:latin typeface="Arial" pitchFamily="34" charset="0"/>
                    <a:cs typeface="Arial" pitchFamily="34" charset="0"/>
                  </a:rPr>
                  <a:t> .Trong </a:t>
                </a:r>
                <a:r>
                  <a:rPr lang="en-US" sz="2200" b="1" smtClean="0">
                    <a:latin typeface="Arial" pitchFamily="34" charset="0"/>
                    <a:cs typeface="Arial" pitchFamily="34" charset="0"/>
                  </a:rPr>
                  <a:t>đó </a:t>
                </a:r>
                <a14:m>
                  <m:oMath xmlns:m="http://schemas.openxmlformats.org/officeDocument/2006/math">
                    <m:d>
                      <m:dPr>
                        <m:begChr m:val="["/>
                        <m:endChr m:val="]"/>
                        <m:ctrlPr>
                          <a:rPr lang="en-US" sz="2200" b="1" i="1" smtClean="0">
                            <a:latin typeface="Cambria Math"/>
                            <a:cs typeface="Arial" pitchFamily="34" charset="0"/>
                          </a:rPr>
                        </m:ctrlPr>
                      </m:dPr>
                      <m:e>
                        <m:sSup>
                          <m:sSupPr>
                            <m:ctrlPr>
                              <a:rPr lang="en-US" sz="2200" b="1" i="1" smtClean="0">
                                <a:latin typeface="Cambria Math"/>
                                <a:cs typeface="Arial" pitchFamily="34" charset="0"/>
                              </a:rPr>
                            </m:ctrlPr>
                          </m:sSupPr>
                          <m:e>
                            <m:r>
                              <a:rPr lang="en-US" sz="2200" b="1" i="1" smtClean="0">
                                <a:latin typeface="Cambria Math"/>
                                <a:cs typeface="Arial" pitchFamily="34" charset="0"/>
                              </a:rPr>
                              <m:t>𝑯</m:t>
                            </m:r>
                          </m:e>
                          <m:sup>
                            <m:r>
                              <a:rPr lang="en-US" sz="2200" b="1" i="1" smtClean="0">
                                <a:latin typeface="Cambria Math"/>
                                <a:cs typeface="Arial" pitchFamily="34" charset="0"/>
                              </a:rPr>
                              <m:t>+</m:t>
                            </m:r>
                          </m:sup>
                        </m:sSup>
                      </m:e>
                    </m:d>
                  </m:oMath>
                </a14:m>
                <a:r>
                  <a:rPr lang="en-US" sz="2200" b="1" smtClean="0">
                    <a:latin typeface="Arial" pitchFamily="34" charset="0"/>
                    <a:cs typeface="Arial" pitchFamily="34" charset="0"/>
                  </a:rPr>
                  <a:t> là nồng độ (tính theo mol/lít) của các ion hydrogen. Giá trị pH nằm trong khoảng từ 0 đến 14 . Nếu </a:t>
                </a:r>
                <a14:m>
                  <m:oMath xmlns:m="http://schemas.openxmlformats.org/officeDocument/2006/math">
                    <m:r>
                      <a:rPr lang="en-US" sz="2200" b="1" i="1" smtClean="0">
                        <a:latin typeface="Cambria Math"/>
                        <a:cs typeface="Arial" pitchFamily="34" charset="0"/>
                      </a:rPr>
                      <m:t>𝒑𝑯</m:t>
                    </m:r>
                    <m:r>
                      <a:rPr lang="en-US" sz="2200" b="1" i="1" smtClean="0">
                        <a:latin typeface="Cambria Math"/>
                        <a:cs typeface="Arial" pitchFamily="34" charset="0"/>
                      </a:rPr>
                      <m:t>&lt;</m:t>
                    </m:r>
                    <m:r>
                      <a:rPr lang="en-US" sz="2200" b="1" i="1" smtClean="0">
                        <a:latin typeface="Cambria Math"/>
                        <a:cs typeface="Arial" pitchFamily="34" charset="0"/>
                      </a:rPr>
                      <m:t>𝟕</m:t>
                    </m:r>
                  </m:oMath>
                </a14:m>
                <a:r>
                  <a:rPr lang="en-US" sz="2200" b="1" smtClean="0">
                    <a:latin typeface="Arial" pitchFamily="34" charset="0"/>
                    <a:cs typeface="Arial" pitchFamily="34" charset="0"/>
                  </a:rPr>
                  <a:t> thì dung dịch có tính acid, nếu </a:t>
                </a:r>
                <a14:m>
                  <m:oMath xmlns:m="http://schemas.openxmlformats.org/officeDocument/2006/math">
                    <m:r>
                      <a:rPr lang="en-US" sz="2200" b="1" i="1">
                        <a:latin typeface="Cambria Math"/>
                        <a:cs typeface="Arial" pitchFamily="34" charset="0"/>
                      </a:rPr>
                      <m:t>𝒑𝑯</m:t>
                    </m:r>
                    <m:r>
                      <a:rPr lang="en-US" sz="2200" b="1" i="1" smtClean="0">
                        <a:latin typeface="Cambria Math"/>
                        <a:cs typeface="Arial" pitchFamily="34" charset="0"/>
                      </a:rPr>
                      <m:t>&gt;</m:t>
                    </m:r>
                    <m:r>
                      <a:rPr lang="en-US" sz="2200" b="1" i="1">
                        <a:latin typeface="Cambria Math"/>
                        <a:cs typeface="Arial" pitchFamily="34" charset="0"/>
                      </a:rPr>
                      <m:t>𝟕</m:t>
                    </m:r>
                  </m:oMath>
                </a14:m>
                <a:r>
                  <a:rPr lang="en-US" sz="2200" b="1">
                    <a:latin typeface="Arial" pitchFamily="34" charset="0"/>
                    <a:cs typeface="Arial" pitchFamily="34" charset="0"/>
                  </a:rPr>
                  <a:t> </a:t>
                </a:r>
                <a:r>
                  <a:rPr lang="en-US" sz="2200" b="1" smtClean="0">
                    <a:latin typeface="Arial" pitchFamily="34" charset="0"/>
                    <a:cs typeface="Arial" pitchFamily="34" charset="0"/>
                  </a:rPr>
                  <a:t>thì dung dịch có tính base, còn nếu </a:t>
                </a:r>
                <a14:m>
                  <m:oMath xmlns:m="http://schemas.openxmlformats.org/officeDocument/2006/math">
                    <m:r>
                      <a:rPr lang="en-US" sz="2200" b="1" i="1">
                        <a:latin typeface="Cambria Math"/>
                        <a:cs typeface="Arial" pitchFamily="34" charset="0"/>
                      </a:rPr>
                      <m:t>𝒑𝑯</m:t>
                    </m:r>
                    <m:r>
                      <a:rPr lang="en-US" sz="2200" b="1" i="1" smtClean="0">
                        <a:latin typeface="Cambria Math"/>
                        <a:cs typeface="Arial" pitchFamily="34" charset="0"/>
                      </a:rPr>
                      <m:t>=</m:t>
                    </m:r>
                    <m:r>
                      <a:rPr lang="en-US" sz="2200" b="1" i="1">
                        <a:latin typeface="Cambria Math"/>
                        <a:cs typeface="Arial" pitchFamily="34" charset="0"/>
                      </a:rPr>
                      <m:t>𝟕</m:t>
                    </m:r>
                  </m:oMath>
                </a14:m>
                <a:r>
                  <a:rPr lang="en-US" sz="2200" b="1">
                    <a:latin typeface="Arial" pitchFamily="34" charset="0"/>
                    <a:cs typeface="Arial" pitchFamily="34" charset="0"/>
                  </a:rPr>
                  <a:t> </a:t>
                </a:r>
                <a:r>
                  <a:rPr lang="en-US" sz="2200" b="1" smtClean="0">
                    <a:latin typeface="Arial" pitchFamily="34" charset="0"/>
                    <a:cs typeface="Arial" pitchFamily="34" charset="0"/>
                  </a:rPr>
                  <a:t>thì dung dịch là trung tính.</a:t>
                </a:r>
              </a:p>
              <a:p>
                <a:pPr marL="457200" indent="-457200">
                  <a:buAutoNum type="alphaLcPeriod"/>
                </a:pPr>
                <a:r>
                  <a:rPr lang="en-US" sz="2200" b="1" smtClean="0">
                    <a:latin typeface="Arial" pitchFamily="34" charset="0"/>
                    <a:cs typeface="Arial" pitchFamily="34" charset="0"/>
                  </a:rPr>
                  <a:t>Tính độ pH của dung dịch có nồng độ ion hydrogen bằng 0,01 mol/lit</a:t>
                </a:r>
              </a:p>
              <a:p>
                <a:pPr marL="457200" indent="-457200">
                  <a:buAutoNum type="alphaLcPeriod"/>
                </a:pPr>
                <a:r>
                  <a:rPr lang="en-US" sz="2200" b="1" smtClean="0">
                    <a:latin typeface="Arial" pitchFamily="34" charset="0"/>
                    <a:cs typeface="Arial" pitchFamily="34" charset="0"/>
                  </a:rPr>
                  <a:t>Xác định nồng độ ion hydrogen của dung dịch có độ </a:t>
                </a:r>
                <a14:m>
                  <m:oMath xmlns:m="http://schemas.openxmlformats.org/officeDocument/2006/math">
                    <m:r>
                      <a:rPr lang="en-US" sz="2200" b="1" i="1" smtClean="0">
                        <a:latin typeface="Cambria Math"/>
                        <a:cs typeface="Arial" pitchFamily="34" charset="0"/>
                      </a:rPr>
                      <m:t>𝒑𝑯</m:t>
                    </m:r>
                    <m:r>
                      <a:rPr lang="en-US" sz="2200" b="1" i="1" smtClean="0">
                        <a:latin typeface="Cambria Math"/>
                        <a:cs typeface="Arial" pitchFamily="34" charset="0"/>
                      </a:rPr>
                      <m:t>=</m:t>
                    </m:r>
                    <m:r>
                      <a:rPr lang="en-US" sz="2200" b="1" i="1" smtClean="0">
                        <a:latin typeface="Cambria Math"/>
                        <a:cs typeface="Arial" pitchFamily="34" charset="0"/>
                      </a:rPr>
                      <m:t>𝟕</m:t>
                    </m:r>
                    <m:r>
                      <a:rPr lang="en-US" sz="2200" b="1" i="1" smtClean="0">
                        <a:latin typeface="Cambria Math"/>
                        <a:cs typeface="Arial" pitchFamily="34" charset="0"/>
                      </a:rPr>
                      <m:t>,</m:t>
                    </m:r>
                    <m:r>
                      <a:rPr lang="en-US" sz="2200" b="1" i="1" smtClean="0">
                        <a:latin typeface="Cambria Math"/>
                        <a:cs typeface="Arial" pitchFamily="34" charset="0"/>
                      </a:rPr>
                      <m:t>𝟒</m:t>
                    </m:r>
                  </m:oMath>
                </a14:m>
                <a:endParaRPr lang="vi-VN" sz="22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27212" y="866760"/>
                <a:ext cx="10058400" cy="2492968"/>
              </a:xfrm>
              <a:prstGeom prst="rect">
                <a:avLst/>
              </a:prstGeom>
              <a:blipFill rotWithShape="1">
                <a:blip r:embed="rId5"/>
                <a:stretch>
                  <a:fillRect l="-485" t="-489" r="-485" b="-3667"/>
                </a:stretch>
              </a:blipFill>
            </p:spPr>
            <p:txBody>
              <a:bodyPr/>
              <a:lstStyle/>
              <a:p>
                <a:r>
                  <a:rPr lang="en-US">
                    <a:noFill/>
                  </a:rPr>
                  <a:t> </a:t>
                </a:r>
              </a:p>
            </p:txBody>
          </p:sp>
        </mc:Fallback>
      </mc:AlternateContent>
      <p:sp>
        <p:nvSpPr>
          <p:cNvPr id="22" name="AutoShape 4"/>
          <p:cNvSpPr>
            <a:spLocks noChangeArrowheads="1"/>
          </p:cNvSpPr>
          <p:nvPr/>
        </p:nvSpPr>
        <p:spPr bwMode="gray">
          <a:xfrm>
            <a:off x="227012" y="95249"/>
            <a:ext cx="693420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3</a:t>
            </a:r>
            <a:r>
              <a:rPr lang="en-US" sz="2000" b="1" smtClean="0">
                <a:solidFill>
                  <a:schemeClr val="bg1"/>
                </a:solidFill>
                <a:latin typeface="Arial" pitchFamily="34" charset="0"/>
                <a:cs typeface="Arial" pitchFamily="34" charset="0"/>
              </a:rPr>
              <a:t> . LÔGARIT THẬP PHÂN VÀ LÔGARIT TỰ NHIÊN</a:t>
            </a:r>
            <a:endParaRPr lang="vi-VN" sz="20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0" name="TextBox 29"/>
              <p:cNvSpPr txBox="1"/>
              <p:nvPr/>
            </p:nvSpPr>
            <p:spPr>
              <a:xfrm>
                <a:off x="1525744" y="4179225"/>
                <a:ext cx="10445593" cy="485710"/>
              </a:xfrm>
              <a:prstGeom prst="rect">
                <a:avLst/>
              </a:prstGeom>
              <a:noFill/>
            </p:spPr>
            <p:txBody>
              <a:bodyPr wrap="square" rtlCol="0">
                <a:spAutoFit/>
              </a:bodyPr>
              <a:lstStyle/>
              <a:p>
                <a:pPr algn="just"/>
                <a:r>
                  <a:rPr lang="vi-VN" sz="2500" b="1" smtClean="0">
                    <a:latin typeface="Arial" pitchFamily="34" charset="0"/>
                    <a:cs typeface="Arial" pitchFamily="34" charset="0"/>
                  </a:rPr>
                  <a:t>a) </a:t>
                </a:r>
                <a:r>
                  <a:rPr lang="en-US" sz="2500" b="1" smtClean="0">
                    <a:latin typeface="Arial" pitchFamily="34" charset="0"/>
                    <a:cs typeface="Arial" pitchFamily="34" charset="0"/>
                  </a:rPr>
                  <a:t>Khi </a:t>
                </a:r>
                <a14:m>
                  <m:oMath xmlns:m="http://schemas.openxmlformats.org/officeDocument/2006/math">
                    <m:d>
                      <m:dPr>
                        <m:begChr m:val="["/>
                        <m:endChr m:val="]"/>
                        <m:ctrlPr>
                          <a:rPr lang="en-US" sz="2500" b="1" i="1" smtClean="0">
                            <a:latin typeface="Cambria Math"/>
                            <a:cs typeface="Arial" pitchFamily="34" charset="0"/>
                          </a:rPr>
                        </m:ctrlPr>
                      </m:dPr>
                      <m:e>
                        <m:sSup>
                          <m:sSupPr>
                            <m:ctrlPr>
                              <a:rPr lang="en-US" sz="2500" b="1" i="1" smtClean="0">
                                <a:latin typeface="Cambria Math"/>
                                <a:cs typeface="Arial" pitchFamily="34" charset="0"/>
                              </a:rPr>
                            </m:ctrlPr>
                          </m:sSupPr>
                          <m:e>
                            <m:r>
                              <a:rPr lang="en-US" sz="2500" b="1" i="1" smtClean="0">
                                <a:latin typeface="Cambria Math"/>
                                <a:cs typeface="Arial" pitchFamily="34" charset="0"/>
                              </a:rPr>
                              <m:t>𝑯</m:t>
                            </m:r>
                          </m:e>
                          <m:sup>
                            <m:r>
                              <a:rPr lang="en-US" sz="2500" b="1" i="1" smtClean="0">
                                <a:latin typeface="Cambria Math"/>
                                <a:cs typeface="Arial" pitchFamily="34" charset="0"/>
                              </a:rPr>
                              <m:t>+</m:t>
                            </m:r>
                          </m:sup>
                        </m:sSup>
                      </m:e>
                    </m:d>
                    <m:r>
                      <a:rPr lang="en-US" sz="2500" b="1" i="1" smtClean="0">
                        <a:latin typeface="Cambria Math"/>
                        <a:cs typeface="Arial" pitchFamily="34" charset="0"/>
                      </a:rPr>
                      <m:t>=</m:t>
                    </m:r>
                    <m:r>
                      <a:rPr lang="en-US" sz="2500" b="1" i="1" smtClean="0">
                        <a:latin typeface="Cambria Math"/>
                        <a:cs typeface="Arial" pitchFamily="34" charset="0"/>
                      </a:rPr>
                      <m:t>𝟎</m:t>
                    </m:r>
                    <m:r>
                      <a:rPr lang="en-US" sz="2500" b="1" i="1" smtClean="0">
                        <a:latin typeface="Cambria Math"/>
                        <a:cs typeface="Arial" pitchFamily="34" charset="0"/>
                      </a:rPr>
                      <m:t>,</m:t>
                    </m:r>
                    <m:r>
                      <a:rPr lang="en-US" sz="2500" b="1" i="1" smtClean="0">
                        <a:latin typeface="Cambria Math"/>
                        <a:cs typeface="Arial" pitchFamily="34" charset="0"/>
                      </a:rPr>
                      <m:t>𝟎𝟏</m:t>
                    </m:r>
                  </m:oMath>
                </a14:m>
                <a:r>
                  <a:rPr lang="en-US" sz="2500" b="1" smtClean="0">
                    <a:latin typeface="Arial" pitchFamily="34" charset="0"/>
                    <a:cs typeface="Arial" pitchFamily="34" charset="0"/>
                  </a:rPr>
                  <a:t> , ta có :</a:t>
                </a:r>
                <a14:m>
                  <m:oMath xmlns:m="http://schemas.openxmlformats.org/officeDocument/2006/math">
                    <m:r>
                      <a:rPr lang="en-US" sz="2500" b="1" i="1" smtClean="0">
                        <a:latin typeface="Cambria Math"/>
                        <a:cs typeface="Arial" pitchFamily="34" charset="0"/>
                      </a:rPr>
                      <m:t>𝒑𝑯</m:t>
                    </m:r>
                    <m:r>
                      <a:rPr lang="en-US" sz="2500" b="1" i="1" smtClean="0">
                        <a:latin typeface="Cambria Math"/>
                        <a:cs typeface="Arial" pitchFamily="34" charset="0"/>
                      </a:rPr>
                      <m:t>=−</m:t>
                    </m:r>
                    <m:r>
                      <a:rPr lang="en-US" sz="2500" b="1" i="1" smtClean="0">
                        <a:latin typeface="Cambria Math"/>
                        <a:cs typeface="Arial" pitchFamily="34" charset="0"/>
                      </a:rPr>
                      <m:t>𝒍𝒐𝒈</m:t>
                    </m:r>
                    <m:r>
                      <a:rPr lang="en-US" sz="2500" b="1" i="1" smtClean="0">
                        <a:latin typeface="Cambria Math"/>
                        <a:cs typeface="Arial" pitchFamily="34" charset="0"/>
                      </a:rPr>
                      <m:t>𝟎</m:t>
                    </m:r>
                    <m:r>
                      <a:rPr lang="en-US" sz="2500" b="1" i="1" smtClean="0">
                        <a:latin typeface="Cambria Math"/>
                        <a:cs typeface="Arial" pitchFamily="34" charset="0"/>
                      </a:rPr>
                      <m:t>,</m:t>
                    </m:r>
                    <m:r>
                      <a:rPr lang="en-US" sz="2500" b="1" i="1" smtClean="0">
                        <a:latin typeface="Cambria Math"/>
                        <a:cs typeface="Arial" pitchFamily="34" charset="0"/>
                      </a:rPr>
                      <m:t>𝟎𝟏</m:t>
                    </m:r>
                    <m:r>
                      <a:rPr lang="en-US" sz="2500" b="1" i="1" smtClean="0">
                        <a:latin typeface="Cambria Math"/>
                        <a:cs typeface="Arial" pitchFamily="34" charset="0"/>
                      </a:rPr>
                      <m:t>=−</m:t>
                    </m:r>
                    <m:r>
                      <a:rPr lang="en-US" sz="2500" b="1" i="1" smtClean="0">
                        <a:latin typeface="Cambria Math"/>
                        <a:cs typeface="Arial" pitchFamily="34" charset="0"/>
                      </a:rPr>
                      <m:t>𝒍𝒐𝒈</m:t>
                    </m:r>
                    <m:sSup>
                      <m:sSupPr>
                        <m:ctrlPr>
                          <a:rPr lang="en-US" sz="2500" b="1" i="1" smtClean="0">
                            <a:latin typeface="Cambria Math"/>
                            <a:cs typeface="Arial" pitchFamily="34" charset="0"/>
                          </a:rPr>
                        </m:ctrlPr>
                      </m:sSupPr>
                      <m:e>
                        <m:r>
                          <a:rPr lang="en-US" sz="2500" b="1" i="1" smtClean="0">
                            <a:latin typeface="Cambria Math"/>
                            <a:cs typeface="Arial" pitchFamily="34" charset="0"/>
                          </a:rPr>
                          <m:t>𝟏𝟎</m:t>
                        </m:r>
                      </m:e>
                      <m:sup>
                        <m:r>
                          <a:rPr lang="en-US" sz="2500" b="1" i="1" smtClean="0">
                            <a:latin typeface="Cambria Math"/>
                            <a:cs typeface="Arial" pitchFamily="34" charset="0"/>
                          </a:rPr>
                          <m:t>−</m:t>
                        </m:r>
                        <m:r>
                          <a:rPr lang="en-US" sz="2500" b="1" i="1" smtClean="0">
                            <a:latin typeface="Cambria Math"/>
                            <a:cs typeface="Arial" pitchFamily="34" charset="0"/>
                          </a:rPr>
                          <m:t>𝟐</m:t>
                        </m:r>
                      </m:sup>
                    </m:sSup>
                    <m:r>
                      <a:rPr lang="en-US" sz="2500" b="1" i="1" smtClean="0">
                        <a:latin typeface="Cambria Math"/>
                        <a:cs typeface="Arial" pitchFamily="34" charset="0"/>
                      </a:rPr>
                      <m:t>=</m:t>
                    </m:r>
                    <m:r>
                      <a:rPr lang="en-US" sz="2500" b="1" i="1" smtClean="0">
                        <a:solidFill>
                          <a:srgbClr val="C00000"/>
                        </a:solidFill>
                        <a:latin typeface="Cambria Math"/>
                        <a:cs typeface="Arial" pitchFamily="34" charset="0"/>
                      </a:rPr>
                      <m:t>𝟐</m:t>
                    </m:r>
                  </m:oMath>
                </a14:m>
                <a:endParaRPr lang="vi-VN" sz="2500" b="1">
                  <a:solidFill>
                    <a:srgbClr val="C00000"/>
                  </a:solidFill>
                  <a:latin typeface="Arial" pitchFamily="34" charset="0"/>
                  <a:cs typeface="Arial"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1525744" y="4179225"/>
                <a:ext cx="10445593" cy="485710"/>
              </a:xfrm>
              <a:prstGeom prst="rect">
                <a:avLst/>
              </a:prstGeom>
              <a:blipFill rotWithShape="1">
                <a:blip r:embed="rId6"/>
                <a:stretch>
                  <a:fillRect l="-933" t="-7595" b="-303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1525744" y="4788825"/>
                <a:ext cx="10445593" cy="484684"/>
              </a:xfrm>
              <a:prstGeom prst="rect">
                <a:avLst/>
              </a:prstGeom>
              <a:noFill/>
            </p:spPr>
            <p:txBody>
              <a:bodyPr wrap="square" rtlCol="0">
                <a:spAutoFit/>
              </a:bodyPr>
              <a:lstStyle/>
              <a:p>
                <a:pPr algn="just"/>
                <a:r>
                  <a:rPr lang="en-US" sz="2500" b="1" smtClean="0">
                    <a:latin typeface="Arial" pitchFamily="34" charset="0"/>
                    <a:cs typeface="Arial" pitchFamily="34" charset="0"/>
                  </a:rPr>
                  <a:t>b</a:t>
                </a:r>
                <a:r>
                  <a:rPr lang="vi-VN" sz="2500" b="1" smtClean="0">
                    <a:latin typeface="Arial" pitchFamily="34" charset="0"/>
                    <a:cs typeface="Arial" pitchFamily="34" charset="0"/>
                  </a:rPr>
                  <a:t>) </a:t>
                </a:r>
                <a:r>
                  <a:rPr lang="en-US" sz="2500" b="1" smtClean="0">
                    <a:latin typeface="Arial" pitchFamily="34" charset="0"/>
                    <a:cs typeface="Arial" pitchFamily="34" charset="0"/>
                  </a:rPr>
                  <a:t>Nồng </a:t>
                </a:r>
                <a:r>
                  <a:rPr lang="en-US" sz="2500" b="1">
                    <a:latin typeface="Arial" pitchFamily="34" charset="0"/>
                    <a:cs typeface="Arial" pitchFamily="34" charset="0"/>
                  </a:rPr>
                  <a:t>độ ion hydrogen </a:t>
                </a:r>
                <a:r>
                  <a:rPr lang="en-US" sz="2500" b="1" smtClean="0">
                    <a:latin typeface="Arial" pitchFamily="34" charset="0"/>
                    <a:cs typeface="Arial" pitchFamily="34" charset="0"/>
                  </a:rPr>
                  <a:t>trong dung dịch đó là </a:t>
                </a:r>
                <a14:m>
                  <m:oMath xmlns:m="http://schemas.openxmlformats.org/officeDocument/2006/math">
                    <m:d>
                      <m:dPr>
                        <m:begChr m:val="["/>
                        <m:endChr m:val="]"/>
                        <m:ctrlPr>
                          <a:rPr lang="en-US" sz="2500" b="1" i="1" smtClean="0">
                            <a:solidFill>
                              <a:srgbClr val="C00000"/>
                            </a:solidFill>
                            <a:latin typeface="Cambria Math"/>
                            <a:cs typeface="Arial" pitchFamily="34" charset="0"/>
                          </a:rPr>
                        </m:ctrlPr>
                      </m:dPr>
                      <m:e>
                        <m:sSup>
                          <m:sSupPr>
                            <m:ctrlPr>
                              <a:rPr lang="en-US" sz="2500" b="1" i="1">
                                <a:solidFill>
                                  <a:srgbClr val="C00000"/>
                                </a:solidFill>
                                <a:latin typeface="Cambria Math"/>
                                <a:cs typeface="Arial" pitchFamily="34" charset="0"/>
                              </a:rPr>
                            </m:ctrlPr>
                          </m:sSupPr>
                          <m:e>
                            <m:r>
                              <a:rPr lang="en-US" sz="2500" b="1" i="1">
                                <a:solidFill>
                                  <a:srgbClr val="C00000"/>
                                </a:solidFill>
                                <a:latin typeface="Cambria Math"/>
                                <a:cs typeface="Arial" pitchFamily="34" charset="0"/>
                              </a:rPr>
                              <m:t>𝑯</m:t>
                            </m:r>
                          </m:e>
                          <m:sup>
                            <m:r>
                              <a:rPr lang="en-US" sz="2500" b="1" i="1">
                                <a:solidFill>
                                  <a:srgbClr val="C00000"/>
                                </a:solidFill>
                                <a:latin typeface="Cambria Math"/>
                                <a:cs typeface="Arial" pitchFamily="34" charset="0"/>
                              </a:rPr>
                              <m:t>+</m:t>
                            </m:r>
                          </m:sup>
                        </m:sSup>
                      </m:e>
                    </m:d>
                    <m:r>
                      <a:rPr lang="en-US" sz="2500" b="1" i="1">
                        <a:solidFill>
                          <a:srgbClr val="C00000"/>
                        </a:solidFill>
                        <a:latin typeface="Cambria Math"/>
                        <a:cs typeface="Arial" pitchFamily="34" charset="0"/>
                      </a:rPr>
                      <m:t>=</m:t>
                    </m:r>
                    <m:sSup>
                      <m:sSupPr>
                        <m:ctrlPr>
                          <a:rPr lang="en-US" sz="2500" b="1" i="1" smtClean="0">
                            <a:solidFill>
                              <a:srgbClr val="C00000"/>
                            </a:solidFill>
                            <a:latin typeface="Cambria Math"/>
                            <a:cs typeface="Arial" pitchFamily="34" charset="0"/>
                          </a:rPr>
                        </m:ctrlPr>
                      </m:sSupPr>
                      <m:e>
                        <m:r>
                          <a:rPr lang="en-US" sz="2500" b="1" i="1" smtClean="0">
                            <a:solidFill>
                              <a:srgbClr val="C00000"/>
                            </a:solidFill>
                            <a:latin typeface="Cambria Math"/>
                            <a:cs typeface="Arial" pitchFamily="34" charset="0"/>
                          </a:rPr>
                          <m:t>𝟏𝟎</m:t>
                        </m:r>
                      </m:e>
                      <m:sup>
                        <m:r>
                          <a:rPr lang="en-US" sz="2500" b="1" i="1" smtClean="0">
                            <a:solidFill>
                              <a:srgbClr val="C00000"/>
                            </a:solidFill>
                            <a:latin typeface="Cambria Math"/>
                            <a:cs typeface="Arial" pitchFamily="34" charset="0"/>
                          </a:rPr>
                          <m:t>−</m:t>
                        </m:r>
                        <m:r>
                          <a:rPr lang="en-US" sz="2500" b="1" i="1" smtClean="0">
                            <a:solidFill>
                              <a:srgbClr val="C00000"/>
                            </a:solidFill>
                            <a:latin typeface="Cambria Math"/>
                            <a:cs typeface="Arial" pitchFamily="34" charset="0"/>
                          </a:rPr>
                          <m:t>𝟕</m:t>
                        </m:r>
                        <m:r>
                          <a:rPr lang="en-US" sz="2500" b="1" i="1" smtClean="0">
                            <a:solidFill>
                              <a:srgbClr val="C00000"/>
                            </a:solidFill>
                            <a:latin typeface="Cambria Math"/>
                            <a:cs typeface="Arial" pitchFamily="34" charset="0"/>
                          </a:rPr>
                          <m:t>,</m:t>
                        </m:r>
                        <m:r>
                          <a:rPr lang="en-US" sz="2500" b="1" i="1" smtClean="0">
                            <a:solidFill>
                              <a:srgbClr val="C00000"/>
                            </a:solidFill>
                            <a:latin typeface="Cambria Math"/>
                            <a:cs typeface="Arial" pitchFamily="34" charset="0"/>
                          </a:rPr>
                          <m:t>𝟒</m:t>
                        </m:r>
                      </m:sup>
                    </m:sSup>
                  </m:oMath>
                </a14:m>
                <a:endParaRPr lang="vi-VN" sz="2500" b="1">
                  <a:solidFill>
                    <a:srgbClr val="C00000"/>
                  </a:solidFill>
                  <a:latin typeface="Arial" pitchFamily="34" charset="0"/>
                  <a:cs typeface="Arial"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1525744" y="4788825"/>
                <a:ext cx="10445593" cy="484684"/>
              </a:xfrm>
              <a:prstGeom prst="rect">
                <a:avLst/>
              </a:prstGeom>
              <a:blipFill rotWithShape="1">
                <a:blip r:embed="rId7"/>
                <a:stretch>
                  <a:fillRect l="-933" t="-7595" b="-30380"/>
                </a:stretch>
              </a:blipFill>
            </p:spPr>
            <p:txBody>
              <a:bodyPr/>
              <a:lstStyle/>
              <a:p>
                <a:r>
                  <a:rPr lang="en-US">
                    <a:noFill/>
                  </a:rPr>
                  <a:t> </a:t>
                </a:r>
              </a:p>
            </p:txBody>
          </p:sp>
        </mc:Fallback>
      </mc:AlternateContent>
    </p:spTree>
    <p:extLst>
      <p:ext uri="{BB962C8B-B14F-4D97-AF65-F5344CB8AC3E}">
        <p14:creationId xmlns:p14="http://schemas.microsoft.com/office/powerpoint/2010/main" val="724205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84212" y="1178243"/>
            <a:ext cx="11049000" cy="830997"/>
          </a:xfrm>
          <a:prstGeom prst="rect">
            <a:avLst/>
          </a:prstGeom>
          <a:noFill/>
        </p:spPr>
        <p:txBody>
          <a:bodyPr wrap="square" rtlCol="0">
            <a:spAutoFit/>
          </a:bodyPr>
          <a:lstStyle/>
          <a:p>
            <a:pPr algn="just"/>
            <a:r>
              <a:rPr lang="en-US" b="1" smtClean="0">
                <a:latin typeface="Arial" pitchFamily="34" charset="0"/>
                <a:cs typeface="Arial" pitchFamily="34" charset="0"/>
              </a:rPr>
              <a:t>Lôgarit cơ số e của một số dương M gọi là </a:t>
            </a:r>
            <a:r>
              <a:rPr lang="en-US" b="1" smtClean="0">
                <a:solidFill>
                  <a:srgbClr val="C00000"/>
                </a:solidFill>
                <a:latin typeface="Arial" pitchFamily="34" charset="0"/>
                <a:cs typeface="Arial" pitchFamily="34" charset="0"/>
              </a:rPr>
              <a:t>lôgarit tự nhiên </a:t>
            </a:r>
            <a:r>
              <a:rPr lang="en-US" b="1" smtClean="0">
                <a:latin typeface="Arial" pitchFamily="34" charset="0"/>
                <a:cs typeface="Arial" pitchFamily="34" charset="0"/>
              </a:rPr>
              <a:t>của M, </a:t>
            </a:r>
            <a:br>
              <a:rPr lang="en-US" b="1" smtClean="0">
                <a:latin typeface="Arial" pitchFamily="34" charset="0"/>
                <a:cs typeface="Arial" pitchFamily="34" charset="0"/>
              </a:rPr>
            </a:br>
            <a:r>
              <a:rPr lang="en-US" b="1" smtClean="0">
                <a:latin typeface="Arial" pitchFamily="34" charset="0"/>
                <a:cs typeface="Arial" pitchFamily="34" charset="0"/>
              </a:rPr>
              <a:t>Kí hiệu là </a:t>
            </a:r>
            <a:r>
              <a:rPr lang="en-US" b="1" i="1" smtClean="0">
                <a:solidFill>
                  <a:srgbClr val="C00000"/>
                </a:solidFill>
                <a:latin typeface="Arial" pitchFamily="34" charset="0"/>
                <a:cs typeface="Arial" pitchFamily="34" charset="0"/>
              </a:rPr>
              <a:t>lnM</a:t>
            </a:r>
            <a:r>
              <a:rPr lang="en-US" b="1" i="1" smtClean="0">
                <a:solidFill>
                  <a:schemeClr val="accent2">
                    <a:lumMod val="75000"/>
                  </a:schemeClr>
                </a:solidFill>
                <a:latin typeface="Arial" pitchFamily="34" charset="0"/>
                <a:cs typeface="Arial" pitchFamily="34" charset="0"/>
              </a:rPr>
              <a:t> .</a:t>
            </a:r>
            <a:endParaRPr lang="vi-VN" b="1" i="1">
              <a:solidFill>
                <a:schemeClr val="accent2">
                  <a:lumMod val="75000"/>
                </a:schemeClr>
              </a:solidFill>
              <a:latin typeface="Arial" pitchFamily="34" charset="0"/>
              <a:cs typeface="Arial" pitchFamily="34" charset="0"/>
            </a:endParaRPr>
          </a:p>
        </p:txBody>
      </p:sp>
      <p:sp>
        <p:nvSpPr>
          <p:cNvPr id="22" name="AutoShape 4"/>
          <p:cNvSpPr>
            <a:spLocks noChangeArrowheads="1"/>
          </p:cNvSpPr>
          <p:nvPr/>
        </p:nvSpPr>
        <p:spPr bwMode="gray">
          <a:xfrm>
            <a:off x="227012" y="95249"/>
            <a:ext cx="693420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3</a:t>
            </a:r>
            <a:r>
              <a:rPr lang="en-US" sz="2000" b="1" smtClean="0">
                <a:solidFill>
                  <a:schemeClr val="bg1"/>
                </a:solidFill>
                <a:latin typeface="Arial" pitchFamily="34" charset="0"/>
                <a:cs typeface="Arial" pitchFamily="34" charset="0"/>
              </a:rPr>
              <a:t> . LÔGARIT THẬP PHÂN VÀ LÔGARIT TỰ NHIÊN</a:t>
            </a:r>
            <a:endParaRPr lang="vi-VN" sz="2000" b="1">
              <a:solidFill>
                <a:schemeClr val="bg1"/>
              </a:solidFill>
              <a:latin typeface="Arial" pitchFamily="34" charset="0"/>
              <a:cs typeface="Arial" pitchFamily="34" charset="0"/>
            </a:endParaRPr>
          </a:p>
        </p:txBody>
      </p:sp>
      <p:sp>
        <p:nvSpPr>
          <p:cNvPr id="11" name="TextBox 10"/>
          <p:cNvSpPr txBox="1"/>
          <p:nvPr/>
        </p:nvSpPr>
        <p:spPr>
          <a:xfrm>
            <a:off x="289088" y="666750"/>
            <a:ext cx="5257800" cy="492443"/>
          </a:xfrm>
          <a:prstGeom prst="rect">
            <a:avLst/>
          </a:prstGeom>
          <a:noFill/>
        </p:spPr>
        <p:txBody>
          <a:bodyPr wrap="square" rtlCol="0">
            <a:spAutoFit/>
          </a:bodyPr>
          <a:lstStyle/>
          <a:p>
            <a:pPr algn="just"/>
            <a:r>
              <a:rPr lang="en-US" sz="2600" b="1" smtClean="0">
                <a:solidFill>
                  <a:srgbClr val="C00000"/>
                </a:solidFill>
                <a:latin typeface="Arial" pitchFamily="34" charset="0"/>
                <a:cs typeface="Arial" pitchFamily="34" charset="0"/>
              </a:rPr>
              <a:t>b) Số e và lôgarit tự nhiên</a:t>
            </a:r>
            <a:endParaRPr lang="vi-VN" sz="2600" b="1" baseline="3000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5775632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399" y="296576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27012" y="762000"/>
            <a:ext cx="11664793" cy="2036536"/>
            <a:chOff x="227012" y="762000"/>
            <a:chExt cx="11664793" cy="2036536"/>
          </a:xfrm>
        </p:grpSpPr>
        <p:sp>
          <p:nvSpPr>
            <p:cNvPr id="11" name="Rounded Rectangle 10"/>
            <p:cNvSpPr/>
            <p:nvPr/>
          </p:nvSpPr>
          <p:spPr>
            <a:xfrm>
              <a:off x="1714587" y="762000"/>
              <a:ext cx="10177218" cy="2036536"/>
            </a:xfrm>
            <a:prstGeom prst="roundRect">
              <a:avLst>
                <a:gd name="adj" fmla="val 4140"/>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6</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27212" y="828660"/>
                  <a:ext cx="9982200" cy="1969876"/>
                </a:xfrm>
                <a:prstGeom prst="rect">
                  <a:avLst/>
                </a:prstGeom>
                <a:noFill/>
              </p:spPr>
              <p:txBody>
                <a:bodyPr wrap="square" lIns="121899" tIns="60949" rIns="121899" bIns="60949" rtlCol="0">
                  <a:spAutoFit/>
                </a:bodyPr>
                <a:lstStyle/>
                <a:p>
                  <a:pPr algn="just"/>
                  <a:r>
                    <a:rPr lang="en-US" sz="2200" b="1" smtClean="0">
                      <a:latin typeface="Arial" pitchFamily="34" charset="0"/>
                      <a:cs typeface="Arial" pitchFamily="34" charset="0"/>
                    </a:rPr>
                    <a:t>Biết thời gian cần thiết (tính theo năm) để tăng gấp đôi số tiền đầu tư theo thể thức lãi kép liên tục với lãi suất không đổi r mỗi năm được cho bởi công thức sau :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𝒍𝒏</m:t>
                          </m:r>
                          <m:r>
                            <a:rPr lang="en-US" sz="2200" b="1" i="1" smtClean="0">
                              <a:latin typeface="Cambria Math"/>
                              <a:cs typeface="Arial" pitchFamily="34" charset="0"/>
                            </a:rPr>
                            <m:t>𝟐</m:t>
                          </m:r>
                        </m:num>
                        <m:den>
                          <m:r>
                            <a:rPr lang="en-US" sz="2200" b="1" i="1" smtClean="0">
                              <a:latin typeface="Cambria Math"/>
                              <a:cs typeface="Arial" pitchFamily="34" charset="0"/>
                            </a:rPr>
                            <m:t>𝒓</m:t>
                          </m:r>
                        </m:den>
                      </m:f>
                    </m:oMath>
                  </a14:m>
                  <a:r>
                    <a:rPr lang="en-US" sz="2200" b="1" smtClean="0">
                      <a:latin typeface="Arial" pitchFamily="34" charset="0"/>
                      <a:cs typeface="Arial" pitchFamily="34" charset="0"/>
                    </a:rPr>
                    <a:t> </a:t>
                  </a:r>
                </a:p>
                <a:p>
                  <a:pPr algn="just"/>
                  <a:r>
                    <a:rPr lang="en-US" sz="2200" b="1" smtClean="0">
                      <a:latin typeface="Arial" pitchFamily="34" charset="0"/>
                      <a:cs typeface="Arial" pitchFamily="34" charset="0"/>
                    </a:rPr>
                    <a:t>Tính thời gian cần thiết để tăng gấp đôi một khoản đầu tư khi lãi suất là 6% mỗi năm ( làm tròn kết quả đến chữ số thập phân thứ nhất)</a:t>
                  </a:r>
                  <a:endParaRPr lang="vi-VN" sz="22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27212" y="828660"/>
                  <a:ext cx="9982200" cy="1969876"/>
                </a:xfrm>
                <a:prstGeom prst="rect">
                  <a:avLst/>
                </a:prstGeom>
                <a:blipFill rotWithShape="1">
                  <a:blip r:embed="rId5"/>
                  <a:stretch>
                    <a:fillRect l="-489" t="-929" r="-489" b="-4644"/>
                  </a:stretch>
                </a:blipFill>
              </p:spPr>
              <p:txBody>
                <a:bodyPr/>
                <a:lstStyle/>
                <a:p>
                  <a:r>
                    <a:rPr lang="en-US">
                      <a:noFill/>
                    </a:rPr>
                    <a:t> </a:t>
                  </a:r>
                </a:p>
              </p:txBody>
            </p:sp>
          </mc:Fallback>
        </mc:AlternateContent>
      </p:grpSp>
      <p:sp>
        <p:nvSpPr>
          <p:cNvPr id="22" name="AutoShape 4"/>
          <p:cNvSpPr>
            <a:spLocks noChangeArrowheads="1"/>
          </p:cNvSpPr>
          <p:nvPr/>
        </p:nvSpPr>
        <p:spPr bwMode="gray">
          <a:xfrm>
            <a:off x="227012" y="95249"/>
            <a:ext cx="693420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3</a:t>
            </a:r>
            <a:r>
              <a:rPr lang="en-US" sz="2000" b="1" smtClean="0">
                <a:solidFill>
                  <a:schemeClr val="bg1"/>
                </a:solidFill>
                <a:latin typeface="Arial" pitchFamily="34" charset="0"/>
                <a:cs typeface="Arial" pitchFamily="34" charset="0"/>
              </a:rPr>
              <a:t> . LÔGARIT THẬP PHÂN VÀ LÔGARIT TỰ NHIÊN</a:t>
            </a:r>
            <a:endParaRPr lang="vi-VN" sz="20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0" name="TextBox 29"/>
              <p:cNvSpPr txBox="1"/>
              <p:nvPr/>
            </p:nvSpPr>
            <p:spPr>
              <a:xfrm>
                <a:off x="1446212" y="3459899"/>
                <a:ext cx="10445593" cy="1493101"/>
              </a:xfrm>
              <a:prstGeom prst="rect">
                <a:avLst/>
              </a:prstGeom>
              <a:noFill/>
            </p:spPr>
            <p:txBody>
              <a:bodyPr wrap="square" rtlCol="0">
                <a:spAutoFit/>
              </a:bodyPr>
              <a:lstStyle/>
              <a:p>
                <a:pPr marL="342900" indent="-342900">
                  <a:buFont typeface="Wingdings" pitchFamily="2" charset="2"/>
                  <a:buChar char="v"/>
                </a:pPr>
                <a:r>
                  <a:rPr lang="en-US" sz="2500" b="1" smtClean="0">
                    <a:latin typeface="Arial" pitchFamily="34" charset="0"/>
                    <a:cs typeface="Arial" pitchFamily="34" charset="0"/>
                  </a:rPr>
                  <a:t>Ta có : </a:t>
                </a:r>
                <a14:m>
                  <m:oMath xmlns:m="http://schemas.openxmlformats.org/officeDocument/2006/math">
                    <m:r>
                      <a:rPr lang="en-US" sz="2500" b="1" i="1" smtClean="0">
                        <a:latin typeface="Cambria Math"/>
                        <a:cs typeface="Arial" pitchFamily="34" charset="0"/>
                      </a:rPr>
                      <m:t>𝒓</m:t>
                    </m:r>
                    <m:r>
                      <a:rPr lang="en-US" sz="2500" b="1" i="1" smtClean="0">
                        <a:latin typeface="Cambria Math"/>
                        <a:cs typeface="Arial" pitchFamily="34" charset="0"/>
                      </a:rPr>
                      <m:t>=</m:t>
                    </m:r>
                    <m:r>
                      <a:rPr lang="en-US" sz="2500" b="1" i="1" smtClean="0">
                        <a:latin typeface="Cambria Math"/>
                        <a:cs typeface="Arial" pitchFamily="34" charset="0"/>
                      </a:rPr>
                      <m:t>𝟔</m:t>
                    </m:r>
                    <m:r>
                      <a:rPr lang="en-US" sz="2500" b="1" i="1" smtClean="0">
                        <a:latin typeface="Cambria Math"/>
                        <a:cs typeface="Arial" pitchFamily="34" charset="0"/>
                      </a:rPr>
                      <m:t>%=</m:t>
                    </m:r>
                    <m:r>
                      <a:rPr lang="en-US" sz="2500" b="1" i="1" smtClean="0">
                        <a:latin typeface="Cambria Math"/>
                        <a:cs typeface="Arial" pitchFamily="34" charset="0"/>
                      </a:rPr>
                      <m:t>𝟎</m:t>
                    </m:r>
                    <m:r>
                      <a:rPr lang="en-US" sz="2500" b="1" i="1" smtClean="0">
                        <a:latin typeface="Cambria Math"/>
                        <a:cs typeface="Arial" pitchFamily="34" charset="0"/>
                      </a:rPr>
                      <m:t>,</m:t>
                    </m:r>
                    <m:r>
                      <a:rPr lang="en-US" sz="2500" b="1" i="1" smtClean="0">
                        <a:latin typeface="Cambria Math"/>
                        <a:cs typeface="Arial" pitchFamily="34" charset="0"/>
                      </a:rPr>
                      <m:t>𝟎𝟔</m:t>
                    </m:r>
                  </m:oMath>
                </a14:m>
                <a:r>
                  <a:rPr lang="en-US" sz="2500" b="1" smtClean="0">
                    <a:latin typeface="Arial" pitchFamily="34" charset="0"/>
                    <a:cs typeface="Arial" pitchFamily="34" charset="0"/>
                  </a:rPr>
                  <a:t> . Do đó thời gian cần thiết để tăng gấp đôi khoản đầu tư là :</a:t>
                </a:r>
                <a:br>
                  <a:rPr lang="en-US" sz="2500" b="1" smtClean="0">
                    <a:latin typeface="Arial" pitchFamily="34" charset="0"/>
                    <a:cs typeface="Arial" pitchFamily="34" charset="0"/>
                  </a:rPr>
                </a:br>
                <a:r>
                  <a:rPr lang="en-US" sz="2500" b="1" smtClean="0">
                    <a:latin typeface="Arial" pitchFamily="34" charset="0"/>
                    <a:cs typeface="Arial" pitchFamily="34" charset="0"/>
                  </a:rPr>
                  <a:t>		</a:t>
                </a:r>
                <a14:m>
                  <m:oMath xmlns:m="http://schemas.openxmlformats.org/officeDocument/2006/math">
                    <m:r>
                      <a:rPr lang="en-US" sz="2500" b="1" i="1" smtClean="0">
                        <a:latin typeface="Cambria Math"/>
                        <a:cs typeface="Arial" pitchFamily="34" charset="0"/>
                      </a:rPr>
                      <m:t>𝒕</m:t>
                    </m:r>
                    <m:r>
                      <a:rPr lang="en-US" sz="2500" b="1" i="1" smtClean="0">
                        <a:latin typeface="Cambria Math"/>
                        <a:cs typeface="Arial" pitchFamily="34" charset="0"/>
                      </a:rPr>
                      <m:t>=</m:t>
                    </m:r>
                    <m:f>
                      <m:fPr>
                        <m:ctrlPr>
                          <a:rPr lang="en-US" sz="2500" b="1" i="1" smtClean="0">
                            <a:latin typeface="Cambria Math"/>
                            <a:cs typeface="Arial" pitchFamily="34" charset="0"/>
                          </a:rPr>
                        </m:ctrlPr>
                      </m:fPr>
                      <m:num>
                        <m:r>
                          <a:rPr lang="en-US" sz="2500" b="1" i="1" smtClean="0">
                            <a:latin typeface="Cambria Math"/>
                            <a:cs typeface="Arial" pitchFamily="34" charset="0"/>
                          </a:rPr>
                          <m:t>𝒍𝒏</m:t>
                        </m:r>
                        <m:r>
                          <a:rPr lang="en-US" sz="2500" b="1" i="1" smtClean="0">
                            <a:latin typeface="Cambria Math"/>
                            <a:cs typeface="Arial" pitchFamily="34" charset="0"/>
                          </a:rPr>
                          <m:t>𝟐</m:t>
                        </m:r>
                      </m:num>
                      <m:den>
                        <m:r>
                          <a:rPr lang="en-US" sz="2500" b="1" i="1" smtClean="0">
                            <a:latin typeface="Cambria Math"/>
                            <a:cs typeface="Arial" pitchFamily="34" charset="0"/>
                          </a:rPr>
                          <m:t>𝒓</m:t>
                        </m:r>
                      </m:den>
                    </m:f>
                    <m:r>
                      <a:rPr lang="en-US" sz="2500" b="1" i="1" smtClean="0">
                        <a:latin typeface="Cambria Math"/>
                        <a:cs typeface="Arial" pitchFamily="34" charset="0"/>
                      </a:rPr>
                      <m:t>=</m:t>
                    </m:r>
                    <m:f>
                      <m:fPr>
                        <m:ctrlPr>
                          <a:rPr lang="en-US" sz="2500" b="1" i="1">
                            <a:latin typeface="Cambria Math"/>
                            <a:cs typeface="Arial" pitchFamily="34" charset="0"/>
                          </a:rPr>
                        </m:ctrlPr>
                      </m:fPr>
                      <m:num>
                        <m:r>
                          <a:rPr lang="en-US" sz="2500" b="1" i="1">
                            <a:latin typeface="Cambria Math"/>
                            <a:cs typeface="Arial" pitchFamily="34" charset="0"/>
                          </a:rPr>
                          <m:t>𝒍𝒏</m:t>
                        </m:r>
                        <m:r>
                          <a:rPr lang="en-US" sz="2500" b="1" i="1">
                            <a:latin typeface="Cambria Math"/>
                            <a:cs typeface="Arial" pitchFamily="34" charset="0"/>
                          </a:rPr>
                          <m:t>𝟐</m:t>
                        </m:r>
                      </m:num>
                      <m:den>
                        <m:r>
                          <a:rPr lang="en-US" sz="2500" b="1" i="1" smtClean="0">
                            <a:latin typeface="Cambria Math"/>
                            <a:cs typeface="Arial" pitchFamily="34" charset="0"/>
                          </a:rPr>
                          <m:t>𝟎</m:t>
                        </m:r>
                        <m:r>
                          <a:rPr lang="en-US" sz="2500" b="1" i="1" smtClean="0">
                            <a:latin typeface="Cambria Math"/>
                            <a:cs typeface="Arial" pitchFamily="34" charset="0"/>
                          </a:rPr>
                          <m:t>,</m:t>
                        </m:r>
                        <m:r>
                          <a:rPr lang="en-US" sz="2500" b="1" i="1" smtClean="0">
                            <a:latin typeface="Cambria Math"/>
                            <a:cs typeface="Arial" pitchFamily="34" charset="0"/>
                          </a:rPr>
                          <m:t>𝟎𝟔</m:t>
                        </m:r>
                      </m:den>
                    </m:f>
                    <m:r>
                      <a:rPr lang="en-US" sz="2500" b="1" i="1" smtClean="0">
                        <a:latin typeface="Cambria Math"/>
                        <a:cs typeface="Arial" pitchFamily="34" charset="0"/>
                      </a:rPr>
                      <m:t>=</m:t>
                    </m:r>
                    <m:r>
                      <a:rPr lang="en-US" sz="2500" b="1" i="1" smtClean="0">
                        <a:solidFill>
                          <a:srgbClr val="C00000"/>
                        </a:solidFill>
                        <a:latin typeface="Cambria Math"/>
                        <a:cs typeface="Arial" pitchFamily="34" charset="0"/>
                      </a:rPr>
                      <m:t>𝟏𝟏</m:t>
                    </m:r>
                    <m:r>
                      <a:rPr lang="en-US" sz="2500" b="1" i="1" smtClean="0">
                        <a:solidFill>
                          <a:srgbClr val="C00000"/>
                        </a:solidFill>
                        <a:latin typeface="Cambria Math"/>
                        <a:cs typeface="Arial" pitchFamily="34" charset="0"/>
                      </a:rPr>
                      <m:t>,</m:t>
                    </m:r>
                    <m:r>
                      <a:rPr lang="en-US" sz="2500" b="1" i="1" smtClean="0">
                        <a:solidFill>
                          <a:srgbClr val="C00000"/>
                        </a:solidFill>
                        <a:latin typeface="Cambria Math"/>
                        <a:cs typeface="Arial" pitchFamily="34" charset="0"/>
                      </a:rPr>
                      <m:t>𝟔</m:t>
                    </m:r>
                  </m:oMath>
                </a14:m>
                <a:r>
                  <a:rPr lang="en-US" sz="2500" b="1" smtClean="0">
                    <a:solidFill>
                      <a:srgbClr val="C00000"/>
                    </a:solidFill>
                    <a:latin typeface="Arial" pitchFamily="34" charset="0"/>
                    <a:cs typeface="Arial" pitchFamily="34" charset="0"/>
                  </a:rPr>
                  <a:t> </a:t>
                </a:r>
                <a:r>
                  <a:rPr lang="en-US" sz="2500" b="1" smtClean="0">
                    <a:latin typeface="Arial" pitchFamily="34" charset="0"/>
                    <a:cs typeface="Arial" pitchFamily="34" charset="0"/>
                  </a:rPr>
                  <a:t>(năm)</a:t>
                </a:r>
                <a:endParaRPr lang="vi-VN" sz="2500" b="1">
                  <a:latin typeface="Arial" pitchFamily="34" charset="0"/>
                  <a:cs typeface="Arial"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1446212" y="3459899"/>
                <a:ext cx="10445593" cy="1493101"/>
              </a:xfrm>
              <a:prstGeom prst="rect">
                <a:avLst/>
              </a:prstGeom>
              <a:blipFill rotWithShape="1">
                <a:blip r:embed="rId6"/>
                <a:stretch>
                  <a:fillRect l="-817" t="-2857"/>
                </a:stretch>
              </a:blipFill>
            </p:spPr>
            <p:txBody>
              <a:bodyPr/>
              <a:lstStyle/>
              <a:p>
                <a:r>
                  <a:rPr lang="en-US">
                    <a:noFill/>
                  </a:rPr>
                  <a:t> </a:t>
                </a:r>
              </a:p>
            </p:txBody>
          </p:sp>
        </mc:Fallback>
      </mc:AlternateContent>
    </p:spTree>
    <p:extLst>
      <p:ext uri="{BB962C8B-B14F-4D97-AF65-F5344CB8AC3E}">
        <p14:creationId xmlns:p14="http://schemas.microsoft.com/office/powerpoint/2010/main" val="27097759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13" y="838200"/>
            <a:ext cx="8458199" cy="2971800"/>
            <a:chOff x="303213" y="802154"/>
            <a:chExt cx="8458199" cy="2971800"/>
          </a:xfrm>
        </p:grpSpPr>
        <p:sp>
          <p:nvSpPr>
            <p:cNvPr id="3" name="Rounded Rectangle 2"/>
            <p:cNvSpPr/>
            <p:nvPr/>
          </p:nvSpPr>
          <p:spPr>
            <a:xfrm>
              <a:off x="303213" y="802154"/>
              <a:ext cx="8458199" cy="2971800"/>
            </a:xfrm>
            <a:prstGeom prst="roundRect">
              <a:avLst>
                <a:gd name="adj" fmla="val 4061"/>
              </a:avLst>
            </a:prstGeom>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3" name="TextBox 22"/>
                <p:cNvSpPr txBox="1"/>
                <p:nvPr/>
              </p:nvSpPr>
              <p:spPr>
                <a:xfrm>
                  <a:off x="460375" y="840611"/>
                  <a:ext cx="8178720" cy="2800767"/>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500" b="1" smtClean="0">
                      <a:latin typeface="Arial" pitchFamily="34" charset="0"/>
                      <a:cs typeface="Arial" pitchFamily="34" charset="0"/>
                    </a:rPr>
                    <a:t>Bác An gửi tiết kiệm ngân hàng 100 triệu đồng kì hạn 12 tháng, với lãi suất không đổi là 6% một năm. Khi đó sau n năm gửi thì tổng số tiền bác An thu được (cả vốn lẫn lãi) cho bởi công thức sau :</a:t>
                  </a:r>
                </a:p>
                <a:p>
                  <a:pPr algn="ctr"/>
                  <a14:m>
                    <m:oMath xmlns:m="http://schemas.openxmlformats.org/officeDocument/2006/math">
                      <m:r>
                        <a:rPr lang="en-US" sz="2500" b="1" i="1" smtClean="0">
                          <a:solidFill>
                            <a:srgbClr val="C00000"/>
                          </a:solidFill>
                          <a:latin typeface="Cambria Math"/>
                          <a:cs typeface="Arial" pitchFamily="34" charset="0"/>
                        </a:rPr>
                        <m:t>𝑨</m:t>
                      </m:r>
                      <m:r>
                        <a:rPr lang="en-US" sz="2500" b="1" i="1" smtClean="0">
                          <a:solidFill>
                            <a:srgbClr val="C00000"/>
                          </a:solidFill>
                          <a:latin typeface="Cambria Math"/>
                          <a:cs typeface="Arial" pitchFamily="34" charset="0"/>
                        </a:rPr>
                        <m:t>=</m:t>
                      </m:r>
                      <m:r>
                        <a:rPr lang="en-US" sz="2500" b="1" i="1" smtClean="0">
                          <a:solidFill>
                            <a:srgbClr val="C00000"/>
                          </a:solidFill>
                          <a:latin typeface="Cambria Math"/>
                          <a:cs typeface="Arial" pitchFamily="34" charset="0"/>
                        </a:rPr>
                        <m:t>𝟏𝟎𝟎</m:t>
                      </m:r>
                      <m:r>
                        <a:rPr lang="en-US" sz="2500" b="1" i="0" smtClean="0">
                          <a:solidFill>
                            <a:srgbClr val="C00000"/>
                          </a:solidFill>
                          <a:latin typeface="Cambria Math"/>
                          <a:cs typeface="Arial" pitchFamily="34" charset="0"/>
                        </a:rPr>
                        <m:t>.</m:t>
                      </m:r>
                      <m:sSup>
                        <m:sSupPr>
                          <m:ctrlPr>
                            <a:rPr lang="en-US" sz="2500" b="1" i="1" smtClean="0">
                              <a:solidFill>
                                <a:srgbClr val="C00000"/>
                              </a:solidFill>
                              <a:latin typeface="Cambria Math"/>
                              <a:cs typeface="Arial" pitchFamily="34" charset="0"/>
                            </a:rPr>
                          </m:ctrlPr>
                        </m:sSupPr>
                        <m:e>
                          <m:r>
                            <a:rPr lang="en-US" sz="2500" b="1" i="1">
                              <a:solidFill>
                                <a:srgbClr val="C00000"/>
                              </a:solidFill>
                              <a:latin typeface="Cambria Math"/>
                              <a:cs typeface="Arial" pitchFamily="34" charset="0"/>
                            </a:rPr>
                            <m:t>(</m:t>
                          </m:r>
                          <m:r>
                            <a:rPr lang="en-US" sz="2500" b="1" i="1">
                              <a:solidFill>
                                <a:srgbClr val="C00000"/>
                              </a:solidFill>
                              <a:latin typeface="Cambria Math"/>
                              <a:cs typeface="Arial" pitchFamily="34" charset="0"/>
                            </a:rPr>
                            <m:t>𝟏</m:t>
                          </m:r>
                          <m:r>
                            <a:rPr lang="en-US" sz="2500" b="1" i="1">
                              <a:solidFill>
                                <a:srgbClr val="C00000"/>
                              </a:solidFill>
                              <a:latin typeface="Cambria Math"/>
                              <a:cs typeface="Arial" pitchFamily="34" charset="0"/>
                            </a:rPr>
                            <m:t>+</m:t>
                          </m:r>
                          <m:r>
                            <a:rPr lang="en-US" sz="2500" b="1" i="1">
                              <a:solidFill>
                                <a:srgbClr val="C00000"/>
                              </a:solidFill>
                              <a:latin typeface="Cambria Math"/>
                              <a:cs typeface="Arial" pitchFamily="34" charset="0"/>
                            </a:rPr>
                            <m:t>𝟎</m:t>
                          </m:r>
                          <m:r>
                            <a:rPr lang="en-US" sz="2500" b="1" i="1">
                              <a:solidFill>
                                <a:srgbClr val="C00000"/>
                              </a:solidFill>
                              <a:latin typeface="Cambria Math"/>
                              <a:cs typeface="Arial" pitchFamily="34" charset="0"/>
                            </a:rPr>
                            <m:t>,</m:t>
                          </m:r>
                          <m:r>
                            <a:rPr lang="en-US" sz="2500" b="1" i="1">
                              <a:solidFill>
                                <a:srgbClr val="C00000"/>
                              </a:solidFill>
                              <a:latin typeface="Cambria Math"/>
                              <a:cs typeface="Arial" pitchFamily="34" charset="0"/>
                            </a:rPr>
                            <m:t>𝟎𝟔</m:t>
                          </m:r>
                          <m:r>
                            <a:rPr lang="en-US" sz="2500" b="1" i="1" smtClean="0">
                              <a:solidFill>
                                <a:srgbClr val="C00000"/>
                              </a:solidFill>
                              <a:latin typeface="Cambria Math"/>
                              <a:cs typeface="Arial" pitchFamily="34" charset="0"/>
                            </a:rPr>
                            <m:t>)</m:t>
                          </m:r>
                        </m:e>
                        <m:sup>
                          <m:r>
                            <a:rPr lang="en-US" sz="2500" b="1" i="1" smtClean="0">
                              <a:solidFill>
                                <a:srgbClr val="C00000"/>
                              </a:solidFill>
                              <a:latin typeface="Cambria Math"/>
                              <a:cs typeface="Arial" pitchFamily="34" charset="0"/>
                            </a:rPr>
                            <m:t>𝒏</m:t>
                          </m:r>
                        </m:sup>
                      </m:sSup>
                    </m:oMath>
                  </a14:m>
                  <a:r>
                    <a:rPr lang="en-US" sz="2500" b="1" smtClean="0">
                      <a:latin typeface="Arial" pitchFamily="34" charset="0"/>
                      <a:cs typeface="Arial" pitchFamily="34" charset="0"/>
                    </a:rPr>
                    <a:t>  </a:t>
                  </a:r>
                  <a:r>
                    <a:rPr lang="en-US" sz="2000" b="1" smtClean="0">
                      <a:latin typeface="Arial" pitchFamily="34" charset="0"/>
                      <a:cs typeface="Arial" pitchFamily="34" charset="0"/>
                    </a:rPr>
                    <a:t>(triệu đồng)</a:t>
                  </a:r>
                  <a:endParaRPr lang="en-US" sz="2500" b="1" smtClean="0">
                    <a:latin typeface="Arial" pitchFamily="34" charset="0"/>
                    <a:cs typeface="Arial" pitchFamily="34" charset="0"/>
                  </a:endParaRPr>
                </a:p>
                <a:p>
                  <a:pPr algn="just"/>
                  <a:r>
                    <a:rPr lang="en-US" sz="2500" b="1" smtClean="0">
                      <a:latin typeface="Arial" pitchFamily="34" charset="0"/>
                      <a:cs typeface="Arial" pitchFamily="34" charset="0"/>
                    </a:rPr>
                    <a:t>Hỏi sau ít nhất bao nhiêu năm, tổng số tiền bác An thu được là không dưới 150 triệu đồng?</a:t>
                  </a:r>
                  <a:endParaRPr lang="vi-VN" sz="2500" b="1">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460375" y="840611"/>
                  <a:ext cx="8178720" cy="2800767"/>
                </a:xfrm>
                <a:prstGeom prst="rect">
                  <a:avLst/>
                </a:prstGeom>
                <a:blipFill rotWithShape="1">
                  <a:blip r:embed="rId3"/>
                  <a:stretch>
                    <a:fillRect l="-1268" t="-1089" r="-1193" b="-4357"/>
                  </a:stretch>
                </a:blipFill>
              </p:spPr>
              <p:txBody>
                <a:bodyPr/>
                <a:lstStyle/>
                <a:p>
                  <a:r>
                    <a:rPr lang="en-US">
                      <a:noFill/>
                    </a:rPr>
                    <a:t> </a:t>
                  </a:r>
                </a:p>
              </p:txBody>
            </p:sp>
          </mc:Fallback>
        </mc:AlternateContent>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1674812" y="4069023"/>
            <a:ext cx="9016241" cy="1874577"/>
            <a:chOff x="-77787" y="4297623"/>
            <a:chExt cx="9016241" cy="1874577"/>
          </a:xfrm>
        </p:grpSpPr>
        <p:sp>
          <p:nvSpPr>
            <p:cNvPr id="20" name="AutoShape 26"/>
            <p:cNvSpPr>
              <a:spLocks noChangeArrowheads="1"/>
            </p:cNvSpPr>
            <p:nvPr/>
          </p:nvSpPr>
          <p:spPr bwMode="auto">
            <a:xfrm>
              <a:off x="-77787" y="4335723"/>
              <a:ext cx="8382000" cy="1836477"/>
            </a:xfrm>
            <a:prstGeom prst="cloudCallout">
              <a:avLst>
                <a:gd name="adj1" fmla="val 15297"/>
                <a:gd name="adj2" fmla="val 12005"/>
              </a:avLst>
            </a:prstGeom>
            <a:solidFill>
              <a:schemeClr val="accent6">
                <a:lumMod val="40000"/>
                <a:lumOff val="6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629152" y="4743271"/>
              <a:ext cx="6943143" cy="1246495"/>
            </a:xfrm>
            <a:prstGeom prst="rect">
              <a:avLst/>
            </a:prstGeom>
            <a:noFill/>
          </p:spPr>
          <p:txBody>
            <a:bodyPr wrap="square" rtlCol="0">
              <a:spAutoFit/>
            </a:bodyPr>
            <a:lstStyle/>
            <a:p>
              <a:pPr algn="ctr"/>
              <a:r>
                <a:rPr lang="vi-VN" sz="2500" b="1">
                  <a:latin typeface="Arial" pitchFamily="34" charset="0"/>
                  <a:cs typeface="Arial" pitchFamily="34" charset="0"/>
                </a:rPr>
                <a:t>Hỏi sau ít nhất bao nhiêu năm, tổng số tiền bác An thu được là không dưới 150 triệu đồng?</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284493" y="4297623"/>
              <a:ext cx="1653961" cy="1836477"/>
            </a:xfrm>
            <a:prstGeom prst="rect">
              <a:avLst/>
            </a:prstGeom>
          </p:spPr>
        </p:pic>
      </p:gr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231" r="11564" b="2578"/>
          <a:stretch/>
        </p:blipFill>
        <p:spPr bwMode="auto">
          <a:xfrm>
            <a:off x="8913812" y="1066800"/>
            <a:ext cx="3134591" cy="255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011"/>
                                        </p:tgtEl>
                                        <p:attrNameLst>
                                          <p:attrName>style.visibility</p:attrName>
                                        </p:attrNameLst>
                                      </p:cBhvr>
                                      <p:to>
                                        <p:strVal val="visible"/>
                                      </p:to>
                                    </p:set>
                                    <p:animEffect transition="in" filter="wipe(left)">
                                      <p:cBhvr>
                                        <p:cTn id="11" dur="500"/>
                                        <p:tgtEl>
                                          <p:spTgt spid="430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
          <p:cNvSpPr>
            <a:spLocks noChangeArrowheads="1"/>
          </p:cNvSpPr>
          <p:nvPr/>
        </p:nvSpPr>
        <p:spPr bwMode="gray">
          <a:xfrm>
            <a:off x="227012" y="95249"/>
            <a:ext cx="693420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3</a:t>
            </a:r>
            <a:r>
              <a:rPr lang="en-US" sz="2000" b="1" smtClean="0">
                <a:solidFill>
                  <a:schemeClr val="bg1"/>
                </a:solidFill>
                <a:latin typeface="Arial" pitchFamily="34" charset="0"/>
                <a:cs typeface="Arial" pitchFamily="34" charset="0"/>
              </a:rPr>
              <a:t> . LÔGARIT THẬP PHÂN VÀ LÔGARIT TỰ NHIÊN</a:t>
            </a:r>
            <a:endParaRPr lang="vi-VN" sz="2000" b="1">
              <a:solidFill>
                <a:schemeClr val="bg1"/>
              </a:solidFill>
              <a:latin typeface="Arial" pitchFamily="34" charset="0"/>
              <a:cs typeface="Arial" pitchFamily="34" charset="0"/>
            </a:endParaRPr>
          </a:p>
        </p:txBody>
      </p:sp>
      <p:sp>
        <p:nvSpPr>
          <p:cNvPr id="11" name="TextBox 10"/>
          <p:cNvSpPr txBox="1"/>
          <p:nvPr/>
        </p:nvSpPr>
        <p:spPr>
          <a:xfrm>
            <a:off x="289088" y="666750"/>
            <a:ext cx="8167524" cy="492443"/>
          </a:xfrm>
          <a:prstGeom prst="rect">
            <a:avLst/>
          </a:prstGeom>
          <a:noFill/>
        </p:spPr>
        <p:txBody>
          <a:bodyPr wrap="square" rtlCol="0">
            <a:spAutoFit/>
          </a:bodyPr>
          <a:lstStyle/>
          <a:p>
            <a:pPr algn="just"/>
            <a:r>
              <a:rPr lang="en-US" sz="2600" b="1" smtClean="0">
                <a:solidFill>
                  <a:srgbClr val="C00000"/>
                </a:solidFill>
                <a:latin typeface="Arial" pitchFamily="34" charset="0"/>
                <a:cs typeface="Arial" pitchFamily="34" charset="0"/>
              </a:rPr>
              <a:t>c) Tính lôgarit bằng máy tính cầm tay</a:t>
            </a:r>
            <a:endParaRPr lang="vi-VN" sz="2600" b="1" baseline="30000">
              <a:solidFill>
                <a:srgbClr val="C0000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36178234"/>
              </p:ext>
            </p:extLst>
          </p:nvPr>
        </p:nvGraphicFramePr>
        <p:xfrm>
          <a:off x="504364" y="1377315"/>
          <a:ext cx="11305048" cy="3718560"/>
        </p:xfrm>
        <a:graphic>
          <a:graphicData uri="http://schemas.openxmlformats.org/drawingml/2006/table">
            <a:tbl>
              <a:tblPr firstRow="1" bandRow="1">
                <a:tableStyleId>{5C22544A-7EE6-4342-B048-85BDC9FD1C3A}</a:tableStyleId>
              </a:tblPr>
              <a:tblGrid>
                <a:gridCol w="2694448"/>
                <a:gridCol w="5257800"/>
                <a:gridCol w="1828800"/>
                <a:gridCol w="1524000"/>
              </a:tblGrid>
              <a:tr h="533400">
                <a:tc>
                  <a:txBody>
                    <a:bodyPr/>
                    <a:lstStyle/>
                    <a:p>
                      <a:pPr algn="ctr"/>
                      <a:r>
                        <a:rPr lang="en-US" sz="2000" b="1" smtClean="0">
                          <a:solidFill>
                            <a:schemeClr val="tx1"/>
                          </a:solidFill>
                          <a:latin typeface="Arial" pitchFamily="34" charset="0"/>
                          <a:cs typeface="Arial" pitchFamily="34" charset="0"/>
                        </a:rPr>
                        <a:t>Tính</a:t>
                      </a:r>
                      <a:r>
                        <a:rPr lang="en-US" sz="1800" b="1" smtClean="0">
                          <a:solidFill>
                            <a:schemeClr val="tx1"/>
                          </a:solidFill>
                          <a:latin typeface="Arial" pitchFamily="34" charset="0"/>
                          <a:cs typeface="Arial" pitchFamily="34" charset="0"/>
                        </a:rPr>
                        <a:t/>
                      </a:r>
                      <a:br>
                        <a:rPr lang="en-US" sz="1800" b="1" smtClean="0">
                          <a:solidFill>
                            <a:schemeClr val="tx1"/>
                          </a:solidFill>
                          <a:latin typeface="Arial" pitchFamily="34" charset="0"/>
                          <a:cs typeface="Arial" pitchFamily="34" charset="0"/>
                        </a:rPr>
                      </a:br>
                      <a:r>
                        <a:rPr lang="en-US" sz="1600" b="1" smtClean="0">
                          <a:solidFill>
                            <a:schemeClr val="tx1"/>
                          </a:solidFill>
                          <a:latin typeface="Arial" pitchFamily="34" charset="0"/>
                          <a:cs typeface="Arial" pitchFamily="34" charset="0"/>
                        </a:rPr>
                        <a:t>(làm</a:t>
                      </a:r>
                      <a:r>
                        <a:rPr lang="en-US" sz="1600" b="1" baseline="0" smtClean="0">
                          <a:solidFill>
                            <a:schemeClr val="tx1"/>
                          </a:solidFill>
                          <a:latin typeface="Arial" pitchFamily="34" charset="0"/>
                          <a:cs typeface="Arial" pitchFamily="34" charset="0"/>
                        </a:rPr>
                        <a:t> tròn kết quả đến chữ số thập phân thứ tư)</a:t>
                      </a:r>
                      <a:endParaRPr lang="en-US" sz="16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DD1"/>
                    </a:solidFill>
                  </a:tcPr>
                </a:tc>
                <a:tc>
                  <a:txBody>
                    <a:bodyPr/>
                    <a:lstStyle/>
                    <a:p>
                      <a:pPr algn="ctr"/>
                      <a:r>
                        <a:rPr lang="en-US" b="1" smtClean="0">
                          <a:solidFill>
                            <a:schemeClr val="tx1"/>
                          </a:solidFill>
                          <a:latin typeface="Arial" pitchFamily="34" charset="0"/>
                          <a:cs typeface="Arial" pitchFamily="34" charset="0"/>
                        </a:rPr>
                        <a:t>Bấm</a:t>
                      </a:r>
                      <a:r>
                        <a:rPr lang="en-US" b="1" baseline="0" smtClean="0">
                          <a:solidFill>
                            <a:schemeClr val="tx1"/>
                          </a:solidFill>
                          <a:latin typeface="Arial" pitchFamily="34" charset="0"/>
                          <a:cs typeface="Arial" pitchFamily="34" charset="0"/>
                        </a:rPr>
                        <a:t> phím</a:t>
                      </a:r>
                      <a:endParaRPr lang="en-US"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DD1"/>
                    </a:solidFill>
                  </a:tcPr>
                </a:tc>
                <a:tc>
                  <a:txBody>
                    <a:bodyPr/>
                    <a:lstStyle/>
                    <a:p>
                      <a:pPr algn="ctr"/>
                      <a:r>
                        <a:rPr lang="en-US" b="1" smtClean="0">
                          <a:solidFill>
                            <a:schemeClr val="tx1"/>
                          </a:solidFill>
                          <a:latin typeface="Arial" pitchFamily="34" charset="0"/>
                          <a:cs typeface="Arial" pitchFamily="34" charset="0"/>
                        </a:rPr>
                        <a:t>Màn</a:t>
                      </a:r>
                      <a:r>
                        <a:rPr lang="en-US" b="1" baseline="0" smtClean="0">
                          <a:solidFill>
                            <a:schemeClr val="tx1"/>
                          </a:solidFill>
                          <a:latin typeface="Arial" pitchFamily="34" charset="0"/>
                          <a:cs typeface="Arial" pitchFamily="34" charset="0"/>
                        </a:rPr>
                        <a:t> hình hiện</a:t>
                      </a:r>
                      <a:endParaRPr lang="en-US"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DD1"/>
                    </a:solidFill>
                  </a:tcPr>
                </a:tc>
                <a:tc>
                  <a:txBody>
                    <a:bodyPr/>
                    <a:lstStyle/>
                    <a:p>
                      <a:pPr algn="ctr"/>
                      <a:r>
                        <a:rPr lang="en-US" b="1" smtClean="0">
                          <a:solidFill>
                            <a:schemeClr val="tx1"/>
                          </a:solidFill>
                          <a:latin typeface="Arial" pitchFamily="34" charset="0"/>
                          <a:cs typeface="Arial" pitchFamily="34" charset="0"/>
                        </a:rPr>
                        <a:t>Kết</a:t>
                      </a:r>
                      <a:r>
                        <a:rPr lang="en-US" b="1" baseline="0" smtClean="0">
                          <a:solidFill>
                            <a:schemeClr val="tx1"/>
                          </a:solidFill>
                          <a:latin typeface="Arial" pitchFamily="34" charset="0"/>
                          <a:cs typeface="Arial" pitchFamily="34" charset="0"/>
                        </a:rPr>
                        <a:t> quả</a:t>
                      </a:r>
                      <a:endParaRPr lang="en-US"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DD1"/>
                    </a:solidFill>
                  </a:tcPr>
                </a:tc>
              </a:tr>
              <a:tr h="1005840">
                <a:tc>
                  <a:txBody>
                    <a:bodyPr/>
                    <a:lstStyle/>
                    <a:p>
                      <a:pPr algn="ctr"/>
                      <a:endParaRPr lang="en-US" sz="2800" b="1">
                        <a:solidFill>
                          <a:schemeClr val="accent2">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accent2">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4400">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endParaRPr lang="vi-VN" sz="2800" b="1" smtClean="0">
                        <a:solidFill>
                          <a:schemeClr val="accent2">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endParaRPr lang="en-US" sz="2000" b="1"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endParaRPr lang="en-US" sz="2000" b="1">
                        <a:solidFill>
                          <a:schemeClr val="accent2">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4400">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endParaRPr lang="vi-VN" sz="2800" b="1" smtClean="0">
                        <a:solidFill>
                          <a:schemeClr val="accent2">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endParaRPr lang="en-US" sz="2000" b="1"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endParaRPr lang="en-US" sz="1800" b="1">
                        <a:solidFill>
                          <a:schemeClr val="accent2">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485314" y="1333500"/>
            <a:ext cx="11305047" cy="37719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076401" y="2514600"/>
            <a:ext cx="10759130" cy="485805"/>
            <a:chOff x="1076401" y="2514600"/>
            <a:chExt cx="10759130" cy="485805"/>
          </a:xfrm>
        </p:grpSpPr>
        <mc:AlternateContent xmlns:mc="http://schemas.openxmlformats.org/markup-compatibility/2006">
          <mc:Choice xmlns:a14="http://schemas.microsoft.com/office/drawing/2010/main" Requires="a14">
            <p:sp>
              <p:nvSpPr>
                <p:cNvPr id="8" name="Rounded Rectangle 7"/>
                <p:cNvSpPr/>
                <p:nvPr/>
              </p:nvSpPr>
              <p:spPr>
                <a:xfrm>
                  <a:off x="3313112" y="2604135"/>
                  <a:ext cx="609600"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a:rPr>
                          <m:t>𝑙𝑜𝑔</m:t>
                        </m:r>
                      </m:oMath>
                    </m:oMathPara>
                  </a14:m>
                  <a:endParaRPr lang="en-US" sz="1800">
                    <a:solidFill>
                      <a:schemeClr val="tx1"/>
                    </a:solidFill>
                  </a:endParaRPr>
                </a:p>
              </p:txBody>
            </p:sp>
          </mc:Choice>
          <mc:Fallback>
            <p:sp>
              <p:nvSpPr>
                <p:cNvPr id="8" name="Rounded Rectangle 7"/>
                <p:cNvSpPr>
                  <a:spLocks noRot="1" noChangeAspect="1" noMove="1" noResize="1" noEditPoints="1" noAdjustHandles="1" noChangeArrowheads="1" noChangeShapeType="1" noTextEdit="1"/>
                </p:cNvSpPr>
                <p:nvPr/>
              </p:nvSpPr>
              <p:spPr>
                <a:xfrm>
                  <a:off x="3313112" y="2604135"/>
                  <a:ext cx="609600" cy="381000"/>
                </a:xfrm>
                <a:prstGeom prst="roundRect">
                  <a:avLst/>
                </a:prstGeom>
                <a:blipFill rotWithShape="1">
                  <a:blip r:embed="rId3"/>
                  <a:stretch>
                    <a:fillRect/>
                  </a:stretch>
                </a:blipFill>
                <a:ln w="12700">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9" name="Rounded Rectangle 8"/>
            <p:cNvSpPr/>
            <p:nvPr/>
          </p:nvSpPr>
          <p:spPr>
            <a:xfrm>
              <a:off x="3980577" y="2604135"/>
              <a:ext cx="496888"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1</a:t>
              </a:r>
              <a:endParaRPr lang="en-US" sz="2800" b="1">
                <a:solidFill>
                  <a:schemeClr val="tx1"/>
                </a:solidFill>
                <a:latin typeface="Arial" pitchFamily="34" charset="0"/>
                <a:cs typeface="Arial" pitchFamily="34" charset="0"/>
              </a:endParaRPr>
            </a:p>
          </p:txBody>
        </p:sp>
        <p:sp>
          <p:nvSpPr>
            <p:cNvPr id="10" name="Rounded Rectangle 9"/>
            <p:cNvSpPr/>
            <p:nvPr/>
          </p:nvSpPr>
          <p:spPr>
            <a:xfrm>
              <a:off x="4535330" y="2604135"/>
              <a:ext cx="512476"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0</a:t>
              </a:r>
              <a:endParaRPr lang="en-US" b="1">
                <a:solidFill>
                  <a:schemeClr val="tx1"/>
                </a:solidFill>
                <a:latin typeface="Arial" pitchFamily="34" charset="0"/>
                <a:cs typeface="Arial" pitchFamily="34" charset="0"/>
              </a:endParaRPr>
            </a:p>
          </p:txBody>
        </p:sp>
        <p:sp>
          <p:nvSpPr>
            <p:cNvPr id="13" name="Rounded Rectangle 12"/>
            <p:cNvSpPr/>
            <p:nvPr/>
          </p:nvSpPr>
          <p:spPr>
            <a:xfrm>
              <a:off x="6211182" y="2604135"/>
              <a:ext cx="479468"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a:t>
              </a:r>
              <a:endParaRPr lang="en-US" sz="1400" b="1">
                <a:solidFill>
                  <a:schemeClr val="tx1"/>
                </a:solidFill>
                <a:latin typeface="Arial" pitchFamily="34" charset="0"/>
                <a:cs typeface="Arial" pitchFamily="34" charset="0"/>
              </a:endParaRPr>
            </a:p>
          </p:txBody>
        </p:sp>
        <p:sp>
          <p:nvSpPr>
            <p:cNvPr id="15" name="Rounded Rectangle 14"/>
            <p:cNvSpPr/>
            <p:nvPr/>
          </p:nvSpPr>
          <p:spPr>
            <a:xfrm>
              <a:off x="6748515" y="2604135"/>
              <a:ext cx="533812"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5</a:t>
              </a:r>
              <a:endParaRPr lang="en-US" sz="1400" b="1">
                <a:solidFill>
                  <a:schemeClr val="tx1"/>
                </a:solidFill>
                <a:latin typeface="Arial" pitchFamily="34" charset="0"/>
                <a:cs typeface="Arial" pitchFamily="34" charset="0"/>
              </a:endParaRPr>
            </a:p>
          </p:txBody>
        </p:sp>
        <p:sp>
          <p:nvSpPr>
            <p:cNvPr id="16" name="Rounded Rectangle 15"/>
            <p:cNvSpPr/>
            <p:nvPr/>
          </p:nvSpPr>
          <p:spPr>
            <a:xfrm>
              <a:off x="5619505" y="2604135"/>
              <a:ext cx="533812"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6</a:t>
              </a:r>
              <a:endParaRPr lang="en-US" sz="1400" b="1">
                <a:solidFill>
                  <a:schemeClr val="tx1"/>
                </a:solidFill>
                <a:latin typeface="Arial" pitchFamily="34" charset="0"/>
                <a:cs typeface="Arial" pitchFamily="34" charset="0"/>
              </a:endParaRPr>
            </a:p>
          </p:txBody>
        </p:sp>
        <p:sp>
          <p:nvSpPr>
            <p:cNvPr id="35" name="Oval 34"/>
            <p:cNvSpPr/>
            <p:nvPr/>
          </p:nvSpPr>
          <p:spPr>
            <a:xfrm>
              <a:off x="5105671" y="2626995"/>
              <a:ext cx="455969" cy="335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5400000">
              <a:off x="5260462" y="2686050"/>
              <a:ext cx="228600"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7931869" y="2581275"/>
              <a:ext cx="410443"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a:t>
              </a:r>
              <a:endParaRPr lang="en-US" sz="1400" b="1">
                <a:solidFill>
                  <a:schemeClr val="tx1"/>
                </a:solidFill>
                <a:latin typeface="Arial" pitchFamily="34" charset="0"/>
                <a:cs typeface="Arial" pitchFamily="34" charset="0"/>
              </a:endParaRPr>
            </a:p>
          </p:txBody>
        </p:sp>
        <p:sp>
          <p:nvSpPr>
            <p:cNvPr id="38" name="Rounded Rectangle 37"/>
            <p:cNvSpPr/>
            <p:nvPr/>
          </p:nvSpPr>
          <p:spPr>
            <a:xfrm>
              <a:off x="7340192" y="2604135"/>
              <a:ext cx="533812"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2</a:t>
              </a:r>
              <a:endParaRPr lang="en-US" sz="1400" b="1">
                <a:solidFill>
                  <a:schemeClr val="tx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1076401" y="2523470"/>
                  <a:ext cx="1436611"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cs typeface="Arial" pitchFamily="34" charset="0"/>
                          </a:rPr>
                          <m:t>𝒍𝒐𝒈</m:t>
                        </m:r>
                        <m:r>
                          <a:rPr lang="en-US" b="1" i="1" smtClean="0">
                            <a:solidFill>
                              <a:srgbClr val="C00000"/>
                            </a:solidFill>
                            <a:latin typeface="Cambria Math"/>
                            <a:cs typeface="Arial" pitchFamily="34" charset="0"/>
                          </a:rPr>
                          <m:t>𝟔</m:t>
                        </m:r>
                        <m:r>
                          <a:rPr lang="en-US" b="1" i="1" smtClean="0">
                            <a:solidFill>
                              <a:srgbClr val="C00000"/>
                            </a:solidFill>
                            <a:latin typeface="Cambria Math"/>
                            <a:cs typeface="Arial" pitchFamily="34" charset="0"/>
                          </a:rPr>
                          <m:t>,</m:t>
                        </m:r>
                        <m:r>
                          <a:rPr lang="en-US" b="1" i="1" smtClean="0">
                            <a:solidFill>
                              <a:srgbClr val="C00000"/>
                            </a:solidFill>
                            <a:latin typeface="Cambria Math"/>
                            <a:cs typeface="Arial" pitchFamily="34" charset="0"/>
                          </a:rPr>
                          <m:t>𝟓𝟐</m:t>
                        </m:r>
                      </m:oMath>
                    </m:oMathPara>
                  </a14:m>
                  <a:endParaRPr lang="en-US" b="1">
                    <a:solidFill>
                      <a:srgbClr val="C00000"/>
                    </a:solidFill>
                    <a:latin typeface="Arial" pitchFamily="34" charset="0"/>
                    <a:cs typeface="Arial"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076401" y="2523470"/>
                  <a:ext cx="1436611" cy="461665"/>
                </a:xfrm>
                <a:prstGeom prst="rect">
                  <a:avLst/>
                </a:prstGeom>
                <a:blipFill rotWithShape="1">
                  <a:blip r:embed="rId4"/>
                  <a:stretch>
                    <a:fillRect l="-3404" b="-19737"/>
                  </a:stretch>
                </a:blipFill>
              </p:spPr>
              <p:txBody>
                <a:bodyPr/>
                <a:lstStyle/>
                <a:p>
                  <a:r>
                    <a:rPr lang="en-US">
                      <a:noFill/>
                    </a:rPr>
                    <a:t> </a:t>
                  </a:r>
                </a:p>
              </p:txBody>
            </p:sp>
          </mc:Fallback>
        </mc:AlternateContent>
        <p:sp>
          <p:nvSpPr>
            <p:cNvPr id="12" name="Rectangle 11"/>
            <p:cNvSpPr/>
            <p:nvPr/>
          </p:nvSpPr>
          <p:spPr>
            <a:xfrm>
              <a:off x="8456612" y="2600295"/>
              <a:ext cx="1824538" cy="400110"/>
            </a:xfrm>
            <a:prstGeom prst="rect">
              <a:avLst/>
            </a:prstGeom>
          </p:spPr>
          <p:txBody>
            <a:bodyPr wrap="none">
              <a:spAutoFit/>
            </a:bodyPr>
            <a:lstStyle/>
            <a:p>
              <a:pPr algn="ctr"/>
              <a:r>
                <a:rPr lang="en-US" sz="2000" b="1">
                  <a:latin typeface="Arial" pitchFamily="34" charset="0"/>
                  <a:cs typeface="Arial" pitchFamily="34" charset="0"/>
                </a:rPr>
                <a:t>0,8142475957</a:t>
              </a:r>
              <a:endParaRPr lang="en-US" sz="20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1" name="Rectangle 20"/>
                <p:cNvSpPr/>
                <p:nvPr/>
              </p:nvSpPr>
              <p:spPr>
                <a:xfrm>
                  <a:off x="10218871" y="2514600"/>
                  <a:ext cx="1616660"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ea typeface="Cambria Math"/>
                            <a:cs typeface="Arial" pitchFamily="34" charset="0"/>
                          </a:rPr>
                          <m:t>≈</m:t>
                        </m:r>
                        <m:r>
                          <a:rPr lang="en-US" b="1" i="1" smtClean="0">
                            <a:solidFill>
                              <a:srgbClr val="C00000"/>
                            </a:solidFill>
                            <a:latin typeface="Cambria Math"/>
                            <a:ea typeface="Cambria Math"/>
                            <a:cs typeface="Arial" pitchFamily="34" charset="0"/>
                          </a:rPr>
                          <m:t>𝟎</m:t>
                        </m:r>
                        <m:r>
                          <a:rPr lang="en-US" b="1" i="1" smtClean="0">
                            <a:solidFill>
                              <a:srgbClr val="C00000"/>
                            </a:solidFill>
                            <a:latin typeface="Cambria Math"/>
                            <a:ea typeface="Cambria Math"/>
                            <a:cs typeface="Arial" pitchFamily="34" charset="0"/>
                          </a:rPr>
                          <m:t>,</m:t>
                        </m:r>
                        <m:r>
                          <a:rPr lang="en-US" b="1" i="1" smtClean="0">
                            <a:solidFill>
                              <a:srgbClr val="C00000"/>
                            </a:solidFill>
                            <a:latin typeface="Cambria Math"/>
                            <a:ea typeface="Cambria Math"/>
                            <a:cs typeface="Arial" pitchFamily="34" charset="0"/>
                          </a:rPr>
                          <m:t>𝟖𝟏𝟒𝟐</m:t>
                        </m:r>
                      </m:oMath>
                    </m:oMathPara>
                  </a14:m>
                  <a:endParaRPr lang="en-US" sz="2000" b="1">
                    <a:solidFill>
                      <a:srgbClr val="C00000"/>
                    </a:solidFill>
                    <a:latin typeface="Arial" pitchFamily="34" charset="0"/>
                    <a:cs typeface="Arial"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10218871" y="2514600"/>
                  <a:ext cx="1616660" cy="461665"/>
                </a:xfrm>
                <a:prstGeom prst="rect">
                  <a:avLst/>
                </a:prstGeom>
                <a:blipFill rotWithShape="1">
                  <a:blip r:embed="rId5"/>
                  <a:stretch>
                    <a:fillRect/>
                  </a:stretch>
                </a:blipFill>
              </p:spPr>
              <p:txBody>
                <a:bodyPr/>
                <a:lstStyle/>
                <a:p>
                  <a:r>
                    <a:rPr lang="en-US">
                      <a:noFill/>
                    </a:rPr>
                    <a:t> </a:t>
                  </a:r>
                </a:p>
              </p:txBody>
            </p:sp>
          </mc:Fallback>
        </mc:AlternateContent>
      </p:grpSp>
      <p:grpSp>
        <p:nvGrpSpPr>
          <p:cNvPr id="34" name="Group 33"/>
          <p:cNvGrpSpPr/>
          <p:nvPr/>
        </p:nvGrpSpPr>
        <p:grpSpPr>
          <a:xfrm>
            <a:off x="1100625" y="3455342"/>
            <a:ext cx="10797185" cy="501998"/>
            <a:chOff x="1100625" y="3455342"/>
            <a:chExt cx="10797185" cy="501998"/>
          </a:xfrm>
        </p:grpSpPr>
        <mc:AlternateContent xmlns:mc="http://schemas.openxmlformats.org/markup-compatibility/2006">
          <mc:Choice xmlns:a14="http://schemas.microsoft.com/office/drawing/2010/main" Requires="a14">
            <p:sp>
              <p:nvSpPr>
                <p:cNvPr id="18" name="Rounded Rectangle 17"/>
                <p:cNvSpPr/>
                <p:nvPr/>
              </p:nvSpPr>
              <p:spPr>
                <a:xfrm>
                  <a:off x="3503612" y="3495675"/>
                  <a:ext cx="632908"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1" smtClean="0">
                            <a:solidFill>
                              <a:schemeClr val="tx1"/>
                            </a:solidFill>
                            <a:latin typeface="Cambria Math"/>
                            <a:cs typeface="Arial" pitchFamily="34" charset="0"/>
                          </a:rPr>
                          <m:t>𝒍𝒏</m:t>
                        </m:r>
                      </m:oMath>
                    </m:oMathPara>
                  </a14:m>
                  <a:endParaRPr lang="en-US" b="1">
                    <a:solidFill>
                      <a:schemeClr val="tx1"/>
                    </a:solidFill>
                    <a:latin typeface="Arial" pitchFamily="34" charset="0"/>
                    <a:cs typeface="Arial" pitchFamily="34" charset="0"/>
                  </a:endParaRPr>
                </a:p>
              </p:txBody>
            </p:sp>
          </mc:Choice>
          <mc:Fallback>
            <p:sp>
              <p:nvSpPr>
                <p:cNvPr id="18" name="Rounded Rectangle 17"/>
                <p:cNvSpPr>
                  <a:spLocks noRot="1" noChangeAspect="1" noMove="1" noResize="1" noEditPoints="1" noAdjustHandles="1" noChangeArrowheads="1" noChangeShapeType="1" noTextEdit="1"/>
                </p:cNvSpPr>
                <p:nvPr/>
              </p:nvSpPr>
              <p:spPr>
                <a:xfrm>
                  <a:off x="3503612" y="3495675"/>
                  <a:ext cx="632908" cy="381000"/>
                </a:xfrm>
                <a:prstGeom prst="roundRect">
                  <a:avLst/>
                </a:prstGeom>
                <a:blipFill rotWithShape="1">
                  <a:blip r:embed="rId6"/>
                  <a:stretch>
                    <a:fillRect/>
                  </a:stretch>
                </a:blipFill>
                <a:ln w="12700">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9" name="Rounded Rectangle 18"/>
            <p:cNvSpPr/>
            <p:nvPr/>
          </p:nvSpPr>
          <p:spPr>
            <a:xfrm>
              <a:off x="4220105" y="3495675"/>
              <a:ext cx="607138"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6</a:t>
              </a:r>
              <a:endParaRPr lang="en-US" b="1">
                <a:solidFill>
                  <a:schemeClr val="tx1"/>
                </a:solidFill>
                <a:latin typeface="Arial" pitchFamily="34" charset="0"/>
                <a:cs typeface="Arial" pitchFamily="34" charset="0"/>
              </a:endParaRPr>
            </a:p>
          </p:txBody>
        </p:sp>
        <p:sp>
          <p:nvSpPr>
            <p:cNvPr id="20" name="Rounded Rectangle 19"/>
            <p:cNvSpPr/>
            <p:nvPr/>
          </p:nvSpPr>
          <p:spPr>
            <a:xfrm>
              <a:off x="6091278" y="3495675"/>
              <a:ext cx="533812"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2</a:t>
              </a:r>
              <a:endParaRPr lang="en-US" sz="1400" b="1">
                <a:solidFill>
                  <a:schemeClr val="tx1"/>
                </a:solidFill>
                <a:latin typeface="Arial" pitchFamily="34" charset="0"/>
                <a:cs typeface="Arial" pitchFamily="34" charset="0"/>
              </a:endParaRPr>
            </a:p>
          </p:txBody>
        </p:sp>
        <p:sp>
          <p:nvSpPr>
            <p:cNvPr id="23" name="Rounded Rectangle 22"/>
            <p:cNvSpPr/>
            <p:nvPr/>
          </p:nvSpPr>
          <p:spPr>
            <a:xfrm>
              <a:off x="5473881" y="3495675"/>
              <a:ext cx="533812"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5</a:t>
              </a:r>
              <a:endParaRPr lang="en-US" sz="1400" b="1">
                <a:solidFill>
                  <a:schemeClr val="tx1"/>
                </a:solidFill>
                <a:latin typeface="Arial" pitchFamily="34" charset="0"/>
                <a:cs typeface="Arial" pitchFamily="34" charset="0"/>
              </a:endParaRPr>
            </a:p>
          </p:txBody>
        </p:sp>
        <p:sp>
          <p:nvSpPr>
            <p:cNvPr id="24" name="Rounded Rectangle 23"/>
            <p:cNvSpPr/>
            <p:nvPr/>
          </p:nvSpPr>
          <p:spPr>
            <a:xfrm>
              <a:off x="6708673" y="3495675"/>
              <a:ext cx="533812"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a:t>
              </a:r>
              <a:endParaRPr lang="en-US" sz="1400" b="1">
                <a:solidFill>
                  <a:schemeClr val="tx1"/>
                </a:solidFill>
                <a:latin typeface="Arial" pitchFamily="34" charset="0"/>
                <a:cs typeface="Arial" pitchFamily="34" charset="0"/>
              </a:endParaRPr>
            </a:p>
          </p:txBody>
        </p:sp>
        <p:sp>
          <p:nvSpPr>
            <p:cNvPr id="39" name="Rounded Rectangle 38"/>
            <p:cNvSpPr/>
            <p:nvPr/>
          </p:nvSpPr>
          <p:spPr>
            <a:xfrm>
              <a:off x="4910828" y="3495675"/>
              <a:ext cx="479468"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a:t>
              </a:r>
              <a:endParaRPr lang="en-US" sz="1400" b="1">
                <a:solidFill>
                  <a:schemeClr val="tx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1100625" y="3495675"/>
                  <a:ext cx="1316386" cy="461665"/>
                </a:xfrm>
                <a:prstGeom prst="rect">
                  <a:avLst/>
                </a:prstGeom>
              </p:spPr>
              <p:txBody>
                <a:bodyPr wrap="none">
                  <a:spAutoFit/>
                </a:bodyPr>
                <a:lstStyle/>
                <a:p>
                  <a:pPr algn="ctr">
                    <a:defRPr/>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cs typeface="Arial" pitchFamily="34" charset="0"/>
                          </a:rPr>
                          <m:t>𝒍𝒏</m:t>
                        </m:r>
                        <m:r>
                          <a:rPr lang="en-US" b="1" i="1" smtClean="0">
                            <a:solidFill>
                              <a:srgbClr val="C00000"/>
                            </a:solidFill>
                            <a:latin typeface="Cambria Math"/>
                            <a:cs typeface="Arial" pitchFamily="34" charset="0"/>
                          </a:rPr>
                          <m:t> </m:t>
                        </m:r>
                        <m:r>
                          <a:rPr lang="en-US" b="1" i="1" smtClean="0">
                            <a:solidFill>
                              <a:srgbClr val="C00000"/>
                            </a:solidFill>
                            <a:latin typeface="Cambria Math"/>
                            <a:cs typeface="Arial" pitchFamily="34" charset="0"/>
                          </a:rPr>
                          <m:t>𝟔</m:t>
                        </m:r>
                        <m:r>
                          <a:rPr lang="en-US" b="1" i="1" smtClean="0">
                            <a:solidFill>
                              <a:srgbClr val="C00000"/>
                            </a:solidFill>
                            <a:latin typeface="Cambria Math"/>
                            <a:cs typeface="Arial" pitchFamily="34" charset="0"/>
                          </a:rPr>
                          <m:t>,</m:t>
                        </m:r>
                        <m:r>
                          <a:rPr lang="en-US" b="1" i="1" smtClean="0">
                            <a:solidFill>
                              <a:srgbClr val="C00000"/>
                            </a:solidFill>
                            <a:latin typeface="Cambria Math"/>
                            <a:cs typeface="Arial" pitchFamily="34" charset="0"/>
                          </a:rPr>
                          <m:t>𝟓𝟐</m:t>
                        </m:r>
                      </m:oMath>
                    </m:oMathPara>
                  </a14:m>
                  <a:endParaRPr lang="vi-VN" b="1">
                    <a:solidFill>
                      <a:srgbClr val="C00000"/>
                    </a:solidFill>
                    <a:latin typeface="Arial" pitchFamily="34" charset="0"/>
                    <a:cs typeface="Arial"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100625" y="3495675"/>
                  <a:ext cx="1316386" cy="461665"/>
                </a:xfrm>
                <a:prstGeom prst="rect">
                  <a:avLst/>
                </a:prstGeom>
                <a:blipFill rotWithShape="1">
                  <a:blip r:embed="rId7"/>
                  <a:stretch>
                    <a:fillRect l="-1395"/>
                  </a:stretch>
                </a:blipFill>
              </p:spPr>
              <p:txBody>
                <a:bodyPr/>
                <a:lstStyle/>
                <a:p>
                  <a:r>
                    <a:rPr lang="en-US">
                      <a:noFill/>
                    </a:rPr>
                    <a:t> </a:t>
                  </a:r>
                </a:p>
              </p:txBody>
            </p:sp>
          </mc:Fallback>
        </mc:AlternateContent>
        <p:sp>
          <p:nvSpPr>
            <p:cNvPr id="14" name="Rectangle 13"/>
            <p:cNvSpPr/>
            <p:nvPr/>
          </p:nvSpPr>
          <p:spPr>
            <a:xfrm>
              <a:off x="8502071" y="3497907"/>
              <a:ext cx="1681871" cy="400110"/>
            </a:xfrm>
            <a:prstGeom prst="rect">
              <a:avLst/>
            </a:prstGeom>
          </p:spPr>
          <p:txBody>
            <a:bodyPr wrap="none">
              <a:spAutoFit/>
            </a:bodyPr>
            <a:lstStyle/>
            <a:p>
              <a:pPr algn="ctr">
                <a:defRPr/>
              </a:pPr>
              <a:r>
                <a:rPr lang="en-US" sz="2000" b="1">
                  <a:latin typeface="Arial" pitchFamily="34" charset="0"/>
                  <a:cs typeface="Arial" pitchFamily="34" charset="0"/>
                </a:rPr>
                <a:t>1,874874376</a:t>
              </a:r>
            </a:p>
          </p:txBody>
        </p:sp>
        <mc:AlternateContent xmlns:mc="http://schemas.openxmlformats.org/markup-compatibility/2006">
          <mc:Choice xmlns:a14="http://schemas.microsoft.com/office/drawing/2010/main" Requires="a14">
            <p:sp>
              <p:nvSpPr>
                <p:cNvPr id="25" name="Rectangle 24"/>
                <p:cNvSpPr/>
                <p:nvPr/>
              </p:nvSpPr>
              <p:spPr>
                <a:xfrm>
                  <a:off x="10281150" y="3455342"/>
                  <a:ext cx="1616660" cy="461665"/>
                </a:xfrm>
                <a:prstGeom prst="rect">
                  <a:avLst/>
                </a:prstGeom>
              </p:spPr>
              <p:txBody>
                <a:bodyPr wrap="none">
                  <a:spAutoFit/>
                </a:bodyPr>
                <a:lstStyle/>
                <a:p>
                  <a:pPr algn="ctr">
                    <a:defRPr/>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ea typeface="Cambria Math"/>
                            <a:cs typeface="Arial" pitchFamily="34" charset="0"/>
                          </a:rPr>
                          <m:t>≈</m:t>
                        </m:r>
                        <m:r>
                          <a:rPr lang="en-US" b="1" i="1" smtClean="0">
                            <a:solidFill>
                              <a:srgbClr val="C00000"/>
                            </a:solidFill>
                            <a:latin typeface="Cambria Math"/>
                            <a:ea typeface="Cambria Math"/>
                            <a:cs typeface="Arial" pitchFamily="34" charset="0"/>
                          </a:rPr>
                          <m:t>𝟏</m:t>
                        </m:r>
                        <m:r>
                          <a:rPr lang="en-US" b="1" i="1" smtClean="0">
                            <a:solidFill>
                              <a:srgbClr val="C00000"/>
                            </a:solidFill>
                            <a:latin typeface="Cambria Math"/>
                            <a:ea typeface="Cambria Math"/>
                            <a:cs typeface="Arial" pitchFamily="34" charset="0"/>
                          </a:rPr>
                          <m:t>,</m:t>
                        </m:r>
                        <m:r>
                          <a:rPr lang="en-US" b="1" i="1" smtClean="0">
                            <a:solidFill>
                              <a:srgbClr val="C00000"/>
                            </a:solidFill>
                            <a:latin typeface="Cambria Math"/>
                            <a:ea typeface="Cambria Math"/>
                            <a:cs typeface="Arial" pitchFamily="34" charset="0"/>
                          </a:rPr>
                          <m:t>𝟖𝟕𝟒𝟗</m:t>
                        </m:r>
                      </m:oMath>
                    </m:oMathPara>
                  </a14:m>
                  <a:endParaRPr lang="en-US" sz="2000" b="1">
                    <a:solidFill>
                      <a:srgbClr val="C00000"/>
                    </a:solidFill>
                    <a:latin typeface="Arial" pitchFamily="34" charset="0"/>
                    <a:cs typeface="Arial"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0281150" y="3455342"/>
                  <a:ext cx="1616660" cy="461665"/>
                </a:xfrm>
                <a:prstGeom prst="rect">
                  <a:avLst/>
                </a:prstGeom>
                <a:blipFill rotWithShape="1">
                  <a:blip r:embed="rId8"/>
                  <a:stretch>
                    <a:fillRect/>
                  </a:stretch>
                </a:blipFill>
              </p:spPr>
              <p:txBody>
                <a:bodyPr/>
                <a:lstStyle/>
                <a:p>
                  <a:r>
                    <a:rPr lang="en-US">
                      <a:noFill/>
                    </a:rPr>
                    <a:t> </a:t>
                  </a:r>
                </a:p>
              </p:txBody>
            </p:sp>
          </mc:Fallback>
        </mc:AlternateContent>
      </p:grpSp>
      <p:grpSp>
        <p:nvGrpSpPr>
          <p:cNvPr id="42" name="Group 41"/>
          <p:cNvGrpSpPr/>
          <p:nvPr/>
        </p:nvGrpSpPr>
        <p:grpSpPr>
          <a:xfrm>
            <a:off x="1141412" y="4374208"/>
            <a:ext cx="10756398" cy="499139"/>
            <a:chOff x="1141412" y="4374208"/>
            <a:chExt cx="10756398" cy="499139"/>
          </a:xfrm>
        </p:grpSpPr>
        <mc:AlternateContent xmlns:mc="http://schemas.openxmlformats.org/markup-compatibility/2006">
          <mc:Choice xmlns:a14="http://schemas.microsoft.com/office/drawing/2010/main" Requires="a14">
            <p:sp>
              <p:nvSpPr>
                <p:cNvPr id="27" name="Rounded Rectangle 26"/>
                <p:cNvSpPr/>
                <p:nvPr/>
              </p:nvSpPr>
              <p:spPr>
                <a:xfrm>
                  <a:off x="3429874" y="4486275"/>
                  <a:ext cx="942976"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000" b="1" i="1" smtClean="0">
                                <a:solidFill>
                                  <a:schemeClr val="tx1"/>
                                </a:solidFill>
                                <a:latin typeface="Cambria Math"/>
                                <a:cs typeface="Arial" pitchFamily="34" charset="0"/>
                              </a:rPr>
                            </m:ctrlPr>
                          </m:sSubPr>
                          <m:e>
                            <m:r>
                              <a:rPr lang="en-US" sz="2000" b="1" i="1" smtClean="0">
                                <a:solidFill>
                                  <a:schemeClr val="tx1"/>
                                </a:solidFill>
                                <a:latin typeface="Cambria Math"/>
                                <a:cs typeface="Arial" pitchFamily="34" charset="0"/>
                              </a:rPr>
                              <m:t>𝒍𝒐𝒈</m:t>
                            </m:r>
                          </m:e>
                          <m:sub>
                            <m:sSup>
                              <m:sSupPr>
                                <m:ctrlPr>
                                  <a:rPr lang="en-US" sz="2000" b="1" i="1" smtClean="0">
                                    <a:solidFill>
                                      <a:schemeClr val="tx1"/>
                                    </a:solidFill>
                                    <a:latin typeface="Cambria Math"/>
                                    <a:cs typeface="Arial" pitchFamily="34" charset="0"/>
                                  </a:rPr>
                                </m:ctrlPr>
                              </m:sSupPr>
                              <m:e/>
                              <m:sup/>
                            </m:sSup>
                          </m:sub>
                        </m:sSub>
                      </m:oMath>
                    </m:oMathPara>
                  </a14:m>
                  <a:endParaRPr lang="en-US" b="1">
                    <a:solidFill>
                      <a:schemeClr val="tx1"/>
                    </a:solidFill>
                    <a:latin typeface="Arial" pitchFamily="34" charset="0"/>
                    <a:cs typeface="Arial" pitchFamily="34" charset="0"/>
                  </a:endParaRPr>
                </a:p>
              </p:txBody>
            </p:sp>
          </mc:Choice>
          <mc:Fallback>
            <p:sp>
              <p:nvSpPr>
                <p:cNvPr id="27" name="Rounded Rectangle 26"/>
                <p:cNvSpPr>
                  <a:spLocks noRot="1" noChangeAspect="1" noMove="1" noResize="1" noEditPoints="1" noAdjustHandles="1" noChangeArrowheads="1" noChangeShapeType="1" noTextEdit="1"/>
                </p:cNvSpPr>
                <p:nvPr/>
              </p:nvSpPr>
              <p:spPr>
                <a:xfrm>
                  <a:off x="3429874" y="4486275"/>
                  <a:ext cx="942976" cy="381000"/>
                </a:xfrm>
                <a:prstGeom prst="roundRect">
                  <a:avLst/>
                </a:prstGeom>
                <a:blipFill rotWithShape="1">
                  <a:blip r:embed="rId9"/>
                  <a:stretch>
                    <a:fillRect/>
                  </a:stretch>
                </a:blipFill>
                <a:ln w="12700">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ounded Rectangle 28"/>
                <p:cNvSpPr/>
                <p:nvPr/>
              </p:nvSpPr>
              <p:spPr>
                <a:xfrm>
                  <a:off x="4438334" y="4486275"/>
                  <a:ext cx="589278"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1" smtClean="0">
                            <a:solidFill>
                              <a:schemeClr val="tx1"/>
                            </a:solidFill>
                            <a:latin typeface="Cambria Math"/>
                            <a:cs typeface="Arial" pitchFamily="34" charset="0"/>
                          </a:rPr>
                          <m:t>𝟏</m:t>
                        </m:r>
                      </m:oMath>
                    </m:oMathPara>
                  </a14:m>
                  <a:endParaRPr lang="en-US" b="1">
                    <a:solidFill>
                      <a:schemeClr val="tx1"/>
                    </a:solidFill>
                    <a:latin typeface="Arial" pitchFamily="34" charset="0"/>
                    <a:cs typeface="Arial" pitchFamily="34" charset="0"/>
                  </a:endParaRPr>
                </a:p>
              </p:txBody>
            </p:sp>
          </mc:Choice>
          <mc:Fallback>
            <p:sp>
              <p:nvSpPr>
                <p:cNvPr id="29" name="Rounded Rectangle 28"/>
                <p:cNvSpPr>
                  <a:spLocks noRot="1" noChangeAspect="1" noMove="1" noResize="1" noEditPoints="1" noAdjustHandles="1" noChangeArrowheads="1" noChangeShapeType="1" noTextEdit="1"/>
                </p:cNvSpPr>
                <p:nvPr/>
              </p:nvSpPr>
              <p:spPr>
                <a:xfrm>
                  <a:off x="4438334" y="4486275"/>
                  <a:ext cx="589278" cy="381000"/>
                </a:xfrm>
                <a:prstGeom prst="roundRect">
                  <a:avLst/>
                </a:prstGeom>
                <a:blipFill rotWithShape="1">
                  <a:blip r:embed="rId10"/>
                  <a:stretch>
                    <a:fillRect/>
                  </a:stretch>
                </a:blipFill>
                <a:ln w="12700">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30" name="Rounded Rectangle 29"/>
            <p:cNvSpPr/>
            <p:nvPr/>
          </p:nvSpPr>
          <p:spPr>
            <a:xfrm>
              <a:off x="5103812" y="4486275"/>
              <a:ext cx="533812"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4</a:t>
              </a:r>
              <a:endParaRPr lang="en-US" sz="1400" b="1">
                <a:solidFill>
                  <a:schemeClr val="tx1"/>
                </a:solidFill>
                <a:latin typeface="Arial" pitchFamily="34" charset="0"/>
                <a:cs typeface="Arial" pitchFamily="34" charset="0"/>
              </a:endParaRPr>
            </a:p>
          </p:txBody>
        </p:sp>
        <p:sp>
          <p:nvSpPr>
            <p:cNvPr id="31" name="Rounded Rectangle 30"/>
            <p:cNvSpPr/>
            <p:nvPr/>
          </p:nvSpPr>
          <p:spPr>
            <a:xfrm>
              <a:off x="6207838" y="4486275"/>
              <a:ext cx="533812"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1</a:t>
              </a:r>
              <a:endParaRPr lang="en-US" sz="1200" b="1">
                <a:solidFill>
                  <a:schemeClr val="tx1"/>
                </a:solidFill>
                <a:latin typeface="Arial" pitchFamily="34" charset="0"/>
                <a:cs typeface="Arial" pitchFamily="34" charset="0"/>
              </a:endParaRPr>
            </a:p>
          </p:txBody>
        </p:sp>
        <p:sp>
          <p:nvSpPr>
            <p:cNvPr id="32" name="Rounded Rectangle 31"/>
            <p:cNvSpPr/>
            <p:nvPr/>
          </p:nvSpPr>
          <p:spPr>
            <a:xfrm>
              <a:off x="6840892" y="4486275"/>
              <a:ext cx="533812"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7</a:t>
              </a:r>
              <a:endParaRPr lang="en-US" sz="1400" b="1">
                <a:solidFill>
                  <a:schemeClr val="tx1"/>
                </a:solidFill>
                <a:latin typeface="Arial" pitchFamily="34" charset="0"/>
                <a:cs typeface="Arial" pitchFamily="34" charset="0"/>
              </a:endParaRPr>
            </a:p>
          </p:txBody>
        </p:sp>
        <p:sp>
          <p:nvSpPr>
            <p:cNvPr id="33" name="Rounded Rectangle 32"/>
            <p:cNvSpPr/>
            <p:nvPr/>
          </p:nvSpPr>
          <p:spPr>
            <a:xfrm>
              <a:off x="7473947" y="4486275"/>
              <a:ext cx="533812" cy="3810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a:t>
              </a:r>
              <a:endParaRPr lang="en-US" sz="1400" b="1">
                <a:solidFill>
                  <a:schemeClr val="tx1"/>
                </a:solidFill>
                <a:latin typeface="Arial" pitchFamily="34" charset="0"/>
                <a:cs typeface="Arial" pitchFamily="34" charset="0"/>
              </a:endParaRPr>
            </a:p>
          </p:txBody>
        </p:sp>
        <p:sp>
          <p:nvSpPr>
            <p:cNvPr id="40" name="Oval 39"/>
            <p:cNvSpPr/>
            <p:nvPr/>
          </p:nvSpPr>
          <p:spPr>
            <a:xfrm>
              <a:off x="5681868" y="4531995"/>
              <a:ext cx="455969" cy="335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5400000">
              <a:off x="5836659" y="4591050"/>
              <a:ext cx="228600"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1141412" y="4374208"/>
                  <a:ext cx="1420517" cy="461665"/>
                </a:xfrm>
                <a:prstGeom prst="rect">
                  <a:avLst/>
                </a:prstGeom>
              </p:spPr>
              <p:txBody>
                <a:bodyPr wrap="none">
                  <a:spAutoFit/>
                </a:bodyPr>
                <a:lstStyle/>
                <a:p>
                  <a:pPr algn="ctr">
                    <a:defRPr/>
                  </a:pPr>
                  <a14:m>
                    <m:oMathPara xmlns:m="http://schemas.openxmlformats.org/officeDocument/2006/math">
                      <m:oMathParaPr>
                        <m:jc m:val="centerGroup"/>
                      </m:oMathParaPr>
                      <m:oMath xmlns:m="http://schemas.openxmlformats.org/officeDocument/2006/math">
                        <m:sSub>
                          <m:sSubPr>
                            <m:ctrlPr>
                              <a:rPr lang="vi-VN" b="1" i="1" smtClean="0">
                                <a:solidFill>
                                  <a:srgbClr val="C00000"/>
                                </a:solidFill>
                                <a:latin typeface="Cambria Math"/>
                                <a:cs typeface="Arial" pitchFamily="34" charset="0"/>
                              </a:rPr>
                            </m:ctrlPr>
                          </m:sSubPr>
                          <m:e>
                            <m:r>
                              <a:rPr lang="en-US" b="1" i="1">
                                <a:solidFill>
                                  <a:srgbClr val="C00000"/>
                                </a:solidFill>
                                <a:latin typeface="Cambria Math"/>
                                <a:cs typeface="Arial" pitchFamily="34" charset="0"/>
                              </a:rPr>
                              <m:t>𝒍𝒐𝒈</m:t>
                            </m:r>
                          </m:e>
                          <m:sub>
                            <m:r>
                              <a:rPr lang="en-US" b="1" i="1">
                                <a:solidFill>
                                  <a:srgbClr val="C00000"/>
                                </a:solidFill>
                                <a:latin typeface="Cambria Math"/>
                                <a:cs typeface="Arial" pitchFamily="34" charset="0"/>
                              </a:rPr>
                              <m:t>𝟏𝟒</m:t>
                            </m:r>
                          </m:sub>
                        </m:sSub>
                        <m:r>
                          <a:rPr lang="en-US" b="1" i="1">
                            <a:solidFill>
                              <a:srgbClr val="C00000"/>
                            </a:solidFill>
                            <a:latin typeface="Cambria Math"/>
                            <a:cs typeface="Arial" pitchFamily="34" charset="0"/>
                          </a:rPr>
                          <m:t>𝟏𝟕</m:t>
                        </m:r>
                      </m:oMath>
                    </m:oMathPara>
                  </a14:m>
                  <a:endParaRPr lang="vi-VN" b="1">
                    <a:solidFill>
                      <a:srgbClr val="C00000"/>
                    </a:solidFill>
                    <a:latin typeface="Arial" pitchFamily="34" charset="0"/>
                    <a:cs typeface="Arial"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141412" y="4374208"/>
                  <a:ext cx="1420517" cy="461665"/>
                </a:xfrm>
                <a:prstGeom prst="rect">
                  <a:avLst/>
                </a:prstGeom>
                <a:blipFill rotWithShape="1">
                  <a:blip r:embed="rId11"/>
                  <a:stretch>
                    <a:fillRect l="-3004" b="-21333"/>
                  </a:stretch>
                </a:blipFill>
              </p:spPr>
              <p:txBody>
                <a:bodyPr/>
                <a:lstStyle/>
                <a:p>
                  <a:r>
                    <a:rPr lang="en-US">
                      <a:noFill/>
                    </a:rPr>
                    <a:t> </a:t>
                  </a:r>
                </a:p>
              </p:txBody>
            </p:sp>
          </mc:Fallback>
        </mc:AlternateContent>
        <p:sp>
          <p:nvSpPr>
            <p:cNvPr id="17" name="Rectangle 16"/>
            <p:cNvSpPr/>
            <p:nvPr/>
          </p:nvSpPr>
          <p:spPr>
            <a:xfrm>
              <a:off x="8527945" y="4442460"/>
              <a:ext cx="1681871" cy="400110"/>
            </a:xfrm>
            <a:prstGeom prst="rect">
              <a:avLst/>
            </a:prstGeom>
          </p:spPr>
          <p:txBody>
            <a:bodyPr wrap="none">
              <a:spAutoFit/>
            </a:bodyPr>
            <a:lstStyle/>
            <a:p>
              <a:pPr algn="ctr">
                <a:defRPr/>
              </a:pPr>
              <a:r>
                <a:rPr lang="en-US" sz="2000" b="1">
                  <a:latin typeface="Arial" pitchFamily="34" charset="0"/>
                  <a:cs typeface="Arial" pitchFamily="34" charset="0"/>
                </a:rPr>
                <a:t>1,073570215</a:t>
              </a:r>
            </a:p>
          </p:txBody>
        </p:sp>
        <mc:AlternateContent xmlns:mc="http://schemas.openxmlformats.org/markup-compatibility/2006">
          <mc:Choice xmlns:a14="http://schemas.microsoft.com/office/drawing/2010/main" Requires="a14">
            <p:sp>
              <p:nvSpPr>
                <p:cNvPr id="26" name="Rectangle 25"/>
                <p:cNvSpPr/>
                <p:nvPr/>
              </p:nvSpPr>
              <p:spPr>
                <a:xfrm>
                  <a:off x="10281150" y="4411682"/>
                  <a:ext cx="1616660" cy="461665"/>
                </a:xfrm>
                <a:prstGeom prst="rect">
                  <a:avLst/>
                </a:prstGeom>
              </p:spPr>
              <p:txBody>
                <a:bodyPr wrap="none">
                  <a:spAutoFit/>
                </a:bodyPr>
                <a:lstStyle/>
                <a:p>
                  <a:pPr algn="ctr">
                    <a:defRPr/>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ea typeface="Cambria Math"/>
                            <a:cs typeface="Arial" pitchFamily="34" charset="0"/>
                          </a:rPr>
                          <m:t>≈</m:t>
                        </m:r>
                        <m:r>
                          <a:rPr lang="en-US" b="1" i="1" smtClean="0">
                            <a:solidFill>
                              <a:srgbClr val="C00000"/>
                            </a:solidFill>
                            <a:latin typeface="Cambria Math"/>
                            <a:ea typeface="Cambria Math"/>
                            <a:cs typeface="Arial" pitchFamily="34" charset="0"/>
                          </a:rPr>
                          <m:t>𝟏</m:t>
                        </m:r>
                        <m:r>
                          <a:rPr lang="en-US" b="1" i="1" smtClean="0">
                            <a:solidFill>
                              <a:srgbClr val="C00000"/>
                            </a:solidFill>
                            <a:latin typeface="Cambria Math"/>
                            <a:ea typeface="Cambria Math"/>
                            <a:cs typeface="Arial" pitchFamily="34" charset="0"/>
                          </a:rPr>
                          <m:t>,</m:t>
                        </m:r>
                        <m:r>
                          <a:rPr lang="en-US" b="1" i="1" smtClean="0">
                            <a:solidFill>
                              <a:srgbClr val="C00000"/>
                            </a:solidFill>
                            <a:latin typeface="Cambria Math"/>
                            <a:ea typeface="Cambria Math"/>
                            <a:cs typeface="Arial" pitchFamily="34" charset="0"/>
                          </a:rPr>
                          <m:t>𝟎𝟕𝟑𝟔</m:t>
                        </m:r>
                      </m:oMath>
                    </m:oMathPara>
                  </a14:m>
                  <a:endParaRPr lang="en-US" sz="2000" b="1">
                    <a:solidFill>
                      <a:srgbClr val="C00000"/>
                    </a:solidFill>
                    <a:latin typeface="Arial" pitchFamily="34" charset="0"/>
                    <a:cs typeface="Arial"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10281150" y="4411682"/>
                  <a:ext cx="1616660" cy="461665"/>
                </a:xfrm>
                <a:prstGeom prst="rect">
                  <a:avLst/>
                </a:prstGeom>
                <a:blipFill rotWithShape="1">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6289167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227226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27012" y="771525"/>
            <a:ext cx="11664793" cy="1319855"/>
            <a:chOff x="227012" y="771525"/>
            <a:chExt cx="11664793" cy="1319855"/>
          </a:xfrm>
        </p:grpSpPr>
        <p:sp>
          <p:nvSpPr>
            <p:cNvPr id="16" name="Rounded Rectangle 15"/>
            <p:cNvSpPr/>
            <p:nvPr/>
          </p:nvSpPr>
          <p:spPr>
            <a:xfrm>
              <a:off x="1714587" y="819150"/>
              <a:ext cx="10177218" cy="1219200"/>
            </a:xfrm>
            <a:prstGeom prst="roundRect">
              <a:avLst>
                <a:gd name="adj" fmla="val 4140"/>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7</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2051771" y="975802"/>
              <a:ext cx="9677400" cy="553976"/>
            </a:xfrm>
            <a:prstGeom prst="rect">
              <a:avLst/>
            </a:prstGeom>
            <a:noFill/>
          </p:spPr>
          <p:txBody>
            <a:bodyPr wrap="square" lIns="121899" tIns="60949" rIns="121899" bIns="60949" rtlCol="0">
              <a:spAutoFit/>
            </a:bodyPr>
            <a:lstStyle/>
            <a:p>
              <a:pPr algn="just"/>
              <a:r>
                <a:rPr lang="en-US" sz="2800" b="1" smtClean="0">
                  <a:latin typeface="Arial" pitchFamily="34" charset="0"/>
                  <a:cs typeface="Arial" pitchFamily="34" charset="0"/>
                </a:rPr>
                <a:t>Giải bài toán trong tình huống mở đầu</a:t>
              </a:r>
              <a:endParaRPr lang="vi-VN" sz="2800" b="1">
                <a:latin typeface="Arial" pitchFamily="34" charset="0"/>
                <a:cs typeface="Arial" pitchFamily="34" charset="0"/>
              </a:endParaRPr>
            </a:p>
          </p:txBody>
        </p:sp>
      </p:grpSp>
      <p:sp>
        <p:nvSpPr>
          <p:cNvPr id="22" name="AutoShape 4"/>
          <p:cNvSpPr>
            <a:spLocks noChangeArrowheads="1"/>
          </p:cNvSpPr>
          <p:nvPr/>
        </p:nvSpPr>
        <p:spPr bwMode="gray">
          <a:xfrm>
            <a:off x="227012" y="95249"/>
            <a:ext cx="693420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3</a:t>
            </a:r>
            <a:r>
              <a:rPr lang="en-US" sz="2000" b="1" smtClean="0">
                <a:solidFill>
                  <a:schemeClr val="bg1"/>
                </a:solidFill>
                <a:latin typeface="Arial" pitchFamily="34" charset="0"/>
                <a:cs typeface="Arial" pitchFamily="34" charset="0"/>
              </a:rPr>
              <a:t> . LÔGARIT THẬP PHÂN VÀ LÔGARIT TỰ NHIÊN</a:t>
            </a:r>
            <a:endParaRPr lang="vi-VN" sz="20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0" name="TextBox 29"/>
              <p:cNvSpPr txBox="1"/>
              <p:nvPr/>
            </p:nvSpPr>
            <p:spPr>
              <a:xfrm>
                <a:off x="1752756" y="2748586"/>
                <a:ext cx="9294656" cy="461665"/>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Ta có :  </a:t>
                </a:r>
                <a14:m>
                  <m:oMath xmlns:m="http://schemas.openxmlformats.org/officeDocument/2006/math">
                    <m:r>
                      <a:rPr lang="en-US" b="1" i="1" smtClean="0">
                        <a:latin typeface="Cambria Math"/>
                        <a:cs typeface="Arial" pitchFamily="34" charset="0"/>
                      </a:rPr>
                      <m:t>𝑨</m:t>
                    </m:r>
                    <m:r>
                      <a:rPr lang="en-US" b="1" i="1" smtClean="0">
                        <a:latin typeface="Cambria Math"/>
                        <a:cs typeface="Arial" pitchFamily="34" charset="0"/>
                      </a:rPr>
                      <m:t>=</m:t>
                    </m:r>
                    <m:r>
                      <a:rPr lang="en-US" b="1" i="1" smtClean="0">
                        <a:latin typeface="Cambria Math"/>
                        <a:cs typeface="Arial" pitchFamily="34" charset="0"/>
                      </a:rPr>
                      <m:t>𝟏𝟎𝟎</m:t>
                    </m:r>
                    <m:r>
                      <a:rPr lang="en-US" b="1" i="1" smtClean="0">
                        <a:latin typeface="Cambria Math"/>
                        <a:cs typeface="Arial" pitchFamily="34" charset="0"/>
                      </a:rPr>
                      <m:t>.</m:t>
                    </m:r>
                    <m:sSup>
                      <m:sSupPr>
                        <m:ctrlPr>
                          <a:rPr lang="en-US" b="1" i="1" smtClean="0">
                            <a:latin typeface="Cambria Math"/>
                            <a:cs typeface="Arial" pitchFamily="34" charset="0"/>
                          </a:rPr>
                        </m:ctrlPr>
                      </m:sSupPr>
                      <m:e>
                        <m:d>
                          <m:dPr>
                            <m:ctrlPr>
                              <a:rPr lang="en-US" b="1" i="1" smtClean="0">
                                <a:latin typeface="Cambria Math"/>
                                <a:cs typeface="Arial" pitchFamily="34" charset="0"/>
                              </a:rPr>
                            </m:ctrlPr>
                          </m:dPr>
                          <m:e>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𝟎𝟔</m:t>
                            </m:r>
                          </m:e>
                        </m:d>
                      </m:e>
                      <m:sup>
                        <m:r>
                          <a:rPr lang="en-US" b="1" i="1" smtClean="0">
                            <a:latin typeface="Cambria Math"/>
                            <a:cs typeface="Arial" pitchFamily="34" charset="0"/>
                          </a:rPr>
                          <m:t>𝒏</m:t>
                        </m:r>
                      </m:sup>
                    </m:sSup>
                    <m:r>
                      <a:rPr lang="en-US" b="1" i="1" smtClean="0">
                        <a:latin typeface="Cambria Math"/>
                        <a:cs typeface="Arial" pitchFamily="34" charset="0"/>
                      </a:rPr>
                      <m:t>=</m:t>
                    </m:r>
                    <m:r>
                      <a:rPr lang="en-US" b="1" i="1" smtClean="0">
                        <a:latin typeface="Cambria Math"/>
                        <a:cs typeface="Arial" pitchFamily="34" charset="0"/>
                      </a:rPr>
                      <m:t>𝟏𝟎𝟎</m:t>
                    </m:r>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𝟎𝟔</m:t>
                        </m:r>
                      </m:e>
                      <m:sup>
                        <m:r>
                          <a:rPr lang="en-US" b="1" i="1" smtClean="0">
                            <a:latin typeface="Cambria Math"/>
                            <a:cs typeface="Arial" pitchFamily="34" charset="0"/>
                          </a:rPr>
                          <m:t>𝒏</m:t>
                        </m:r>
                      </m:sup>
                    </m:sSup>
                  </m:oMath>
                </a14:m>
                <a:endParaRPr lang="vi-VN" b="1">
                  <a:latin typeface="Arial" pitchFamily="34" charset="0"/>
                  <a:cs typeface="Arial"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1752756" y="2748586"/>
                <a:ext cx="9294656" cy="461665"/>
              </a:xfrm>
              <a:prstGeom prst="rect">
                <a:avLst/>
              </a:prstGeom>
              <a:blipFill rotWithShape="1">
                <a:blip r:embed="rId5"/>
                <a:stretch>
                  <a:fillRect l="-919" t="-9211" b="-30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2051770" y="3281986"/>
                <a:ext cx="8985815" cy="847220"/>
              </a:xfrm>
              <a:prstGeom prst="rect">
                <a:avLst/>
              </a:prstGeom>
              <a:noFill/>
            </p:spPr>
            <p:txBody>
              <a:bodyPr wrap="square" rtlCol="0">
                <a:spAutoFit/>
              </a:bodyPr>
              <a:lstStyle/>
              <a:p>
                <a:r>
                  <a:rPr lang="en-US" b="1" smtClean="0">
                    <a:latin typeface="Arial" pitchFamily="34" charset="0"/>
                    <a:cs typeface="Arial" pitchFamily="34" charset="0"/>
                  </a:rPr>
                  <a:t>Với </a:t>
                </a:r>
                <a14:m>
                  <m:oMath xmlns:m="http://schemas.openxmlformats.org/officeDocument/2006/math">
                    <m:r>
                      <a:rPr lang="en-US" b="1" i="1" smtClean="0">
                        <a:latin typeface="Cambria Math"/>
                        <a:cs typeface="Arial" pitchFamily="34" charset="0"/>
                      </a:rPr>
                      <m:t>𝑨</m:t>
                    </m:r>
                    <m:r>
                      <a:rPr lang="en-US" b="1" i="1" smtClean="0">
                        <a:latin typeface="Cambria Math"/>
                        <a:cs typeface="Arial" pitchFamily="34" charset="0"/>
                      </a:rPr>
                      <m:t>=</m:t>
                    </m:r>
                    <m:r>
                      <a:rPr lang="en-US" b="1" i="1" smtClean="0">
                        <a:latin typeface="Cambria Math"/>
                        <a:cs typeface="Arial" pitchFamily="34" charset="0"/>
                      </a:rPr>
                      <m:t>𝟏𝟓𝟎</m:t>
                    </m:r>
                  </m:oMath>
                </a14:m>
                <a:r>
                  <a:rPr lang="en-US" b="1" smtClean="0">
                    <a:latin typeface="Arial" pitchFamily="34" charset="0"/>
                    <a:cs typeface="Arial" pitchFamily="34" charset="0"/>
                  </a:rPr>
                  <a:t> , ta có : </a:t>
                </a:r>
                <a14:m>
                  <m:oMath xmlns:m="http://schemas.openxmlformats.org/officeDocument/2006/math">
                    <m:r>
                      <a:rPr lang="en-US" b="1" i="1" smtClean="0">
                        <a:latin typeface="Cambria Math"/>
                        <a:cs typeface="Arial" pitchFamily="34" charset="0"/>
                      </a:rPr>
                      <m:t>𝟏𝟎𝟎</m:t>
                    </m:r>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𝟎𝟔</m:t>
                        </m:r>
                      </m:e>
                      <m:sup>
                        <m:r>
                          <a:rPr lang="en-US" b="1" i="1" smtClean="0">
                            <a:latin typeface="Cambria Math"/>
                            <a:cs typeface="Arial" pitchFamily="34" charset="0"/>
                          </a:rPr>
                          <m:t>𝒏</m:t>
                        </m:r>
                      </m:sup>
                    </m:sSup>
                    <m:r>
                      <a:rPr lang="en-US" b="1" i="1" smtClean="0">
                        <a:latin typeface="Cambria Math"/>
                        <a:cs typeface="Arial" pitchFamily="34" charset="0"/>
                      </a:rPr>
                      <m:t>=</m:t>
                    </m:r>
                    <m:r>
                      <a:rPr lang="en-US" b="1" i="1" smtClean="0">
                        <a:latin typeface="Cambria Math"/>
                        <a:cs typeface="Arial" pitchFamily="34" charset="0"/>
                      </a:rPr>
                      <m:t>𝟏𝟓𝟎</m:t>
                    </m:r>
                  </m:oMath>
                </a14:m>
                <a:r>
                  <a:rPr lang="en-US" b="1" smtClean="0">
                    <a:latin typeface="Arial" pitchFamily="34" charset="0"/>
                    <a:cs typeface="Arial" pitchFamily="34" charset="0"/>
                  </a:rPr>
                  <a:t> hay </a:t>
                </a:r>
                <a14:m>
                  <m:oMath xmlns:m="http://schemas.openxmlformats.org/officeDocument/2006/math">
                    <m:sSup>
                      <m:sSupPr>
                        <m:ctrlPr>
                          <a:rPr lang="en-US" b="1" i="1" smtClean="0">
                            <a:latin typeface="Cambria Math"/>
                            <a:cs typeface="Arial" pitchFamily="34" charset="0"/>
                          </a:rPr>
                        </m:ctrlPr>
                      </m:sSupPr>
                      <m:e>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𝟎𝟔</m:t>
                        </m:r>
                      </m:e>
                      <m:sup>
                        <m:r>
                          <a:rPr lang="en-US" b="1" i="1" smtClean="0">
                            <a:latin typeface="Cambria Math"/>
                            <a:cs typeface="Arial" pitchFamily="34" charset="0"/>
                          </a:rPr>
                          <m:t>𝒏</m:t>
                        </m:r>
                      </m:sup>
                    </m:sSup>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𝟓</m:t>
                    </m:r>
                  </m:oMath>
                </a14:m>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Suy ra </a:t>
                </a:r>
                <a14:m>
                  <m:oMath xmlns:m="http://schemas.openxmlformats.org/officeDocument/2006/math">
                    <m:r>
                      <a:rPr lang="en-US" b="1" i="1" smtClean="0">
                        <a:latin typeface="Cambria Math"/>
                        <a:cs typeface="Arial" pitchFamily="34" charset="0"/>
                      </a:rPr>
                      <m:t>𝒏</m:t>
                    </m:r>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𝒍𝒐𝒈</m:t>
                        </m:r>
                      </m:e>
                      <m:sub>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𝟎𝟔</m:t>
                        </m:r>
                      </m:sub>
                    </m:sSub>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𝟔</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𝟗𝟔</m:t>
                    </m:r>
                  </m:oMath>
                </a14:m>
                <a:endParaRPr lang="vi-VN" b="1">
                  <a:latin typeface="Arial" pitchFamily="34" charset="0"/>
                  <a:cs typeface="Arial"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2051770" y="3281986"/>
                <a:ext cx="8985815" cy="847220"/>
              </a:xfrm>
              <a:prstGeom prst="rect">
                <a:avLst/>
              </a:prstGeom>
              <a:blipFill rotWithShape="1">
                <a:blip r:embed="rId6"/>
                <a:stretch>
                  <a:fillRect l="-1085" t="-5036" b="-136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2079059" y="4129206"/>
                <a:ext cx="8985815" cy="830997"/>
              </a:xfrm>
              <a:prstGeom prst="rect">
                <a:avLst/>
              </a:prstGeom>
              <a:noFill/>
            </p:spPr>
            <p:txBody>
              <a:bodyPr wrap="square" rtlCol="0">
                <a:spAutoFit/>
              </a:bodyPr>
              <a:lstStyle/>
              <a:p>
                <a:r>
                  <a:rPr lang="en-US" b="1" smtClean="0">
                    <a:latin typeface="Arial" pitchFamily="34" charset="0"/>
                    <a:cs typeface="Arial" pitchFamily="34" charset="0"/>
                  </a:rPr>
                  <a:t>Vì gửi tiết kiệm kì hạn 12 tháng nên n phải là số nguyên . </a:t>
                </a:r>
              </a:p>
              <a:p>
                <a:r>
                  <a:rPr lang="en-US" b="1" smtClean="0">
                    <a:latin typeface="Arial" pitchFamily="34" charset="0"/>
                    <a:cs typeface="Arial" pitchFamily="34" charset="0"/>
                  </a:rPr>
                  <a:t>Do đó ta chọn </a:t>
                </a:r>
                <a14:m>
                  <m:oMath xmlns:m="http://schemas.openxmlformats.org/officeDocument/2006/math">
                    <m:r>
                      <a:rPr lang="en-US" b="1" i="1" smtClean="0">
                        <a:latin typeface="Cambria Math"/>
                        <a:cs typeface="Arial" pitchFamily="34" charset="0"/>
                      </a:rPr>
                      <m:t>𝒏</m:t>
                    </m:r>
                    <m:r>
                      <a:rPr lang="en-US" b="1" i="1" smtClean="0">
                        <a:latin typeface="Cambria Math"/>
                        <a:cs typeface="Arial" pitchFamily="34" charset="0"/>
                      </a:rPr>
                      <m:t>=</m:t>
                    </m:r>
                    <m:r>
                      <a:rPr lang="en-US" b="1" i="1" smtClean="0">
                        <a:solidFill>
                          <a:schemeClr val="accent2">
                            <a:lumMod val="75000"/>
                          </a:schemeClr>
                        </a:solidFill>
                        <a:latin typeface="Cambria Math"/>
                        <a:cs typeface="Arial" pitchFamily="34" charset="0"/>
                      </a:rPr>
                      <m:t>𝟕</m:t>
                    </m:r>
                  </m:oMath>
                </a14:m>
                <a:endParaRPr lang="vi-VN" b="1">
                  <a:solidFill>
                    <a:schemeClr val="accent2">
                      <a:lumMod val="75000"/>
                    </a:schemeClr>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2079059" y="4129206"/>
                <a:ext cx="8985815" cy="830997"/>
              </a:xfrm>
              <a:prstGeom prst="rect">
                <a:avLst/>
              </a:prstGeom>
              <a:blipFill rotWithShape="1">
                <a:blip r:embed="rId7"/>
                <a:stretch>
                  <a:fillRect l="-1018" t="-5109" b="-16058"/>
                </a:stretch>
              </a:blipFill>
            </p:spPr>
            <p:txBody>
              <a:bodyPr/>
              <a:lstStyle/>
              <a:p>
                <a:r>
                  <a:rPr lang="en-US">
                    <a:noFill/>
                  </a:rPr>
                  <a:t> </a:t>
                </a:r>
              </a:p>
            </p:txBody>
          </p:sp>
        </mc:Fallback>
      </mc:AlternateContent>
      <p:sp>
        <p:nvSpPr>
          <p:cNvPr id="15" name="TextBox 14"/>
          <p:cNvSpPr txBox="1"/>
          <p:nvPr/>
        </p:nvSpPr>
        <p:spPr>
          <a:xfrm>
            <a:off x="2079059" y="4960203"/>
            <a:ext cx="8985815" cy="830997"/>
          </a:xfrm>
          <a:prstGeom prst="rect">
            <a:avLst/>
          </a:prstGeom>
          <a:noFill/>
        </p:spPr>
        <p:txBody>
          <a:bodyPr wrap="square" rtlCol="0">
            <a:spAutoFit/>
          </a:bodyPr>
          <a:lstStyle/>
          <a:p>
            <a:r>
              <a:rPr lang="en-US" b="1" smtClean="0">
                <a:latin typeface="Arial" pitchFamily="34" charset="0"/>
                <a:cs typeface="Arial" pitchFamily="34" charset="0"/>
              </a:rPr>
              <a:t>Vậy sau ít nhất </a:t>
            </a:r>
            <a:r>
              <a:rPr lang="en-US" b="1" smtClean="0">
                <a:solidFill>
                  <a:schemeClr val="accent2">
                    <a:lumMod val="75000"/>
                  </a:schemeClr>
                </a:solidFill>
                <a:latin typeface="Arial" pitchFamily="34" charset="0"/>
                <a:cs typeface="Arial" pitchFamily="34" charset="0"/>
              </a:rPr>
              <a:t>7</a:t>
            </a:r>
            <a:r>
              <a:rPr lang="en-US" b="1" smtClean="0">
                <a:latin typeface="Arial" pitchFamily="34" charset="0"/>
                <a:cs typeface="Arial" pitchFamily="34" charset="0"/>
              </a:rPr>
              <a:t> năm thì bác An nhận được số tiền ít nhất là 150 triệu đồng.</a:t>
            </a:r>
            <a:endParaRPr lang="vi-VN" b="1">
              <a:latin typeface="Arial" pitchFamily="34" charset="0"/>
              <a:cs typeface="Arial" pitchFamily="34" charset="0"/>
            </a:endParaRPr>
          </a:p>
        </p:txBody>
      </p:sp>
    </p:spTree>
    <p:extLst>
      <p:ext uri="{BB962C8B-B14F-4D97-AF65-F5344CB8AC3E}">
        <p14:creationId xmlns:p14="http://schemas.microsoft.com/office/powerpoint/2010/main" val="42665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2"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2" y="3276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28575"/>
            <a:ext cx="11782531" cy="3093102"/>
            <a:chOff x="150812" y="630257"/>
            <a:chExt cx="11782531" cy="3093102"/>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54082"/>
              <a:ext cx="9801331" cy="296927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08212" y="830282"/>
              <a:ext cx="9725130" cy="2893077"/>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Cô Hương gửi tiết kiệm 100 triệu đồng với lãi suất 6% một năm</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algn="just"/>
              <a:r>
                <a:rPr lang="vi-VN" sz="2000" b="1" smtClean="0">
                  <a:latin typeface="Arial" pitchFamily="34" charset="0"/>
                  <a:cs typeface="Arial" pitchFamily="34" charset="0"/>
                </a:rPr>
                <a:t>a) Tính </a:t>
              </a:r>
              <a:r>
                <a:rPr lang="vi-VN" sz="2000" b="1">
                  <a:latin typeface="Arial" pitchFamily="34" charset="0"/>
                  <a:cs typeface="Arial" pitchFamily="34" charset="0"/>
                </a:rPr>
                <a:t>số tiền cô Hương thu được (cả vốn lẫn lãi) sau 1 năm, nếu lãi suất được tính theo một trong các thể thức sau</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342900" indent="-342900" algn="just">
                <a:buFontTx/>
                <a:buChar char="-"/>
              </a:pPr>
              <a:r>
                <a:rPr lang="vi-VN" sz="2000" b="1" smtClean="0">
                  <a:latin typeface="Arial" pitchFamily="34" charset="0"/>
                  <a:cs typeface="Arial" pitchFamily="34" charset="0"/>
                </a:rPr>
                <a:t>Lãi </a:t>
              </a:r>
              <a:r>
                <a:rPr lang="vi-VN" sz="2000" b="1">
                  <a:latin typeface="Arial" pitchFamily="34" charset="0"/>
                  <a:cs typeface="Arial" pitchFamily="34" charset="0"/>
                </a:rPr>
                <a:t>kép kì hạn 12 tháng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342900" indent="-342900" algn="just">
                <a:buFontTx/>
                <a:buChar char="-"/>
              </a:pPr>
              <a:r>
                <a:rPr lang="vi-VN" sz="2000" b="1">
                  <a:latin typeface="Arial" pitchFamily="34" charset="0"/>
                  <a:cs typeface="Arial" pitchFamily="34" charset="0"/>
                </a:rPr>
                <a:t>Lãi kép kì hạn 1 tháng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342900" indent="-342900" algn="just">
                <a:buFontTx/>
                <a:buChar char="-"/>
              </a:pPr>
              <a:r>
                <a:rPr lang="vi-VN" sz="2000" b="1">
                  <a:latin typeface="Arial" pitchFamily="34" charset="0"/>
                  <a:cs typeface="Arial" pitchFamily="34" charset="0"/>
                </a:rPr>
                <a:t>Lãi kép liên tục</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algn="just"/>
              <a:r>
                <a:rPr lang="vi-VN" sz="2000" b="1">
                  <a:latin typeface="Arial" pitchFamily="34" charset="0"/>
                  <a:cs typeface="Arial" pitchFamily="34" charset="0"/>
                </a:rPr>
                <a:t>b) Tính thời gian cần thiết để cô Hương thu được số tiền (cả vốn lẫn lãi) là 150 triệu đồng nếu gửi theo thẻ thức lãi kép liên tục (làm tròn kết quả đến chữ số thập phân thứ nhất</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884" y="1003196"/>
              <a:ext cx="1506396" cy="75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1957354" y="3657600"/>
            <a:ext cx="8985815" cy="769441"/>
          </a:xfrm>
          <a:prstGeom prst="rect">
            <a:avLst/>
          </a:prstGeom>
          <a:noFill/>
        </p:spPr>
        <p:txBody>
          <a:bodyPr wrap="square" rtlCol="0">
            <a:spAutoFit/>
          </a:bodyPr>
          <a:lstStyle/>
          <a:p>
            <a:r>
              <a:rPr lang="vi-VN" sz="2200" b="1">
                <a:latin typeface="Arial" pitchFamily="34" charset="0"/>
                <a:cs typeface="Arial" pitchFamily="34" charset="0"/>
              </a:rPr>
              <a:t>a) Số tiền cô Hương thu được (cả vốn lẫn lãi) sau 1 năm, nếu lãi suất được tính theo lãi kép kì hạn 12 tháng là</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79361992"/>
              </p:ext>
            </p:extLst>
          </p:nvPr>
        </p:nvGraphicFramePr>
        <p:xfrm>
          <a:off x="4265612" y="4343400"/>
          <a:ext cx="2722365" cy="993171"/>
        </p:xfrm>
        <a:graphic>
          <a:graphicData uri="http://schemas.openxmlformats.org/presentationml/2006/ole">
            <mc:AlternateContent xmlns:mc="http://schemas.openxmlformats.org/markup-compatibility/2006">
              <mc:Choice xmlns:v="urn:schemas-microsoft-com:vml" Requires="v">
                <p:oleObj spid="_x0000_s47121" name="Equation" r:id="rId7" imgW="1396800" imgH="507960" progId="Equation.DSMT4">
                  <p:embed/>
                </p:oleObj>
              </mc:Choice>
              <mc:Fallback>
                <p:oleObj name="Equation" r:id="rId7" imgW="1396800" imgH="507960" progId="Equation.DSMT4">
                  <p:embed/>
                  <p:pic>
                    <p:nvPicPr>
                      <p:cNvPr id="0" name="Object 25"/>
                      <p:cNvPicPr>
                        <a:picLocks noChangeAspect="1" noChangeArrowheads="1"/>
                      </p:cNvPicPr>
                      <p:nvPr/>
                    </p:nvPicPr>
                    <p:blipFill>
                      <a:blip r:embed="rId8"/>
                      <a:srcRect/>
                      <a:stretch>
                        <a:fillRect/>
                      </a:stretch>
                    </p:blipFill>
                    <p:spPr bwMode="auto">
                      <a:xfrm>
                        <a:off x="4265612" y="4343400"/>
                        <a:ext cx="2722365" cy="99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7070777" y="4648200"/>
            <a:ext cx="1801814" cy="400110"/>
          </a:xfrm>
          <a:prstGeom prst="rect">
            <a:avLst/>
          </a:prstGeom>
          <a:noFill/>
        </p:spPr>
        <p:txBody>
          <a:bodyPr wrap="square" rtlCol="0">
            <a:spAutoFit/>
          </a:bodyPr>
          <a:lstStyle/>
          <a:p>
            <a:r>
              <a:rPr lang="en-US" sz="2000" b="1" smtClean="0">
                <a:latin typeface="Arial" pitchFamily="34" charset="0"/>
                <a:cs typeface="Arial" pitchFamily="34" charset="0"/>
              </a:rPr>
              <a:t>(triệu đồng)</a:t>
            </a:r>
            <a:endParaRPr lang="vi-VN" sz="2000" b="1">
              <a:latin typeface="Arial" pitchFamily="34" charset="0"/>
              <a:cs typeface="Arial" pitchFamily="34" charset="0"/>
            </a:endParaRPr>
          </a:p>
        </p:txBody>
      </p:sp>
      <p:sp>
        <p:nvSpPr>
          <p:cNvPr id="13" name="TextBox 12"/>
          <p:cNvSpPr txBox="1"/>
          <p:nvPr/>
        </p:nvSpPr>
        <p:spPr>
          <a:xfrm>
            <a:off x="1957353" y="5181600"/>
            <a:ext cx="8985815" cy="769441"/>
          </a:xfrm>
          <a:prstGeom prst="rect">
            <a:avLst/>
          </a:prstGeom>
          <a:noFill/>
        </p:spPr>
        <p:txBody>
          <a:bodyPr wrap="square" rtlCol="0">
            <a:spAutoFit/>
          </a:bodyPr>
          <a:lstStyle/>
          <a:p>
            <a:r>
              <a:rPr lang="vi-VN" sz="2200" b="1">
                <a:latin typeface="Arial" pitchFamily="34" charset="0"/>
                <a:cs typeface="Arial" pitchFamily="34" charset="0"/>
              </a:rPr>
              <a:t>Số tiền cô Hương thu được (cả vốn lẫn lãi) sau 1 năm, nếu lãi suất được tính theo lãi kép kì hạn 1 tháng là</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734177587"/>
              </p:ext>
            </p:extLst>
          </p:nvPr>
        </p:nvGraphicFramePr>
        <p:xfrm>
          <a:off x="3646488" y="5864225"/>
          <a:ext cx="3960812" cy="993775"/>
        </p:xfrm>
        <a:graphic>
          <a:graphicData uri="http://schemas.openxmlformats.org/presentationml/2006/ole">
            <mc:AlternateContent xmlns:mc="http://schemas.openxmlformats.org/markup-compatibility/2006">
              <mc:Choice xmlns:v="urn:schemas-microsoft-com:vml" Requires="v">
                <p:oleObj spid="_x0000_s47122" name="Equation" r:id="rId9" imgW="2031840" imgH="507960" progId="Equation.DSMT4">
                  <p:embed/>
                </p:oleObj>
              </mc:Choice>
              <mc:Fallback>
                <p:oleObj name="Equation" r:id="rId9" imgW="2031840" imgH="507960" progId="Equation.DSMT4">
                  <p:embed/>
                  <p:pic>
                    <p:nvPicPr>
                      <p:cNvPr id="0" name=""/>
                      <p:cNvPicPr>
                        <a:picLocks noChangeAspect="1" noChangeArrowheads="1"/>
                      </p:cNvPicPr>
                      <p:nvPr/>
                    </p:nvPicPr>
                    <p:blipFill>
                      <a:blip r:embed="rId10"/>
                      <a:srcRect/>
                      <a:stretch>
                        <a:fillRect/>
                      </a:stretch>
                    </p:blipFill>
                    <p:spPr bwMode="auto">
                      <a:xfrm>
                        <a:off x="3646488" y="5864225"/>
                        <a:ext cx="3960812"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7694612" y="6172200"/>
            <a:ext cx="1801814" cy="400110"/>
          </a:xfrm>
          <a:prstGeom prst="rect">
            <a:avLst/>
          </a:prstGeom>
          <a:noFill/>
        </p:spPr>
        <p:txBody>
          <a:bodyPr wrap="square" rtlCol="0">
            <a:spAutoFit/>
          </a:bodyPr>
          <a:lstStyle/>
          <a:p>
            <a:r>
              <a:rPr lang="en-US" sz="2000" b="1" smtClean="0">
                <a:latin typeface="Arial" pitchFamily="34" charset="0"/>
                <a:cs typeface="Arial" pitchFamily="34" charset="0"/>
              </a:rPr>
              <a:t>(triệu đồng)</a:t>
            </a:r>
            <a:endParaRPr lang="vi-VN" sz="2000" b="1">
              <a:latin typeface="Arial" pitchFamily="34" charset="0"/>
              <a:cs typeface="Arial" pitchFamily="34" charset="0"/>
            </a:endParaRPr>
          </a:p>
        </p:txBody>
      </p:sp>
    </p:spTree>
    <p:extLst>
      <p:ext uri="{BB962C8B-B14F-4D97-AF65-F5344CB8AC3E}">
        <p14:creationId xmlns:p14="http://schemas.microsoft.com/office/powerpoint/2010/main" val="2001713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0812" y="28575"/>
            <a:ext cx="11782531" cy="3093102"/>
            <a:chOff x="150812" y="630257"/>
            <a:chExt cx="11782531" cy="3093102"/>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54082"/>
              <a:ext cx="9801331" cy="296927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08212" y="830282"/>
              <a:ext cx="9725130" cy="2893077"/>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Cô Hương gửi tiết kiệm 100 triệu đồng với lãi suất 6% một năm</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algn="just"/>
              <a:r>
                <a:rPr lang="vi-VN" sz="2000" b="1" smtClean="0">
                  <a:latin typeface="Arial" pitchFamily="34" charset="0"/>
                  <a:cs typeface="Arial" pitchFamily="34" charset="0"/>
                </a:rPr>
                <a:t>a) Tính </a:t>
              </a:r>
              <a:r>
                <a:rPr lang="vi-VN" sz="2000" b="1">
                  <a:latin typeface="Arial" pitchFamily="34" charset="0"/>
                  <a:cs typeface="Arial" pitchFamily="34" charset="0"/>
                </a:rPr>
                <a:t>số tiền cô Hương thu được (cả vốn lẫn lãi) sau 1 năm, nếu lãi suất được tính theo một trong các thể thức sau</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342900" indent="-342900" algn="just">
                <a:buFontTx/>
                <a:buChar char="-"/>
              </a:pPr>
              <a:r>
                <a:rPr lang="vi-VN" sz="2000" b="1" smtClean="0">
                  <a:latin typeface="Arial" pitchFamily="34" charset="0"/>
                  <a:cs typeface="Arial" pitchFamily="34" charset="0"/>
                </a:rPr>
                <a:t>Lãi </a:t>
              </a:r>
              <a:r>
                <a:rPr lang="vi-VN" sz="2000" b="1">
                  <a:latin typeface="Arial" pitchFamily="34" charset="0"/>
                  <a:cs typeface="Arial" pitchFamily="34" charset="0"/>
                </a:rPr>
                <a:t>kép kì hạn 12 tháng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342900" indent="-342900" algn="just">
                <a:buFontTx/>
                <a:buChar char="-"/>
              </a:pPr>
              <a:r>
                <a:rPr lang="vi-VN" sz="2000" b="1">
                  <a:latin typeface="Arial" pitchFamily="34" charset="0"/>
                  <a:cs typeface="Arial" pitchFamily="34" charset="0"/>
                </a:rPr>
                <a:t>Lãi kép kì hạn 1 tháng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342900" indent="-342900" algn="just">
                <a:buFontTx/>
                <a:buChar char="-"/>
              </a:pPr>
              <a:r>
                <a:rPr lang="vi-VN" sz="2000" b="1">
                  <a:latin typeface="Arial" pitchFamily="34" charset="0"/>
                  <a:cs typeface="Arial" pitchFamily="34" charset="0"/>
                </a:rPr>
                <a:t>Lãi kép liên tục</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algn="just"/>
              <a:r>
                <a:rPr lang="vi-VN" sz="2000" b="1">
                  <a:latin typeface="Arial" pitchFamily="34" charset="0"/>
                  <a:cs typeface="Arial" pitchFamily="34" charset="0"/>
                </a:rPr>
                <a:t>b) Tính thời gian cần thiết để cô Hương thu được số tiền (cả vốn lẫn lãi) là 150 triệu đồng nếu gửi theo thẻ thức lãi kép liên tục (làm tròn kết quả đến chữ số thập phân thứ nhất</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84" y="1003196"/>
              <a:ext cx="1506396" cy="75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1957354" y="3274029"/>
            <a:ext cx="8985815" cy="769441"/>
          </a:xfrm>
          <a:prstGeom prst="rect">
            <a:avLst/>
          </a:prstGeom>
          <a:noFill/>
        </p:spPr>
        <p:txBody>
          <a:bodyPr wrap="square" rtlCol="0">
            <a:spAutoFit/>
          </a:bodyPr>
          <a:lstStyle/>
          <a:p>
            <a:r>
              <a:rPr lang="vi-VN" sz="2200" b="1">
                <a:latin typeface="Arial" pitchFamily="34" charset="0"/>
                <a:cs typeface="Arial" pitchFamily="34" charset="0"/>
              </a:rPr>
              <a:t>Số tiền cô Hương thu được (cả vốn lẫn lãi) sau 1 năm, nếu lãi suất được tính theo lãi kép liên tục là</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49366687"/>
              </p:ext>
            </p:extLst>
          </p:nvPr>
        </p:nvGraphicFramePr>
        <p:xfrm>
          <a:off x="3783867" y="4075665"/>
          <a:ext cx="3375502" cy="492443"/>
        </p:xfrm>
        <a:graphic>
          <a:graphicData uri="http://schemas.openxmlformats.org/presentationml/2006/ole">
            <mc:AlternateContent xmlns:mc="http://schemas.openxmlformats.org/markup-compatibility/2006">
              <mc:Choice xmlns:v="urn:schemas-microsoft-com:vml" Requires="v">
                <p:oleObj spid="_x0000_s48165" name="Equation" r:id="rId6" imgW="1574640" imgH="228600" progId="Equation.DSMT4">
                  <p:embed/>
                </p:oleObj>
              </mc:Choice>
              <mc:Fallback>
                <p:oleObj name="Equation" r:id="rId6" imgW="1574640" imgH="228600" progId="Equation.DSMT4">
                  <p:embed/>
                  <p:pic>
                    <p:nvPicPr>
                      <p:cNvPr id="0" name=""/>
                      <p:cNvPicPr>
                        <a:picLocks noChangeAspect="1" noChangeArrowheads="1"/>
                      </p:cNvPicPr>
                      <p:nvPr/>
                    </p:nvPicPr>
                    <p:blipFill>
                      <a:blip r:embed="rId7"/>
                      <a:srcRect/>
                      <a:stretch>
                        <a:fillRect/>
                      </a:stretch>
                    </p:blipFill>
                    <p:spPr bwMode="auto">
                      <a:xfrm>
                        <a:off x="3783867" y="4075665"/>
                        <a:ext cx="33755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7161212" y="4112199"/>
            <a:ext cx="1801814" cy="400110"/>
          </a:xfrm>
          <a:prstGeom prst="rect">
            <a:avLst/>
          </a:prstGeom>
          <a:noFill/>
        </p:spPr>
        <p:txBody>
          <a:bodyPr wrap="square" rtlCol="0">
            <a:spAutoFit/>
          </a:bodyPr>
          <a:lstStyle/>
          <a:p>
            <a:r>
              <a:rPr lang="en-US" sz="2000" b="1" smtClean="0">
                <a:latin typeface="Arial" pitchFamily="34" charset="0"/>
                <a:cs typeface="Arial" pitchFamily="34" charset="0"/>
              </a:rPr>
              <a:t>(triệu đồng)</a:t>
            </a:r>
            <a:endParaRPr lang="vi-VN" sz="2000" b="1">
              <a:latin typeface="Arial" pitchFamily="34" charset="0"/>
              <a:cs typeface="Arial" pitchFamily="34" charset="0"/>
            </a:endParaRPr>
          </a:p>
        </p:txBody>
      </p:sp>
      <p:sp>
        <p:nvSpPr>
          <p:cNvPr id="13" name="TextBox 12"/>
          <p:cNvSpPr txBox="1"/>
          <p:nvPr/>
        </p:nvSpPr>
        <p:spPr>
          <a:xfrm>
            <a:off x="1957353" y="4572000"/>
            <a:ext cx="8985815" cy="769441"/>
          </a:xfrm>
          <a:prstGeom prst="rect">
            <a:avLst/>
          </a:prstGeom>
          <a:noFill/>
        </p:spPr>
        <p:txBody>
          <a:bodyPr wrap="square" rtlCol="0">
            <a:spAutoFit/>
          </a:bodyPr>
          <a:lstStyle/>
          <a:p>
            <a:r>
              <a:rPr lang="vi-VN" sz="2200" b="1">
                <a:latin typeface="Arial" pitchFamily="34" charset="0"/>
                <a:cs typeface="Arial" pitchFamily="34" charset="0"/>
              </a:rPr>
              <a:t>b) Vì cô Hương thu được số tiền (cả vốn lẫn lãi) là 150 triệu đồng nếu gửi theo thẻ thức lãi kép liên tục nên ta </a:t>
            </a:r>
            <a:r>
              <a:rPr lang="vi-VN" sz="2200" b="1" smtClean="0">
                <a:latin typeface="Arial" pitchFamily="34" charset="0"/>
                <a:cs typeface="Arial" pitchFamily="34" charset="0"/>
              </a:rPr>
              <a:t>có</a:t>
            </a:r>
            <a:endParaRPr lang="vi-VN" sz="2200" b="1">
              <a:latin typeface="Arial" pitchFamily="34" charset="0"/>
              <a:cs typeface="Arial"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175862661"/>
              </p:ext>
            </p:extLst>
          </p:nvPr>
        </p:nvGraphicFramePr>
        <p:xfrm>
          <a:off x="2284412" y="5389086"/>
          <a:ext cx="2069306" cy="464503"/>
        </p:xfrm>
        <a:graphic>
          <a:graphicData uri="http://schemas.openxmlformats.org/presentationml/2006/ole">
            <mc:AlternateContent xmlns:mc="http://schemas.openxmlformats.org/markup-compatibility/2006">
              <mc:Choice xmlns:v="urn:schemas-microsoft-com:vml" Requires="v">
                <p:oleObj spid="_x0000_s48166" name="Equation" r:id="rId8" imgW="965160" imgH="215640" progId="Equation.DSMT4">
                  <p:embed/>
                </p:oleObj>
              </mc:Choice>
              <mc:Fallback>
                <p:oleObj name="Equation" r:id="rId8" imgW="965160" imgH="215640" progId="Equation.DSMT4">
                  <p:embed/>
                  <p:pic>
                    <p:nvPicPr>
                      <p:cNvPr id="0" name=""/>
                      <p:cNvPicPr>
                        <a:picLocks noChangeAspect="1" noChangeArrowheads="1"/>
                      </p:cNvPicPr>
                      <p:nvPr/>
                    </p:nvPicPr>
                    <p:blipFill>
                      <a:blip r:embed="rId9"/>
                      <a:srcRect/>
                      <a:stretch>
                        <a:fillRect/>
                      </a:stretch>
                    </p:blipFill>
                    <p:spPr bwMode="auto">
                      <a:xfrm>
                        <a:off x="2284412" y="5389086"/>
                        <a:ext cx="2069306" cy="4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986082757"/>
              </p:ext>
            </p:extLst>
          </p:nvPr>
        </p:nvGraphicFramePr>
        <p:xfrm>
          <a:off x="4502865" y="5386626"/>
          <a:ext cx="1878965" cy="518637"/>
        </p:xfrm>
        <a:graphic>
          <a:graphicData uri="http://schemas.openxmlformats.org/presentationml/2006/ole">
            <mc:AlternateContent xmlns:mc="http://schemas.openxmlformats.org/markup-compatibility/2006">
              <mc:Choice xmlns:v="urn:schemas-microsoft-com:vml" Requires="v">
                <p:oleObj spid="_x0000_s48167" name="Equation" r:id="rId10" imgW="876240" imgH="241200" progId="Equation.DSMT4">
                  <p:embed/>
                </p:oleObj>
              </mc:Choice>
              <mc:Fallback>
                <p:oleObj name="Equation" r:id="rId10" imgW="876240" imgH="241200" progId="Equation.DSMT4">
                  <p:embed/>
                  <p:pic>
                    <p:nvPicPr>
                      <p:cNvPr id="0" name=""/>
                      <p:cNvPicPr>
                        <a:picLocks noChangeAspect="1" noChangeArrowheads="1"/>
                      </p:cNvPicPr>
                      <p:nvPr/>
                    </p:nvPicPr>
                    <p:blipFill>
                      <a:blip r:embed="rId11"/>
                      <a:srcRect/>
                      <a:stretch>
                        <a:fillRect/>
                      </a:stretch>
                    </p:blipFill>
                    <p:spPr bwMode="auto">
                      <a:xfrm>
                        <a:off x="4502865" y="5386626"/>
                        <a:ext cx="1878965" cy="5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174333174"/>
              </p:ext>
            </p:extLst>
          </p:nvPr>
        </p:nvGraphicFramePr>
        <p:xfrm>
          <a:off x="6555237" y="5410200"/>
          <a:ext cx="2587625" cy="517525"/>
        </p:xfrm>
        <a:graphic>
          <a:graphicData uri="http://schemas.openxmlformats.org/presentationml/2006/ole">
            <mc:AlternateContent xmlns:mc="http://schemas.openxmlformats.org/markup-compatibility/2006">
              <mc:Choice xmlns:v="urn:schemas-microsoft-com:vml" Requires="v">
                <p:oleObj spid="_x0000_s48168" name="Equation" r:id="rId12" imgW="1206360" imgH="241200" progId="Equation.DSMT4">
                  <p:embed/>
                </p:oleObj>
              </mc:Choice>
              <mc:Fallback>
                <p:oleObj name="Equation" r:id="rId12" imgW="1206360" imgH="241200" progId="Equation.DSMT4">
                  <p:embed/>
                  <p:pic>
                    <p:nvPicPr>
                      <p:cNvPr id="0" name=""/>
                      <p:cNvPicPr>
                        <a:picLocks noChangeAspect="1" noChangeArrowheads="1"/>
                      </p:cNvPicPr>
                      <p:nvPr/>
                    </p:nvPicPr>
                    <p:blipFill>
                      <a:blip r:embed="rId13"/>
                      <a:srcRect/>
                      <a:stretch>
                        <a:fillRect/>
                      </a:stretch>
                    </p:blipFill>
                    <p:spPr bwMode="auto">
                      <a:xfrm>
                        <a:off x="6555237" y="5410200"/>
                        <a:ext cx="2587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137294539"/>
              </p:ext>
            </p:extLst>
          </p:nvPr>
        </p:nvGraphicFramePr>
        <p:xfrm>
          <a:off x="9237662" y="5451475"/>
          <a:ext cx="2724150" cy="434975"/>
        </p:xfrm>
        <a:graphic>
          <a:graphicData uri="http://schemas.openxmlformats.org/presentationml/2006/ole">
            <mc:AlternateContent xmlns:mc="http://schemas.openxmlformats.org/markup-compatibility/2006">
              <mc:Choice xmlns:v="urn:schemas-microsoft-com:vml" Requires="v">
                <p:oleObj spid="_x0000_s48169" name="Equation" r:id="rId14" imgW="1269720" imgH="203040" progId="Equation.DSMT4">
                  <p:embed/>
                </p:oleObj>
              </mc:Choice>
              <mc:Fallback>
                <p:oleObj name="Equation" r:id="rId14" imgW="1269720" imgH="203040" progId="Equation.DSMT4">
                  <p:embed/>
                  <p:pic>
                    <p:nvPicPr>
                      <p:cNvPr id="0" name=""/>
                      <p:cNvPicPr>
                        <a:picLocks noChangeAspect="1" noChangeArrowheads="1"/>
                      </p:cNvPicPr>
                      <p:nvPr/>
                    </p:nvPicPr>
                    <p:blipFill>
                      <a:blip r:embed="rId15"/>
                      <a:srcRect/>
                      <a:stretch>
                        <a:fillRect/>
                      </a:stretch>
                    </p:blipFill>
                    <p:spPr bwMode="auto">
                      <a:xfrm>
                        <a:off x="9237662" y="5451475"/>
                        <a:ext cx="27241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1957353" y="5943600"/>
            <a:ext cx="10080659" cy="769441"/>
          </a:xfrm>
          <a:prstGeom prst="rect">
            <a:avLst/>
          </a:prstGeom>
          <a:noFill/>
        </p:spPr>
        <p:txBody>
          <a:bodyPr wrap="square" rtlCol="0">
            <a:spAutoFit/>
          </a:bodyPr>
          <a:lstStyle/>
          <a:p>
            <a:r>
              <a:rPr lang="vi-VN" sz="2200" b="1">
                <a:latin typeface="Arial" pitchFamily="34" charset="0"/>
                <a:cs typeface="Arial" pitchFamily="34" charset="0"/>
              </a:rPr>
              <a:t>Do đó thời gian cần thiết để cô Hương thu được số tiền (cả vốn lẫn lãi) là 150 triệu đồng nếu gửi theo thẻ thức lãi kép liên tục là </a:t>
            </a:r>
            <a:r>
              <a:rPr lang="vi-VN" sz="2200" b="1">
                <a:solidFill>
                  <a:schemeClr val="accent2">
                    <a:lumMod val="75000"/>
                  </a:schemeClr>
                </a:solidFill>
                <a:latin typeface="Arial" pitchFamily="34" charset="0"/>
                <a:cs typeface="Arial" pitchFamily="34" charset="0"/>
              </a:rPr>
              <a:t>7</a:t>
            </a:r>
            <a:r>
              <a:rPr lang="vi-VN" sz="2200" b="1">
                <a:latin typeface="Arial" pitchFamily="34" charset="0"/>
                <a:cs typeface="Arial" pitchFamily="34" charset="0"/>
              </a:rPr>
              <a:t> </a:t>
            </a:r>
            <a:r>
              <a:rPr lang="vi-VN" sz="2200" b="1" smtClean="0">
                <a:latin typeface="Arial" pitchFamily="34" charset="0"/>
                <a:cs typeface="Arial" pitchFamily="34" charset="0"/>
              </a:rPr>
              <a:t>năm</a:t>
            </a:r>
            <a:endParaRPr lang="vi-VN" sz="2200" b="1">
              <a:latin typeface="Arial" pitchFamily="34" charset="0"/>
              <a:cs typeface="Arial" pitchFamily="34" charset="0"/>
            </a:endParaRPr>
          </a:p>
        </p:txBody>
      </p:sp>
    </p:spTree>
    <p:extLst>
      <p:ext uri="{BB962C8B-B14F-4D97-AF65-F5344CB8AC3E}">
        <p14:creationId xmlns:p14="http://schemas.microsoft.com/office/powerpoint/2010/main" val="74183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2" y="23563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3665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KHÁI NIỆM LÔGARIT</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447215" y="805450"/>
            <a:ext cx="11400299" cy="1491663"/>
            <a:chOff x="447215" y="805450"/>
            <a:chExt cx="11400299" cy="1491663"/>
          </a:xfrm>
        </p:grpSpPr>
        <p:sp>
          <p:nvSpPr>
            <p:cNvPr id="17" name="Rounded Rectangle 16"/>
            <p:cNvSpPr/>
            <p:nvPr/>
          </p:nvSpPr>
          <p:spPr>
            <a:xfrm>
              <a:off x="447216" y="805450"/>
              <a:ext cx="11400298" cy="142657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47215" y="920432"/>
              <a:ext cx="11400298" cy="492443"/>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en-US" sz="2600" b="1" smtClean="0">
                  <a:solidFill>
                    <a:schemeClr val="accent6">
                      <a:lumMod val="75000"/>
                    </a:schemeClr>
                  </a:solidFill>
                  <a:latin typeface="Arial" pitchFamily="34" charset="0"/>
                  <a:cs typeface="Arial" pitchFamily="34" charset="0"/>
                </a:rPr>
                <a:t>Nhận biết khái niệm lôgarit</a:t>
              </a:r>
              <a:endParaRPr lang="vi-VN" sz="2600" b="1">
                <a:solidFill>
                  <a:schemeClr val="accent6">
                    <a:lumMod val="75000"/>
                  </a:schemeClr>
                </a:solidFill>
                <a:latin typeface="Arial" pitchFamily="34" charset="0"/>
                <a:cs typeface="Arial" pitchFamily="34" charset="0"/>
              </a:endParaRPr>
            </a:p>
          </p:txBody>
        </p:sp>
        <p:pic>
          <p:nvPicPr>
            <p:cNvPr id="307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900" t="8129" r="23873" b="34426"/>
            <a:stretch/>
          </p:blipFill>
          <p:spPr bwMode="auto">
            <a:xfrm>
              <a:off x="503237" y="896932"/>
              <a:ext cx="1520662"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TextBox 12"/>
                <p:cNvSpPr txBox="1"/>
                <p:nvPr/>
              </p:nvSpPr>
              <p:spPr>
                <a:xfrm>
                  <a:off x="2012786" y="1540510"/>
                  <a:ext cx="2405226" cy="492443"/>
                </a:xfrm>
                <a:prstGeom prst="rect">
                  <a:avLst/>
                </a:prstGeom>
                <a:noFill/>
              </p:spPr>
              <p:txBody>
                <a:bodyPr wrap="square" rtlCol="0">
                  <a:spAutoFit/>
                </a:bodyPr>
                <a:lstStyle/>
                <a:p>
                  <a:r>
                    <a:rPr lang="en-US" sz="2600" b="1" smtClean="0">
                      <a:latin typeface="Arial" pitchFamily="34" charset="0"/>
                      <a:cs typeface="Arial" pitchFamily="34" charset="0"/>
                    </a:rPr>
                    <a:t>Tìm </a:t>
                  </a:r>
                  <a14:m>
                    <m:oMath xmlns:m="http://schemas.openxmlformats.org/officeDocument/2006/math">
                      <m:r>
                        <a:rPr lang="en-US" sz="2600" b="1" i="1" smtClean="0">
                          <a:latin typeface="Cambria Math"/>
                          <a:cs typeface="Arial" pitchFamily="34" charset="0"/>
                        </a:rPr>
                        <m:t>𝒙</m:t>
                      </m:r>
                    </m:oMath>
                  </a14:m>
                  <a:r>
                    <a:rPr lang="en-US" sz="2600" b="1" smtClean="0">
                      <a:latin typeface="Arial" pitchFamily="34" charset="0"/>
                      <a:cs typeface="Arial" pitchFamily="34" charset="0"/>
                    </a:rPr>
                    <a:t> , biết : </a:t>
                  </a:r>
                  <a:endParaRPr lang="vi-VN"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012786" y="1540510"/>
                  <a:ext cx="2405226" cy="492443"/>
                </a:xfrm>
                <a:prstGeom prst="rect">
                  <a:avLst/>
                </a:prstGeom>
                <a:blipFill rotWithShape="1">
                  <a:blip r:embed="rId8"/>
                  <a:stretch>
                    <a:fillRect l="-4304" t="-11250"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Object 13"/>
                <p:cNvGraphicFramePr>
                  <a:graphicFrameLocks noChangeAspect="1"/>
                </p:cNvGraphicFramePr>
                <p:nvPr>
                  <p:extLst>
                    <p:ext uri="{D42A27DB-BD31-4B8C-83A1-F6EECF244321}">
                      <p14:modId xmlns:p14="http://schemas.microsoft.com/office/powerpoint/2010/main" val="2950307256"/>
                    </p:ext>
                  </p:extLst>
                </p:nvPr>
              </p:nvGraphicFramePr>
              <p:xfrm>
                <a:off x="4355409" y="1514666"/>
                <a:ext cx="1377267" cy="568579"/>
              </p:xfrm>
              <a:graphic>
                <a:graphicData uri="http://schemas.openxmlformats.org/presentationml/2006/ole">
                  <mc:AlternateContent>
                    <mc:Choice xmlns:v="urn:schemas-microsoft-com:vml" Requires="v">
                      <p:oleObj spid="_x0000_s25250" name="Equation" r:id="rId9" imgW="583920" imgH="241200" progId="Equation.DSMT4">
                        <p:embed/>
                      </p:oleObj>
                    </mc:Choice>
                    <mc:Fallback>
                      <p:oleObj name="Equation" r:id="rId9" imgW="583920" imgH="241200" progId="Equation.DSMT4">
                        <p:embed/>
                        <p:pic>
                          <p:nvPicPr>
                            <p:cNvPr id="0" name=""/>
                            <p:cNvPicPr/>
                            <p:nvPr/>
                          </p:nvPicPr>
                          <p:blipFill>
                            <a:blip r:embed="rId10"/>
                            <a:stretch>
                              <a:fillRect/>
                            </a:stretch>
                          </p:blipFill>
                          <p:spPr>
                            <a:xfrm>
                              <a:off x="4355409" y="1514666"/>
                              <a:ext cx="1377267" cy="568579"/>
                            </a:xfrm>
                            <a:prstGeom prst="rect">
                              <a:avLst/>
                            </a:prstGeom>
                          </p:spPr>
                        </p:pic>
                      </p:oleObj>
                    </mc:Fallback>
                  </mc:AlternateContent>
                </a:graphicData>
              </a:graphic>
            </p:graphicFrame>
          </mc:Choice>
          <mc:Fallback xmlns="">
            <p:graphicFrame>
              <p:nvGraphicFramePr>
                <p:cNvPr id="14" name="Object 13"/>
                <p:cNvGraphicFramePr>
                  <a:graphicFrameLocks noChangeAspect="1"/>
                </p:cNvGraphicFramePr>
                <p:nvPr>
                  <p:extLst>
                    <p:ext uri="{D42A27DB-BD31-4B8C-83A1-F6EECF244321}">
                      <p14:modId xmlns:p14="http://schemas.microsoft.com/office/powerpoint/2010/main" val="873329236"/>
                    </p:ext>
                  </p:extLst>
                </p:nvPr>
              </p:nvGraphicFramePr>
              <p:xfrm>
                <a:off x="4355409" y="1514666"/>
                <a:ext cx="1377267" cy="568579"/>
              </p:xfrm>
              <a:graphic>
                <a:graphicData uri="http://schemas.openxmlformats.org/presentationml/2006/ole">
                  <mc:AlternateContent>
                    <mc:Choice xmlns:v="urn:schemas-microsoft-com:vml" Requires="v">
                      <p:oleObj spid="_x0000_s25053" name="Equation" r:id="rId11" imgW="583920" imgH="241200" progId="Equation.DSMT4">
                        <p:embed/>
                      </p:oleObj>
                    </mc:Choice>
                    <mc:Fallback>
                      <p:oleObj name="Equation" r:id="rId11" imgW="583920" imgH="241200" progId="Equation.DSMT4">
                        <p:embed/>
                        <p:pic>
                          <p:nvPicPr>
                            <p:cNvPr id="0" name=""/>
                            <p:cNvPicPr/>
                            <p:nvPr/>
                          </p:nvPicPr>
                          <p:blipFill>
                            <a:blip r:embed="rId12"/>
                            <a:stretch>
                              <a:fillRect/>
                            </a:stretch>
                          </p:blipFill>
                          <p:spPr>
                            <a:xfrm>
                              <a:off x="4355409" y="1514666"/>
                              <a:ext cx="1377267" cy="568579"/>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5" name="Object 14"/>
                <p:cNvGraphicFramePr>
                  <a:graphicFrameLocks noChangeAspect="1"/>
                </p:cNvGraphicFramePr>
                <p:nvPr>
                  <p:extLst>
                    <p:ext uri="{D42A27DB-BD31-4B8C-83A1-F6EECF244321}">
                      <p14:modId xmlns:p14="http://schemas.microsoft.com/office/powerpoint/2010/main" val="2408715776"/>
                    </p:ext>
                  </p:extLst>
                </p:nvPr>
              </p:nvGraphicFramePr>
              <p:xfrm>
                <a:off x="6888163" y="1309688"/>
                <a:ext cx="1466850" cy="987425"/>
              </p:xfrm>
              <a:graphic>
                <a:graphicData uri="http://schemas.openxmlformats.org/presentationml/2006/ole">
                  <mc:AlternateContent>
                    <mc:Choice xmlns:v="urn:schemas-microsoft-com:vml" Requires="v">
                      <p:oleObj spid="_x0000_s25251" name="Equation" r:id="rId13" imgW="622080" imgH="419040" progId="Equation.DSMT4">
                        <p:embed/>
                      </p:oleObj>
                    </mc:Choice>
                    <mc:Fallback>
                      <p:oleObj name="Equation" r:id="rId13" imgW="622080" imgH="419040" progId="Equation.DSMT4">
                        <p:embed/>
                        <p:pic>
                          <p:nvPicPr>
                            <p:cNvPr id="0" name=""/>
                            <p:cNvPicPr/>
                            <p:nvPr/>
                          </p:nvPicPr>
                          <p:blipFill>
                            <a:blip r:embed="rId14"/>
                            <a:stretch>
                              <a:fillRect/>
                            </a:stretch>
                          </p:blipFill>
                          <p:spPr>
                            <a:xfrm>
                              <a:off x="6888163" y="1309688"/>
                              <a:ext cx="1466850" cy="987425"/>
                            </a:xfrm>
                            <a:prstGeom prst="rect">
                              <a:avLst/>
                            </a:prstGeom>
                          </p:spPr>
                        </p:pic>
                      </p:oleObj>
                    </mc:Fallback>
                  </mc:AlternateContent>
                </a:graphicData>
              </a:graphic>
            </p:graphicFrame>
          </mc:Choice>
          <mc:Fallback xmlns="">
            <p:graphicFrame>
              <p:nvGraphicFramePr>
                <p:cNvPr id="15" name="Object 14"/>
                <p:cNvGraphicFramePr>
                  <a:graphicFrameLocks noChangeAspect="1"/>
                </p:cNvGraphicFramePr>
                <p:nvPr>
                  <p:extLst>
                    <p:ext uri="{D42A27DB-BD31-4B8C-83A1-F6EECF244321}">
                      <p14:modId xmlns:p14="http://schemas.microsoft.com/office/powerpoint/2010/main" val="1780654621"/>
                    </p:ext>
                  </p:extLst>
                </p:nvPr>
              </p:nvGraphicFramePr>
              <p:xfrm>
                <a:off x="6888163" y="1309688"/>
                <a:ext cx="1466850" cy="987425"/>
              </p:xfrm>
              <a:graphic>
                <a:graphicData uri="http://schemas.openxmlformats.org/presentationml/2006/ole">
                  <mc:AlternateContent>
                    <mc:Choice xmlns:v="urn:schemas-microsoft-com:vml" Requires="v">
                      <p:oleObj spid="_x0000_s25054" name="Equation" r:id="rId15" imgW="622080" imgH="419040" progId="Equation.DSMT4">
                        <p:embed/>
                      </p:oleObj>
                    </mc:Choice>
                    <mc:Fallback>
                      <p:oleObj name="Equation" r:id="rId15" imgW="622080" imgH="419040" progId="Equation.DSMT4">
                        <p:embed/>
                        <p:pic>
                          <p:nvPicPr>
                            <p:cNvPr id="0" name=""/>
                            <p:cNvPicPr/>
                            <p:nvPr/>
                          </p:nvPicPr>
                          <p:blipFill>
                            <a:blip r:embed="rId16"/>
                            <a:stretch>
                              <a:fillRect/>
                            </a:stretch>
                          </p:blipFill>
                          <p:spPr>
                            <a:xfrm>
                              <a:off x="6888163" y="1309688"/>
                              <a:ext cx="1466850" cy="987425"/>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6" name="Object 15"/>
                <p:cNvGraphicFramePr>
                  <a:graphicFrameLocks noChangeAspect="1"/>
                </p:cNvGraphicFramePr>
                <p:nvPr>
                  <p:extLst>
                    <p:ext uri="{D42A27DB-BD31-4B8C-83A1-F6EECF244321}">
                      <p14:modId xmlns:p14="http://schemas.microsoft.com/office/powerpoint/2010/main" val="1713435266"/>
                    </p:ext>
                  </p:extLst>
                </p:nvPr>
              </p:nvGraphicFramePr>
              <p:xfrm>
                <a:off x="9434513" y="1471613"/>
                <a:ext cx="1646237" cy="628650"/>
              </p:xfrm>
              <a:graphic>
                <a:graphicData uri="http://schemas.openxmlformats.org/presentationml/2006/ole">
                  <mc:AlternateContent>
                    <mc:Choice xmlns:v="urn:schemas-microsoft-com:vml" Requires="v">
                      <p:oleObj spid="_x0000_s25252" name="Equation" r:id="rId17" imgW="698400" imgH="266400" progId="Equation.DSMT4">
                        <p:embed/>
                      </p:oleObj>
                    </mc:Choice>
                    <mc:Fallback>
                      <p:oleObj name="Equation" r:id="rId17" imgW="698400" imgH="266400" progId="Equation.DSMT4">
                        <p:embed/>
                        <p:pic>
                          <p:nvPicPr>
                            <p:cNvPr id="0" name=""/>
                            <p:cNvPicPr/>
                            <p:nvPr/>
                          </p:nvPicPr>
                          <p:blipFill>
                            <a:blip r:embed="rId18"/>
                            <a:stretch>
                              <a:fillRect/>
                            </a:stretch>
                          </p:blipFill>
                          <p:spPr>
                            <a:xfrm>
                              <a:off x="9434513" y="1471613"/>
                              <a:ext cx="1646237" cy="628650"/>
                            </a:xfrm>
                            <a:prstGeom prst="rect">
                              <a:avLst/>
                            </a:prstGeom>
                          </p:spPr>
                        </p:pic>
                      </p:oleObj>
                    </mc:Fallback>
                  </mc:AlternateContent>
                </a:graphicData>
              </a:graphic>
            </p:graphicFrame>
          </mc:Choice>
          <mc:Fallback xmlns="">
            <p:graphicFrame>
              <p:nvGraphicFramePr>
                <p:cNvPr id="16" name="Object 15"/>
                <p:cNvGraphicFramePr>
                  <a:graphicFrameLocks noChangeAspect="1"/>
                </p:cNvGraphicFramePr>
                <p:nvPr>
                  <p:extLst>
                    <p:ext uri="{D42A27DB-BD31-4B8C-83A1-F6EECF244321}">
                      <p14:modId xmlns:p14="http://schemas.microsoft.com/office/powerpoint/2010/main" val="4043950922"/>
                    </p:ext>
                  </p:extLst>
                </p:nvPr>
              </p:nvGraphicFramePr>
              <p:xfrm>
                <a:off x="9434513" y="1471613"/>
                <a:ext cx="1646237" cy="628650"/>
              </p:xfrm>
              <a:graphic>
                <a:graphicData uri="http://schemas.openxmlformats.org/presentationml/2006/ole">
                  <mc:AlternateContent>
                    <mc:Choice xmlns:v="urn:schemas-microsoft-com:vml" Requires="v">
                      <p:oleObj spid="_x0000_s25055" name="Equation" r:id="rId19" imgW="698400" imgH="266400" progId="Equation.DSMT4">
                        <p:embed/>
                      </p:oleObj>
                    </mc:Choice>
                    <mc:Fallback>
                      <p:oleObj name="Equation" r:id="rId19" imgW="698400" imgH="266400" progId="Equation.DSMT4">
                        <p:embed/>
                        <p:pic>
                          <p:nvPicPr>
                            <p:cNvPr id="0" name=""/>
                            <p:cNvPicPr/>
                            <p:nvPr/>
                          </p:nvPicPr>
                          <p:blipFill>
                            <a:blip r:embed="rId20"/>
                            <a:stretch>
                              <a:fillRect/>
                            </a:stretch>
                          </p:blipFill>
                          <p:spPr>
                            <a:xfrm>
                              <a:off x="9434513" y="1471613"/>
                              <a:ext cx="1646237" cy="628650"/>
                            </a:xfrm>
                            <a:prstGeom prst="rect">
                              <a:avLst/>
                            </a:prstGeom>
                          </p:spPr>
                        </p:pic>
                      </p:oleObj>
                    </mc:Fallback>
                  </mc:AlternateContent>
                </a:graphicData>
              </a:graphic>
            </p:graphicFrame>
          </mc:Fallback>
        </mc:AlternateContent>
      </p:grpSp>
      <p:graphicFrame>
        <p:nvGraphicFramePr>
          <p:cNvPr id="4" name="Object 3"/>
          <p:cNvGraphicFramePr>
            <a:graphicFrameLocks noChangeAspect="1"/>
          </p:cNvGraphicFramePr>
          <p:nvPr>
            <p:extLst>
              <p:ext uri="{D42A27DB-BD31-4B8C-83A1-F6EECF244321}">
                <p14:modId xmlns:p14="http://schemas.microsoft.com/office/powerpoint/2010/main" val="3384861540"/>
              </p:ext>
            </p:extLst>
          </p:nvPr>
        </p:nvGraphicFramePr>
        <p:xfrm>
          <a:off x="2693224" y="2743200"/>
          <a:ext cx="1512887" cy="623887"/>
        </p:xfrm>
        <a:graphic>
          <a:graphicData uri="http://schemas.openxmlformats.org/presentationml/2006/ole">
            <mc:AlternateContent xmlns:mc="http://schemas.openxmlformats.org/markup-compatibility/2006">
              <mc:Choice xmlns:v="urn:schemas-microsoft-com:vml" Requires="v">
                <p:oleObj spid="_x0000_s25253" name="Equation" r:id="rId21" imgW="583920" imgH="241200" progId="Equation.DSMT4">
                  <p:embed/>
                </p:oleObj>
              </mc:Choice>
              <mc:Fallback>
                <p:oleObj name="Equation" r:id="rId21" imgW="583920" imgH="241200" progId="Equation.DSMT4">
                  <p:embed/>
                  <p:pic>
                    <p:nvPicPr>
                      <p:cNvPr id="0" name="Object 18"/>
                      <p:cNvPicPr>
                        <a:picLocks noChangeAspect="1" noChangeArrowheads="1"/>
                      </p:cNvPicPr>
                      <p:nvPr/>
                    </p:nvPicPr>
                    <p:blipFill>
                      <a:blip r:embed="rId20"/>
                      <a:srcRect/>
                      <a:stretch>
                        <a:fillRect/>
                      </a:stretch>
                    </p:blipFill>
                    <p:spPr bwMode="auto">
                      <a:xfrm>
                        <a:off x="2693224" y="2743200"/>
                        <a:ext cx="15128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430324670"/>
              </p:ext>
            </p:extLst>
          </p:nvPr>
        </p:nvGraphicFramePr>
        <p:xfrm>
          <a:off x="5006211" y="2743200"/>
          <a:ext cx="1743075" cy="623888"/>
        </p:xfrm>
        <a:graphic>
          <a:graphicData uri="http://schemas.openxmlformats.org/presentationml/2006/ole">
            <mc:AlternateContent xmlns:mc="http://schemas.openxmlformats.org/markup-compatibility/2006">
              <mc:Choice xmlns:v="urn:schemas-microsoft-com:vml" Requires="v">
                <p:oleObj spid="_x0000_s25254" name="Equation" r:id="rId22" imgW="672840" imgH="241200" progId="Equation.DSMT4">
                  <p:embed/>
                </p:oleObj>
              </mc:Choice>
              <mc:Fallback>
                <p:oleObj name="Equation" r:id="rId22" imgW="672840" imgH="241200" progId="Equation.DSMT4">
                  <p:embed/>
                  <p:pic>
                    <p:nvPicPr>
                      <p:cNvPr id="0" name=""/>
                      <p:cNvPicPr>
                        <a:picLocks noChangeAspect="1" noChangeArrowheads="1"/>
                      </p:cNvPicPr>
                      <p:nvPr/>
                    </p:nvPicPr>
                    <p:blipFill>
                      <a:blip r:embed="rId23"/>
                      <a:srcRect/>
                      <a:stretch>
                        <a:fillRect/>
                      </a:stretch>
                    </p:blipFill>
                    <p:spPr bwMode="auto">
                      <a:xfrm>
                        <a:off x="5006211" y="2743200"/>
                        <a:ext cx="17430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077626518"/>
              </p:ext>
            </p:extLst>
          </p:nvPr>
        </p:nvGraphicFramePr>
        <p:xfrm>
          <a:off x="7587486" y="2792413"/>
          <a:ext cx="1446213" cy="525462"/>
        </p:xfrm>
        <a:graphic>
          <a:graphicData uri="http://schemas.openxmlformats.org/presentationml/2006/ole">
            <mc:AlternateContent xmlns:mc="http://schemas.openxmlformats.org/markup-compatibility/2006">
              <mc:Choice xmlns:v="urn:schemas-microsoft-com:vml" Requires="v">
                <p:oleObj spid="_x0000_s25255" name="Equation" r:id="rId24" imgW="558720" imgH="203040" progId="Equation.DSMT4">
                  <p:embed/>
                </p:oleObj>
              </mc:Choice>
              <mc:Fallback>
                <p:oleObj name="Equation" r:id="rId24" imgW="558720" imgH="203040" progId="Equation.DSMT4">
                  <p:embed/>
                  <p:pic>
                    <p:nvPicPr>
                      <p:cNvPr id="0" name=""/>
                      <p:cNvPicPr>
                        <a:picLocks noChangeAspect="1" noChangeArrowheads="1"/>
                      </p:cNvPicPr>
                      <p:nvPr/>
                    </p:nvPicPr>
                    <p:blipFill>
                      <a:blip r:embed="rId25"/>
                      <a:srcRect/>
                      <a:stretch>
                        <a:fillRect/>
                      </a:stretch>
                    </p:blipFill>
                    <p:spPr bwMode="auto">
                      <a:xfrm>
                        <a:off x="7587486" y="2792413"/>
                        <a:ext cx="1446213"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054101879"/>
              </p:ext>
            </p:extLst>
          </p:nvPr>
        </p:nvGraphicFramePr>
        <p:xfrm>
          <a:off x="2693224" y="3411538"/>
          <a:ext cx="1611312" cy="1084262"/>
        </p:xfrm>
        <a:graphic>
          <a:graphicData uri="http://schemas.openxmlformats.org/presentationml/2006/ole">
            <mc:AlternateContent xmlns:mc="http://schemas.openxmlformats.org/markup-compatibility/2006">
              <mc:Choice xmlns:v="urn:schemas-microsoft-com:vml" Requires="v">
                <p:oleObj spid="_x0000_s25256" name="Equation" r:id="rId26" imgW="622080" imgH="419040" progId="Equation.DSMT4">
                  <p:embed/>
                </p:oleObj>
              </mc:Choice>
              <mc:Fallback>
                <p:oleObj name="Equation" r:id="rId26" imgW="622080" imgH="419040" progId="Equation.DSMT4">
                  <p:embed/>
                  <p:pic>
                    <p:nvPicPr>
                      <p:cNvPr id="0" name=""/>
                      <p:cNvPicPr>
                        <a:picLocks noChangeAspect="1" noChangeArrowheads="1"/>
                      </p:cNvPicPr>
                      <p:nvPr/>
                    </p:nvPicPr>
                    <p:blipFill>
                      <a:blip r:embed="rId27"/>
                      <a:srcRect/>
                      <a:stretch>
                        <a:fillRect/>
                      </a:stretch>
                    </p:blipFill>
                    <p:spPr bwMode="auto">
                      <a:xfrm>
                        <a:off x="2693224" y="3411538"/>
                        <a:ext cx="16113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203255309"/>
              </p:ext>
            </p:extLst>
          </p:nvPr>
        </p:nvGraphicFramePr>
        <p:xfrm>
          <a:off x="5006211" y="3643313"/>
          <a:ext cx="1908175" cy="623887"/>
        </p:xfrm>
        <a:graphic>
          <a:graphicData uri="http://schemas.openxmlformats.org/presentationml/2006/ole">
            <mc:AlternateContent xmlns:mc="http://schemas.openxmlformats.org/markup-compatibility/2006">
              <mc:Choice xmlns:v="urn:schemas-microsoft-com:vml" Requires="v">
                <p:oleObj spid="_x0000_s25257" name="Equation" r:id="rId28" imgW="736560" imgH="241200" progId="Equation.DSMT4">
                  <p:embed/>
                </p:oleObj>
              </mc:Choice>
              <mc:Fallback>
                <p:oleObj name="Equation" r:id="rId28" imgW="736560" imgH="241200" progId="Equation.DSMT4">
                  <p:embed/>
                  <p:pic>
                    <p:nvPicPr>
                      <p:cNvPr id="0" name=""/>
                      <p:cNvPicPr>
                        <a:picLocks noChangeAspect="1" noChangeArrowheads="1"/>
                      </p:cNvPicPr>
                      <p:nvPr/>
                    </p:nvPicPr>
                    <p:blipFill>
                      <a:blip r:embed="rId29"/>
                      <a:srcRect/>
                      <a:stretch>
                        <a:fillRect/>
                      </a:stretch>
                    </p:blipFill>
                    <p:spPr bwMode="auto">
                      <a:xfrm>
                        <a:off x="5006211" y="3643313"/>
                        <a:ext cx="19081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85157711"/>
              </p:ext>
            </p:extLst>
          </p:nvPr>
        </p:nvGraphicFramePr>
        <p:xfrm>
          <a:off x="7587486" y="3690938"/>
          <a:ext cx="1711325" cy="525462"/>
        </p:xfrm>
        <a:graphic>
          <a:graphicData uri="http://schemas.openxmlformats.org/presentationml/2006/ole">
            <mc:AlternateContent xmlns:mc="http://schemas.openxmlformats.org/markup-compatibility/2006">
              <mc:Choice xmlns:v="urn:schemas-microsoft-com:vml" Requires="v">
                <p:oleObj spid="_x0000_s25258" name="Equation" r:id="rId30" imgW="660240" imgH="203040" progId="Equation.DSMT4">
                  <p:embed/>
                </p:oleObj>
              </mc:Choice>
              <mc:Fallback>
                <p:oleObj name="Equation" r:id="rId30" imgW="660240" imgH="203040" progId="Equation.DSMT4">
                  <p:embed/>
                  <p:pic>
                    <p:nvPicPr>
                      <p:cNvPr id="0" name=""/>
                      <p:cNvPicPr>
                        <a:picLocks noChangeAspect="1" noChangeArrowheads="1"/>
                      </p:cNvPicPr>
                      <p:nvPr/>
                    </p:nvPicPr>
                    <p:blipFill>
                      <a:blip r:embed="rId31"/>
                      <a:srcRect/>
                      <a:stretch>
                        <a:fillRect/>
                      </a:stretch>
                    </p:blipFill>
                    <p:spPr bwMode="auto">
                      <a:xfrm>
                        <a:off x="7587486" y="3690938"/>
                        <a:ext cx="17113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208282629"/>
              </p:ext>
            </p:extLst>
          </p:nvPr>
        </p:nvGraphicFramePr>
        <p:xfrm>
          <a:off x="2693224" y="4692650"/>
          <a:ext cx="1808162" cy="688975"/>
        </p:xfrm>
        <a:graphic>
          <a:graphicData uri="http://schemas.openxmlformats.org/presentationml/2006/ole">
            <mc:AlternateContent xmlns:mc="http://schemas.openxmlformats.org/markup-compatibility/2006">
              <mc:Choice xmlns:v="urn:schemas-microsoft-com:vml" Requires="v">
                <p:oleObj spid="_x0000_s25259" name="Equation" r:id="rId32" imgW="698400" imgH="266400" progId="Equation.DSMT4">
                  <p:embed/>
                </p:oleObj>
              </mc:Choice>
              <mc:Fallback>
                <p:oleObj name="Equation" r:id="rId32" imgW="698400" imgH="266400" progId="Equation.DSMT4">
                  <p:embed/>
                  <p:pic>
                    <p:nvPicPr>
                      <p:cNvPr id="0" name=""/>
                      <p:cNvPicPr>
                        <a:picLocks noChangeAspect="1" noChangeArrowheads="1"/>
                      </p:cNvPicPr>
                      <p:nvPr/>
                    </p:nvPicPr>
                    <p:blipFill>
                      <a:blip r:embed="rId33"/>
                      <a:srcRect/>
                      <a:stretch>
                        <a:fillRect/>
                      </a:stretch>
                    </p:blipFill>
                    <p:spPr bwMode="auto">
                      <a:xfrm>
                        <a:off x="2693224" y="4692650"/>
                        <a:ext cx="180816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92762637"/>
              </p:ext>
            </p:extLst>
          </p:nvPr>
        </p:nvGraphicFramePr>
        <p:xfrm>
          <a:off x="5006211" y="4495800"/>
          <a:ext cx="1808162" cy="885825"/>
        </p:xfrm>
        <a:graphic>
          <a:graphicData uri="http://schemas.openxmlformats.org/presentationml/2006/ole">
            <mc:AlternateContent xmlns:mc="http://schemas.openxmlformats.org/markup-compatibility/2006">
              <mc:Choice xmlns:v="urn:schemas-microsoft-com:vml" Requires="v">
                <p:oleObj spid="_x0000_s25260" name="Equation" r:id="rId34" imgW="698400" imgH="342720" progId="Equation.DSMT4">
                  <p:embed/>
                </p:oleObj>
              </mc:Choice>
              <mc:Fallback>
                <p:oleObj name="Equation" r:id="rId34" imgW="698400" imgH="342720" progId="Equation.DSMT4">
                  <p:embed/>
                  <p:pic>
                    <p:nvPicPr>
                      <p:cNvPr id="0" name=""/>
                      <p:cNvPicPr>
                        <a:picLocks noChangeAspect="1" noChangeArrowheads="1"/>
                      </p:cNvPicPr>
                      <p:nvPr/>
                    </p:nvPicPr>
                    <p:blipFill>
                      <a:blip r:embed="rId35"/>
                      <a:srcRect/>
                      <a:stretch>
                        <a:fillRect/>
                      </a:stretch>
                    </p:blipFill>
                    <p:spPr bwMode="auto">
                      <a:xfrm>
                        <a:off x="5006211" y="4495800"/>
                        <a:ext cx="18081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462616061"/>
              </p:ext>
            </p:extLst>
          </p:nvPr>
        </p:nvGraphicFramePr>
        <p:xfrm>
          <a:off x="7587486" y="4479925"/>
          <a:ext cx="1479550" cy="1082675"/>
        </p:xfrm>
        <a:graphic>
          <a:graphicData uri="http://schemas.openxmlformats.org/presentationml/2006/ole">
            <mc:AlternateContent xmlns:mc="http://schemas.openxmlformats.org/markup-compatibility/2006">
              <mc:Choice xmlns:v="urn:schemas-microsoft-com:vml" Requires="v">
                <p:oleObj spid="_x0000_s25261" name="Equation" r:id="rId36" imgW="571320" imgH="419040" progId="Equation.DSMT4">
                  <p:embed/>
                </p:oleObj>
              </mc:Choice>
              <mc:Fallback>
                <p:oleObj name="Equation" r:id="rId36" imgW="571320" imgH="419040" progId="Equation.DSMT4">
                  <p:embed/>
                  <p:pic>
                    <p:nvPicPr>
                      <p:cNvPr id="0" name=""/>
                      <p:cNvPicPr>
                        <a:picLocks noChangeAspect="1" noChangeArrowheads="1"/>
                      </p:cNvPicPr>
                      <p:nvPr/>
                    </p:nvPicPr>
                    <p:blipFill>
                      <a:blip r:embed="rId37"/>
                      <a:srcRect/>
                      <a:stretch>
                        <a:fillRect/>
                      </a:stretch>
                    </p:blipFill>
                    <p:spPr bwMode="auto">
                      <a:xfrm>
                        <a:off x="7587486" y="4479925"/>
                        <a:ext cx="14795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55611" y="762000"/>
            <a:ext cx="11430001" cy="2287339"/>
            <a:chOff x="379411" y="836861"/>
            <a:chExt cx="11430001" cy="2287339"/>
          </a:xfrm>
        </p:grpSpPr>
        <p:sp>
          <p:nvSpPr>
            <p:cNvPr id="21" name="Rounded Rectangle 20"/>
            <p:cNvSpPr/>
            <p:nvPr/>
          </p:nvSpPr>
          <p:spPr>
            <a:xfrm>
              <a:off x="379411" y="836861"/>
              <a:ext cx="11125201" cy="213493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593823" y="1015902"/>
                  <a:ext cx="9767789" cy="129266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Cho a là một số thực dương khác 1 và M là một số thực dương. Số thực </a:t>
                  </a:r>
                  <a14:m>
                    <m:oMath xmlns:m="http://schemas.openxmlformats.org/officeDocument/2006/math">
                      <m:r>
                        <a:rPr lang="en-US" sz="2600" b="1" i="1" smtClean="0">
                          <a:latin typeface="Cambria Math"/>
                          <a:ea typeface="Cambria Math"/>
                          <a:cs typeface="Arial" pitchFamily="34" charset="0"/>
                        </a:rPr>
                        <m:t>𝜶</m:t>
                      </m:r>
                    </m:oMath>
                  </a14:m>
                  <a:r>
                    <a:rPr lang="en-US" sz="2600" b="1" smtClean="0">
                      <a:latin typeface="Arial" pitchFamily="34" charset="0"/>
                      <a:cs typeface="Arial" pitchFamily="34" charset="0"/>
                    </a:rPr>
                    <a:t> để </a:t>
                  </a:r>
                  <a14:m>
                    <m:oMath xmlns:m="http://schemas.openxmlformats.org/officeDocument/2006/math">
                      <m:sSup>
                        <m:sSupPr>
                          <m:ctrlPr>
                            <a:rPr lang="en-US" sz="2600" b="1" i="1" smtClean="0">
                              <a:latin typeface="Cambria Math"/>
                              <a:cs typeface="Arial" pitchFamily="34" charset="0"/>
                            </a:rPr>
                          </m:ctrlPr>
                        </m:sSupPr>
                        <m:e>
                          <m:r>
                            <a:rPr lang="en-US" sz="2600" b="1" i="1" smtClean="0">
                              <a:latin typeface="Cambria Math"/>
                              <a:cs typeface="Arial" pitchFamily="34" charset="0"/>
                            </a:rPr>
                            <m:t>𝒂</m:t>
                          </m:r>
                        </m:e>
                        <m:sup>
                          <m:r>
                            <a:rPr lang="en-US" sz="2600" b="1" i="1" smtClean="0">
                              <a:latin typeface="Cambria Math"/>
                              <a:ea typeface="Cambria Math"/>
                              <a:cs typeface="Arial" pitchFamily="34" charset="0"/>
                            </a:rPr>
                            <m:t>𝜶</m:t>
                          </m:r>
                        </m:sup>
                      </m:sSup>
                      <m:r>
                        <a:rPr lang="en-US" sz="2600" b="1" i="1" smtClean="0">
                          <a:latin typeface="Cambria Math"/>
                          <a:cs typeface="Arial" pitchFamily="34" charset="0"/>
                        </a:rPr>
                        <m:t>=</m:t>
                      </m:r>
                      <m:r>
                        <a:rPr lang="en-US" sz="2600" b="1" i="1" smtClean="0">
                          <a:latin typeface="Cambria Math"/>
                          <a:cs typeface="Arial" pitchFamily="34" charset="0"/>
                        </a:rPr>
                        <m:t>𝑴</m:t>
                      </m:r>
                    </m:oMath>
                  </a14:m>
                  <a:r>
                    <a:rPr lang="en-US" sz="2600" b="1" smtClean="0">
                      <a:latin typeface="Arial" pitchFamily="34" charset="0"/>
                      <a:cs typeface="Arial" pitchFamily="34" charset="0"/>
                    </a:rPr>
                    <a:t> được gọi là lôgarit cơ số a của M và kí hiệu là log</a:t>
                  </a:r>
                  <a:r>
                    <a:rPr lang="en-US" sz="2600" b="1" baseline="-25000" smtClean="0">
                      <a:latin typeface="Arial" pitchFamily="34" charset="0"/>
                      <a:cs typeface="Arial" pitchFamily="34" charset="0"/>
                    </a:rPr>
                    <a:t>a</a:t>
                  </a:r>
                  <a:r>
                    <a:rPr lang="en-US" sz="2600" b="1" smtClean="0">
                      <a:latin typeface="Arial" pitchFamily="34" charset="0"/>
                      <a:cs typeface="Arial" pitchFamily="34" charset="0"/>
                    </a:rPr>
                    <a:t>M</a:t>
                  </a:r>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93823" y="1015902"/>
                  <a:ext cx="9767789" cy="1292662"/>
                </a:xfrm>
                <a:prstGeom prst="rect">
                  <a:avLst/>
                </a:prstGeom>
                <a:blipFill rotWithShape="1">
                  <a:blip r:embed="rId5"/>
                  <a:stretch>
                    <a:fillRect l="-999" t="-4245" b="-10849"/>
                  </a:stretch>
                </a:blipFill>
              </p:spPr>
              <p:txBody>
                <a:bodyPr/>
                <a:lstStyle/>
                <a:p>
                  <a:r>
                    <a:rPr lang="en-US">
                      <a:noFill/>
                    </a:rPr>
                    <a:t> </a:t>
                  </a:r>
                </a:p>
              </p:txBody>
            </p:sp>
          </mc:Fallback>
        </mc:AlternateContent>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27102" y="1532456"/>
              <a:ext cx="1482310" cy="1591744"/>
            </a:xfrm>
            <a:prstGeom prst="rect">
              <a:avLst/>
            </a:prstGeom>
          </p:spPr>
        </p:pic>
        <mc:AlternateContent xmlns:mc="http://schemas.openxmlformats.org/markup-compatibility/2006" xmlns:a14="http://schemas.microsoft.com/office/drawing/2010/main">
          <mc:Choice Requires="a14">
            <p:graphicFrame>
              <p:nvGraphicFramePr>
                <p:cNvPr id="13" name="Object 12"/>
                <p:cNvGraphicFramePr>
                  <a:graphicFrameLocks noChangeAspect="1"/>
                </p:cNvGraphicFramePr>
                <p:nvPr>
                  <p:extLst>
                    <p:ext uri="{D42A27DB-BD31-4B8C-83A1-F6EECF244321}">
                      <p14:modId xmlns:p14="http://schemas.microsoft.com/office/powerpoint/2010/main" val="2470314164"/>
                    </p:ext>
                  </p:extLst>
                </p:nvPr>
              </p:nvGraphicFramePr>
              <p:xfrm>
                <a:off x="3416299" y="2298700"/>
                <a:ext cx="3679825" cy="596900"/>
              </p:xfrm>
              <a:graphic>
                <a:graphicData uri="http://schemas.openxmlformats.org/presentationml/2006/ole">
                  <mc:AlternateContent>
                    <mc:Choice xmlns:v="urn:schemas-microsoft-com:vml" Requires="v">
                      <p:oleObj spid="_x0000_s4277" name="Equation" r:id="rId7" imgW="1562040" imgH="253800" progId="Equation.DSMT4">
                        <p:embed/>
                      </p:oleObj>
                    </mc:Choice>
                    <mc:Fallback>
                      <p:oleObj name="Equation" r:id="rId7" imgW="1562040" imgH="253800" progId="Equation.DSMT4">
                        <p:embed/>
                        <p:pic>
                          <p:nvPicPr>
                            <p:cNvPr id="0" name=""/>
                            <p:cNvPicPr/>
                            <p:nvPr/>
                          </p:nvPicPr>
                          <p:blipFill>
                            <a:blip r:embed="rId8"/>
                            <a:stretch>
                              <a:fillRect/>
                            </a:stretch>
                          </p:blipFill>
                          <p:spPr>
                            <a:xfrm>
                              <a:off x="3416299" y="2298700"/>
                              <a:ext cx="3679825" cy="596900"/>
                            </a:xfrm>
                            <a:prstGeom prst="rect">
                              <a:avLst/>
                            </a:prstGeom>
                          </p:spPr>
                        </p:pic>
                      </p:oleObj>
                    </mc:Fallback>
                  </mc:AlternateContent>
                </a:graphicData>
              </a:graphic>
            </p:graphicFrame>
          </mc:Choice>
          <mc:Fallback xmlns="">
            <p:graphicFrame>
              <p:nvGraphicFramePr>
                <p:cNvPr id="13" name="Object 12"/>
                <p:cNvGraphicFramePr>
                  <a:graphicFrameLocks noChangeAspect="1"/>
                </p:cNvGraphicFramePr>
                <p:nvPr>
                  <p:extLst>
                    <p:ext uri="{D42A27DB-BD31-4B8C-83A1-F6EECF244321}">
                      <p14:modId xmlns:p14="http://schemas.microsoft.com/office/powerpoint/2010/main" val="2470314164"/>
                    </p:ext>
                  </p:extLst>
                </p:nvPr>
              </p:nvGraphicFramePr>
              <p:xfrm>
                <a:off x="3416299" y="2298700"/>
                <a:ext cx="3679825" cy="596900"/>
              </p:xfrm>
              <a:graphic>
                <a:graphicData uri="http://schemas.openxmlformats.org/presentationml/2006/ole">
                  <mc:AlternateContent>
                    <mc:Choice xmlns:v="urn:schemas-microsoft-com:vml" Requires="v">
                      <p:oleObj spid="_x0000_s4243" name="Equation" r:id="rId9" imgW="1562040" imgH="253800" progId="Equation.DSMT4">
                        <p:embed/>
                      </p:oleObj>
                    </mc:Choice>
                    <mc:Fallback>
                      <p:oleObj name="Equation" r:id="rId9" imgW="1562040" imgH="253800" progId="Equation.DSMT4">
                        <p:embed/>
                        <p:pic>
                          <p:nvPicPr>
                            <p:cNvPr id="0" name=""/>
                            <p:cNvPicPr/>
                            <p:nvPr/>
                          </p:nvPicPr>
                          <p:blipFill>
                            <a:blip r:embed="rId10"/>
                            <a:stretch>
                              <a:fillRect/>
                            </a:stretch>
                          </p:blipFill>
                          <p:spPr>
                            <a:xfrm>
                              <a:off x="3416299" y="2298700"/>
                              <a:ext cx="3679825" cy="596900"/>
                            </a:xfrm>
                            <a:prstGeom prst="rect">
                              <a:avLst/>
                            </a:prstGeom>
                          </p:spPr>
                        </p:pic>
                      </p:oleObj>
                    </mc:Fallback>
                  </mc:AlternateContent>
                </a:graphicData>
              </a:graphic>
            </p:graphicFrame>
          </mc:Fallback>
        </mc:AlternateContent>
      </p:grpSp>
      <p:sp>
        <p:nvSpPr>
          <p:cNvPr id="19" name="TextBox 18"/>
          <p:cNvSpPr txBox="1"/>
          <p:nvPr/>
        </p:nvSpPr>
        <p:spPr>
          <a:xfrm>
            <a:off x="803520" y="3201739"/>
            <a:ext cx="10671204" cy="892552"/>
          </a:xfrm>
          <a:prstGeom prst="rect">
            <a:avLst/>
          </a:prstGeom>
          <a:noFill/>
        </p:spPr>
        <p:txBody>
          <a:bodyPr wrap="square" rtlCol="0">
            <a:spAutoFit/>
          </a:bodyPr>
          <a:lstStyle/>
          <a:p>
            <a:pPr marL="457200" indent="-457200">
              <a:buFont typeface="Wingdings" pitchFamily="2" charset="2"/>
              <a:buChar char="q"/>
            </a:pPr>
            <a:r>
              <a:rPr lang="en-US" sz="2600" b="1" smtClean="0">
                <a:solidFill>
                  <a:schemeClr val="accent6">
                    <a:lumMod val="75000"/>
                  </a:schemeClr>
                </a:solidFill>
                <a:latin typeface="Arial" pitchFamily="34" charset="0"/>
                <a:cs typeface="Arial" pitchFamily="34" charset="0"/>
              </a:rPr>
              <a:t>Chú ý :      </a:t>
            </a:r>
            <a:r>
              <a:rPr lang="en-US" sz="2600" b="1" smtClean="0">
                <a:latin typeface="Arial" pitchFamily="34" charset="0"/>
                <a:cs typeface="Arial" pitchFamily="34" charset="0"/>
              </a:rPr>
              <a:t>Không có lôgarit của số âm và số 0.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en-US" sz="2600" b="1" smtClean="0">
                <a:latin typeface="Arial" pitchFamily="34" charset="0"/>
                <a:cs typeface="Arial" pitchFamily="34" charset="0"/>
              </a:rPr>
              <a:t>  Cơ </a:t>
            </a:r>
            <a:r>
              <a:rPr lang="en-US" sz="2600" b="1" smtClean="0">
                <a:latin typeface="Arial" pitchFamily="34" charset="0"/>
                <a:cs typeface="Arial" pitchFamily="34" charset="0"/>
              </a:rPr>
              <a:t>số của lôgarit phải dương và khác 1. </a:t>
            </a:r>
            <a:endParaRPr lang="en-US" sz="2600" b="1">
              <a:latin typeface="Arial" pitchFamily="34" charset="0"/>
              <a:cs typeface="Arial" pitchFamily="34" charset="0"/>
            </a:endParaRPr>
          </a:p>
        </p:txBody>
      </p:sp>
      <p:sp>
        <p:nvSpPr>
          <p:cNvPr id="15" name="TextBox 14"/>
          <p:cNvSpPr txBox="1"/>
          <p:nvPr/>
        </p:nvSpPr>
        <p:spPr>
          <a:xfrm>
            <a:off x="803520" y="4268539"/>
            <a:ext cx="2471492" cy="492443"/>
          </a:xfrm>
          <a:prstGeom prst="rect">
            <a:avLst/>
          </a:prstGeom>
          <a:noFill/>
        </p:spPr>
        <p:txBody>
          <a:bodyPr wrap="square" rtlCol="0">
            <a:spAutoFit/>
          </a:bodyPr>
          <a:lstStyle/>
          <a:p>
            <a:pPr marL="342900" indent="-342900">
              <a:buFont typeface="Wingdings" pitchFamily="2" charset="2"/>
              <a:buChar char="v"/>
            </a:pPr>
            <a:r>
              <a:rPr lang="en-US" sz="2600" b="1" smtClean="0">
                <a:solidFill>
                  <a:srgbClr val="C00000"/>
                </a:solidFill>
                <a:latin typeface="Arial" pitchFamily="34" charset="0"/>
                <a:cs typeface="Arial" pitchFamily="34" charset="0"/>
              </a:rPr>
              <a:t>Tính chất :</a:t>
            </a:r>
            <a:endParaRPr lang="en-US" sz="2600" b="1">
              <a:solidFill>
                <a:srgbClr val="C00000"/>
              </a:solidFill>
              <a:latin typeface="Arial" pitchFamily="34" charset="0"/>
              <a:cs typeface="Arial" pitchFamily="34" charset="0"/>
            </a:endParaRPr>
          </a:p>
        </p:txBody>
      </p:sp>
      <p:grpSp>
        <p:nvGrpSpPr>
          <p:cNvPr id="6" name="Group 5"/>
          <p:cNvGrpSpPr/>
          <p:nvPr/>
        </p:nvGrpSpPr>
        <p:grpSpPr>
          <a:xfrm>
            <a:off x="1217612" y="4760982"/>
            <a:ext cx="9372600" cy="1869667"/>
            <a:chOff x="1217612" y="4835843"/>
            <a:chExt cx="9372600" cy="1869667"/>
          </a:xfrm>
        </p:grpSpPr>
        <p:sp>
          <p:nvSpPr>
            <p:cNvPr id="18" name="Rounded Rectangle 17"/>
            <p:cNvSpPr/>
            <p:nvPr/>
          </p:nvSpPr>
          <p:spPr>
            <a:xfrm>
              <a:off x="1217612" y="4835843"/>
              <a:ext cx="9372600" cy="1869667"/>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6" name="TextBox 15"/>
                <p:cNvSpPr txBox="1"/>
                <p:nvPr/>
              </p:nvSpPr>
              <p:spPr>
                <a:xfrm>
                  <a:off x="2028153" y="4940973"/>
                  <a:ext cx="8186492" cy="492443"/>
                </a:xfrm>
                <a:prstGeom prst="rect">
                  <a:avLst/>
                </a:prstGeom>
                <a:noFill/>
              </p:spPr>
              <p:txBody>
                <a:bodyPr wrap="square" rtlCol="0">
                  <a:spAutoFit/>
                </a:bodyPr>
                <a:lstStyle/>
                <a:p>
                  <a:r>
                    <a:rPr lang="en-US" sz="2600" b="1" smtClean="0">
                      <a:latin typeface="Arial" pitchFamily="34" charset="0"/>
                      <a:cs typeface="Arial" pitchFamily="34" charset="0"/>
                    </a:rPr>
                    <a:t>Với </a:t>
                  </a:r>
                  <a14:m>
                    <m:oMath xmlns:m="http://schemas.openxmlformats.org/officeDocument/2006/math">
                      <m:r>
                        <a:rPr lang="en-US" sz="2600" b="1" i="1" smtClean="0">
                          <a:latin typeface="Cambria Math"/>
                          <a:cs typeface="Arial" pitchFamily="34" charset="0"/>
                        </a:rPr>
                        <m:t>𝟎</m:t>
                      </m:r>
                      <m:r>
                        <a:rPr lang="en-US" sz="2600" b="1" i="1" smtClean="0">
                          <a:latin typeface="Cambria Math"/>
                          <a:cs typeface="Arial" pitchFamily="34" charset="0"/>
                        </a:rPr>
                        <m:t>&lt;</m:t>
                      </m:r>
                      <m:r>
                        <a:rPr lang="en-US" sz="2600" b="1" i="1" smtClean="0">
                          <a:latin typeface="Cambria Math"/>
                          <a:cs typeface="Arial" pitchFamily="34" charset="0"/>
                        </a:rPr>
                        <m:t>𝒂</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𝟏</m:t>
                      </m:r>
                    </m:oMath>
                  </a14:m>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𝑴</m:t>
                      </m:r>
                      <m:r>
                        <a:rPr lang="en-US" sz="2600" b="1" i="1" smtClean="0">
                          <a:latin typeface="Cambria Math"/>
                          <a:cs typeface="Arial" pitchFamily="34" charset="0"/>
                        </a:rPr>
                        <m:t>&gt;</m:t>
                      </m:r>
                      <m:r>
                        <a:rPr lang="en-US" sz="2600" b="1" i="1" smtClean="0">
                          <a:latin typeface="Cambria Math"/>
                          <a:cs typeface="Arial" pitchFamily="34" charset="0"/>
                        </a:rPr>
                        <m:t>𝟎</m:t>
                      </m:r>
                    </m:oMath>
                  </a14:m>
                  <a:r>
                    <a:rPr lang="en-US" sz="2600" b="1" smtClean="0">
                      <a:latin typeface="Arial" pitchFamily="34" charset="0"/>
                      <a:cs typeface="Arial" pitchFamily="34" charset="0"/>
                    </a:rPr>
                    <a:t> và </a:t>
                  </a:r>
                  <a14:m>
                    <m:oMath xmlns:m="http://schemas.openxmlformats.org/officeDocument/2006/math">
                      <m:r>
                        <a:rPr lang="en-US" sz="2600" b="1" i="1" smtClean="0">
                          <a:latin typeface="Cambria Math"/>
                          <a:ea typeface="Cambria Math"/>
                          <a:cs typeface="Arial" pitchFamily="34" charset="0"/>
                        </a:rPr>
                        <m:t>𝜶</m:t>
                      </m:r>
                    </m:oMath>
                  </a14:m>
                  <a:r>
                    <a:rPr lang="en-US" sz="2600" b="1" smtClean="0">
                      <a:latin typeface="Arial" pitchFamily="34" charset="0"/>
                      <a:cs typeface="Arial" pitchFamily="34" charset="0"/>
                    </a:rPr>
                    <a:t> là số thực tuỳ ý, ta có :</a:t>
                  </a:r>
                  <a:endParaRPr lang="en-US" sz="26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028153" y="4940973"/>
                  <a:ext cx="8186492" cy="492443"/>
                </a:xfrm>
                <a:prstGeom prst="rect">
                  <a:avLst/>
                </a:prstGeom>
                <a:blipFill rotWithShape="1">
                  <a:blip r:embed="rId11"/>
                  <a:stretch>
                    <a:fillRect l="-1340" t="-11111" b="-296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 name="Object 2"/>
                <p:cNvGraphicFramePr>
                  <a:graphicFrameLocks noChangeAspect="1"/>
                </p:cNvGraphicFramePr>
                <p:nvPr>
                  <p:extLst>
                    <p:ext uri="{D42A27DB-BD31-4B8C-83A1-F6EECF244321}">
                      <p14:modId xmlns:p14="http://schemas.microsoft.com/office/powerpoint/2010/main" val="2349394167"/>
                    </p:ext>
                  </p:extLst>
                </p:nvPr>
              </p:nvGraphicFramePr>
              <p:xfrm>
                <a:off x="3825699" y="5448991"/>
                <a:ext cx="4191350" cy="1196704"/>
              </p:xfrm>
              <a:graphic>
                <a:graphicData uri="http://schemas.openxmlformats.org/presentationml/2006/ole">
                  <mc:AlternateContent>
                    <mc:Choice xmlns:v="urn:schemas-microsoft-com:vml" Requires="v">
                      <p:oleObj spid="_x0000_s4278" name="Equation" r:id="rId12" imgW="1777680" imgH="507960" progId="Equation.DSMT4">
                        <p:embed/>
                      </p:oleObj>
                    </mc:Choice>
                    <mc:Fallback>
                      <p:oleObj name="Equation" r:id="rId12" imgW="1777680" imgH="507960" progId="Equation.DSMT4">
                        <p:embed/>
                        <p:pic>
                          <p:nvPicPr>
                            <p:cNvPr id="0" name="Object 1"/>
                            <p:cNvPicPr>
                              <a:picLocks noChangeAspect="1" noChangeArrowheads="1"/>
                            </p:cNvPicPr>
                            <p:nvPr/>
                          </p:nvPicPr>
                          <p:blipFill>
                            <a:blip r:embed="rId13"/>
                            <a:srcRect/>
                            <a:stretch>
                              <a:fillRect/>
                            </a:stretch>
                          </p:blipFill>
                          <p:spPr bwMode="auto">
                            <a:xfrm>
                              <a:off x="3825699" y="5448991"/>
                              <a:ext cx="4191350" cy="11967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p:graphicFrame>
              <p:nvGraphicFramePr>
                <p:cNvPr id="3" name="Object 2"/>
                <p:cNvGraphicFramePr>
                  <a:graphicFrameLocks noChangeAspect="1"/>
                </p:cNvGraphicFramePr>
                <p:nvPr>
                  <p:extLst>
                    <p:ext uri="{D42A27DB-BD31-4B8C-83A1-F6EECF244321}">
                      <p14:modId xmlns:p14="http://schemas.microsoft.com/office/powerpoint/2010/main" val="2349394167"/>
                    </p:ext>
                  </p:extLst>
                </p:nvPr>
              </p:nvGraphicFramePr>
              <p:xfrm>
                <a:off x="3825699" y="5448991"/>
                <a:ext cx="4191350" cy="1196704"/>
              </p:xfrm>
              <a:graphic>
                <a:graphicData uri="http://schemas.openxmlformats.org/presentationml/2006/ole">
                  <mc:AlternateContent>
                    <mc:Choice xmlns:v="urn:schemas-microsoft-com:vml" Requires="v">
                      <p:oleObj spid="_x0000_s4278" name="Equation" r:id="rId12" imgW="1777680" imgH="507960" progId="Equation.DSMT4">
                        <p:embed/>
                      </p:oleObj>
                    </mc:Choice>
                    <mc:Fallback>
                      <p:oleObj name="Equation" r:id="rId12" imgW="1777680" imgH="507960" progId="Equation.DSMT4">
                        <p:embed/>
                        <p:pic>
                          <p:nvPicPr>
                            <p:cNvPr id="0" name="Object 1"/>
                            <p:cNvPicPr>
                              <a:picLocks noChangeAspect="1" noChangeArrowheads="1"/>
                            </p:cNvPicPr>
                            <p:nvPr/>
                          </p:nvPicPr>
                          <p:blipFill>
                            <a:blip r:embed="rId13"/>
                            <a:srcRect/>
                            <a:stretch>
                              <a:fillRect/>
                            </a:stretch>
                          </p:blipFill>
                          <p:spPr bwMode="auto">
                            <a:xfrm>
                              <a:off x="3825699" y="5448991"/>
                              <a:ext cx="4191350" cy="119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sp>
        <p:nvSpPr>
          <p:cNvPr id="20" name="AutoShape 4"/>
          <p:cNvSpPr>
            <a:spLocks noChangeArrowheads="1"/>
          </p:cNvSpPr>
          <p:nvPr/>
        </p:nvSpPr>
        <p:spPr bwMode="gray">
          <a:xfrm>
            <a:off x="447214" y="95249"/>
            <a:ext cx="3665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KHÁI NIỆM LÔGARIT</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24"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03212" y="762000"/>
            <a:ext cx="11455965" cy="1380448"/>
            <a:chOff x="303212" y="762000"/>
            <a:chExt cx="11455965" cy="1380448"/>
          </a:xfrm>
        </p:grpSpPr>
        <p:sp>
          <p:nvSpPr>
            <p:cNvPr id="21" name="Rounded Rectangle 20"/>
            <p:cNvSpPr/>
            <p:nvPr/>
          </p:nvSpPr>
          <p:spPr>
            <a:xfrm>
              <a:off x="1714587" y="762000"/>
              <a:ext cx="10044590" cy="138044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7774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2055812" y="1198624"/>
              <a:ext cx="1600200" cy="553976"/>
            </a:xfrm>
            <a:prstGeom prst="rect">
              <a:avLst/>
            </a:prstGeom>
            <a:noFill/>
          </p:spPr>
          <p:txBody>
            <a:bodyPr wrap="square" lIns="121899" tIns="60949" rIns="121899" bIns="60949" rtlCol="0">
              <a:spAutoFit/>
            </a:bodyPr>
            <a:lstStyle/>
            <a:p>
              <a:r>
                <a:rPr lang="en-US" sz="2800" b="1" smtClean="0">
                  <a:latin typeface="Arial" pitchFamily="34" charset="0"/>
                  <a:cs typeface="Arial" pitchFamily="34" charset="0"/>
                </a:rPr>
                <a:t>Tính :</a:t>
              </a:r>
              <a:endParaRPr lang="vi-VN" sz="2800" b="1">
                <a:latin typeface="Arial" pitchFamily="34" charset="0"/>
                <a:cs typeface="Arial"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290013835"/>
                </p:ext>
              </p:extLst>
            </p:nvPr>
          </p:nvGraphicFramePr>
          <p:xfrm>
            <a:off x="3574732" y="934275"/>
            <a:ext cx="6482080" cy="1082675"/>
          </p:xfrm>
          <a:graphic>
            <a:graphicData uri="http://schemas.openxmlformats.org/presentationml/2006/ole">
              <mc:AlternateContent xmlns:mc="http://schemas.openxmlformats.org/markup-compatibility/2006">
                <mc:Choice xmlns:v="urn:schemas-microsoft-com:vml" Requires="v">
                  <p:oleObj spid="_x0000_s35087" name="Equation" r:id="rId6" imgW="2501640" imgH="419040" progId="Equation.DSMT4">
                    <p:embed/>
                  </p:oleObj>
                </mc:Choice>
                <mc:Fallback>
                  <p:oleObj name="Equation" r:id="rId6" imgW="2501640" imgH="419040" progId="Equation.DSMT4">
                    <p:embed/>
                    <p:pic>
                      <p:nvPicPr>
                        <p:cNvPr id="0" name=""/>
                        <p:cNvPicPr/>
                        <p:nvPr/>
                      </p:nvPicPr>
                      <p:blipFill>
                        <a:blip r:embed="rId7"/>
                        <a:stretch>
                          <a:fillRect/>
                        </a:stretch>
                      </p:blipFill>
                      <p:spPr>
                        <a:xfrm>
                          <a:off x="3574732" y="934275"/>
                          <a:ext cx="6482080" cy="1082675"/>
                        </a:xfrm>
                        <a:prstGeom prst="rect">
                          <a:avLst/>
                        </a:prstGeom>
                      </p:spPr>
                    </p:pic>
                  </p:oleObj>
                </mc:Fallback>
              </mc:AlternateContent>
            </a:graphicData>
          </a:graphic>
        </p:graphicFrame>
      </p:grpSp>
      <p:graphicFrame>
        <p:nvGraphicFramePr>
          <p:cNvPr id="19" name="Object 18"/>
          <p:cNvGraphicFramePr>
            <a:graphicFrameLocks noChangeAspect="1"/>
          </p:cNvGraphicFramePr>
          <p:nvPr>
            <p:extLst>
              <p:ext uri="{D42A27DB-BD31-4B8C-83A1-F6EECF244321}">
                <p14:modId xmlns:p14="http://schemas.microsoft.com/office/powerpoint/2010/main" val="1150419918"/>
              </p:ext>
            </p:extLst>
          </p:nvPr>
        </p:nvGraphicFramePr>
        <p:xfrm>
          <a:off x="3000374" y="2618875"/>
          <a:ext cx="3157537" cy="1084263"/>
        </p:xfrm>
        <a:graphic>
          <a:graphicData uri="http://schemas.openxmlformats.org/presentationml/2006/ole">
            <mc:AlternateContent xmlns:mc="http://schemas.openxmlformats.org/markup-compatibility/2006">
              <mc:Choice xmlns:v="urn:schemas-microsoft-com:vml" Requires="v">
                <p:oleObj spid="_x0000_s35088" name="Equation" r:id="rId8" imgW="1218960" imgH="419040" progId="Equation.DSMT4">
                  <p:embed/>
                </p:oleObj>
              </mc:Choice>
              <mc:Fallback>
                <p:oleObj name="Equation" r:id="rId8" imgW="1218960" imgH="419040" progId="Equation.DSMT4">
                  <p:embed/>
                  <p:pic>
                    <p:nvPicPr>
                      <p:cNvPr id="0" name=""/>
                      <p:cNvPicPr/>
                      <p:nvPr/>
                    </p:nvPicPr>
                    <p:blipFill>
                      <a:blip r:embed="rId9"/>
                      <a:stretch>
                        <a:fillRect/>
                      </a:stretch>
                    </p:blipFill>
                    <p:spPr>
                      <a:xfrm>
                        <a:off x="3000374" y="2618875"/>
                        <a:ext cx="3157537" cy="10842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16192860"/>
              </p:ext>
            </p:extLst>
          </p:nvPr>
        </p:nvGraphicFramePr>
        <p:xfrm>
          <a:off x="6230937" y="2971800"/>
          <a:ext cx="822325" cy="460375"/>
        </p:xfrm>
        <a:graphic>
          <a:graphicData uri="http://schemas.openxmlformats.org/presentationml/2006/ole">
            <mc:AlternateContent xmlns:mc="http://schemas.openxmlformats.org/markup-compatibility/2006">
              <mc:Choice xmlns:v="urn:schemas-microsoft-com:vml" Requires="v">
                <p:oleObj spid="_x0000_s35089" name="Equation" r:id="rId10" imgW="317160" imgH="177480" progId="Equation.DSMT4">
                  <p:embed/>
                </p:oleObj>
              </mc:Choice>
              <mc:Fallback>
                <p:oleObj name="Equation" r:id="rId10" imgW="317160" imgH="177480" progId="Equation.DSMT4">
                  <p:embed/>
                  <p:pic>
                    <p:nvPicPr>
                      <p:cNvPr id="0" name=""/>
                      <p:cNvPicPr/>
                      <p:nvPr/>
                    </p:nvPicPr>
                    <p:blipFill>
                      <a:blip r:embed="rId11"/>
                      <a:stretch>
                        <a:fillRect/>
                      </a:stretch>
                    </p:blipFill>
                    <p:spPr>
                      <a:xfrm>
                        <a:off x="6230937" y="2971800"/>
                        <a:ext cx="822325" cy="46037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87213472"/>
              </p:ext>
            </p:extLst>
          </p:nvPr>
        </p:nvGraphicFramePr>
        <p:xfrm>
          <a:off x="3000374" y="3859213"/>
          <a:ext cx="3881437" cy="788987"/>
        </p:xfrm>
        <a:graphic>
          <a:graphicData uri="http://schemas.openxmlformats.org/presentationml/2006/ole">
            <mc:AlternateContent xmlns:mc="http://schemas.openxmlformats.org/markup-compatibility/2006">
              <mc:Choice xmlns:v="urn:schemas-microsoft-com:vml" Requires="v">
                <p:oleObj spid="_x0000_s35090" name="Equation" r:id="rId12" imgW="1498320" imgH="304560" progId="Equation.DSMT4">
                  <p:embed/>
                </p:oleObj>
              </mc:Choice>
              <mc:Fallback>
                <p:oleObj name="Equation" r:id="rId12" imgW="1498320" imgH="304560" progId="Equation.DSMT4">
                  <p:embed/>
                  <p:pic>
                    <p:nvPicPr>
                      <p:cNvPr id="0" name=""/>
                      <p:cNvPicPr/>
                      <p:nvPr/>
                    </p:nvPicPr>
                    <p:blipFill>
                      <a:blip r:embed="rId13"/>
                      <a:stretch>
                        <a:fillRect/>
                      </a:stretch>
                    </p:blipFill>
                    <p:spPr>
                      <a:xfrm>
                        <a:off x="3000374" y="3859213"/>
                        <a:ext cx="3881437" cy="788987"/>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586434506"/>
              </p:ext>
            </p:extLst>
          </p:nvPr>
        </p:nvGraphicFramePr>
        <p:xfrm>
          <a:off x="6916737" y="4027488"/>
          <a:ext cx="625475" cy="427038"/>
        </p:xfrm>
        <a:graphic>
          <a:graphicData uri="http://schemas.openxmlformats.org/presentationml/2006/ole">
            <mc:AlternateContent xmlns:mc="http://schemas.openxmlformats.org/markup-compatibility/2006">
              <mc:Choice xmlns:v="urn:schemas-microsoft-com:vml" Requires="v">
                <p:oleObj spid="_x0000_s35091" name="Equation" r:id="rId14" imgW="241200" imgH="164880" progId="Equation.DSMT4">
                  <p:embed/>
                </p:oleObj>
              </mc:Choice>
              <mc:Fallback>
                <p:oleObj name="Equation" r:id="rId14" imgW="241200" imgH="164880" progId="Equation.DSMT4">
                  <p:embed/>
                  <p:pic>
                    <p:nvPicPr>
                      <p:cNvPr id="0" name=""/>
                      <p:cNvPicPr/>
                      <p:nvPr/>
                    </p:nvPicPr>
                    <p:blipFill>
                      <a:blip r:embed="rId15"/>
                      <a:stretch>
                        <a:fillRect/>
                      </a:stretch>
                    </p:blipFill>
                    <p:spPr>
                      <a:xfrm>
                        <a:off x="6916737" y="4027488"/>
                        <a:ext cx="625475" cy="427038"/>
                      </a:xfrm>
                      <a:prstGeom prst="rect">
                        <a:avLst/>
                      </a:prstGeom>
                    </p:spPr>
                  </p:pic>
                </p:oleObj>
              </mc:Fallback>
            </mc:AlternateContent>
          </a:graphicData>
        </a:graphic>
      </p:graphicFrame>
      <p:sp>
        <p:nvSpPr>
          <p:cNvPr id="20" name="AutoShape 4"/>
          <p:cNvSpPr>
            <a:spLocks noChangeArrowheads="1"/>
          </p:cNvSpPr>
          <p:nvPr/>
        </p:nvSpPr>
        <p:spPr bwMode="gray">
          <a:xfrm>
            <a:off x="447214" y="95249"/>
            <a:ext cx="3970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KHÁI NIỆM LÔGARIT</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738" y="22383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37301" y="714375"/>
            <a:ext cx="11312496" cy="1426433"/>
            <a:chOff x="337301" y="714375"/>
            <a:chExt cx="11312496" cy="1426433"/>
          </a:xfrm>
        </p:grpSpPr>
        <p:sp>
          <p:nvSpPr>
            <p:cNvPr id="22" name="Rounded Rectangle 21"/>
            <p:cNvSpPr/>
            <p:nvPr/>
          </p:nvSpPr>
          <p:spPr>
            <a:xfrm>
              <a:off x="2123931" y="811836"/>
              <a:ext cx="9525866" cy="1241423"/>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301" y="714375"/>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899923" y="1250288"/>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576553" y="887223"/>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71749" y="1103374"/>
              <a:ext cx="1371600" cy="553976"/>
            </a:xfrm>
            <a:prstGeom prst="rect">
              <a:avLst/>
            </a:prstGeom>
            <a:noFill/>
          </p:spPr>
          <p:txBody>
            <a:bodyPr wrap="square" lIns="121899" tIns="60949" rIns="121899" bIns="60949" rtlCol="0">
              <a:spAutoFit/>
            </a:bodyPr>
            <a:lstStyle/>
            <a:p>
              <a:pPr algn="just"/>
              <a:r>
                <a:rPr lang="en-US" sz="2800" b="1" smtClean="0">
                  <a:latin typeface="Arial" pitchFamily="34" charset="0"/>
                  <a:cs typeface="Arial" pitchFamily="34" charset="0"/>
                </a:rPr>
                <a:t>Tính :</a:t>
              </a:r>
              <a:endParaRPr lang="vi-VN" sz="2800" b="1" i="1">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015095294"/>
                </p:ext>
              </p:extLst>
            </p:nvPr>
          </p:nvGraphicFramePr>
          <p:xfrm>
            <a:off x="3887787" y="972343"/>
            <a:ext cx="6321425" cy="1056482"/>
          </p:xfrm>
          <a:graphic>
            <a:graphicData uri="http://schemas.openxmlformats.org/presentationml/2006/ole">
              <mc:AlternateContent xmlns:mc="http://schemas.openxmlformats.org/markup-compatibility/2006">
                <mc:Choice xmlns:v="urn:schemas-microsoft-com:vml" Requires="v">
                  <p:oleObj spid="_x0000_s7615" name="Equation" r:id="rId7" imgW="2438280" imgH="406080" progId="Equation.DSMT4">
                    <p:embed/>
                  </p:oleObj>
                </mc:Choice>
                <mc:Fallback>
                  <p:oleObj name="Equation" r:id="rId7" imgW="2438280" imgH="406080" progId="Equation.DSMT4">
                    <p:embed/>
                    <p:pic>
                      <p:nvPicPr>
                        <p:cNvPr id="0" name=""/>
                        <p:cNvPicPr/>
                        <p:nvPr/>
                      </p:nvPicPr>
                      <p:blipFill>
                        <a:blip r:embed="rId8"/>
                        <a:stretch>
                          <a:fillRect/>
                        </a:stretch>
                      </p:blipFill>
                      <p:spPr>
                        <a:xfrm>
                          <a:off x="3887787" y="972343"/>
                          <a:ext cx="6321425" cy="1056482"/>
                        </a:xfrm>
                        <a:prstGeom prst="rect">
                          <a:avLst/>
                        </a:prstGeom>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1455575526"/>
              </p:ext>
            </p:extLst>
          </p:nvPr>
        </p:nvGraphicFramePr>
        <p:xfrm>
          <a:off x="2284412" y="2935287"/>
          <a:ext cx="2105025" cy="722313"/>
        </p:xfrm>
        <a:graphic>
          <a:graphicData uri="http://schemas.openxmlformats.org/presentationml/2006/ole">
            <mc:AlternateContent xmlns:mc="http://schemas.openxmlformats.org/markup-compatibility/2006">
              <mc:Choice xmlns:v="urn:schemas-microsoft-com:vml" Requires="v">
                <p:oleObj spid="_x0000_s7616" name="Equation" r:id="rId9" imgW="812520" imgH="279360" progId="Equation.DSMT4">
                  <p:embed/>
                </p:oleObj>
              </mc:Choice>
              <mc:Fallback>
                <p:oleObj name="Equation" r:id="rId9" imgW="812520" imgH="279360" progId="Equation.DSMT4">
                  <p:embed/>
                  <p:pic>
                    <p:nvPicPr>
                      <p:cNvPr id="0" name="Object 18"/>
                      <p:cNvPicPr>
                        <a:picLocks noChangeAspect="1" noChangeArrowheads="1"/>
                      </p:cNvPicPr>
                      <p:nvPr/>
                    </p:nvPicPr>
                    <p:blipFill>
                      <a:blip r:embed="rId10"/>
                      <a:srcRect/>
                      <a:stretch>
                        <a:fillRect/>
                      </a:stretch>
                    </p:blipFill>
                    <p:spPr bwMode="auto">
                      <a:xfrm>
                        <a:off x="2284412" y="2935287"/>
                        <a:ext cx="21050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57490146"/>
              </p:ext>
            </p:extLst>
          </p:nvPr>
        </p:nvGraphicFramePr>
        <p:xfrm>
          <a:off x="4341812" y="2743200"/>
          <a:ext cx="2301875" cy="1314450"/>
        </p:xfrm>
        <a:graphic>
          <a:graphicData uri="http://schemas.openxmlformats.org/presentationml/2006/ole">
            <mc:AlternateContent xmlns:mc="http://schemas.openxmlformats.org/markup-compatibility/2006">
              <mc:Choice xmlns:v="urn:schemas-microsoft-com:vml" Requires="v">
                <p:oleObj spid="_x0000_s7617" name="Equation" r:id="rId11" imgW="888840" imgH="507960" progId="Equation.DSMT4">
                  <p:embed/>
                </p:oleObj>
              </mc:Choice>
              <mc:Fallback>
                <p:oleObj name="Equation" r:id="rId11" imgW="888840" imgH="507960" progId="Equation.DSMT4">
                  <p:embed/>
                  <p:pic>
                    <p:nvPicPr>
                      <p:cNvPr id="0" name=""/>
                      <p:cNvPicPr>
                        <a:picLocks noChangeAspect="1" noChangeArrowheads="1"/>
                      </p:cNvPicPr>
                      <p:nvPr/>
                    </p:nvPicPr>
                    <p:blipFill>
                      <a:blip r:embed="rId12"/>
                      <a:srcRect/>
                      <a:stretch>
                        <a:fillRect/>
                      </a:stretch>
                    </p:blipFill>
                    <p:spPr bwMode="auto">
                      <a:xfrm>
                        <a:off x="4341812" y="2743200"/>
                        <a:ext cx="23018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919409143"/>
              </p:ext>
            </p:extLst>
          </p:nvPr>
        </p:nvGraphicFramePr>
        <p:xfrm>
          <a:off x="6627812" y="2819400"/>
          <a:ext cx="1609725" cy="920750"/>
        </p:xfrm>
        <a:graphic>
          <a:graphicData uri="http://schemas.openxmlformats.org/presentationml/2006/ole">
            <mc:AlternateContent xmlns:mc="http://schemas.openxmlformats.org/markup-compatibility/2006">
              <mc:Choice xmlns:v="urn:schemas-microsoft-com:vml" Requires="v">
                <p:oleObj spid="_x0000_s7618" name="Equation" r:id="rId13" imgW="622080" imgH="355320" progId="Equation.DSMT4">
                  <p:embed/>
                </p:oleObj>
              </mc:Choice>
              <mc:Fallback>
                <p:oleObj name="Equation" r:id="rId13" imgW="622080" imgH="355320" progId="Equation.DSMT4">
                  <p:embed/>
                  <p:pic>
                    <p:nvPicPr>
                      <p:cNvPr id="0" name=""/>
                      <p:cNvPicPr>
                        <a:picLocks noChangeAspect="1" noChangeArrowheads="1"/>
                      </p:cNvPicPr>
                      <p:nvPr/>
                    </p:nvPicPr>
                    <p:blipFill>
                      <a:blip r:embed="rId14"/>
                      <a:srcRect/>
                      <a:stretch>
                        <a:fillRect/>
                      </a:stretch>
                    </p:blipFill>
                    <p:spPr bwMode="auto">
                      <a:xfrm>
                        <a:off x="6627812" y="2819400"/>
                        <a:ext cx="16097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88106923"/>
              </p:ext>
            </p:extLst>
          </p:nvPr>
        </p:nvGraphicFramePr>
        <p:xfrm>
          <a:off x="8151812" y="2819400"/>
          <a:ext cx="690563" cy="1084262"/>
        </p:xfrm>
        <a:graphic>
          <a:graphicData uri="http://schemas.openxmlformats.org/presentationml/2006/ole">
            <mc:AlternateContent xmlns:mc="http://schemas.openxmlformats.org/markup-compatibility/2006">
              <mc:Choice xmlns:v="urn:schemas-microsoft-com:vml" Requires="v">
                <p:oleObj spid="_x0000_s7619" name="Equation" r:id="rId15" imgW="266400" imgH="419040" progId="Equation.DSMT4">
                  <p:embed/>
                </p:oleObj>
              </mc:Choice>
              <mc:Fallback>
                <p:oleObj name="Equation" r:id="rId15" imgW="266400" imgH="419040" progId="Equation.DSMT4">
                  <p:embed/>
                  <p:pic>
                    <p:nvPicPr>
                      <p:cNvPr id="0" name=""/>
                      <p:cNvPicPr>
                        <a:picLocks noChangeAspect="1" noChangeArrowheads="1"/>
                      </p:cNvPicPr>
                      <p:nvPr/>
                    </p:nvPicPr>
                    <p:blipFill>
                      <a:blip r:embed="rId16"/>
                      <a:srcRect/>
                      <a:stretch>
                        <a:fillRect/>
                      </a:stretch>
                    </p:blipFill>
                    <p:spPr bwMode="auto">
                      <a:xfrm>
                        <a:off x="8151812" y="2819400"/>
                        <a:ext cx="690563"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850559101"/>
              </p:ext>
            </p:extLst>
          </p:nvPr>
        </p:nvGraphicFramePr>
        <p:xfrm>
          <a:off x="2352674" y="4521200"/>
          <a:ext cx="1809750" cy="952500"/>
        </p:xfrm>
        <a:graphic>
          <a:graphicData uri="http://schemas.openxmlformats.org/presentationml/2006/ole">
            <mc:AlternateContent xmlns:mc="http://schemas.openxmlformats.org/markup-compatibility/2006">
              <mc:Choice xmlns:v="urn:schemas-microsoft-com:vml" Requires="v">
                <p:oleObj spid="_x0000_s7620" name="Equation" r:id="rId17" imgW="698400" imgH="368280" progId="Equation.DSMT4">
                  <p:embed/>
                </p:oleObj>
              </mc:Choice>
              <mc:Fallback>
                <p:oleObj name="Equation" r:id="rId17" imgW="698400" imgH="368280" progId="Equation.DSMT4">
                  <p:embed/>
                  <p:pic>
                    <p:nvPicPr>
                      <p:cNvPr id="0" name=""/>
                      <p:cNvPicPr>
                        <a:picLocks noChangeAspect="1" noChangeArrowheads="1"/>
                      </p:cNvPicPr>
                      <p:nvPr/>
                    </p:nvPicPr>
                    <p:blipFill>
                      <a:blip r:embed="rId18"/>
                      <a:srcRect/>
                      <a:stretch>
                        <a:fillRect/>
                      </a:stretch>
                    </p:blipFill>
                    <p:spPr bwMode="auto">
                      <a:xfrm>
                        <a:off x="2352674" y="4521200"/>
                        <a:ext cx="1809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31005491"/>
              </p:ext>
            </p:extLst>
          </p:nvPr>
        </p:nvGraphicFramePr>
        <p:xfrm>
          <a:off x="4202906" y="4191000"/>
          <a:ext cx="2106612" cy="1346200"/>
        </p:xfrm>
        <a:graphic>
          <a:graphicData uri="http://schemas.openxmlformats.org/presentationml/2006/ole">
            <mc:AlternateContent xmlns:mc="http://schemas.openxmlformats.org/markup-compatibility/2006">
              <mc:Choice xmlns:v="urn:schemas-microsoft-com:vml" Requires="v">
                <p:oleObj spid="_x0000_s7621" name="Equation" r:id="rId19" imgW="812520" imgH="520560" progId="Equation.DSMT4">
                  <p:embed/>
                </p:oleObj>
              </mc:Choice>
              <mc:Fallback>
                <p:oleObj name="Equation" r:id="rId19" imgW="812520" imgH="520560" progId="Equation.DSMT4">
                  <p:embed/>
                  <p:pic>
                    <p:nvPicPr>
                      <p:cNvPr id="0" name=""/>
                      <p:cNvPicPr>
                        <a:picLocks noChangeAspect="1" noChangeArrowheads="1"/>
                      </p:cNvPicPr>
                      <p:nvPr/>
                    </p:nvPicPr>
                    <p:blipFill>
                      <a:blip r:embed="rId20"/>
                      <a:srcRect/>
                      <a:stretch>
                        <a:fillRect/>
                      </a:stretch>
                    </p:blipFill>
                    <p:spPr bwMode="auto">
                      <a:xfrm>
                        <a:off x="4202906" y="4191000"/>
                        <a:ext cx="210661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234131991"/>
              </p:ext>
            </p:extLst>
          </p:nvPr>
        </p:nvGraphicFramePr>
        <p:xfrm>
          <a:off x="6082475" y="4648200"/>
          <a:ext cx="822325" cy="458787"/>
        </p:xfrm>
        <a:graphic>
          <a:graphicData uri="http://schemas.openxmlformats.org/presentationml/2006/ole">
            <mc:AlternateContent xmlns:mc="http://schemas.openxmlformats.org/markup-compatibility/2006">
              <mc:Choice xmlns:v="urn:schemas-microsoft-com:vml" Requires="v">
                <p:oleObj spid="_x0000_s7622" name="Equation" r:id="rId21" imgW="317160" imgH="177480" progId="Equation.DSMT4">
                  <p:embed/>
                </p:oleObj>
              </mc:Choice>
              <mc:Fallback>
                <p:oleObj name="Equation" r:id="rId21" imgW="317160" imgH="177480" progId="Equation.DSMT4">
                  <p:embed/>
                  <p:pic>
                    <p:nvPicPr>
                      <p:cNvPr id="0" name=""/>
                      <p:cNvPicPr>
                        <a:picLocks noChangeAspect="1" noChangeArrowheads="1"/>
                      </p:cNvPicPr>
                      <p:nvPr/>
                    </p:nvPicPr>
                    <p:blipFill>
                      <a:blip r:embed="rId22"/>
                      <a:srcRect/>
                      <a:stretch>
                        <a:fillRect/>
                      </a:stretch>
                    </p:blipFill>
                    <p:spPr bwMode="auto">
                      <a:xfrm>
                        <a:off x="6082475" y="4648200"/>
                        <a:ext cx="8223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AutoShape 4"/>
          <p:cNvSpPr>
            <a:spLocks noChangeArrowheads="1"/>
          </p:cNvSpPr>
          <p:nvPr/>
        </p:nvSpPr>
        <p:spPr bwMode="gray">
          <a:xfrm>
            <a:off x="447214" y="95249"/>
            <a:ext cx="3970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KHÁI NIỆM LÔGARIT</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038" y="32715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3" name="Object 22"/>
          <p:cNvGraphicFramePr>
            <a:graphicFrameLocks noChangeAspect="1"/>
          </p:cNvGraphicFramePr>
          <p:nvPr>
            <p:extLst>
              <p:ext uri="{D42A27DB-BD31-4B8C-83A1-F6EECF244321}">
                <p14:modId xmlns:p14="http://schemas.microsoft.com/office/powerpoint/2010/main" val="2382032798"/>
              </p:ext>
            </p:extLst>
          </p:nvPr>
        </p:nvGraphicFramePr>
        <p:xfrm>
          <a:off x="2300288" y="3612040"/>
          <a:ext cx="3495675" cy="596900"/>
        </p:xfrm>
        <a:graphic>
          <a:graphicData uri="http://schemas.openxmlformats.org/presentationml/2006/ole">
            <mc:AlternateContent xmlns:mc="http://schemas.openxmlformats.org/markup-compatibility/2006">
              <mc:Choice xmlns:v="urn:schemas-microsoft-com:vml" Requires="v">
                <p:oleObj spid="_x0000_s30054" name="Equation" r:id="rId5" imgW="1485720" imgH="253800" progId="Equation.DSMT4">
                  <p:embed/>
                </p:oleObj>
              </mc:Choice>
              <mc:Fallback>
                <p:oleObj name="Equation" r:id="rId5" imgW="1485720" imgH="253800" progId="Equation.DSMT4">
                  <p:embed/>
                  <p:pic>
                    <p:nvPicPr>
                      <p:cNvPr id="0" name=""/>
                      <p:cNvPicPr>
                        <a:picLocks noChangeAspect="1" noChangeArrowheads="1"/>
                      </p:cNvPicPr>
                      <p:nvPr/>
                    </p:nvPicPr>
                    <p:blipFill>
                      <a:blip r:embed="rId6"/>
                      <a:srcRect/>
                      <a:stretch>
                        <a:fillRect/>
                      </a:stretch>
                    </p:blipFill>
                    <p:spPr bwMode="auto">
                      <a:xfrm>
                        <a:off x="2300288" y="3612040"/>
                        <a:ext cx="3495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TÍNH CHẤT  CỦA LÔGARIT </a:t>
            </a:r>
            <a:endParaRPr lang="vi-VN" sz="2000" b="1">
              <a:solidFill>
                <a:schemeClr val="bg1"/>
              </a:solidFill>
              <a:latin typeface="Arial" pitchFamily="34" charset="0"/>
              <a:cs typeface="Arial" pitchFamily="34" charset="0"/>
            </a:endParaRPr>
          </a:p>
        </p:txBody>
      </p:sp>
      <p:sp>
        <p:nvSpPr>
          <p:cNvPr id="11" name="TextBox 10"/>
          <p:cNvSpPr txBox="1"/>
          <p:nvPr/>
        </p:nvSpPr>
        <p:spPr>
          <a:xfrm>
            <a:off x="289088" y="666750"/>
            <a:ext cx="5257800" cy="492443"/>
          </a:xfrm>
          <a:prstGeom prst="rect">
            <a:avLst/>
          </a:prstGeom>
          <a:noFill/>
        </p:spPr>
        <p:txBody>
          <a:bodyPr wrap="square" rtlCol="0">
            <a:spAutoFit/>
          </a:bodyPr>
          <a:lstStyle/>
          <a:p>
            <a:pPr algn="just"/>
            <a:r>
              <a:rPr lang="en-US" sz="2600" b="1" smtClean="0">
                <a:solidFill>
                  <a:srgbClr val="C00000"/>
                </a:solidFill>
                <a:latin typeface="Arial" pitchFamily="34" charset="0"/>
                <a:cs typeface="Arial" pitchFamily="34" charset="0"/>
              </a:rPr>
              <a:t>a) Quy tắc tính lôgarit </a:t>
            </a:r>
            <a:endParaRPr lang="vi-VN" sz="2600" b="1" baseline="30000">
              <a:solidFill>
                <a:srgbClr val="C00000"/>
              </a:solidFill>
              <a:latin typeface="Arial" pitchFamily="34" charset="0"/>
              <a:cs typeface="Arial" pitchFamily="34" charset="0"/>
            </a:endParaRPr>
          </a:p>
        </p:txBody>
      </p:sp>
      <p:grpSp>
        <p:nvGrpSpPr>
          <p:cNvPr id="2" name="Group 1"/>
          <p:cNvGrpSpPr/>
          <p:nvPr/>
        </p:nvGrpSpPr>
        <p:grpSpPr>
          <a:xfrm>
            <a:off x="289088" y="1210266"/>
            <a:ext cx="11558425" cy="1981201"/>
            <a:chOff x="289088" y="1210266"/>
            <a:chExt cx="11558425" cy="1981201"/>
          </a:xfrm>
        </p:grpSpPr>
        <p:grpSp>
          <p:nvGrpSpPr>
            <p:cNvPr id="3" name="Group 2"/>
            <p:cNvGrpSpPr/>
            <p:nvPr/>
          </p:nvGrpSpPr>
          <p:grpSpPr>
            <a:xfrm>
              <a:off x="289088" y="1210266"/>
              <a:ext cx="11558425" cy="1981201"/>
              <a:chOff x="289088" y="761999"/>
              <a:chExt cx="11558425" cy="1981201"/>
            </a:xfrm>
          </p:grpSpPr>
          <p:sp>
            <p:nvSpPr>
              <p:cNvPr id="17" name="Rounded Rectangle 16"/>
              <p:cNvSpPr/>
              <p:nvPr/>
            </p:nvSpPr>
            <p:spPr>
              <a:xfrm>
                <a:off x="289088" y="761999"/>
                <a:ext cx="11558425" cy="19812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8" name="TextBox 17"/>
                  <p:cNvSpPr txBox="1"/>
                  <p:nvPr/>
                </p:nvSpPr>
                <p:spPr>
                  <a:xfrm>
                    <a:off x="722312" y="834741"/>
                    <a:ext cx="10934700" cy="926792"/>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600" b="1">
                        <a:solidFill>
                          <a:schemeClr val="accent6">
                            <a:lumMod val="75000"/>
                          </a:schemeClr>
                        </a:solidFill>
                        <a:latin typeface="Arial" pitchFamily="34" charset="0"/>
                        <a:cs typeface="Arial" pitchFamily="34" charset="0"/>
                      </a:rPr>
                      <a:t>Nhận biết </a:t>
                    </a:r>
                    <a:r>
                      <a:rPr lang="en-US" sz="2600" b="1" smtClean="0">
                        <a:solidFill>
                          <a:schemeClr val="accent6">
                            <a:lumMod val="75000"/>
                          </a:schemeClr>
                        </a:solidFill>
                        <a:latin typeface="Arial" pitchFamily="34" charset="0"/>
                        <a:cs typeface="Arial" pitchFamily="34" charset="0"/>
                      </a:rPr>
                      <a:t>quy </a:t>
                    </a:r>
                    <a:r>
                      <a:rPr lang="en-US" sz="2600" b="1">
                        <a:solidFill>
                          <a:schemeClr val="accent6">
                            <a:lumMod val="75000"/>
                          </a:schemeClr>
                        </a:solidFill>
                        <a:latin typeface="Arial" pitchFamily="34" charset="0"/>
                        <a:cs typeface="Arial" pitchFamily="34" charset="0"/>
                      </a:rPr>
                      <a:t>tắc tính lôgarit </a:t>
                    </a:r>
                    <a:r>
                      <a:rPr lang="en-US" sz="2600" b="1" smtClean="0">
                        <a:solidFill>
                          <a:schemeClr val="accent6">
                            <a:lumMod val="75000"/>
                          </a:schemeClr>
                        </a:solidFill>
                        <a:latin typeface="Arial" pitchFamily="34" charset="0"/>
                        <a:cs typeface="Arial" pitchFamily="34" charset="0"/>
                      </a:rPr>
                      <a:t>             </a:t>
                    </a:r>
                  </a:p>
                  <a:p>
                    <a:pPr algn="just"/>
                    <a:r>
                      <a:rPr lang="en-US" sz="2600" b="1">
                        <a:latin typeface="Arial" pitchFamily="34" charset="0"/>
                        <a:cs typeface="Arial" pitchFamily="34" charset="0"/>
                      </a:rPr>
                      <a:t>	</a:t>
                    </a:r>
                    <a:r>
                      <a:rPr lang="en-US" sz="2600" b="1" smtClean="0">
                        <a:latin typeface="Arial" pitchFamily="34" charset="0"/>
                        <a:cs typeface="Arial" pitchFamily="34" charset="0"/>
                      </a:rPr>
                      <a:t>  Cho </a:t>
                    </a:r>
                    <a14:m>
                      <m:oMath xmlns:m="http://schemas.openxmlformats.org/officeDocument/2006/math">
                        <m:r>
                          <a:rPr lang="en-US" sz="2600" b="1" i="1" smtClean="0">
                            <a:latin typeface="Cambria Math"/>
                            <a:cs typeface="Arial" pitchFamily="34" charset="0"/>
                          </a:rPr>
                          <m:t>𝑴</m:t>
                        </m:r>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𝟐</m:t>
                            </m:r>
                          </m:e>
                          <m:sup>
                            <m:r>
                              <a:rPr lang="en-US" sz="2600" b="1" i="1" smtClean="0">
                                <a:latin typeface="Cambria Math"/>
                                <a:cs typeface="Arial" pitchFamily="34" charset="0"/>
                              </a:rPr>
                              <m:t>𝟓</m:t>
                            </m:r>
                          </m:sup>
                        </m:sSup>
                        <m:r>
                          <a:rPr lang="en-US" sz="2600" b="1" i="1" smtClean="0">
                            <a:latin typeface="Cambria Math"/>
                            <a:cs typeface="Arial" pitchFamily="34" charset="0"/>
                          </a:rPr>
                          <m:t> ,  </m:t>
                        </m:r>
                        <m:r>
                          <a:rPr lang="en-US" sz="2600" b="1" i="1" smtClean="0">
                            <a:latin typeface="Cambria Math"/>
                            <a:cs typeface="Arial" pitchFamily="34" charset="0"/>
                          </a:rPr>
                          <m:t>𝑵</m:t>
                        </m:r>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𝟐</m:t>
                            </m:r>
                          </m:e>
                          <m:sup>
                            <m:r>
                              <a:rPr lang="en-US" sz="2600" b="1" i="1" smtClean="0">
                                <a:latin typeface="Cambria Math"/>
                                <a:cs typeface="Arial" pitchFamily="34" charset="0"/>
                              </a:rPr>
                              <m:t>𝟑</m:t>
                            </m:r>
                          </m:sup>
                        </m:sSup>
                      </m:oMath>
                    </a14:m>
                    <a:r>
                      <a:rPr lang="en-US" sz="2600" b="1" smtClean="0">
                        <a:latin typeface="Arial" pitchFamily="34" charset="0"/>
                        <a:cs typeface="Arial" pitchFamily="34" charset="0"/>
                      </a:rPr>
                      <a:t>  . Tính và so sánh :</a:t>
                    </a:r>
                    <a:endParaRPr lang="en-US" sz="2600"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722312" y="834741"/>
                    <a:ext cx="10934700" cy="926792"/>
                  </a:xfrm>
                  <a:prstGeom prst="rect">
                    <a:avLst/>
                  </a:prstGeom>
                  <a:blipFill rotWithShape="1">
                    <a:blip r:embed="rId7"/>
                    <a:stretch>
                      <a:fillRect t="-5882" b="-12418"/>
                    </a:stretch>
                  </a:blipFill>
                </p:spPr>
                <p:txBody>
                  <a:bodyPr/>
                  <a:lstStyle/>
                  <a:p>
                    <a:r>
                      <a:rPr lang="en-US">
                        <a:noFill/>
                      </a:rPr>
                      <a:t> </a:t>
                    </a:r>
                  </a:p>
                </p:txBody>
              </p:sp>
            </mc:Fallback>
          </mc:AlternateContent>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14758" b="30807"/>
              <a:stretch/>
            </p:blipFill>
            <p:spPr bwMode="auto">
              <a:xfrm>
                <a:off x="385710" y="799013"/>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graphicFrame>
              <p:nvGraphicFramePr>
                <p:cNvPr id="12" name="Object 11"/>
                <p:cNvGraphicFramePr>
                  <a:graphicFrameLocks noChangeAspect="1"/>
                </p:cNvGraphicFramePr>
                <p:nvPr>
                  <p:extLst>
                    <p:ext uri="{D42A27DB-BD31-4B8C-83A1-F6EECF244321}">
                      <p14:modId xmlns:p14="http://schemas.microsoft.com/office/powerpoint/2010/main" val="1215566024"/>
                    </p:ext>
                  </p:extLst>
                </p:nvPr>
              </p:nvGraphicFramePr>
              <p:xfrm>
                <a:off x="1202054" y="2354706"/>
                <a:ext cx="4260850" cy="516890"/>
              </p:xfrm>
              <a:graphic>
                <a:graphicData uri="http://schemas.openxmlformats.org/presentationml/2006/ole">
                  <mc:AlternateContent>
                    <mc:Choice xmlns:v="urn:schemas-microsoft-com:vml" Requires="v">
                      <p:oleObj spid="_x0000_s30055" name="Equation" r:id="rId9" imgW="1993680" imgH="241200" progId="Equation.DSMT4">
                        <p:embed/>
                      </p:oleObj>
                    </mc:Choice>
                    <mc:Fallback>
                      <p:oleObj name="Equation" r:id="rId9" imgW="1993680" imgH="241200" progId="Equation.DSMT4">
                        <p:embed/>
                        <p:pic>
                          <p:nvPicPr>
                            <p:cNvPr id="0" name=""/>
                            <p:cNvPicPr>
                              <a:picLocks noChangeAspect="1" noChangeArrowheads="1"/>
                            </p:cNvPicPr>
                            <p:nvPr/>
                          </p:nvPicPr>
                          <p:blipFill>
                            <a:blip r:embed="rId10"/>
                            <a:srcRect/>
                            <a:stretch>
                              <a:fillRect/>
                            </a:stretch>
                          </p:blipFill>
                          <p:spPr bwMode="auto">
                            <a:xfrm>
                              <a:off x="1202054" y="2354706"/>
                              <a:ext cx="4260850" cy="5168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12" name="Object 11"/>
                <p:cNvGraphicFramePr>
                  <a:graphicFrameLocks noChangeAspect="1"/>
                </p:cNvGraphicFramePr>
                <p:nvPr>
                  <p:extLst>
                    <p:ext uri="{D42A27DB-BD31-4B8C-83A1-F6EECF244321}">
                      <p14:modId xmlns:p14="http://schemas.microsoft.com/office/powerpoint/2010/main" val="4252581183"/>
                    </p:ext>
                  </p:extLst>
                </p:nvPr>
              </p:nvGraphicFramePr>
              <p:xfrm>
                <a:off x="1202054" y="2354706"/>
                <a:ext cx="4260850" cy="516890"/>
              </p:xfrm>
              <a:graphic>
                <a:graphicData uri="http://schemas.openxmlformats.org/presentationml/2006/ole">
                  <mc:AlternateContent>
                    <mc:Choice xmlns:v="urn:schemas-microsoft-com:vml" Requires="v">
                      <p:oleObj spid="_x0000_s29865" name="Equation" r:id="rId11" imgW="1993680" imgH="241200" progId="Equation.DSMT4">
                        <p:embed/>
                      </p:oleObj>
                    </mc:Choice>
                    <mc:Fallback>
                      <p:oleObj name="Equation" r:id="rId11" imgW="1993680" imgH="241200" progId="Equation.DSMT4">
                        <p:embed/>
                        <p:pic>
                          <p:nvPicPr>
                            <p:cNvPr id="0" name=""/>
                            <p:cNvPicPr>
                              <a:picLocks noChangeAspect="1" noChangeArrowheads="1"/>
                            </p:cNvPicPr>
                            <p:nvPr/>
                          </p:nvPicPr>
                          <p:blipFill>
                            <a:blip r:embed="rId12"/>
                            <a:srcRect/>
                            <a:stretch>
                              <a:fillRect/>
                            </a:stretch>
                          </p:blipFill>
                          <p:spPr bwMode="auto">
                            <a:xfrm>
                              <a:off x="1202054" y="2354706"/>
                              <a:ext cx="4260850" cy="51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4" name="Object 13"/>
                <p:cNvGraphicFramePr>
                  <a:graphicFrameLocks noChangeAspect="1"/>
                </p:cNvGraphicFramePr>
                <p:nvPr>
                  <p:extLst>
                    <p:ext uri="{D42A27DB-BD31-4B8C-83A1-F6EECF244321}">
                      <p14:modId xmlns:p14="http://schemas.microsoft.com/office/powerpoint/2010/main" val="530120285"/>
                    </p:ext>
                  </p:extLst>
                </p:nvPr>
              </p:nvGraphicFramePr>
              <p:xfrm>
                <a:off x="7109836" y="2123858"/>
                <a:ext cx="4179455" cy="979921"/>
              </p:xfrm>
              <a:graphic>
                <a:graphicData uri="http://schemas.openxmlformats.org/presentationml/2006/ole">
                  <mc:AlternateContent>
                    <mc:Choice xmlns:v="urn:schemas-microsoft-com:vml" Requires="v">
                      <p:oleObj spid="_x0000_s30056" name="Equation" r:id="rId13" imgW="1955520" imgH="457200" progId="Equation.DSMT4">
                        <p:embed/>
                      </p:oleObj>
                    </mc:Choice>
                    <mc:Fallback>
                      <p:oleObj name="Equation" r:id="rId13" imgW="1955520" imgH="457200" progId="Equation.DSMT4">
                        <p:embed/>
                        <p:pic>
                          <p:nvPicPr>
                            <p:cNvPr id="0" name=""/>
                            <p:cNvPicPr>
                              <a:picLocks noChangeAspect="1" noChangeArrowheads="1"/>
                            </p:cNvPicPr>
                            <p:nvPr/>
                          </p:nvPicPr>
                          <p:blipFill>
                            <a:blip r:embed="rId14"/>
                            <a:srcRect/>
                            <a:stretch>
                              <a:fillRect/>
                            </a:stretch>
                          </p:blipFill>
                          <p:spPr bwMode="auto">
                            <a:xfrm>
                              <a:off x="7109836" y="2123858"/>
                              <a:ext cx="4179455" cy="9799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14" name="Object 13"/>
                <p:cNvGraphicFramePr>
                  <a:graphicFrameLocks noChangeAspect="1"/>
                </p:cNvGraphicFramePr>
                <p:nvPr>
                  <p:extLst>
                    <p:ext uri="{D42A27DB-BD31-4B8C-83A1-F6EECF244321}">
                      <p14:modId xmlns:p14="http://schemas.microsoft.com/office/powerpoint/2010/main" val="1773963376"/>
                    </p:ext>
                  </p:extLst>
                </p:nvPr>
              </p:nvGraphicFramePr>
              <p:xfrm>
                <a:off x="7109836" y="2123858"/>
                <a:ext cx="4179455" cy="979921"/>
              </p:xfrm>
              <a:graphic>
                <a:graphicData uri="http://schemas.openxmlformats.org/presentationml/2006/ole">
                  <mc:AlternateContent>
                    <mc:Choice xmlns:v="urn:schemas-microsoft-com:vml" Requires="v">
                      <p:oleObj spid="_x0000_s29866" name="Equation" r:id="rId15" imgW="1955520" imgH="457200" progId="Equation.DSMT4">
                        <p:embed/>
                      </p:oleObj>
                    </mc:Choice>
                    <mc:Fallback>
                      <p:oleObj name="Equation" r:id="rId15" imgW="1955520" imgH="457200" progId="Equation.DSMT4">
                        <p:embed/>
                        <p:pic>
                          <p:nvPicPr>
                            <p:cNvPr id="0" name=""/>
                            <p:cNvPicPr>
                              <a:picLocks noChangeAspect="1" noChangeArrowheads="1"/>
                            </p:cNvPicPr>
                            <p:nvPr/>
                          </p:nvPicPr>
                          <p:blipFill>
                            <a:blip r:embed="rId16"/>
                            <a:srcRect/>
                            <a:stretch>
                              <a:fillRect/>
                            </a:stretch>
                          </p:blipFill>
                          <p:spPr bwMode="auto">
                            <a:xfrm>
                              <a:off x="7109836" y="2123858"/>
                              <a:ext cx="4179455" cy="97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sp>
        <p:nvSpPr>
          <p:cNvPr id="30" name="TextBox 29"/>
          <p:cNvSpPr txBox="1"/>
          <p:nvPr/>
        </p:nvSpPr>
        <p:spPr>
          <a:xfrm>
            <a:off x="531812" y="3652679"/>
            <a:ext cx="1740064" cy="492443"/>
          </a:xfrm>
          <a:prstGeom prst="rect">
            <a:avLst/>
          </a:prstGeom>
          <a:noFill/>
        </p:spPr>
        <p:txBody>
          <a:bodyPr wrap="square" rtlCol="0">
            <a:spAutoFit/>
          </a:bodyPr>
          <a:lstStyle/>
          <a:p>
            <a:r>
              <a:rPr lang="en-US" sz="2600" b="1" smtClean="0">
                <a:latin typeface="Arial" pitchFamily="34" charset="0"/>
                <a:cs typeface="Arial" pitchFamily="34" charset="0"/>
              </a:rPr>
              <a:t>a) Ta có : </a:t>
            </a:r>
            <a:endParaRPr lang="en-US" sz="2600"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3650591960"/>
              </p:ext>
            </p:extLst>
          </p:nvPr>
        </p:nvGraphicFramePr>
        <p:xfrm>
          <a:off x="5884862" y="3600450"/>
          <a:ext cx="1911350" cy="596900"/>
        </p:xfrm>
        <a:graphic>
          <a:graphicData uri="http://schemas.openxmlformats.org/presentationml/2006/ole">
            <mc:AlternateContent xmlns:mc="http://schemas.openxmlformats.org/markup-compatibility/2006">
              <mc:Choice xmlns:v="urn:schemas-microsoft-com:vml" Requires="v">
                <p:oleObj spid="_x0000_s30057" name="Equation" r:id="rId17" imgW="812520" imgH="253800" progId="Equation.DSMT4">
                  <p:embed/>
                </p:oleObj>
              </mc:Choice>
              <mc:Fallback>
                <p:oleObj name="Equation" r:id="rId17" imgW="812520" imgH="253800" progId="Equation.DSMT4">
                  <p:embed/>
                  <p:pic>
                    <p:nvPicPr>
                      <p:cNvPr id="0" name=""/>
                      <p:cNvPicPr>
                        <a:picLocks noChangeAspect="1" noChangeArrowheads="1"/>
                      </p:cNvPicPr>
                      <p:nvPr/>
                    </p:nvPicPr>
                    <p:blipFill>
                      <a:blip r:embed="rId18"/>
                      <a:srcRect/>
                      <a:stretch>
                        <a:fillRect/>
                      </a:stretch>
                    </p:blipFill>
                    <p:spPr bwMode="auto">
                      <a:xfrm>
                        <a:off x="5884862" y="3600450"/>
                        <a:ext cx="1911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65449751"/>
              </p:ext>
            </p:extLst>
          </p:nvPr>
        </p:nvGraphicFramePr>
        <p:xfrm>
          <a:off x="2300288" y="4189254"/>
          <a:ext cx="5016500" cy="596900"/>
        </p:xfrm>
        <a:graphic>
          <a:graphicData uri="http://schemas.openxmlformats.org/presentationml/2006/ole">
            <mc:AlternateContent xmlns:mc="http://schemas.openxmlformats.org/markup-compatibility/2006">
              <mc:Choice xmlns:v="urn:schemas-microsoft-com:vml" Requires="v">
                <p:oleObj spid="_x0000_s30058" name="Equation" r:id="rId19" imgW="2133360" imgH="253800" progId="Equation.DSMT4">
                  <p:embed/>
                </p:oleObj>
              </mc:Choice>
              <mc:Fallback>
                <p:oleObj name="Equation" r:id="rId19" imgW="2133360" imgH="253800" progId="Equation.DSMT4">
                  <p:embed/>
                  <p:pic>
                    <p:nvPicPr>
                      <p:cNvPr id="0" name="Object 22"/>
                      <p:cNvPicPr>
                        <a:picLocks noChangeAspect="1" noChangeArrowheads="1"/>
                      </p:cNvPicPr>
                      <p:nvPr/>
                    </p:nvPicPr>
                    <p:blipFill>
                      <a:blip r:embed="rId20"/>
                      <a:srcRect/>
                      <a:stretch>
                        <a:fillRect/>
                      </a:stretch>
                    </p:blipFill>
                    <p:spPr bwMode="auto">
                      <a:xfrm>
                        <a:off x="2300288" y="4189254"/>
                        <a:ext cx="5016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7882776"/>
              </p:ext>
            </p:extLst>
          </p:nvPr>
        </p:nvGraphicFramePr>
        <p:xfrm>
          <a:off x="7313612" y="4267200"/>
          <a:ext cx="1552575" cy="417513"/>
        </p:xfrm>
        <a:graphic>
          <a:graphicData uri="http://schemas.openxmlformats.org/presentationml/2006/ole">
            <mc:AlternateContent xmlns:mc="http://schemas.openxmlformats.org/markup-compatibility/2006">
              <mc:Choice xmlns:v="urn:schemas-microsoft-com:vml" Requires="v">
                <p:oleObj spid="_x0000_s30059" name="Equation" r:id="rId21" imgW="660240" imgH="177480" progId="Equation.DSMT4">
                  <p:embed/>
                </p:oleObj>
              </mc:Choice>
              <mc:Fallback>
                <p:oleObj name="Equation" r:id="rId21" imgW="660240" imgH="177480" progId="Equation.DSMT4">
                  <p:embed/>
                  <p:pic>
                    <p:nvPicPr>
                      <p:cNvPr id="0" name="Object 15"/>
                      <p:cNvPicPr>
                        <a:picLocks noChangeAspect="1" noChangeArrowheads="1"/>
                      </p:cNvPicPr>
                      <p:nvPr/>
                    </p:nvPicPr>
                    <p:blipFill>
                      <a:blip r:embed="rId22"/>
                      <a:srcRect/>
                      <a:stretch>
                        <a:fillRect/>
                      </a:stretch>
                    </p:blipFill>
                    <p:spPr bwMode="auto">
                      <a:xfrm>
                        <a:off x="7313612" y="4267200"/>
                        <a:ext cx="15525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93110208"/>
              </p:ext>
            </p:extLst>
          </p:nvPr>
        </p:nvGraphicFramePr>
        <p:xfrm>
          <a:off x="2494663" y="4795679"/>
          <a:ext cx="4629150" cy="568325"/>
        </p:xfrm>
        <a:graphic>
          <a:graphicData uri="http://schemas.openxmlformats.org/presentationml/2006/ole">
            <mc:AlternateContent xmlns:mc="http://schemas.openxmlformats.org/markup-compatibility/2006">
              <mc:Choice xmlns:v="urn:schemas-microsoft-com:vml" Requires="v">
                <p:oleObj spid="_x0000_s30060" name="Equation" r:id="rId23" imgW="1968480" imgH="241200" progId="Equation.DSMT4">
                  <p:embed/>
                </p:oleObj>
              </mc:Choice>
              <mc:Fallback>
                <p:oleObj name="Equation" r:id="rId23" imgW="1968480" imgH="241200" progId="Equation.DSMT4">
                  <p:embed/>
                  <p:pic>
                    <p:nvPicPr>
                      <p:cNvPr id="0" name="Object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94663" y="4795679"/>
                        <a:ext cx="4629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531812" y="5451157"/>
            <a:ext cx="1740064" cy="492443"/>
          </a:xfrm>
          <a:prstGeom prst="rect">
            <a:avLst/>
          </a:prstGeom>
          <a:noFill/>
        </p:spPr>
        <p:txBody>
          <a:bodyPr wrap="square" rtlCol="0">
            <a:spAutoFit/>
          </a:bodyPr>
          <a:lstStyle/>
          <a:p>
            <a:r>
              <a:rPr lang="en-US" sz="2600" b="1" smtClean="0">
                <a:latin typeface="Arial" pitchFamily="34" charset="0"/>
                <a:cs typeface="Arial" pitchFamily="34" charset="0"/>
              </a:rPr>
              <a:t>b) Ta có : </a:t>
            </a:r>
            <a:endParaRPr lang="en-US" sz="2600" b="1">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086261869"/>
              </p:ext>
            </p:extLst>
          </p:nvPr>
        </p:nvGraphicFramePr>
        <p:xfrm>
          <a:off x="2139155" y="5219700"/>
          <a:ext cx="2597150" cy="984250"/>
        </p:xfrm>
        <a:graphic>
          <a:graphicData uri="http://schemas.openxmlformats.org/presentationml/2006/ole">
            <mc:AlternateContent xmlns:mc="http://schemas.openxmlformats.org/markup-compatibility/2006">
              <mc:Choice xmlns:v="urn:schemas-microsoft-com:vml" Requires="v">
                <p:oleObj spid="_x0000_s30061" name="Equation" r:id="rId25" imgW="1104840" imgH="419040" progId="Equation.DSMT4">
                  <p:embed/>
                </p:oleObj>
              </mc:Choice>
              <mc:Fallback>
                <p:oleObj name="Equation" r:id="rId25" imgW="1104840" imgH="419040" progId="Equation.DSMT4">
                  <p:embed/>
                  <p:pic>
                    <p:nvPicPr>
                      <p:cNvPr id="0" name="Object 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39155" y="5219700"/>
                        <a:ext cx="25971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5458233"/>
              </p:ext>
            </p:extLst>
          </p:nvPr>
        </p:nvGraphicFramePr>
        <p:xfrm>
          <a:off x="4799012" y="5413693"/>
          <a:ext cx="1941513" cy="596900"/>
        </p:xfrm>
        <a:graphic>
          <a:graphicData uri="http://schemas.openxmlformats.org/presentationml/2006/ole">
            <mc:AlternateContent xmlns:mc="http://schemas.openxmlformats.org/markup-compatibility/2006">
              <mc:Choice xmlns:v="urn:schemas-microsoft-com:vml" Requires="v">
                <p:oleObj spid="_x0000_s30062" name="Equation" r:id="rId27" imgW="825480" imgH="253800" progId="Equation.DSMT4">
                  <p:embed/>
                </p:oleObj>
              </mc:Choice>
              <mc:Fallback>
                <p:oleObj name="Equation" r:id="rId27" imgW="825480" imgH="253800" progId="Equation.DSMT4">
                  <p:embed/>
                  <p:pic>
                    <p:nvPicPr>
                      <p:cNvPr id="0" name="Object 25"/>
                      <p:cNvPicPr>
                        <a:picLocks noChangeAspect="1" noChangeArrowheads="1"/>
                      </p:cNvPicPr>
                      <p:nvPr/>
                    </p:nvPicPr>
                    <p:blipFill>
                      <a:blip r:embed="rId28"/>
                      <a:srcRect/>
                      <a:stretch>
                        <a:fillRect/>
                      </a:stretch>
                    </p:blipFill>
                    <p:spPr bwMode="auto">
                      <a:xfrm>
                        <a:off x="4799012" y="5413693"/>
                        <a:ext cx="19415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89757076"/>
              </p:ext>
            </p:extLst>
          </p:nvPr>
        </p:nvGraphicFramePr>
        <p:xfrm>
          <a:off x="2139155" y="6184900"/>
          <a:ext cx="5014913" cy="596900"/>
        </p:xfrm>
        <a:graphic>
          <a:graphicData uri="http://schemas.openxmlformats.org/presentationml/2006/ole">
            <mc:AlternateContent xmlns:mc="http://schemas.openxmlformats.org/markup-compatibility/2006">
              <mc:Choice xmlns:v="urn:schemas-microsoft-com:vml" Requires="v">
                <p:oleObj spid="_x0000_s30063" name="Equation" r:id="rId29" imgW="2133360" imgH="253800" progId="Equation.DSMT4">
                  <p:embed/>
                </p:oleObj>
              </mc:Choice>
              <mc:Fallback>
                <p:oleObj name="Equation" r:id="rId29" imgW="2133360" imgH="253800" progId="Equation.DSMT4">
                  <p:embed/>
                  <p:pic>
                    <p:nvPicPr>
                      <p:cNvPr id="0" name="Object 21"/>
                      <p:cNvPicPr>
                        <a:picLocks noChangeAspect="1" noChangeArrowheads="1"/>
                      </p:cNvPicPr>
                      <p:nvPr/>
                    </p:nvPicPr>
                    <p:blipFill>
                      <a:blip r:embed="rId30"/>
                      <a:srcRect/>
                      <a:stretch>
                        <a:fillRect/>
                      </a:stretch>
                    </p:blipFill>
                    <p:spPr bwMode="auto">
                      <a:xfrm>
                        <a:off x="2139155" y="6184900"/>
                        <a:ext cx="50149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40440996"/>
              </p:ext>
            </p:extLst>
          </p:nvPr>
        </p:nvGraphicFramePr>
        <p:xfrm>
          <a:off x="7085012" y="6248400"/>
          <a:ext cx="1581150" cy="417513"/>
        </p:xfrm>
        <a:graphic>
          <a:graphicData uri="http://schemas.openxmlformats.org/presentationml/2006/ole">
            <mc:AlternateContent xmlns:mc="http://schemas.openxmlformats.org/markup-compatibility/2006">
              <mc:Choice xmlns:v="urn:schemas-microsoft-com:vml" Requires="v">
                <p:oleObj spid="_x0000_s30064" name="Equation" r:id="rId31" imgW="672840" imgH="177480" progId="Equation.DSMT4">
                  <p:embed/>
                </p:oleObj>
              </mc:Choice>
              <mc:Fallback>
                <p:oleObj name="Equation" r:id="rId31" imgW="672840" imgH="177480" progId="Equation.DSMT4">
                  <p:embed/>
                  <p:pic>
                    <p:nvPicPr>
                      <p:cNvPr id="0" name="Object 23"/>
                      <p:cNvPicPr>
                        <a:picLocks noChangeAspect="1" noChangeArrowheads="1"/>
                      </p:cNvPicPr>
                      <p:nvPr/>
                    </p:nvPicPr>
                    <p:blipFill>
                      <a:blip r:embed="rId32"/>
                      <a:srcRect/>
                      <a:stretch>
                        <a:fillRect/>
                      </a:stretch>
                    </p:blipFill>
                    <p:spPr bwMode="auto">
                      <a:xfrm>
                        <a:off x="7085012" y="6248400"/>
                        <a:ext cx="15811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341910575"/>
              </p:ext>
            </p:extLst>
          </p:nvPr>
        </p:nvGraphicFramePr>
        <p:xfrm>
          <a:off x="7694612" y="5334000"/>
          <a:ext cx="4240213" cy="987425"/>
        </p:xfrm>
        <a:graphic>
          <a:graphicData uri="http://schemas.openxmlformats.org/presentationml/2006/ole">
            <mc:AlternateContent xmlns:mc="http://schemas.openxmlformats.org/markup-compatibility/2006">
              <mc:Choice xmlns:v="urn:schemas-microsoft-com:vml" Requires="v">
                <p:oleObj spid="_x0000_s30065" name="Equation" r:id="rId33" imgW="1803240" imgH="419040" progId="Equation.DSMT4">
                  <p:embed/>
                </p:oleObj>
              </mc:Choice>
              <mc:Fallback>
                <p:oleObj name="Equation" r:id="rId33" imgW="1803240" imgH="419040" progId="Equation.DSMT4">
                  <p:embed/>
                  <p:pic>
                    <p:nvPicPr>
                      <p:cNvPr id="0" name="Object 2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694612" y="5334000"/>
                        <a:ext cx="42402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0795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left)">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TÍNH CHẤT  CỦA LÔGARIT </a:t>
            </a:r>
            <a:endParaRPr lang="vi-VN" sz="2000" b="1">
              <a:solidFill>
                <a:schemeClr val="bg1"/>
              </a:solidFill>
              <a:latin typeface="Arial" pitchFamily="34" charset="0"/>
              <a:cs typeface="Arial" pitchFamily="34" charset="0"/>
            </a:endParaRPr>
          </a:p>
        </p:txBody>
      </p:sp>
      <p:sp>
        <p:nvSpPr>
          <p:cNvPr id="9" name="TextBox 8"/>
          <p:cNvSpPr txBox="1"/>
          <p:nvPr/>
        </p:nvSpPr>
        <p:spPr>
          <a:xfrm>
            <a:off x="289088" y="666750"/>
            <a:ext cx="5257800" cy="492443"/>
          </a:xfrm>
          <a:prstGeom prst="rect">
            <a:avLst/>
          </a:prstGeom>
          <a:noFill/>
        </p:spPr>
        <p:txBody>
          <a:bodyPr wrap="square" rtlCol="0">
            <a:spAutoFit/>
          </a:bodyPr>
          <a:lstStyle/>
          <a:p>
            <a:pPr algn="just"/>
            <a:r>
              <a:rPr lang="en-US" sz="2600" b="1" smtClean="0">
                <a:solidFill>
                  <a:srgbClr val="C00000"/>
                </a:solidFill>
                <a:latin typeface="Arial" pitchFamily="34" charset="0"/>
                <a:cs typeface="Arial" pitchFamily="34" charset="0"/>
              </a:rPr>
              <a:t>a) Quy tắc tính lôgarit </a:t>
            </a:r>
            <a:endParaRPr lang="vi-VN" sz="2600" b="1" baseline="30000">
              <a:solidFill>
                <a:srgbClr val="C00000"/>
              </a:solidFill>
              <a:latin typeface="Arial" pitchFamily="34" charset="0"/>
              <a:cs typeface="Arial" pitchFamily="34" charset="0"/>
            </a:endParaRPr>
          </a:p>
        </p:txBody>
      </p:sp>
      <p:grpSp>
        <p:nvGrpSpPr>
          <p:cNvPr id="4" name="Group 3"/>
          <p:cNvGrpSpPr/>
          <p:nvPr/>
        </p:nvGrpSpPr>
        <p:grpSpPr>
          <a:xfrm>
            <a:off x="421102" y="1303856"/>
            <a:ext cx="11540710" cy="3496744"/>
            <a:chOff x="303212" y="1295400"/>
            <a:chExt cx="11540710" cy="3496744"/>
          </a:xfrm>
        </p:grpSpPr>
        <p:sp>
          <p:nvSpPr>
            <p:cNvPr id="28" name="Rounded Rectangle 27"/>
            <p:cNvSpPr/>
            <p:nvPr/>
          </p:nvSpPr>
          <p:spPr>
            <a:xfrm>
              <a:off x="303212" y="1295400"/>
              <a:ext cx="11353800" cy="3496744"/>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61612" y="3200400"/>
              <a:ext cx="1482310" cy="1591744"/>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989012" y="1474441"/>
                  <a:ext cx="10439400" cy="892552"/>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Giả sử a là số thực dương khác 1, M và N là các số thực dương , </a:t>
                  </a:r>
                  <a14:m>
                    <m:oMath xmlns:m="http://schemas.openxmlformats.org/officeDocument/2006/math">
                      <m:r>
                        <a:rPr lang="en-US" sz="2600" b="1" i="1" smtClean="0">
                          <a:latin typeface="Cambria Math"/>
                          <a:ea typeface="Cambria Math"/>
                          <a:cs typeface="Arial" pitchFamily="34" charset="0"/>
                        </a:rPr>
                        <m:t>𝜶</m:t>
                      </m:r>
                    </m:oMath>
                  </a14:m>
                  <a:r>
                    <a:rPr lang="en-US" sz="2600" b="1" smtClean="0">
                      <a:solidFill>
                        <a:schemeClr val="accent2">
                          <a:lumMod val="75000"/>
                        </a:schemeClr>
                      </a:solidFill>
                      <a:latin typeface="Arial" pitchFamily="34" charset="0"/>
                      <a:cs typeface="Arial" pitchFamily="34" charset="0"/>
                    </a:rPr>
                    <a:t> </a:t>
                  </a:r>
                  <a:r>
                    <a:rPr lang="en-US" sz="2600" b="1">
                      <a:latin typeface="Arial" pitchFamily="34" charset="0"/>
                      <a:cs typeface="Arial" pitchFamily="34" charset="0"/>
                    </a:rPr>
                    <a:t>là số thực tuỳ ý. Khi đó :</a:t>
                  </a:r>
                  <a:endParaRPr lang="vi-VN" sz="2600" b="1">
                    <a:latin typeface="Arial" pitchFamily="34" charset="0"/>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89012" y="1474441"/>
                  <a:ext cx="10439400" cy="892552"/>
                </a:xfrm>
                <a:prstGeom prst="rect">
                  <a:avLst/>
                </a:prstGeom>
                <a:blipFill rotWithShape="1">
                  <a:blip r:embed="rId5"/>
                  <a:stretch>
                    <a:fillRect l="-935" t="-6122" b="-156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1" name="Object 10"/>
                <p:cNvGraphicFramePr>
                  <a:graphicFrameLocks noChangeAspect="1"/>
                </p:cNvGraphicFramePr>
                <p:nvPr>
                  <p:extLst>
                    <p:ext uri="{D42A27DB-BD31-4B8C-83A1-F6EECF244321}">
                      <p14:modId xmlns:p14="http://schemas.microsoft.com/office/powerpoint/2010/main" val="3305517901"/>
                    </p:ext>
                  </p:extLst>
                </p:nvPr>
              </p:nvGraphicFramePr>
              <p:xfrm>
                <a:off x="3613070" y="2372318"/>
                <a:ext cx="4297522" cy="2362676"/>
              </p:xfrm>
              <a:graphic>
                <a:graphicData uri="http://schemas.openxmlformats.org/presentationml/2006/ole">
                  <mc:AlternateContent>
                    <mc:Choice xmlns:v="urn:schemas-microsoft-com:vml" Requires="v">
                      <p:oleObj spid="_x0000_s44063" name="Equation" r:id="rId6" imgW="1828800" imgH="1002960" progId="Equation.DSMT4">
                        <p:embed/>
                      </p:oleObj>
                    </mc:Choice>
                    <mc:Fallback>
                      <p:oleObj name="Equation" r:id="rId6" imgW="1828800" imgH="1002960" progId="Equation.DSMT4">
                        <p:embed/>
                        <p:pic>
                          <p:nvPicPr>
                            <p:cNvPr id="0" name=""/>
                            <p:cNvPicPr>
                              <a:picLocks noChangeAspect="1" noChangeArrowheads="1"/>
                            </p:cNvPicPr>
                            <p:nvPr/>
                          </p:nvPicPr>
                          <p:blipFill>
                            <a:blip r:embed="rId7"/>
                            <a:srcRect/>
                            <a:stretch>
                              <a:fillRect/>
                            </a:stretch>
                          </p:blipFill>
                          <p:spPr bwMode="auto">
                            <a:xfrm>
                              <a:off x="3613070" y="2372318"/>
                              <a:ext cx="4297522" cy="2362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p:graphicFrame>
              <p:nvGraphicFramePr>
                <p:cNvPr id="11" name="Object 10"/>
                <p:cNvGraphicFramePr>
                  <a:graphicFrameLocks noChangeAspect="1"/>
                </p:cNvGraphicFramePr>
                <p:nvPr>
                  <p:extLst>
                    <p:ext uri="{D42A27DB-BD31-4B8C-83A1-F6EECF244321}">
                      <p14:modId xmlns:p14="http://schemas.microsoft.com/office/powerpoint/2010/main" val="3305517901"/>
                    </p:ext>
                  </p:extLst>
                </p:nvPr>
              </p:nvGraphicFramePr>
              <p:xfrm>
                <a:off x="3613070" y="2372318"/>
                <a:ext cx="4297522" cy="2362676"/>
              </p:xfrm>
              <a:graphic>
                <a:graphicData uri="http://schemas.openxmlformats.org/presentationml/2006/ole">
                  <mc:AlternateContent>
                    <mc:Choice xmlns:v="urn:schemas-microsoft-com:vml" Requires="v">
                      <p:oleObj spid="_x0000_s44063" name="Equation" r:id="rId6" imgW="1828800" imgH="1002960" progId="Equation.DSMT4">
                        <p:embed/>
                      </p:oleObj>
                    </mc:Choice>
                    <mc:Fallback>
                      <p:oleObj name="Equation" r:id="rId6" imgW="1828800" imgH="1002960" progId="Equation.DSMT4">
                        <p:embed/>
                        <p:pic>
                          <p:nvPicPr>
                            <p:cNvPr id="0" name=""/>
                            <p:cNvPicPr>
                              <a:picLocks noChangeAspect="1" noChangeArrowheads="1"/>
                            </p:cNvPicPr>
                            <p:nvPr/>
                          </p:nvPicPr>
                          <p:blipFill>
                            <a:blip r:embed="rId7"/>
                            <a:srcRect/>
                            <a:stretch>
                              <a:fillRect/>
                            </a:stretch>
                          </p:blipFill>
                          <p:spPr bwMode="auto">
                            <a:xfrm>
                              <a:off x="3613070" y="2372318"/>
                              <a:ext cx="4297522" cy="236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spTree>
    <p:extLst>
      <p:ext uri="{BB962C8B-B14F-4D97-AF65-F5344CB8AC3E}">
        <p14:creationId xmlns:p14="http://schemas.microsoft.com/office/powerpoint/2010/main" val="16477424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953"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797483953"/>
              </p:ext>
            </p:extLst>
          </p:nvPr>
        </p:nvGraphicFramePr>
        <p:xfrm>
          <a:off x="1979612" y="2895600"/>
          <a:ext cx="4667250" cy="571500"/>
        </p:xfrm>
        <a:graphic>
          <a:graphicData uri="http://schemas.openxmlformats.org/presentationml/2006/ole">
            <mc:AlternateContent xmlns:mc="http://schemas.openxmlformats.org/markup-compatibility/2006">
              <mc:Choice xmlns:v="urn:schemas-microsoft-com:vml" Requires="v">
                <p:oleObj spid="_x0000_s8970" name="Equation" r:id="rId5" imgW="1981080" imgH="241200" progId="Equation.DSMT4">
                  <p:embed/>
                </p:oleObj>
              </mc:Choice>
              <mc:Fallback>
                <p:oleObj name="Equation" r:id="rId5" imgW="1981080" imgH="241200" progId="Equation.DSMT4">
                  <p:embed/>
                  <p:pic>
                    <p:nvPicPr>
                      <p:cNvPr id="0" name=""/>
                      <p:cNvPicPr/>
                      <p:nvPr/>
                    </p:nvPicPr>
                    <p:blipFill>
                      <a:blip r:embed="rId6"/>
                      <a:stretch>
                        <a:fillRect/>
                      </a:stretch>
                    </p:blipFill>
                    <p:spPr>
                      <a:xfrm>
                        <a:off x="1979612" y="2895600"/>
                        <a:ext cx="4667250" cy="571500"/>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594984496"/>
              </p:ext>
            </p:extLst>
          </p:nvPr>
        </p:nvGraphicFramePr>
        <p:xfrm>
          <a:off x="1979612" y="3810000"/>
          <a:ext cx="4214812" cy="993775"/>
        </p:xfrm>
        <a:graphic>
          <a:graphicData uri="http://schemas.openxmlformats.org/presentationml/2006/ole">
            <mc:AlternateContent xmlns:mc="http://schemas.openxmlformats.org/markup-compatibility/2006">
              <mc:Choice xmlns:v="urn:schemas-microsoft-com:vml" Requires="v">
                <p:oleObj spid="_x0000_s8971" name="Equation" r:id="rId7" imgW="1790640" imgH="419040" progId="Equation.DSMT4">
                  <p:embed/>
                </p:oleObj>
              </mc:Choice>
              <mc:Fallback>
                <p:oleObj name="Equation" r:id="rId7" imgW="1790640" imgH="419040" progId="Equation.DSMT4">
                  <p:embed/>
                  <p:pic>
                    <p:nvPicPr>
                      <p:cNvPr id="0" name=""/>
                      <p:cNvPicPr/>
                      <p:nvPr/>
                    </p:nvPicPr>
                    <p:blipFill>
                      <a:blip r:embed="rId8"/>
                      <a:stretch>
                        <a:fillRect/>
                      </a:stretch>
                    </p:blipFill>
                    <p:spPr>
                      <a:xfrm>
                        <a:off x="1979612" y="3810000"/>
                        <a:ext cx="4214812" cy="993775"/>
                      </a:xfrm>
                      <a:prstGeom prst="rect">
                        <a:avLst/>
                      </a:prstGeom>
                    </p:spPr>
                  </p:pic>
                </p:oleObj>
              </mc:Fallback>
            </mc:AlternateContent>
          </a:graphicData>
        </a:graphic>
      </p:graphicFrame>
      <p:sp>
        <p:nvSpPr>
          <p:cNvPr id="15"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TÍNH CHẤT  CỦA LÔGARIT </a:t>
            </a:r>
            <a:endParaRPr lang="vi-VN" sz="2000" b="1">
              <a:solidFill>
                <a:schemeClr val="bg1"/>
              </a:solidFill>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631278816"/>
              </p:ext>
            </p:extLst>
          </p:nvPr>
        </p:nvGraphicFramePr>
        <p:xfrm>
          <a:off x="6677254" y="2895600"/>
          <a:ext cx="1436688" cy="571500"/>
        </p:xfrm>
        <a:graphic>
          <a:graphicData uri="http://schemas.openxmlformats.org/presentationml/2006/ole">
            <mc:AlternateContent xmlns:mc="http://schemas.openxmlformats.org/markup-compatibility/2006">
              <mc:Choice xmlns:v="urn:schemas-microsoft-com:vml" Requires="v">
                <p:oleObj spid="_x0000_s8972" name="Equation" r:id="rId9" imgW="609480" imgH="241200" progId="Equation.DSMT4">
                  <p:embed/>
                </p:oleObj>
              </mc:Choice>
              <mc:Fallback>
                <p:oleObj name="Equation" r:id="rId9" imgW="609480" imgH="241200" progId="Equation.DSMT4">
                  <p:embed/>
                  <p:pic>
                    <p:nvPicPr>
                      <p:cNvPr id="0" name=""/>
                      <p:cNvPicPr/>
                      <p:nvPr/>
                    </p:nvPicPr>
                    <p:blipFill>
                      <a:blip r:embed="rId10"/>
                      <a:stretch>
                        <a:fillRect/>
                      </a:stretch>
                    </p:blipFill>
                    <p:spPr>
                      <a:xfrm>
                        <a:off x="6677254" y="2895600"/>
                        <a:ext cx="1436688" cy="5715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56016655"/>
              </p:ext>
            </p:extLst>
          </p:nvPr>
        </p:nvGraphicFramePr>
        <p:xfrm>
          <a:off x="8233799" y="2895600"/>
          <a:ext cx="1347787" cy="601662"/>
        </p:xfrm>
        <a:graphic>
          <a:graphicData uri="http://schemas.openxmlformats.org/presentationml/2006/ole">
            <mc:AlternateContent xmlns:mc="http://schemas.openxmlformats.org/markup-compatibility/2006">
              <mc:Choice xmlns:v="urn:schemas-microsoft-com:vml" Requires="v">
                <p:oleObj spid="_x0000_s8973" name="Equation" r:id="rId11" imgW="571320" imgH="253800" progId="Equation.DSMT4">
                  <p:embed/>
                </p:oleObj>
              </mc:Choice>
              <mc:Fallback>
                <p:oleObj name="Equation" r:id="rId11" imgW="571320" imgH="253800" progId="Equation.DSMT4">
                  <p:embed/>
                  <p:pic>
                    <p:nvPicPr>
                      <p:cNvPr id="0" name=""/>
                      <p:cNvPicPr/>
                      <p:nvPr/>
                    </p:nvPicPr>
                    <p:blipFill>
                      <a:blip r:embed="rId12"/>
                      <a:stretch>
                        <a:fillRect/>
                      </a:stretch>
                    </p:blipFill>
                    <p:spPr>
                      <a:xfrm>
                        <a:off x="8233799" y="2895600"/>
                        <a:ext cx="1347787" cy="60166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889874861"/>
              </p:ext>
            </p:extLst>
          </p:nvPr>
        </p:nvGraphicFramePr>
        <p:xfrm>
          <a:off x="9529199" y="2895600"/>
          <a:ext cx="1976437" cy="571500"/>
        </p:xfrm>
        <a:graphic>
          <a:graphicData uri="http://schemas.openxmlformats.org/presentationml/2006/ole">
            <mc:AlternateContent xmlns:mc="http://schemas.openxmlformats.org/markup-compatibility/2006">
              <mc:Choice xmlns:v="urn:schemas-microsoft-com:vml" Requires="v">
                <p:oleObj spid="_x0000_s8974" name="Equation" r:id="rId13" imgW="838080" imgH="241200" progId="Equation.DSMT4">
                  <p:embed/>
                </p:oleObj>
              </mc:Choice>
              <mc:Fallback>
                <p:oleObj name="Equation" r:id="rId13" imgW="838080" imgH="241200" progId="Equation.DSMT4">
                  <p:embed/>
                  <p:pic>
                    <p:nvPicPr>
                      <p:cNvPr id="0" name=""/>
                      <p:cNvPicPr/>
                      <p:nvPr/>
                    </p:nvPicPr>
                    <p:blipFill>
                      <a:blip r:embed="rId14"/>
                      <a:stretch>
                        <a:fillRect/>
                      </a:stretch>
                    </p:blipFill>
                    <p:spPr>
                      <a:xfrm>
                        <a:off x="9529199" y="2895600"/>
                        <a:ext cx="1976437" cy="57150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37879509"/>
              </p:ext>
            </p:extLst>
          </p:nvPr>
        </p:nvGraphicFramePr>
        <p:xfrm>
          <a:off x="6248400" y="4038600"/>
          <a:ext cx="1406525" cy="571500"/>
        </p:xfrm>
        <a:graphic>
          <a:graphicData uri="http://schemas.openxmlformats.org/presentationml/2006/ole">
            <mc:AlternateContent xmlns:mc="http://schemas.openxmlformats.org/markup-compatibility/2006">
              <mc:Choice xmlns:v="urn:schemas-microsoft-com:vml" Requires="v">
                <p:oleObj spid="_x0000_s8975" name="Equation" r:id="rId15" imgW="596880" imgH="241200" progId="Equation.DSMT4">
                  <p:embed/>
                </p:oleObj>
              </mc:Choice>
              <mc:Fallback>
                <p:oleObj name="Equation" r:id="rId15" imgW="596880" imgH="241200" progId="Equation.DSMT4">
                  <p:embed/>
                  <p:pic>
                    <p:nvPicPr>
                      <p:cNvPr id="0" name=""/>
                      <p:cNvPicPr/>
                      <p:nvPr/>
                    </p:nvPicPr>
                    <p:blipFill>
                      <a:blip r:embed="rId16"/>
                      <a:stretch>
                        <a:fillRect/>
                      </a:stretch>
                    </p:blipFill>
                    <p:spPr>
                      <a:xfrm>
                        <a:off x="6248400" y="4038600"/>
                        <a:ext cx="1406525" cy="57150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606862237"/>
              </p:ext>
            </p:extLst>
          </p:nvPr>
        </p:nvGraphicFramePr>
        <p:xfrm>
          <a:off x="7770812" y="4038600"/>
          <a:ext cx="1376363" cy="601662"/>
        </p:xfrm>
        <a:graphic>
          <a:graphicData uri="http://schemas.openxmlformats.org/presentationml/2006/ole">
            <mc:AlternateContent xmlns:mc="http://schemas.openxmlformats.org/markup-compatibility/2006">
              <mc:Choice xmlns:v="urn:schemas-microsoft-com:vml" Requires="v">
                <p:oleObj spid="_x0000_s8976" name="Equation" r:id="rId17" imgW="583920" imgH="253800" progId="Equation.DSMT4">
                  <p:embed/>
                </p:oleObj>
              </mc:Choice>
              <mc:Fallback>
                <p:oleObj name="Equation" r:id="rId17" imgW="583920" imgH="253800" progId="Equation.DSMT4">
                  <p:embed/>
                  <p:pic>
                    <p:nvPicPr>
                      <p:cNvPr id="0" name=""/>
                      <p:cNvPicPr/>
                      <p:nvPr/>
                    </p:nvPicPr>
                    <p:blipFill>
                      <a:blip r:embed="rId18"/>
                      <a:stretch>
                        <a:fillRect/>
                      </a:stretch>
                    </p:blipFill>
                    <p:spPr>
                      <a:xfrm>
                        <a:off x="7770812" y="4038600"/>
                        <a:ext cx="1376363" cy="601662"/>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636481744"/>
              </p:ext>
            </p:extLst>
          </p:nvPr>
        </p:nvGraphicFramePr>
        <p:xfrm>
          <a:off x="9066212" y="4038600"/>
          <a:ext cx="2006600" cy="571500"/>
        </p:xfrm>
        <a:graphic>
          <a:graphicData uri="http://schemas.openxmlformats.org/presentationml/2006/ole">
            <mc:AlternateContent xmlns:mc="http://schemas.openxmlformats.org/markup-compatibility/2006">
              <mc:Choice xmlns:v="urn:schemas-microsoft-com:vml" Requires="v">
                <p:oleObj spid="_x0000_s8977" name="Equation" r:id="rId19" imgW="850680" imgH="241200" progId="Equation.DSMT4">
                  <p:embed/>
                </p:oleObj>
              </mc:Choice>
              <mc:Fallback>
                <p:oleObj name="Equation" r:id="rId19" imgW="850680" imgH="241200" progId="Equation.DSMT4">
                  <p:embed/>
                  <p:pic>
                    <p:nvPicPr>
                      <p:cNvPr id="0" name=""/>
                      <p:cNvPicPr/>
                      <p:nvPr/>
                    </p:nvPicPr>
                    <p:blipFill>
                      <a:blip r:embed="rId20"/>
                      <a:stretch>
                        <a:fillRect/>
                      </a:stretch>
                    </p:blipFill>
                    <p:spPr>
                      <a:xfrm>
                        <a:off x="9066212" y="4038600"/>
                        <a:ext cx="2006600" cy="571500"/>
                      </a:xfrm>
                      <a:prstGeom prst="rect">
                        <a:avLst/>
                      </a:prstGeom>
                    </p:spPr>
                  </p:pic>
                </p:oleObj>
              </mc:Fallback>
            </mc:AlternateContent>
          </a:graphicData>
        </a:graphic>
      </p:graphicFrame>
      <p:grpSp>
        <p:nvGrpSpPr>
          <p:cNvPr id="2" name="Group 1"/>
          <p:cNvGrpSpPr/>
          <p:nvPr/>
        </p:nvGrpSpPr>
        <p:grpSpPr>
          <a:xfrm>
            <a:off x="227012" y="762000"/>
            <a:ext cx="11532165" cy="1380448"/>
            <a:chOff x="227012" y="762000"/>
            <a:chExt cx="11532165" cy="1380448"/>
          </a:xfrm>
        </p:grpSpPr>
        <p:sp>
          <p:nvSpPr>
            <p:cNvPr id="34" name="Rounded Rectangle 33"/>
            <p:cNvSpPr/>
            <p:nvPr/>
          </p:nvSpPr>
          <p:spPr>
            <a:xfrm>
              <a:off x="1714587" y="762000"/>
              <a:ext cx="10044590" cy="138044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79612" y="890032"/>
              <a:ext cx="6172199"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Tính giá trị của các biểu thức sau : </a:t>
              </a:r>
              <a:endParaRPr lang="vi-VN" sz="2500"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458903344"/>
                </p:ext>
              </p:extLst>
            </p:nvPr>
          </p:nvGraphicFramePr>
          <p:xfrm>
            <a:off x="2894012" y="1358634"/>
            <a:ext cx="3059113" cy="628650"/>
          </p:xfrm>
          <a:graphic>
            <a:graphicData uri="http://schemas.openxmlformats.org/presentationml/2006/ole">
              <mc:AlternateContent xmlns:mc="http://schemas.openxmlformats.org/markup-compatibility/2006">
                <mc:Choice xmlns:v="urn:schemas-microsoft-com:vml" Requires="v">
                  <p:oleObj spid="_x0000_s8978" name="Equation" r:id="rId21" imgW="1180800" imgH="241200" progId="Equation.DSMT4">
                    <p:embed/>
                  </p:oleObj>
                </mc:Choice>
                <mc:Fallback>
                  <p:oleObj name="Equation" r:id="rId21" imgW="1180800" imgH="241200" progId="Equation.DSMT4">
                    <p:embed/>
                    <p:pic>
                      <p:nvPicPr>
                        <p:cNvPr id="0" name=""/>
                        <p:cNvPicPr/>
                        <p:nvPr/>
                      </p:nvPicPr>
                      <p:blipFill>
                        <a:blip r:embed="rId22"/>
                        <a:stretch>
                          <a:fillRect/>
                        </a:stretch>
                      </p:blipFill>
                      <p:spPr>
                        <a:xfrm>
                          <a:off x="2894012" y="1358634"/>
                          <a:ext cx="3059113" cy="62865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373074259"/>
                </p:ext>
              </p:extLst>
            </p:nvPr>
          </p:nvGraphicFramePr>
          <p:xfrm>
            <a:off x="7834312" y="1357840"/>
            <a:ext cx="3060700" cy="630238"/>
          </p:xfrm>
          <a:graphic>
            <a:graphicData uri="http://schemas.openxmlformats.org/presentationml/2006/ole">
              <mc:AlternateContent xmlns:mc="http://schemas.openxmlformats.org/markup-compatibility/2006">
                <mc:Choice xmlns:v="urn:schemas-microsoft-com:vml" Requires="v">
                  <p:oleObj spid="_x0000_s8979" name="Equation" r:id="rId23" imgW="1180800" imgH="241200" progId="Equation.DSMT4">
                    <p:embed/>
                  </p:oleObj>
                </mc:Choice>
                <mc:Fallback>
                  <p:oleObj name="Equation" r:id="rId23" imgW="1180800" imgH="241200" progId="Equation.DSMT4">
                    <p:embed/>
                    <p:pic>
                      <p:nvPicPr>
                        <p:cNvPr id="0" name=""/>
                        <p:cNvPicPr/>
                        <p:nvPr/>
                      </p:nvPicPr>
                      <p:blipFill>
                        <a:blip r:embed="rId24"/>
                        <a:stretch>
                          <a:fillRect/>
                        </a:stretch>
                      </p:blipFill>
                      <p:spPr>
                        <a:xfrm>
                          <a:off x="7834312" y="1357840"/>
                          <a:ext cx="3060700" cy="630238"/>
                        </a:xfrm>
                        <a:prstGeom prst="rect">
                          <a:avLst/>
                        </a:prstGeom>
                      </p:spPr>
                    </p:pic>
                  </p:oleObj>
                </mc:Fallback>
              </mc:AlternateContent>
            </a:graphicData>
          </a:graphic>
        </p:graphicFrame>
        <p:pic>
          <p:nvPicPr>
            <p:cNvPr id="36" name="Picture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gr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40776</TotalTime>
  <Words>1455</Words>
  <PresentationFormat>Custom</PresentationFormat>
  <Paragraphs>161</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2024-03-13T08:13:08Z</dcterms:modified>
</cp:coreProperties>
</file>