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319" r:id="rId3"/>
    <p:sldId id="278" r:id="rId4"/>
    <p:sldId id="320" r:id="rId5"/>
    <p:sldId id="335" r:id="rId6"/>
    <p:sldId id="274" r:id="rId7"/>
    <p:sldId id="336" r:id="rId8"/>
    <p:sldId id="285" r:id="rId9"/>
    <p:sldId id="334" r:id="rId10"/>
    <p:sldId id="337" r:id="rId11"/>
    <p:sldId id="326" r:id="rId12"/>
    <p:sldId id="280" r:id="rId13"/>
    <p:sldId id="340" r:id="rId14"/>
    <p:sldId id="327" r:id="rId15"/>
    <p:sldId id="341" r:id="rId16"/>
    <p:sldId id="292" r:id="rId17"/>
    <p:sldId id="29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05A0B8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127" autoAdjust="0"/>
  </p:normalViewPr>
  <p:slideViewPr>
    <p:cSldViewPr snapToGrid="0" showGuides="1">
      <p:cViewPr varScale="1">
        <p:scale>
          <a:sx n="108" d="100"/>
          <a:sy n="108" d="100"/>
        </p:scale>
        <p:origin x="64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2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6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9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6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6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8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3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86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5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21415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316" y="332369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15417" y="3145102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709998" cy="73862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06684" y="2541852"/>
            <a:ext cx="709997" cy="7818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96544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7FE5F-07A6-444C-988C-456095777EA9}"/>
              </a:ext>
            </a:extLst>
          </p:cNvPr>
          <p:cNvSpPr txBox="1"/>
          <p:nvPr/>
        </p:nvSpPr>
        <p:spPr>
          <a:xfrm>
            <a:off x="916489" y="1759600"/>
            <a:ext cx="11698940" cy="534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500" dirty="0"/>
              <a:t>1. This non-profit </a:t>
            </a:r>
            <a:r>
              <a:rPr lang="en-US" sz="2500" dirty="0" err="1"/>
              <a:t>organisation</a:t>
            </a:r>
            <a:r>
              <a:rPr lang="en-US" sz="2500" dirty="0"/>
              <a:t> supports __________ people and communities.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remote                          B. local                                C. poor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2. They </a:t>
            </a:r>
            <a:r>
              <a:rPr lang="en-US" sz="2500" dirty="0" err="1"/>
              <a:t>organise</a:t>
            </a:r>
            <a:r>
              <a:rPr lang="en-US" sz="2500" dirty="0"/>
              <a:t> job training courses for__________.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poor people                  B. teenagers                      C. old people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3. They are looking for teenagers who can volunteer __________.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on weekdays                 B. every day                       C. at the weekend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4. People whose application is successful will be trained by __________ volunteers.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experienced                  B. helpful                            C. young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5. Volunteers will have a chance to meet teenagers with __________ interests.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strong                             B. different                         C. similar</a:t>
            </a:r>
          </a:p>
          <a:p>
            <a:pPr>
              <a:lnSpc>
                <a:spcPct val="125000"/>
              </a:lnSpc>
            </a:pPr>
            <a:endParaRPr lang="x-none" sz="2500" dirty="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92CE6863-C49A-0F49-A695-F8AFBE39B438}"/>
              </a:ext>
            </a:extLst>
          </p:cNvPr>
          <p:cNvSpPr/>
          <p:nvPr/>
        </p:nvSpPr>
        <p:spPr>
          <a:xfrm>
            <a:off x="4011135" y="2286001"/>
            <a:ext cx="461473" cy="482960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80FC4636-7D4C-0446-B341-52EE6872194F}"/>
              </a:ext>
            </a:extLst>
          </p:cNvPr>
          <p:cNvSpPr/>
          <p:nvPr/>
        </p:nvSpPr>
        <p:spPr>
          <a:xfrm>
            <a:off x="4050063" y="3264110"/>
            <a:ext cx="441595" cy="447972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0BADC34E-3DE2-5E4E-B951-4CFA8838E412}"/>
              </a:ext>
            </a:extLst>
          </p:cNvPr>
          <p:cNvSpPr/>
          <p:nvPr/>
        </p:nvSpPr>
        <p:spPr>
          <a:xfrm>
            <a:off x="7302643" y="4235803"/>
            <a:ext cx="441595" cy="432658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6C25DDC8-50ED-E647-AAF4-F2F31A71589B}"/>
              </a:ext>
            </a:extLst>
          </p:cNvPr>
          <p:cNvSpPr/>
          <p:nvPr/>
        </p:nvSpPr>
        <p:spPr>
          <a:xfrm>
            <a:off x="859339" y="5164206"/>
            <a:ext cx="493211" cy="512693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4BA861A4-8D97-EA46-A486-5738D41C0016}"/>
              </a:ext>
            </a:extLst>
          </p:cNvPr>
          <p:cNvSpPr/>
          <p:nvPr/>
        </p:nvSpPr>
        <p:spPr>
          <a:xfrm>
            <a:off x="7340743" y="6139879"/>
            <a:ext cx="441595" cy="432658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A1159C2-2A81-B947-824E-C6EA5A1BD006}"/>
              </a:ext>
            </a:extLst>
          </p:cNvPr>
          <p:cNvSpPr/>
          <p:nvPr/>
        </p:nvSpPr>
        <p:spPr>
          <a:xfrm>
            <a:off x="559433" y="86592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2C46D2-70DD-0A44-BF45-0104DA1CC25F}"/>
              </a:ext>
            </a:extLst>
          </p:cNvPr>
          <p:cNvSpPr txBox="1"/>
          <p:nvPr/>
        </p:nvSpPr>
        <p:spPr>
          <a:xfrm>
            <a:off x="1146313" y="890783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73"/>
                </a:solidFill>
              </a:rPr>
              <a:t>Listen to an announcement and choose the best answer to complete each sentence. 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DEE970-C294-E640-B4FB-369C684C308E}"/>
              </a:ext>
            </a:extLst>
          </p:cNvPr>
          <p:cNvSpPr txBox="1"/>
          <p:nvPr/>
        </p:nvSpPr>
        <p:spPr>
          <a:xfrm>
            <a:off x="612218" y="76328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8279" y="22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AA3CCF-1856-D540-92DC-93BE59E21E1E}"/>
              </a:ext>
            </a:extLst>
          </p:cNvPr>
          <p:cNvSpPr/>
          <p:nvPr/>
        </p:nvSpPr>
        <p:spPr>
          <a:xfrm>
            <a:off x="720243" y="10755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76D7B-88FB-5D48-B174-E9E9AAA90778}"/>
              </a:ext>
            </a:extLst>
          </p:cNvPr>
          <p:cNvSpPr txBox="1"/>
          <p:nvPr/>
        </p:nvSpPr>
        <p:spPr>
          <a:xfrm>
            <a:off x="767266" y="95250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4205F-F94C-9841-88D5-DCFBA6F33FC8}"/>
              </a:ext>
            </a:extLst>
          </p:cNvPr>
          <p:cNvSpPr txBox="1"/>
          <p:nvPr/>
        </p:nvSpPr>
        <p:spPr>
          <a:xfrm>
            <a:off x="1405953" y="992395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Listen again and decide whether the statements are true (T) or false (F).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7B8D6C-691B-EB4F-AD13-84EBBC202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05762"/>
              </p:ext>
            </p:extLst>
          </p:nvPr>
        </p:nvGraphicFramePr>
        <p:xfrm>
          <a:off x="417444" y="2069527"/>
          <a:ext cx="11410075" cy="457153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521687">
                  <a:extLst>
                    <a:ext uri="{9D8B030D-6E8A-4147-A177-3AD203B41FA5}">
                      <a16:colId xmlns:a16="http://schemas.microsoft.com/office/drawing/2014/main" val="3305971387"/>
                    </a:ext>
                  </a:extLst>
                </a:gridCol>
                <a:gridCol w="954157">
                  <a:extLst>
                    <a:ext uri="{9D8B030D-6E8A-4147-A177-3AD203B41FA5}">
                      <a16:colId xmlns:a16="http://schemas.microsoft.com/office/drawing/2014/main" val="2075481701"/>
                    </a:ext>
                  </a:extLst>
                </a:gridCol>
                <a:gridCol w="934231">
                  <a:extLst>
                    <a:ext uri="{9D8B030D-6E8A-4147-A177-3AD203B41FA5}">
                      <a16:colId xmlns:a16="http://schemas.microsoft.com/office/drawing/2014/main" val="4252586072"/>
                    </a:ext>
                  </a:extLst>
                </a:gridCol>
              </a:tblGrid>
              <a:tr h="521273">
                <a:tc>
                  <a:txBody>
                    <a:bodyPr/>
                    <a:lstStyle/>
                    <a:p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</a:p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613599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1. This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</a:rPr>
                        <a:t>organisation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helps people in the area.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59654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2. Only poor people can get support from the City Centre for Community Development.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523523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3. The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</a:rPr>
                        <a:t>centre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is looking for volunteers now.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330565"/>
                  </a:ext>
                </a:extLst>
              </a:tr>
              <a:tr h="918909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4. The new volunteers will only become members of the local community development network.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633901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5. The deadline for the application letter is the 1st of January.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171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758784A-1A15-5943-9D3D-4C1911AFACCD}"/>
              </a:ext>
            </a:extLst>
          </p:cNvPr>
          <p:cNvSpPr txBox="1"/>
          <p:nvPr/>
        </p:nvSpPr>
        <p:spPr>
          <a:xfrm>
            <a:off x="10215913" y="310583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907EE-6005-B442-9AC9-FE38C528B6FA}"/>
              </a:ext>
            </a:extLst>
          </p:cNvPr>
          <p:cNvSpPr txBox="1"/>
          <p:nvPr/>
        </p:nvSpPr>
        <p:spPr>
          <a:xfrm>
            <a:off x="11227611" y="375243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FEC081-4331-D04A-9CA8-40A51CA865D0}"/>
              </a:ext>
            </a:extLst>
          </p:cNvPr>
          <p:cNvSpPr txBox="1"/>
          <p:nvPr/>
        </p:nvSpPr>
        <p:spPr>
          <a:xfrm>
            <a:off x="10215913" y="444029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90A583-398C-F746-8D66-2F0C4EA454AF}"/>
              </a:ext>
            </a:extLst>
          </p:cNvPr>
          <p:cNvSpPr txBox="1"/>
          <p:nvPr/>
        </p:nvSpPr>
        <p:spPr>
          <a:xfrm>
            <a:off x="11210220" y="521927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7E860-5D48-354E-9EAC-B462CAD08592}"/>
              </a:ext>
            </a:extLst>
          </p:cNvPr>
          <p:cNvSpPr txBox="1"/>
          <p:nvPr/>
        </p:nvSpPr>
        <p:spPr>
          <a:xfrm>
            <a:off x="10215912" y="5952697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3" name="0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7565" y="22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7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56" t="923" r="1878"/>
          <a:stretch/>
        </p:blipFill>
        <p:spPr>
          <a:xfrm>
            <a:off x="6566524" y="1607354"/>
            <a:ext cx="4415862" cy="513892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23391" y="1141050"/>
            <a:ext cx="10421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73"/>
                </a:solidFill>
              </a:rPr>
              <a:t>Work in groups and discuss the question. </a:t>
            </a:r>
            <a:endParaRPr lang="x-none" sz="4000" dirty="0">
              <a:solidFill>
                <a:srgbClr val="006673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30027-D1C3-6042-8EAB-59F99F85BA7C}"/>
              </a:ext>
            </a:extLst>
          </p:cNvPr>
          <p:cNvSpPr/>
          <p:nvPr/>
        </p:nvSpPr>
        <p:spPr>
          <a:xfrm>
            <a:off x="559082" y="2928569"/>
            <a:ext cx="5797384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What do you think you can do to help people in your community?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0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7" y="5165079"/>
            <a:ext cx="574978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627735" y="526930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603102" y="4553189"/>
            <a:ext cx="893140" cy="7161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35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91EE0-7D34-5D45-AEEE-AD389A84702F}"/>
              </a:ext>
            </a:extLst>
          </p:cNvPr>
          <p:cNvSpPr txBox="1"/>
          <p:nvPr/>
        </p:nvSpPr>
        <p:spPr>
          <a:xfrm>
            <a:off x="1119196" y="2524837"/>
            <a:ext cx="109071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600" dirty="0"/>
              <a:t>Listen for specific information about </a:t>
            </a:r>
            <a:r>
              <a:rPr lang="en-GB" sz="3600" dirty="0"/>
              <a:t>volunteering</a:t>
            </a:r>
            <a:r>
              <a:rPr lang="x-none" sz="3600" dirty="0"/>
              <a:t> activities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x-none" sz="54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93661"/>
            <a:ext cx="85840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200" dirty="0"/>
              <a:t>1. Prepare for the next lesson: Writing</a:t>
            </a:r>
            <a:r>
              <a:rPr lang="x-none" sz="32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AA3B96-BE03-203C-46E7-FEB86EBF4F6C}"/>
              </a:ext>
            </a:extLst>
          </p:cNvPr>
          <p:cNvSpPr/>
          <p:nvPr/>
        </p:nvSpPr>
        <p:spPr>
          <a:xfrm>
            <a:off x="3059528" y="607512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996230" y="3654042"/>
            <a:ext cx="8380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6673"/>
                </a:solidFill>
              </a:rPr>
              <a:t>An announcement for volunteer positions</a:t>
            </a:r>
            <a:r>
              <a:rPr lang="x-none" sz="6000" dirty="0">
                <a:solidFill>
                  <a:srgbClr val="006673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6519377" y="2826680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45048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6" y="2524837"/>
            <a:ext cx="109071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600" dirty="0"/>
              <a:t>Listen for specific information about </a:t>
            </a:r>
            <a:r>
              <a:rPr lang="en-GB" sz="3600" dirty="0"/>
              <a:t>volunteering</a:t>
            </a:r>
            <a:r>
              <a:rPr lang="x-none" sz="3600" dirty="0"/>
              <a:t> activities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x-none" sz="5400" dirty="0"/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7" y="5165079"/>
            <a:ext cx="574978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627735" y="526930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603102" y="4553189"/>
            <a:ext cx="893140" cy="7161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1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56055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535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673"/>
                </a:solidFill>
              </a:rPr>
              <a:t>ANSWER THE QUESTIONS.</a:t>
            </a:r>
            <a:endParaRPr lang="x-none" sz="3600" b="1" dirty="0">
              <a:solidFill>
                <a:srgbClr val="00667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Seven Strategies for Handling Difficult Questions – What to Say When You  Don&amp;#39;t Know the Answer – ProEdge Skills, Inc.">
            <a:extLst>
              <a:ext uri="{FF2B5EF4-FFF2-40B4-BE49-F238E27FC236}">
                <a16:creationId xmlns:a16="http://schemas.microsoft.com/office/drawing/2014/main" id="{5017AA9E-6554-9B42-913F-B705386F9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811">
            <a:off x="6645496" y="2607721"/>
            <a:ext cx="5079998" cy="31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CD04C3-F21F-7646-AB82-8AA98D5D8F43}"/>
              </a:ext>
            </a:extLst>
          </p:cNvPr>
          <p:cNvSpPr txBox="1"/>
          <p:nvPr/>
        </p:nvSpPr>
        <p:spPr>
          <a:xfrm>
            <a:off x="628676" y="2452299"/>
            <a:ext cx="6678823" cy="2909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What is a job advert?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What information is included?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Where can you see job adverts?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21415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709998" cy="73862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8225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059B3B-19D1-954F-8D75-5F213BDEC39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55AEA-4258-074A-8081-04285878A55C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AC6BF-F4E5-0F4A-BB01-BDBE75E309F0}"/>
              </a:ext>
            </a:extLst>
          </p:cNvPr>
          <p:cNvSpPr txBox="1"/>
          <p:nvPr/>
        </p:nvSpPr>
        <p:spPr>
          <a:xfrm>
            <a:off x="1524000" y="1063663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6673"/>
                </a:solidFill>
              </a:rPr>
              <a:t>Read the job advert and answer the questions. </a:t>
            </a:r>
            <a:endParaRPr lang="en-US" sz="60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33111-E311-9A4E-BD2E-1A194DD58C02}"/>
              </a:ext>
            </a:extLst>
          </p:cNvPr>
          <p:cNvSpPr txBox="1"/>
          <p:nvPr/>
        </p:nvSpPr>
        <p:spPr>
          <a:xfrm>
            <a:off x="731862" y="1934464"/>
            <a:ext cx="5174974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1. Who needs volunteers?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2. Who can apply for the job?</a:t>
            </a:r>
          </a:p>
          <a:p>
            <a:pPr>
              <a:lnSpc>
                <a:spcPct val="200000"/>
              </a:lnSpc>
            </a:pPr>
            <a:endParaRPr lang="x-none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0B1540-B2D6-B94B-94B5-DC7C6A27B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9" y="3803237"/>
            <a:ext cx="2470494" cy="1376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9920CA-CA4C-0C43-9E28-30D6C7E57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677" y="4020335"/>
            <a:ext cx="2470494" cy="1643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45DCF3-54A5-5B4F-9649-B67405999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78" y="5205737"/>
            <a:ext cx="2285369" cy="1599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392" y="1709994"/>
            <a:ext cx="4565142" cy="48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059B3B-19D1-954F-8D75-5F213BDEC39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55AEA-4258-074A-8081-04285878A55C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AC6BF-F4E5-0F4A-BB01-BDBE75E309F0}"/>
              </a:ext>
            </a:extLst>
          </p:cNvPr>
          <p:cNvSpPr txBox="1"/>
          <p:nvPr/>
        </p:nvSpPr>
        <p:spPr>
          <a:xfrm>
            <a:off x="1524000" y="1063663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6673"/>
                </a:solidFill>
              </a:rPr>
              <a:t>Read the job advert and answer the questions. </a:t>
            </a:r>
            <a:endParaRPr lang="en-US" sz="60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33111-E311-9A4E-BD2E-1A194DD58C02}"/>
              </a:ext>
            </a:extLst>
          </p:cNvPr>
          <p:cNvSpPr txBox="1"/>
          <p:nvPr/>
        </p:nvSpPr>
        <p:spPr>
          <a:xfrm>
            <a:off x="731862" y="1934464"/>
            <a:ext cx="5174974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800" dirty="0"/>
              <a:t>Who needs volunteers?</a:t>
            </a:r>
          </a:p>
          <a:p>
            <a:pPr>
              <a:lnSpc>
                <a:spcPct val="200000"/>
              </a:lnSpc>
            </a:pP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2. Who can apply for the job?</a:t>
            </a:r>
          </a:p>
          <a:p>
            <a:pPr>
              <a:lnSpc>
                <a:spcPct val="200000"/>
              </a:lnSpc>
            </a:pPr>
            <a:endParaRPr lang="x-none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FD557-EF8D-1842-A0E8-0907FA5A9F30}"/>
              </a:ext>
            </a:extLst>
          </p:cNvPr>
          <p:cNvSpPr txBox="1"/>
          <p:nvPr/>
        </p:nvSpPr>
        <p:spPr>
          <a:xfrm>
            <a:off x="1188422" y="2935418"/>
            <a:ext cx="5553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73"/>
                </a:solidFill>
              </a:rPr>
              <a:t>The City Centre for Community Development</a:t>
            </a:r>
          </a:p>
          <a:p>
            <a:endParaRPr lang="x-none" sz="2800" dirty="0">
              <a:solidFill>
                <a:srgbClr val="00667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04212-EE1C-A746-9FFE-C0DAE0A85B3C}"/>
              </a:ext>
            </a:extLst>
          </p:cNvPr>
          <p:cNvSpPr/>
          <p:nvPr/>
        </p:nvSpPr>
        <p:spPr>
          <a:xfrm>
            <a:off x="1175489" y="4654360"/>
            <a:ext cx="47313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73"/>
                </a:solidFill>
              </a:rPr>
              <a:t>People who are interested in community development projects and have a couple of hours to spare at the weekend.</a:t>
            </a:r>
            <a:endParaRPr lang="en-US" sz="2800" dirty="0">
              <a:solidFill>
                <a:srgbClr val="006673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392" y="1709994"/>
            <a:ext cx="4565142" cy="48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2237</TotalTime>
  <Words>637</Words>
  <PresentationFormat>Widescreen</PresentationFormat>
  <Paragraphs>148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Courier New</vt:lpstr>
      <vt:lpstr>Helvetica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2023-07-17T08:18:07Z</dcterms:modified>
</cp:coreProperties>
</file>