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6" r:id="rId3"/>
    <p:sldId id="259" r:id="rId4"/>
    <p:sldId id="260" r:id="rId5"/>
    <p:sldId id="262" r:id="rId6"/>
    <p:sldId id="264" r:id="rId7"/>
    <p:sldId id="266" r:id="rId8"/>
    <p:sldId id="276" r:id="rId9"/>
    <p:sldId id="277" r:id="rId10"/>
    <p:sldId id="268" r:id="rId11"/>
    <p:sldId id="263" r:id="rId12"/>
    <p:sldId id="265" r:id="rId13"/>
    <p:sldId id="270" r:id="rId14"/>
    <p:sldId id="269" r:id="rId15"/>
    <p:sldId id="267" r:id="rId16"/>
    <p:sldId id="272" r:id="rId17"/>
    <p:sldId id="273" r:id="rId18"/>
    <p:sldId id="271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DA00"/>
    <a:srgbClr val="00FF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917" y="-2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847C3-F0BE-420E-BCAE-18A7AD8286C0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78845-74BC-417C-AD12-EA398A8B7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68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Dẫn bài: Ngày x</a:t>
            </a:r>
            <a:r>
              <a:rPr lang="vi-VN"/>
              <a:t>ư</a:t>
            </a:r>
            <a:r>
              <a:rPr lang="en-US"/>
              <a:t>a, trong những cuộc hành trình, các tàu biển th</a:t>
            </a:r>
            <a:r>
              <a:rPr lang="vi-VN"/>
              <a:t>ư</a:t>
            </a:r>
            <a:r>
              <a:rPr lang="en-US"/>
              <a:t>ờng xuyên bị mất ph</a:t>
            </a:r>
            <a:r>
              <a:rPr lang="vi-VN"/>
              <a:t>ư</a:t>
            </a:r>
            <a:r>
              <a:rPr lang="en-US"/>
              <a:t>ơng h</a:t>
            </a:r>
            <a:r>
              <a:rPr lang="vi-VN"/>
              <a:t>ư</a:t>
            </a:r>
            <a:r>
              <a:rPr lang="en-US"/>
              <a:t>ớng. Ví dụ, một c</a:t>
            </a:r>
            <a:r>
              <a:rPr lang="vi-VN"/>
              <a:t>ơ</a:t>
            </a:r>
            <a:r>
              <a:rPr lang="en-US"/>
              <a:t>n bão có thể đ</a:t>
            </a:r>
            <a:r>
              <a:rPr lang="vi-VN"/>
              <a:t>ư</a:t>
            </a:r>
            <a:r>
              <a:rPr lang="en-US"/>
              <a:t>a tàu đi xa h</a:t>
            </a:r>
            <a:r>
              <a:rPr lang="vi-VN"/>
              <a:t>ơ</a:t>
            </a:r>
            <a:r>
              <a:rPr lang="en-US"/>
              <a:t>n n</a:t>
            </a:r>
            <a:r>
              <a:rPr lang="vi-VN"/>
              <a:t>ơ</a:t>
            </a:r>
            <a:r>
              <a:rPr lang="en-US"/>
              <a:t>i nó muốn đến. Để khắc phục điều này, con ng</a:t>
            </a:r>
            <a:r>
              <a:rPr lang="vi-VN"/>
              <a:t>ư</a:t>
            </a:r>
            <a:r>
              <a:rPr lang="en-US"/>
              <a:t>ời đã nỗ lực tìm kiếm cách xác định vị trí, cách tìm đ</a:t>
            </a:r>
            <a:r>
              <a:rPr lang="vi-VN"/>
              <a:t>ư</a:t>
            </a:r>
            <a:r>
              <a:rPr lang="en-US"/>
              <a:t>ờng đi đến mọi địa  điểm trên bề mặt Trái Đất. Vì thế, 1 mạng l</a:t>
            </a:r>
            <a:r>
              <a:rPr lang="vi-VN"/>
              <a:t>ư</a:t>
            </a:r>
            <a:r>
              <a:rPr lang="en-US"/>
              <a:t>ới kinh tuyến vĩ tuyến t</a:t>
            </a:r>
            <a:r>
              <a:rPr lang="vi-VN"/>
              <a:t>ư</a:t>
            </a:r>
            <a:r>
              <a:rPr lang="en-US"/>
              <a:t>ởng t</a:t>
            </a:r>
            <a:r>
              <a:rPr lang="vi-VN"/>
              <a:t>ư</a:t>
            </a:r>
            <a:r>
              <a:rPr lang="en-US"/>
              <a:t>ợng bao phủ toàn bộ quả địa cầu đã ra đời, giúp họ làm điều này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78845-74BC-417C-AD12-EA398A8B7B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25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Giáo viên hỏi thêm: Khi xác định tọa độ của 1 điểm cần chú ý điều gì? (Khi nêu vĩ độ cần chỉ rõ vĩ độ nằm phía bắc hay phía nam xích đạo, t</a:t>
            </a:r>
            <a:r>
              <a:rPr lang="vi-VN"/>
              <a:t>ư</a:t>
            </a:r>
            <a:r>
              <a:rPr lang="en-US"/>
              <a:t>ơng tự khi nêu kinh độ cần chỉ rõ nằm phía đông hay phía tây kinh tuyến gốc) Vĩđộ viết tr</a:t>
            </a:r>
            <a:r>
              <a:rPr lang="vi-VN"/>
              <a:t>ư</a:t>
            </a:r>
            <a:r>
              <a:rPr lang="en-US"/>
              <a:t>ớc, kinh độ viết sau.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78845-74BC-417C-AD12-EA398A8B7B8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31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78845-74BC-417C-AD12-EA398A8B7B8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01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Phần này thầy cô linh động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78845-74BC-417C-AD12-EA398A8B7B8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73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32BA87-9D5F-46D6-9D3B-51C89016F5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BB9AAAA-4AE9-49FD-A81F-B454C43932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C85F93B-30BB-49BC-BF4F-B0F7DF509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B789-8B98-4473-86DD-41E73437A5BC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B3A31EF-5E50-4AB0-AFA9-CF53E7E97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643C3D5-9578-4F0E-A306-7A819B83E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5CF8-B523-4784-9BC3-A991CB299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23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B879FB-C2C1-49E0-BEA0-BD8644B30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9C12C99-F107-455B-8548-B844DD71C5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D059DFD-C5F4-4B2A-B588-8EC8F52B8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B789-8B98-4473-86DD-41E73437A5BC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D5A691-AF61-433F-B0F8-C652DD1EF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3EBE957-E8C6-4513-BB2C-2E4BC2BD9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5CF8-B523-4784-9BC3-A991CB299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96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FEBD04F-559B-40C0-B349-383D8E1740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DD80AA2-9FCF-4B87-B23A-098324EFF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AE0B1C7-7F99-4140-897F-D2FBE5A67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B789-8B98-4473-86DD-41E73437A5BC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EC30965-8D57-4EB7-AB10-12BF5963F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B6D63F2-DAC5-4A26-82E9-6A3E69F36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5CF8-B523-4784-9BC3-A991CB299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3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5C632E-458C-471F-B524-321A03754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0C509D0-C54F-453F-8150-C21A702AA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090783A-850E-44CC-8E29-13C030E02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B789-8B98-4473-86DD-41E73437A5BC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1DC67F-82F2-4C48-9116-9F04BCDD3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7810139-1E93-435C-8646-2345932A3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5CF8-B523-4784-9BC3-A991CB299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17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1E773D-BCE2-45E1-876E-512FE3FF0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61B57A9-F27E-4EA8-9786-B4433DCD5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499E5FD-B4B2-4E6C-BFC6-CB4EAA589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B789-8B98-4473-86DD-41E73437A5BC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DF05913-09AF-4242-932F-90EDAC919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E4792B-AD32-4369-ACB9-0F462A177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5CF8-B523-4784-9BC3-A991CB299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252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5969A1-E373-4F32-BE9D-441F4D2B6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B3F376-7E75-423F-8974-DC586943A5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4E61529-CD71-479C-A35E-38D3CF2FF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7749AC6-B09D-4A65-8BAD-F23A4349F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B789-8B98-4473-86DD-41E73437A5BC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FB769D2-9790-4540-86BB-A89E02A31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77DA900-7955-4113-BAA5-060BD7FAB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5CF8-B523-4784-9BC3-A991CB299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80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6E2D24-9B66-4B51-AF65-D163B5148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E1FEF6F-73BC-431F-BB6B-64D86124A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74CBF05-5E13-44F3-B6AB-D3868A2FE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A598F3D-284C-49C9-A024-D16E6AB11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E01AB38-378B-4677-BBAC-B55B065B26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AB7DE6A-F9A7-48C3-9400-30A87195B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B789-8B98-4473-86DD-41E73437A5BC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A20AD43-AAC3-439A-9391-A091A12D6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9214BE9-1D84-4BBC-B92F-CD3535E05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5CF8-B523-4784-9BC3-A991CB299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92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9A8C44-3C6A-49A5-BDDC-009D82DD8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B4FA623-7CDF-460B-B8C6-6427A7E0F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B789-8B98-4473-86DD-41E73437A5BC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0F72EBA-F064-486B-AA26-FCA384752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FA61732-17EB-4832-AB81-31B1ED5B1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5CF8-B523-4784-9BC3-A991CB299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0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0CC4332-9265-4BF2-9B60-076D052BB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B789-8B98-4473-86DD-41E73437A5BC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755EBDB-33DC-426E-90BF-4973A45C7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B9F34CC-362F-49F3-AE87-DBC1C9065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5CF8-B523-4784-9BC3-A991CB299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6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DEFB82-224B-4A4F-8593-11FE9D106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E772846-5295-4EB9-B622-731BF3BA0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2F64715-146C-47BB-8A6B-86EEF39205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7CF1B45-5B72-49DD-93C6-7212E17D9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B789-8B98-4473-86DD-41E73437A5BC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26FDE1F-B95A-482A-8BB4-283AC33A6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31EA569-5DF8-428B-9FBE-ED168D80B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5CF8-B523-4784-9BC3-A991CB299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50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29ABE8-E5DC-4C08-859A-917C667FA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D2A1267-18CD-4156-812F-96651CA955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638D552-1B22-4418-89EA-57E3392622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D5B4E9E-3F1D-42EE-A6CF-05F52B153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B789-8B98-4473-86DD-41E73437A5BC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B46489E-929A-41B5-BC52-E0FD23372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B41F37B-B1A2-455E-9CE3-E06DA305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5CF8-B523-4784-9BC3-A991CB299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78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FCCF41D-2B56-48DF-ACA1-D1D51C34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E995084-7BEA-4276-9FA7-F8F8FC66D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D15F54C-A5AD-4B69-A191-88DFA9BBC2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DB789-8B98-4473-86DD-41E73437A5BC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EBB3F24-7357-47F2-A308-09502BAADA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8B7D927-EA15-498F-BD41-F458C7ADC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05CF8-B523-4784-9BC3-A991CB299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884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6709578-9C91-407F-8645-F392348EFD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67" t="16297" r="22084" b="6074"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5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AE3CAEE-B02C-45CE-A268-8EF14680C928}"/>
              </a:ext>
            </a:extLst>
          </p:cNvPr>
          <p:cNvSpPr txBox="1"/>
          <p:nvPr/>
        </p:nvSpPr>
        <p:spPr>
          <a:xfrm>
            <a:off x="471374" y="731672"/>
            <a:ext cx="11724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rgbClr val="C00000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Ghép nối </a:t>
            </a:r>
            <a:r>
              <a:rPr lang="en-US" sz="3600" b="1">
                <a:solidFill>
                  <a:srgbClr val="C00000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các ô bên trái với các ô bên phải sao cho phù hợp</a:t>
            </a:r>
            <a:endParaRPr lang="en-US" sz="3600">
              <a:solidFill>
                <a:srgbClr val="C00000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7A1B88DE-8315-48E0-A7EF-46BBE99AD336}"/>
              </a:ext>
            </a:extLst>
          </p:cNvPr>
          <p:cNvSpPr/>
          <p:nvPr/>
        </p:nvSpPr>
        <p:spPr>
          <a:xfrm>
            <a:off x="4234589" y="45166"/>
            <a:ext cx="4035651" cy="73192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 TÔI TÀI NĂNG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7">
            <a:extLst>
              <a:ext uri="{FF2B5EF4-FFF2-40B4-BE49-F238E27FC236}">
                <a16:creationId xmlns="" xmlns:a16="http://schemas.microsoft.com/office/drawing/2014/main" id="{63AFC154-16A5-428D-A1E4-1AA6F62B9B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578752"/>
              </p:ext>
            </p:extLst>
          </p:nvPr>
        </p:nvGraphicFramePr>
        <p:xfrm>
          <a:off x="50800" y="1764570"/>
          <a:ext cx="319024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0240">
                  <a:extLst>
                    <a:ext uri="{9D8B030D-6E8A-4147-A177-3AD203B41FA5}">
                      <a16:colId xmlns="" xmlns:a16="http://schemas.microsoft.com/office/drawing/2014/main" val="535580066"/>
                    </a:ext>
                  </a:extLst>
                </a:gridCol>
              </a:tblGrid>
              <a:tr h="276699"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Kinh tuyến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91138533"/>
                  </a:ext>
                </a:extLst>
              </a:tr>
            </a:tbl>
          </a:graphicData>
        </a:graphic>
      </p:graphicFrame>
      <p:graphicFrame>
        <p:nvGraphicFramePr>
          <p:cNvPr id="11" name="Table 7">
            <a:extLst>
              <a:ext uri="{FF2B5EF4-FFF2-40B4-BE49-F238E27FC236}">
                <a16:creationId xmlns="" xmlns:a16="http://schemas.microsoft.com/office/drawing/2014/main" id="{7EA14B66-BECB-4C38-AE86-54CFC43B7E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61371"/>
              </p:ext>
            </p:extLst>
          </p:nvPr>
        </p:nvGraphicFramePr>
        <p:xfrm>
          <a:off x="60960" y="2617456"/>
          <a:ext cx="319024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0240">
                  <a:extLst>
                    <a:ext uri="{9D8B030D-6E8A-4147-A177-3AD203B41FA5}">
                      <a16:colId xmlns="" xmlns:a16="http://schemas.microsoft.com/office/drawing/2014/main" val="5355800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Vĩ tuyến gốc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91138533"/>
                  </a:ext>
                </a:extLst>
              </a:tr>
            </a:tbl>
          </a:graphicData>
        </a:graphic>
      </p:graphicFrame>
      <p:graphicFrame>
        <p:nvGraphicFramePr>
          <p:cNvPr id="12" name="Table 7">
            <a:extLst>
              <a:ext uri="{FF2B5EF4-FFF2-40B4-BE49-F238E27FC236}">
                <a16:creationId xmlns="" xmlns:a16="http://schemas.microsoft.com/office/drawing/2014/main" id="{FF29D4C1-3F85-4608-986C-47341CB443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597345"/>
              </p:ext>
            </p:extLst>
          </p:nvPr>
        </p:nvGraphicFramePr>
        <p:xfrm>
          <a:off x="60960" y="3498894"/>
          <a:ext cx="319024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0240">
                  <a:extLst>
                    <a:ext uri="{9D8B030D-6E8A-4147-A177-3AD203B41FA5}">
                      <a16:colId xmlns="" xmlns:a16="http://schemas.microsoft.com/office/drawing/2014/main" val="5355800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Bán cầu bắc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91138533"/>
                  </a:ext>
                </a:extLst>
              </a:tr>
            </a:tbl>
          </a:graphicData>
        </a:graphic>
      </p:graphicFrame>
      <p:graphicFrame>
        <p:nvGraphicFramePr>
          <p:cNvPr id="13" name="Table 7">
            <a:extLst>
              <a:ext uri="{FF2B5EF4-FFF2-40B4-BE49-F238E27FC236}">
                <a16:creationId xmlns="" xmlns:a16="http://schemas.microsoft.com/office/drawing/2014/main" id="{420C36D9-06EE-49F7-B488-68C1A94801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094271"/>
              </p:ext>
            </p:extLst>
          </p:nvPr>
        </p:nvGraphicFramePr>
        <p:xfrm>
          <a:off x="60960" y="4316891"/>
          <a:ext cx="319024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0240">
                  <a:extLst>
                    <a:ext uri="{9D8B030D-6E8A-4147-A177-3AD203B41FA5}">
                      <a16:colId xmlns="" xmlns:a16="http://schemas.microsoft.com/office/drawing/2014/main" val="5355800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Bán cầu nam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91138533"/>
                  </a:ext>
                </a:extLst>
              </a:tr>
            </a:tbl>
          </a:graphicData>
        </a:graphic>
      </p:graphicFrame>
      <p:graphicFrame>
        <p:nvGraphicFramePr>
          <p:cNvPr id="22" name="Table 7">
            <a:extLst>
              <a:ext uri="{FF2B5EF4-FFF2-40B4-BE49-F238E27FC236}">
                <a16:creationId xmlns="" xmlns:a16="http://schemas.microsoft.com/office/drawing/2014/main" id="{6B126622-7427-4661-864C-86FE8C8515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730330"/>
              </p:ext>
            </p:extLst>
          </p:nvPr>
        </p:nvGraphicFramePr>
        <p:xfrm>
          <a:off x="4572000" y="1457055"/>
          <a:ext cx="7559040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9040">
                  <a:extLst>
                    <a:ext uri="{9D8B030D-6E8A-4147-A177-3AD203B41FA5}">
                      <a16:colId xmlns="" xmlns:a16="http://schemas.microsoft.com/office/drawing/2014/main" val="5355800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Là xích đạo chia quả Địa Cầu thành 2 nửa cầu: nửa cầu Bắc và nửa cầu Nam.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91138533"/>
                  </a:ext>
                </a:extLst>
              </a:tr>
            </a:tbl>
          </a:graphicData>
        </a:graphic>
      </p:graphicFrame>
      <p:graphicFrame>
        <p:nvGraphicFramePr>
          <p:cNvPr id="28" name="Table 7">
            <a:extLst>
              <a:ext uri="{FF2B5EF4-FFF2-40B4-BE49-F238E27FC236}">
                <a16:creationId xmlns="" xmlns:a16="http://schemas.microsoft.com/office/drawing/2014/main" id="{6D78C4AA-1B4B-4543-BD1B-0D48FA2104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589787"/>
              </p:ext>
            </p:extLst>
          </p:nvPr>
        </p:nvGraphicFramePr>
        <p:xfrm>
          <a:off x="4572000" y="2665243"/>
          <a:ext cx="7559040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9040">
                  <a:extLst>
                    <a:ext uri="{9D8B030D-6E8A-4147-A177-3AD203B41FA5}">
                      <a16:colId xmlns="" xmlns:a16="http://schemas.microsoft.com/office/drawing/2014/main" val="5355800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 Là các đ</a:t>
                      </a:r>
                      <a:r>
                        <a:rPr lang="vi-VN" sz="280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</a:t>
                      </a:r>
                      <a:r>
                        <a:rPr lang="en-US" sz="280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ờng nối cực bắc và cực nam trên quả Địa cầu.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91138533"/>
                  </a:ext>
                </a:extLst>
              </a:tr>
            </a:tbl>
          </a:graphicData>
        </a:graphic>
      </p:graphicFrame>
      <p:graphicFrame>
        <p:nvGraphicFramePr>
          <p:cNvPr id="29" name="Table 7">
            <a:extLst>
              <a:ext uri="{FF2B5EF4-FFF2-40B4-BE49-F238E27FC236}">
                <a16:creationId xmlns="" xmlns:a16="http://schemas.microsoft.com/office/drawing/2014/main" id="{86C8B818-DCED-4FA3-81AF-B248DDA9B5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657896"/>
              </p:ext>
            </p:extLst>
          </p:nvPr>
        </p:nvGraphicFramePr>
        <p:xfrm>
          <a:off x="4572000" y="4610041"/>
          <a:ext cx="7559040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9040">
                  <a:extLst>
                    <a:ext uri="{9D8B030D-6E8A-4147-A177-3AD203B41FA5}">
                      <a16:colId xmlns="" xmlns:a16="http://schemas.microsoft.com/office/drawing/2014/main" val="5355800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 Đ</a:t>
                      </a:r>
                      <a:r>
                        <a:rPr lang="vi-VN" sz="280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</a:t>
                      </a:r>
                      <a:r>
                        <a:rPr lang="en-US" sz="280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ợc đánh số </a:t>
                      </a:r>
                      <a:r>
                        <a:rPr lang="pt-BR" sz="2800" b="1" kern="120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pt-BR" sz="2800" b="1" kern="1200" baseline="3000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</a:t>
                      </a:r>
                      <a:r>
                        <a:rPr lang="en-US" sz="280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 qua đài thiên văn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80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Grin-uých ở ngoại ô thủ đô Lôn Đôn (Anh).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91138533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="" xmlns:a16="http://schemas.microsoft.com/office/drawing/2014/main" id="{814648F1-22A7-4BC2-A5CD-0480C44A82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401049"/>
              </p:ext>
            </p:extLst>
          </p:nvPr>
        </p:nvGraphicFramePr>
        <p:xfrm>
          <a:off x="4572000" y="5780636"/>
          <a:ext cx="755904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9040">
                  <a:extLst>
                    <a:ext uri="{9D8B030D-6E8A-4147-A177-3AD203B41FA5}">
                      <a16:colId xmlns="" xmlns:a16="http://schemas.microsoft.com/office/drawing/2014/main" val="5355800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e. Là nửa cầu nằm phía nam xích đạo.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91138533"/>
                  </a:ext>
                </a:extLst>
              </a:tr>
            </a:tbl>
          </a:graphicData>
        </a:graphic>
      </p:graphicFrame>
      <p:graphicFrame>
        <p:nvGraphicFramePr>
          <p:cNvPr id="31" name="Table 7">
            <a:extLst>
              <a:ext uri="{FF2B5EF4-FFF2-40B4-BE49-F238E27FC236}">
                <a16:creationId xmlns="" xmlns:a16="http://schemas.microsoft.com/office/drawing/2014/main" id="{597C9334-3D23-492E-9A0E-5A950ABFE2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685497"/>
              </p:ext>
            </p:extLst>
          </p:nvPr>
        </p:nvGraphicFramePr>
        <p:xfrm>
          <a:off x="60960" y="5099211"/>
          <a:ext cx="319024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0240">
                  <a:extLst>
                    <a:ext uri="{9D8B030D-6E8A-4147-A177-3AD203B41FA5}">
                      <a16:colId xmlns="" xmlns:a16="http://schemas.microsoft.com/office/drawing/2014/main" val="5355800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Kinh tuyến gốc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91138533"/>
                  </a:ext>
                </a:extLst>
              </a:tr>
            </a:tbl>
          </a:graphicData>
        </a:graphic>
      </p:graphicFrame>
      <p:graphicFrame>
        <p:nvGraphicFramePr>
          <p:cNvPr id="32" name="Table 7">
            <a:extLst>
              <a:ext uri="{FF2B5EF4-FFF2-40B4-BE49-F238E27FC236}">
                <a16:creationId xmlns="" xmlns:a16="http://schemas.microsoft.com/office/drawing/2014/main" id="{6D812088-1C79-44D5-ABD9-39C935FD43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778237"/>
              </p:ext>
            </p:extLst>
          </p:nvPr>
        </p:nvGraphicFramePr>
        <p:xfrm>
          <a:off x="4572000" y="3843225"/>
          <a:ext cx="755904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9040">
                  <a:extLst>
                    <a:ext uri="{9D8B030D-6E8A-4147-A177-3AD203B41FA5}">
                      <a16:colId xmlns="" xmlns:a16="http://schemas.microsoft.com/office/drawing/2014/main" val="5355800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 Là nửa cầu nằm phía nam xích đạo.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91138533"/>
                  </a:ext>
                </a:extLst>
              </a:tr>
            </a:tbl>
          </a:graphicData>
        </a:graphic>
      </p:graphicFrame>
      <p:cxnSp>
        <p:nvCxnSpPr>
          <p:cNvPr id="34" name="Straight Arrow Connector 33">
            <a:extLst>
              <a:ext uri="{FF2B5EF4-FFF2-40B4-BE49-F238E27FC236}">
                <a16:creationId xmlns="" xmlns:a16="http://schemas.microsoft.com/office/drawing/2014/main" id="{8E1A8D5D-4C89-4545-A191-78BABDC9C92A}"/>
              </a:ext>
            </a:extLst>
          </p:cNvPr>
          <p:cNvCxnSpPr/>
          <p:nvPr/>
        </p:nvCxnSpPr>
        <p:spPr>
          <a:xfrm>
            <a:off x="3241040" y="1929495"/>
            <a:ext cx="1249680" cy="13826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="" xmlns:a16="http://schemas.microsoft.com/office/drawing/2014/main" id="{C1675838-F80E-4369-BE3E-DDB970DDDA0F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3215640" y="1929495"/>
            <a:ext cx="1356360" cy="10344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="" xmlns:a16="http://schemas.microsoft.com/office/drawing/2014/main" id="{D8CA5C56-2691-4315-92CE-0D8DB49313A9}"/>
              </a:ext>
            </a:extLst>
          </p:cNvPr>
          <p:cNvCxnSpPr>
            <a:cxnSpLocks/>
          </p:cNvCxnSpPr>
          <p:nvPr/>
        </p:nvCxnSpPr>
        <p:spPr>
          <a:xfrm flipV="1">
            <a:off x="3215640" y="4927600"/>
            <a:ext cx="1275080" cy="4722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="" xmlns:a16="http://schemas.microsoft.com/office/drawing/2014/main" id="{9F061738-D9E9-4B13-929D-AD18AB4D0D7B}"/>
              </a:ext>
            </a:extLst>
          </p:cNvPr>
          <p:cNvCxnSpPr>
            <a:cxnSpLocks/>
          </p:cNvCxnSpPr>
          <p:nvPr/>
        </p:nvCxnSpPr>
        <p:spPr>
          <a:xfrm>
            <a:off x="3251200" y="3788454"/>
            <a:ext cx="1320800" cy="22817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="" xmlns:a16="http://schemas.microsoft.com/office/drawing/2014/main" id="{F3373A92-B016-4835-9724-D10A08353B9C}"/>
              </a:ext>
            </a:extLst>
          </p:cNvPr>
          <p:cNvCxnSpPr>
            <a:cxnSpLocks/>
            <a:endCxn id="32" idx="1"/>
          </p:cNvCxnSpPr>
          <p:nvPr/>
        </p:nvCxnSpPr>
        <p:spPr>
          <a:xfrm flipV="1">
            <a:off x="3322320" y="4102305"/>
            <a:ext cx="1249680" cy="6280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D27A37A7-4AD7-4127-8DCC-D477FAA2FDDF}"/>
              </a:ext>
            </a:extLst>
          </p:cNvPr>
          <p:cNvSpPr txBox="1"/>
          <p:nvPr/>
        </p:nvSpPr>
        <p:spPr>
          <a:xfrm>
            <a:off x="101600" y="6280096"/>
            <a:ext cx="218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án: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1F1BCA63-A2C5-4173-948C-8DA17BDB9619}"/>
              </a:ext>
            </a:extLst>
          </p:cNvPr>
          <p:cNvSpPr txBox="1"/>
          <p:nvPr/>
        </p:nvSpPr>
        <p:spPr>
          <a:xfrm>
            <a:off x="2286000" y="6318852"/>
            <a:ext cx="6278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b, 2 - c, 3 - e, 4 – c, 5 - d</a:t>
            </a:r>
          </a:p>
        </p:txBody>
      </p:sp>
    </p:spTree>
    <p:extLst>
      <p:ext uri="{BB962C8B-B14F-4D97-AF65-F5344CB8AC3E}">
        <p14:creationId xmlns:p14="http://schemas.microsoft.com/office/powerpoint/2010/main" val="191769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6823913-BD05-4516-BEAD-41E5C6DAADAB}"/>
              </a:ext>
            </a:extLst>
          </p:cNvPr>
          <p:cNvSpPr txBox="1"/>
          <p:nvPr/>
        </p:nvSpPr>
        <p:spPr>
          <a:xfrm>
            <a:off x="60960" y="100416"/>
            <a:ext cx="853440" cy="830998"/>
          </a:xfrm>
          <a:custGeom>
            <a:avLst/>
            <a:gdLst/>
            <a:ahLst/>
            <a:cxnLst/>
            <a:rect l="l" t="t" r="r" b="b"/>
            <a:pathLst>
              <a:path w="853440" h="830998">
                <a:moveTo>
                  <a:pt x="393482" y="167640"/>
                </a:moveTo>
                <a:cubicBezTo>
                  <a:pt x="354191" y="167640"/>
                  <a:pt x="321449" y="177661"/>
                  <a:pt x="295255" y="197703"/>
                </a:cubicBezTo>
                <a:cubicBezTo>
                  <a:pt x="269062" y="217746"/>
                  <a:pt x="253484" y="250785"/>
                  <a:pt x="248523" y="296823"/>
                </a:cubicBezTo>
                <a:lnTo>
                  <a:pt x="331867" y="305157"/>
                </a:lnTo>
                <a:cubicBezTo>
                  <a:pt x="333455" y="280750"/>
                  <a:pt x="339408" y="263287"/>
                  <a:pt x="349726" y="252770"/>
                </a:cubicBezTo>
                <a:cubicBezTo>
                  <a:pt x="360045" y="242253"/>
                  <a:pt x="373936" y="236994"/>
                  <a:pt x="391398" y="236994"/>
                </a:cubicBezTo>
                <a:cubicBezTo>
                  <a:pt x="409059" y="236994"/>
                  <a:pt x="422900" y="242005"/>
                  <a:pt x="432921" y="252026"/>
                </a:cubicBezTo>
                <a:cubicBezTo>
                  <a:pt x="442943" y="262047"/>
                  <a:pt x="447953" y="276384"/>
                  <a:pt x="447953" y="295037"/>
                </a:cubicBezTo>
                <a:cubicBezTo>
                  <a:pt x="447953" y="311904"/>
                  <a:pt x="442198" y="328970"/>
                  <a:pt x="430689" y="346234"/>
                </a:cubicBezTo>
                <a:cubicBezTo>
                  <a:pt x="422156" y="358735"/>
                  <a:pt x="399038" y="382548"/>
                  <a:pt x="361335" y="417671"/>
                </a:cubicBezTo>
                <a:cubicBezTo>
                  <a:pt x="314504" y="461129"/>
                  <a:pt x="283151" y="496005"/>
                  <a:pt x="267276" y="522298"/>
                </a:cubicBezTo>
                <a:cubicBezTo>
                  <a:pt x="251401" y="548591"/>
                  <a:pt x="241876" y="576421"/>
                  <a:pt x="238701" y="605790"/>
                </a:cubicBezTo>
                <a:lnTo>
                  <a:pt x="531892" y="605790"/>
                </a:lnTo>
                <a:lnTo>
                  <a:pt x="531892" y="528102"/>
                </a:lnTo>
                <a:lnTo>
                  <a:pt x="365800" y="528102"/>
                </a:lnTo>
                <a:cubicBezTo>
                  <a:pt x="370166" y="520561"/>
                  <a:pt x="375871" y="512822"/>
                  <a:pt x="382915" y="504885"/>
                </a:cubicBezTo>
                <a:cubicBezTo>
                  <a:pt x="389960" y="496947"/>
                  <a:pt x="406678" y="480874"/>
                  <a:pt x="433070" y="456664"/>
                </a:cubicBezTo>
                <a:cubicBezTo>
                  <a:pt x="459462" y="432455"/>
                  <a:pt x="477719" y="413901"/>
                  <a:pt x="487839" y="401003"/>
                </a:cubicBezTo>
                <a:cubicBezTo>
                  <a:pt x="503119" y="381556"/>
                  <a:pt x="514281" y="362952"/>
                  <a:pt x="521325" y="345192"/>
                </a:cubicBezTo>
                <a:cubicBezTo>
                  <a:pt x="528370" y="327432"/>
                  <a:pt x="531892" y="308729"/>
                  <a:pt x="531892" y="289084"/>
                </a:cubicBezTo>
                <a:cubicBezTo>
                  <a:pt x="531892" y="254556"/>
                  <a:pt x="519589" y="225683"/>
                  <a:pt x="494983" y="202466"/>
                </a:cubicBezTo>
                <a:cubicBezTo>
                  <a:pt x="470376" y="179249"/>
                  <a:pt x="436543" y="167640"/>
                  <a:pt x="393482" y="167640"/>
                </a:cubicBezTo>
                <a:close/>
                <a:moveTo>
                  <a:pt x="426720" y="0"/>
                </a:moveTo>
                <a:cubicBezTo>
                  <a:pt x="662391" y="0"/>
                  <a:pt x="853440" y="186025"/>
                  <a:pt x="853440" y="415499"/>
                </a:cubicBezTo>
                <a:cubicBezTo>
                  <a:pt x="853440" y="644973"/>
                  <a:pt x="662391" y="830998"/>
                  <a:pt x="426720" y="830998"/>
                </a:cubicBezTo>
                <a:cubicBezTo>
                  <a:pt x="191049" y="830998"/>
                  <a:pt x="0" y="644973"/>
                  <a:pt x="0" y="415499"/>
                </a:cubicBezTo>
                <a:cubicBezTo>
                  <a:pt x="0" y="186025"/>
                  <a:pt x="191049" y="0"/>
                  <a:pt x="426720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4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43AE0FD0-3FF1-4C0D-AF98-C8D33E17D284}"/>
              </a:ext>
            </a:extLst>
          </p:cNvPr>
          <p:cNvSpPr/>
          <p:nvPr/>
        </p:nvSpPr>
        <p:spPr>
          <a:xfrm>
            <a:off x="944880" y="100416"/>
            <a:ext cx="7725709" cy="830998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Kinh độ, vĩ độ và tọa độ địa lí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94B13AF-A518-4F2C-A678-5117CB7B872B}"/>
              </a:ext>
            </a:extLst>
          </p:cNvPr>
          <p:cNvSpPr txBox="1"/>
          <p:nvPr/>
        </p:nvSpPr>
        <p:spPr>
          <a:xfrm>
            <a:off x="320040" y="3317071"/>
            <a:ext cx="11551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Tọa độ địa lí của một điểm trên quả Địa cầu/ bản đồ đ</a:t>
            </a:r>
            <a:r>
              <a:rPr lang="vi-VN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ợc xác định như thế nào?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97AC476-750C-4689-9C9A-D620E0ED3D18}"/>
              </a:ext>
            </a:extLst>
          </p:cNvPr>
          <p:cNvSpPr txBox="1"/>
          <p:nvPr/>
        </p:nvSpPr>
        <p:spPr>
          <a:xfrm>
            <a:off x="436975" y="2212242"/>
            <a:ext cx="11551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 nào là kinh độ, vĩ độ?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C3BC917E-126A-41D6-A4F7-573028C5F0EB}"/>
              </a:ext>
            </a:extLst>
          </p:cNvPr>
          <p:cNvSpPr/>
          <p:nvPr/>
        </p:nvSpPr>
        <p:spPr>
          <a:xfrm>
            <a:off x="2782774" y="1042047"/>
            <a:ext cx="5690666" cy="7319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 ĐÔI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16BED55-C97F-4F3B-8848-9D56335DD9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33" t="37186" r="66750" b="53475"/>
          <a:stretch/>
        </p:blipFill>
        <p:spPr>
          <a:xfrm>
            <a:off x="8721389" y="955606"/>
            <a:ext cx="1277316" cy="84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75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5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6823913-BD05-4516-BEAD-41E5C6DAADAB}"/>
              </a:ext>
            </a:extLst>
          </p:cNvPr>
          <p:cNvSpPr txBox="1"/>
          <p:nvPr/>
        </p:nvSpPr>
        <p:spPr>
          <a:xfrm>
            <a:off x="60960" y="100416"/>
            <a:ext cx="853440" cy="830998"/>
          </a:xfrm>
          <a:custGeom>
            <a:avLst/>
            <a:gdLst/>
            <a:ahLst/>
            <a:cxnLst/>
            <a:rect l="l" t="t" r="r" b="b"/>
            <a:pathLst>
              <a:path w="853440" h="830998">
                <a:moveTo>
                  <a:pt x="393482" y="167640"/>
                </a:moveTo>
                <a:cubicBezTo>
                  <a:pt x="354191" y="167640"/>
                  <a:pt x="321449" y="177661"/>
                  <a:pt x="295255" y="197703"/>
                </a:cubicBezTo>
                <a:cubicBezTo>
                  <a:pt x="269062" y="217746"/>
                  <a:pt x="253484" y="250785"/>
                  <a:pt x="248523" y="296823"/>
                </a:cubicBezTo>
                <a:lnTo>
                  <a:pt x="331867" y="305157"/>
                </a:lnTo>
                <a:cubicBezTo>
                  <a:pt x="333455" y="280750"/>
                  <a:pt x="339408" y="263287"/>
                  <a:pt x="349726" y="252770"/>
                </a:cubicBezTo>
                <a:cubicBezTo>
                  <a:pt x="360045" y="242253"/>
                  <a:pt x="373936" y="236994"/>
                  <a:pt x="391398" y="236994"/>
                </a:cubicBezTo>
                <a:cubicBezTo>
                  <a:pt x="409059" y="236994"/>
                  <a:pt x="422900" y="242005"/>
                  <a:pt x="432921" y="252026"/>
                </a:cubicBezTo>
                <a:cubicBezTo>
                  <a:pt x="442943" y="262047"/>
                  <a:pt x="447953" y="276384"/>
                  <a:pt x="447953" y="295037"/>
                </a:cubicBezTo>
                <a:cubicBezTo>
                  <a:pt x="447953" y="311904"/>
                  <a:pt x="442198" y="328970"/>
                  <a:pt x="430689" y="346234"/>
                </a:cubicBezTo>
                <a:cubicBezTo>
                  <a:pt x="422156" y="358735"/>
                  <a:pt x="399038" y="382548"/>
                  <a:pt x="361335" y="417671"/>
                </a:cubicBezTo>
                <a:cubicBezTo>
                  <a:pt x="314504" y="461129"/>
                  <a:pt x="283151" y="496005"/>
                  <a:pt x="267276" y="522298"/>
                </a:cubicBezTo>
                <a:cubicBezTo>
                  <a:pt x="251401" y="548591"/>
                  <a:pt x="241876" y="576421"/>
                  <a:pt x="238701" y="605790"/>
                </a:cubicBezTo>
                <a:lnTo>
                  <a:pt x="531892" y="605790"/>
                </a:lnTo>
                <a:lnTo>
                  <a:pt x="531892" y="528102"/>
                </a:lnTo>
                <a:lnTo>
                  <a:pt x="365800" y="528102"/>
                </a:lnTo>
                <a:cubicBezTo>
                  <a:pt x="370166" y="520561"/>
                  <a:pt x="375871" y="512822"/>
                  <a:pt x="382915" y="504885"/>
                </a:cubicBezTo>
                <a:cubicBezTo>
                  <a:pt x="389960" y="496947"/>
                  <a:pt x="406678" y="480874"/>
                  <a:pt x="433070" y="456664"/>
                </a:cubicBezTo>
                <a:cubicBezTo>
                  <a:pt x="459462" y="432455"/>
                  <a:pt x="477719" y="413901"/>
                  <a:pt x="487839" y="401003"/>
                </a:cubicBezTo>
                <a:cubicBezTo>
                  <a:pt x="503119" y="381556"/>
                  <a:pt x="514281" y="362952"/>
                  <a:pt x="521325" y="345192"/>
                </a:cubicBezTo>
                <a:cubicBezTo>
                  <a:pt x="528370" y="327432"/>
                  <a:pt x="531892" y="308729"/>
                  <a:pt x="531892" y="289084"/>
                </a:cubicBezTo>
                <a:cubicBezTo>
                  <a:pt x="531892" y="254556"/>
                  <a:pt x="519589" y="225683"/>
                  <a:pt x="494983" y="202466"/>
                </a:cubicBezTo>
                <a:cubicBezTo>
                  <a:pt x="470376" y="179249"/>
                  <a:pt x="436543" y="167640"/>
                  <a:pt x="393482" y="167640"/>
                </a:cubicBezTo>
                <a:close/>
                <a:moveTo>
                  <a:pt x="426720" y="0"/>
                </a:moveTo>
                <a:cubicBezTo>
                  <a:pt x="662391" y="0"/>
                  <a:pt x="853440" y="186025"/>
                  <a:pt x="853440" y="415499"/>
                </a:cubicBezTo>
                <a:cubicBezTo>
                  <a:pt x="853440" y="644973"/>
                  <a:pt x="662391" y="830998"/>
                  <a:pt x="426720" y="830998"/>
                </a:cubicBezTo>
                <a:cubicBezTo>
                  <a:pt x="191049" y="830998"/>
                  <a:pt x="0" y="644973"/>
                  <a:pt x="0" y="415499"/>
                </a:cubicBezTo>
                <a:cubicBezTo>
                  <a:pt x="0" y="186025"/>
                  <a:pt x="191049" y="0"/>
                  <a:pt x="426720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4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43AE0FD0-3FF1-4C0D-AF98-C8D33E17D284}"/>
              </a:ext>
            </a:extLst>
          </p:cNvPr>
          <p:cNvSpPr/>
          <p:nvPr/>
        </p:nvSpPr>
        <p:spPr>
          <a:xfrm>
            <a:off x="944880" y="100416"/>
            <a:ext cx="7725709" cy="830998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Kinh độ, vĩ độ và tọa độ địa lí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FADCDCB-031B-46E7-8CA9-C75B0EC018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00" t="20296" r="38083" b="26667"/>
          <a:stretch/>
        </p:blipFill>
        <p:spPr>
          <a:xfrm>
            <a:off x="4033520" y="1051855"/>
            <a:ext cx="6990080" cy="580614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BE1714F9-6AC0-4F41-A53E-E7075F6ED05D}"/>
              </a:ext>
            </a:extLst>
          </p:cNvPr>
          <p:cNvCxnSpPr>
            <a:cxnSpLocks/>
          </p:cNvCxnSpPr>
          <p:nvPr/>
        </p:nvCxnSpPr>
        <p:spPr>
          <a:xfrm>
            <a:off x="4673600" y="3769360"/>
            <a:ext cx="1564640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40366E4F-F36E-435F-B0B7-4A0BECD54B70}"/>
              </a:ext>
            </a:extLst>
          </p:cNvPr>
          <p:cNvCxnSpPr>
            <a:cxnSpLocks/>
          </p:cNvCxnSpPr>
          <p:nvPr/>
        </p:nvCxnSpPr>
        <p:spPr>
          <a:xfrm>
            <a:off x="4572000" y="3769360"/>
            <a:ext cx="0" cy="70104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D903574-AACB-421B-822D-8951C00147AE}"/>
              </a:ext>
            </a:extLst>
          </p:cNvPr>
          <p:cNvSpPr txBox="1"/>
          <p:nvPr/>
        </p:nvSpPr>
        <p:spPr>
          <a:xfrm>
            <a:off x="5019040" y="3279588"/>
            <a:ext cx="112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Kinh độ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0DD2886-A515-4E7B-9142-D9427E2C3301}"/>
              </a:ext>
            </a:extLst>
          </p:cNvPr>
          <p:cNvSpPr txBox="1"/>
          <p:nvPr/>
        </p:nvSpPr>
        <p:spPr>
          <a:xfrm>
            <a:off x="3637280" y="3935214"/>
            <a:ext cx="112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Vĩ độ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806CBA4-C145-4F34-AE1E-BAC9584F07E4}"/>
              </a:ext>
            </a:extLst>
          </p:cNvPr>
          <p:cNvSpPr txBox="1"/>
          <p:nvPr/>
        </p:nvSpPr>
        <p:spPr>
          <a:xfrm>
            <a:off x="30480" y="2436253"/>
            <a:ext cx="1945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Tọa độ C</a:t>
            </a:r>
          </a:p>
        </p:txBody>
      </p:sp>
      <p:sp>
        <p:nvSpPr>
          <p:cNvPr id="18" name="Left Brace 17">
            <a:extLst>
              <a:ext uri="{FF2B5EF4-FFF2-40B4-BE49-F238E27FC236}">
                <a16:creationId xmlns="" xmlns:a16="http://schemas.microsoft.com/office/drawing/2014/main" id="{7DC7EAD3-EBD3-4D46-AEB9-E9F98B386C23}"/>
              </a:ext>
            </a:extLst>
          </p:cNvPr>
          <p:cNvSpPr/>
          <p:nvPr/>
        </p:nvSpPr>
        <p:spPr>
          <a:xfrm>
            <a:off x="2117779" y="2131825"/>
            <a:ext cx="396240" cy="1134320"/>
          </a:xfrm>
          <a:prstGeom prst="leftBrac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F0C6D6C9-2DE8-4B81-BAA8-F3C5099C6D3A}"/>
              </a:ext>
            </a:extLst>
          </p:cNvPr>
          <p:cNvSpPr txBox="1"/>
          <p:nvPr/>
        </p:nvSpPr>
        <p:spPr>
          <a:xfrm>
            <a:off x="2503859" y="1879927"/>
            <a:ext cx="1656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24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fr-FR" sz="2400" b="1" baseline="30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fr-FR" sz="24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Tây</a:t>
            </a:r>
            <a:endParaRPr lang="en-US" sz="24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55D4E43-6218-4A77-9642-15B88E59400E}"/>
              </a:ext>
            </a:extLst>
          </p:cNvPr>
          <p:cNvSpPr txBox="1"/>
          <p:nvPr/>
        </p:nvSpPr>
        <p:spPr>
          <a:xfrm>
            <a:off x="2569899" y="2970333"/>
            <a:ext cx="1656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24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fr-FR" sz="2400" b="1" baseline="30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fr-FR" sz="24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Bắc</a:t>
            </a:r>
            <a:endParaRPr lang="en-US" sz="24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8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  <p:bldP spid="16" grpId="0"/>
      <p:bldP spid="17" grpId="0"/>
      <p:bldP spid="18" grpId="0" animBg="1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6823913-BD05-4516-BEAD-41E5C6DAADAB}"/>
              </a:ext>
            </a:extLst>
          </p:cNvPr>
          <p:cNvSpPr txBox="1"/>
          <p:nvPr/>
        </p:nvSpPr>
        <p:spPr>
          <a:xfrm>
            <a:off x="60960" y="100416"/>
            <a:ext cx="853440" cy="830998"/>
          </a:xfrm>
          <a:custGeom>
            <a:avLst/>
            <a:gdLst/>
            <a:ahLst/>
            <a:cxnLst/>
            <a:rect l="l" t="t" r="r" b="b"/>
            <a:pathLst>
              <a:path w="853440" h="830998">
                <a:moveTo>
                  <a:pt x="393482" y="167640"/>
                </a:moveTo>
                <a:cubicBezTo>
                  <a:pt x="354191" y="167640"/>
                  <a:pt x="321449" y="177661"/>
                  <a:pt x="295255" y="197703"/>
                </a:cubicBezTo>
                <a:cubicBezTo>
                  <a:pt x="269062" y="217746"/>
                  <a:pt x="253484" y="250785"/>
                  <a:pt x="248523" y="296823"/>
                </a:cubicBezTo>
                <a:lnTo>
                  <a:pt x="331867" y="305157"/>
                </a:lnTo>
                <a:cubicBezTo>
                  <a:pt x="333455" y="280750"/>
                  <a:pt x="339408" y="263287"/>
                  <a:pt x="349726" y="252770"/>
                </a:cubicBezTo>
                <a:cubicBezTo>
                  <a:pt x="360045" y="242253"/>
                  <a:pt x="373936" y="236994"/>
                  <a:pt x="391398" y="236994"/>
                </a:cubicBezTo>
                <a:cubicBezTo>
                  <a:pt x="409059" y="236994"/>
                  <a:pt x="422900" y="242005"/>
                  <a:pt x="432921" y="252026"/>
                </a:cubicBezTo>
                <a:cubicBezTo>
                  <a:pt x="442943" y="262047"/>
                  <a:pt x="447953" y="276384"/>
                  <a:pt x="447953" y="295037"/>
                </a:cubicBezTo>
                <a:cubicBezTo>
                  <a:pt x="447953" y="311904"/>
                  <a:pt x="442198" y="328970"/>
                  <a:pt x="430689" y="346234"/>
                </a:cubicBezTo>
                <a:cubicBezTo>
                  <a:pt x="422156" y="358735"/>
                  <a:pt x="399038" y="382548"/>
                  <a:pt x="361335" y="417671"/>
                </a:cubicBezTo>
                <a:cubicBezTo>
                  <a:pt x="314504" y="461129"/>
                  <a:pt x="283151" y="496005"/>
                  <a:pt x="267276" y="522298"/>
                </a:cubicBezTo>
                <a:cubicBezTo>
                  <a:pt x="251401" y="548591"/>
                  <a:pt x="241876" y="576421"/>
                  <a:pt x="238701" y="605790"/>
                </a:cubicBezTo>
                <a:lnTo>
                  <a:pt x="531892" y="605790"/>
                </a:lnTo>
                <a:lnTo>
                  <a:pt x="531892" y="528102"/>
                </a:lnTo>
                <a:lnTo>
                  <a:pt x="365800" y="528102"/>
                </a:lnTo>
                <a:cubicBezTo>
                  <a:pt x="370166" y="520561"/>
                  <a:pt x="375871" y="512822"/>
                  <a:pt x="382915" y="504885"/>
                </a:cubicBezTo>
                <a:cubicBezTo>
                  <a:pt x="389960" y="496947"/>
                  <a:pt x="406678" y="480874"/>
                  <a:pt x="433070" y="456664"/>
                </a:cubicBezTo>
                <a:cubicBezTo>
                  <a:pt x="459462" y="432455"/>
                  <a:pt x="477719" y="413901"/>
                  <a:pt x="487839" y="401003"/>
                </a:cubicBezTo>
                <a:cubicBezTo>
                  <a:pt x="503119" y="381556"/>
                  <a:pt x="514281" y="362952"/>
                  <a:pt x="521325" y="345192"/>
                </a:cubicBezTo>
                <a:cubicBezTo>
                  <a:pt x="528370" y="327432"/>
                  <a:pt x="531892" y="308729"/>
                  <a:pt x="531892" y="289084"/>
                </a:cubicBezTo>
                <a:cubicBezTo>
                  <a:pt x="531892" y="254556"/>
                  <a:pt x="519589" y="225683"/>
                  <a:pt x="494983" y="202466"/>
                </a:cubicBezTo>
                <a:cubicBezTo>
                  <a:pt x="470376" y="179249"/>
                  <a:pt x="436543" y="167640"/>
                  <a:pt x="393482" y="167640"/>
                </a:cubicBezTo>
                <a:close/>
                <a:moveTo>
                  <a:pt x="426720" y="0"/>
                </a:moveTo>
                <a:cubicBezTo>
                  <a:pt x="662391" y="0"/>
                  <a:pt x="853440" y="186025"/>
                  <a:pt x="853440" y="415499"/>
                </a:cubicBezTo>
                <a:cubicBezTo>
                  <a:pt x="853440" y="644973"/>
                  <a:pt x="662391" y="830998"/>
                  <a:pt x="426720" y="830998"/>
                </a:cubicBezTo>
                <a:cubicBezTo>
                  <a:pt x="191049" y="830998"/>
                  <a:pt x="0" y="644973"/>
                  <a:pt x="0" y="415499"/>
                </a:cubicBezTo>
                <a:cubicBezTo>
                  <a:pt x="0" y="186025"/>
                  <a:pt x="191049" y="0"/>
                  <a:pt x="426720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4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43AE0FD0-3FF1-4C0D-AF98-C8D33E17D284}"/>
              </a:ext>
            </a:extLst>
          </p:cNvPr>
          <p:cNvSpPr/>
          <p:nvPr/>
        </p:nvSpPr>
        <p:spPr>
          <a:xfrm>
            <a:off x="944880" y="100416"/>
            <a:ext cx="7725709" cy="830998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Kinh độ, vĩ độ và tọa độ địa lí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C555075-555D-4B9B-8299-54B3B26D42C5}"/>
              </a:ext>
            </a:extLst>
          </p:cNvPr>
          <p:cNvSpPr txBox="1"/>
          <p:nvPr/>
        </p:nvSpPr>
        <p:spPr>
          <a:xfrm>
            <a:off x="487680" y="1209999"/>
            <a:ext cx="118668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2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Kinh độ của một điểm là khoảng cách được tính từ kinh độ của điểm đó đến kinh tuyến gốc.</a:t>
            </a:r>
          </a:p>
          <a:p>
            <a:pPr marL="571500" indent="-571500">
              <a:buFontTx/>
              <a:buChar char="-"/>
            </a:pPr>
            <a:r>
              <a:rPr lang="en-US" sz="3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Vĩ độ </a:t>
            </a:r>
            <a:r>
              <a:rPr lang="en-US" sz="3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 một điểm là khoảng cách được tính từ </a:t>
            </a:r>
            <a:r>
              <a:rPr lang="en-US" sz="32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vĩ độ </a:t>
            </a:r>
            <a:r>
              <a:rPr lang="en-US" sz="3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 điểm đó đến </a:t>
            </a:r>
            <a:r>
              <a:rPr lang="en-US" sz="32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vĩ tuyến </a:t>
            </a:r>
            <a:r>
              <a:rPr lang="en-US" sz="3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32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32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Tọa </a:t>
            </a:r>
            <a:r>
              <a:rPr lang="en-US" sz="3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 địa lí của một điểm được xác định là số kinh độ và vĩ độ của điểm đó trên bản đồ hay quả Địa Cầu.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185240D-2B9D-4C0D-B607-D08B6DAD332D}"/>
              </a:ext>
            </a:extLst>
          </p:cNvPr>
          <p:cNvSpPr txBox="1"/>
          <p:nvPr/>
        </p:nvSpPr>
        <p:spPr>
          <a:xfrm>
            <a:off x="325120" y="4163635"/>
            <a:ext cx="11866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 viết tọa độ địa lí một điểm (điểm A) như sau: A </a:t>
            </a:r>
            <a:r>
              <a:rPr lang="en-US" sz="32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(kinh độ, vĩ độ) </a:t>
            </a:r>
            <a:endParaRPr lang="en-US" sz="32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Left Brace 1">
            <a:extLst>
              <a:ext uri="{FF2B5EF4-FFF2-40B4-BE49-F238E27FC236}">
                <a16:creationId xmlns="" xmlns:a16="http://schemas.microsoft.com/office/drawing/2014/main" id="{9A72DD39-194D-44E9-A11D-D39293B57402}"/>
              </a:ext>
            </a:extLst>
          </p:cNvPr>
          <p:cNvSpPr/>
          <p:nvPr/>
        </p:nvSpPr>
        <p:spPr>
          <a:xfrm>
            <a:off x="987505" y="5462312"/>
            <a:ext cx="487313" cy="914400"/>
          </a:xfrm>
          <a:prstGeom prst="leftBrac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0E21B04-5491-4AB9-B033-D982BB982345}"/>
              </a:ext>
            </a:extLst>
          </p:cNvPr>
          <p:cNvSpPr txBox="1"/>
          <p:nvPr/>
        </p:nvSpPr>
        <p:spPr>
          <a:xfrm>
            <a:off x="232095" y="5621874"/>
            <a:ext cx="891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F143018-8E20-4BBF-B2E5-95AD24753DC7}"/>
              </a:ext>
            </a:extLst>
          </p:cNvPr>
          <p:cNvSpPr txBox="1"/>
          <p:nvPr/>
        </p:nvSpPr>
        <p:spPr>
          <a:xfrm>
            <a:off x="1550666" y="6053879"/>
            <a:ext cx="16560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Vĩ độ</a:t>
            </a:r>
          </a:p>
          <a:p>
            <a:endParaRPr lang="en-US" sz="32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578BE6A-92D6-431E-9EB0-22713E9B2D03}"/>
              </a:ext>
            </a:extLst>
          </p:cNvPr>
          <p:cNvSpPr txBox="1"/>
          <p:nvPr/>
        </p:nvSpPr>
        <p:spPr>
          <a:xfrm>
            <a:off x="1550666" y="5169924"/>
            <a:ext cx="3287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Kinh độ</a:t>
            </a:r>
            <a:endParaRPr lang="en-US" sz="32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20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2" grpId="0" animBg="1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6823913-BD05-4516-BEAD-41E5C6DAADAB}"/>
              </a:ext>
            </a:extLst>
          </p:cNvPr>
          <p:cNvSpPr txBox="1"/>
          <p:nvPr/>
        </p:nvSpPr>
        <p:spPr>
          <a:xfrm>
            <a:off x="60960" y="100416"/>
            <a:ext cx="853440" cy="830998"/>
          </a:xfrm>
          <a:custGeom>
            <a:avLst/>
            <a:gdLst/>
            <a:ahLst/>
            <a:cxnLst/>
            <a:rect l="l" t="t" r="r" b="b"/>
            <a:pathLst>
              <a:path w="853440" h="830998">
                <a:moveTo>
                  <a:pt x="393482" y="167640"/>
                </a:moveTo>
                <a:cubicBezTo>
                  <a:pt x="354191" y="167640"/>
                  <a:pt x="321449" y="177661"/>
                  <a:pt x="295255" y="197703"/>
                </a:cubicBezTo>
                <a:cubicBezTo>
                  <a:pt x="269062" y="217746"/>
                  <a:pt x="253484" y="250785"/>
                  <a:pt x="248523" y="296823"/>
                </a:cubicBezTo>
                <a:lnTo>
                  <a:pt x="331867" y="305157"/>
                </a:lnTo>
                <a:cubicBezTo>
                  <a:pt x="333455" y="280750"/>
                  <a:pt x="339408" y="263287"/>
                  <a:pt x="349726" y="252770"/>
                </a:cubicBezTo>
                <a:cubicBezTo>
                  <a:pt x="360045" y="242253"/>
                  <a:pt x="373936" y="236994"/>
                  <a:pt x="391398" y="236994"/>
                </a:cubicBezTo>
                <a:cubicBezTo>
                  <a:pt x="409059" y="236994"/>
                  <a:pt x="422900" y="242005"/>
                  <a:pt x="432921" y="252026"/>
                </a:cubicBezTo>
                <a:cubicBezTo>
                  <a:pt x="442943" y="262047"/>
                  <a:pt x="447953" y="276384"/>
                  <a:pt x="447953" y="295037"/>
                </a:cubicBezTo>
                <a:cubicBezTo>
                  <a:pt x="447953" y="311904"/>
                  <a:pt x="442198" y="328970"/>
                  <a:pt x="430689" y="346234"/>
                </a:cubicBezTo>
                <a:cubicBezTo>
                  <a:pt x="422156" y="358735"/>
                  <a:pt x="399038" y="382548"/>
                  <a:pt x="361335" y="417671"/>
                </a:cubicBezTo>
                <a:cubicBezTo>
                  <a:pt x="314504" y="461129"/>
                  <a:pt x="283151" y="496005"/>
                  <a:pt x="267276" y="522298"/>
                </a:cubicBezTo>
                <a:cubicBezTo>
                  <a:pt x="251401" y="548591"/>
                  <a:pt x="241876" y="576421"/>
                  <a:pt x="238701" y="605790"/>
                </a:cubicBezTo>
                <a:lnTo>
                  <a:pt x="531892" y="605790"/>
                </a:lnTo>
                <a:lnTo>
                  <a:pt x="531892" y="528102"/>
                </a:lnTo>
                <a:lnTo>
                  <a:pt x="365800" y="528102"/>
                </a:lnTo>
                <a:cubicBezTo>
                  <a:pt x="370166" y="520561"/>
                  <a:pt x="375871" y="512822"/>
                  <a:pt x="382915" y="504885"/>
                </a:cubicBezTo>
                <a:cubicBezTo>
                  <a:pt x="389960" y="496947"/>
                  <a:pt x="406678" y="480874"/>
                  <a:pt x="433070" y="456664"/>
                </a:cubicBezTo>
                <a:cubicBezTo>
                  <a:pt x="459462" y="432455"/>
                  <a:pt x="477719" y="413901"/>
                  <a:pt x="487839" y="401003"/>
                </a:cubicBezTo>
                <a:cubicBezTo>
                  <a:pt x="503119" y="381556"/>
                  <a:pt x="514281" y="362952"/>
                  <a:pt x="521325" y="345192"/>
                </a:cubicBezTo>
                <a:cubicBezTo>
                  <a:pt x="528370" y="327432"/>
                  <a:pt x="531892" y="308729"/>
                  <a:pt x="531892" y="289084"/>
                </a:cubicBezTo>
                <a:cubicBezTo>
                  <a:pt x="531892" y="254556"/>
                  <a:pt x="519589" y="225683"/>
                  <a:pt x="494983" y="202466"/>
                </a:cubicBezTo>
                <a:cubicBezTo>
                  <a:pt x="470376" y="179249"/>
                  <a:pt x="436543" y="167640"/>
                  <a:pt x="393482" y="167640"/>
                </a:cubicBezTo>
                <a:close/>
                <a:moveTo>
                  <a:pt x="426720" y="0"/>
                </a:moveTo>
                <a:cubicBezTo>
                  <a:pt x="662391" y="0"/>
                  <a:pt x="853440" y="186025"/>
                  <a:pt x="853440" y="415499"/>
                </a:cubicBezTo>
                <a:cubicBezTo>
                  <a:pt x="853440" y="644973"/>
                  <a:pt x="662391" y="830998"/>
                  <a:pt x="426720" y="830998"/>
                </a:cubicBezTo>
                <a:cubicBezTo>
                  <a:pt x="191049" y="830998"/>
                  <a:pt x="0" y="644973"/>
                  <a:pt x="0" y="415499"/>
                </a:cubicBezTo>
                <a:cubicBezTo>
                  <a:pt x="0" y="186025"/>
                  <a:pt x="191049" y="0"/>
                  <a:pt x="426720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4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43AE0FD0-3FF1-4C0D-AF98-C8D33E17D284}"/>
              </a:ext>
            </a:extLst>
          </p:cNvPr>
          <p:cNvSpPr/>
          <p:nvPr/>
        </p:nvSpPr>
        <p:spPr>
          <a:xfrm>
            <a:off x="944880" y="100416"/>
            <a:ext cx="7725709" cy="830998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Kinh độ, vĩ độ và tọa độ địa lí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E4BDDCB-DFD8-40FA-9DAD-4D9CECBBD3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17" t="25778" r="42000" b="21482"/>
          <a:stretch/>
        </p:blipFill>
        <p:spPr>
          <a:xfrm>
            <a:off x="5313680" y="931414"/>
            <a:ext cx="6563360" cy="588553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C925AC1-B14B-4FA2-9DE7-5641F9EBF0FF}"/>
              </a:ext>
            </a:extLst>
          </p:cNvPr>
          <p:cNvSpPr/>
          <p:nvPr/>
        </p:nvSpPr>
        <p:spPr>
          <a:xfrm>
            <a:off x="6004560" y="6035040"/>
            <a:ext cx="5151120" cy="619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4. Một số địa điểm trên quả Địa cầu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="" xmlns:a16="http://schemas.microsoft.com/office/drawing/2014/main" id="{4EE8159F-5CBA-4ADD-84FF-9E299D30E65F}"/>
              </a:ext>
            </a:extLst>
          </p:cNvPr>
          <p:cNvSpPr/>
          <p:nvPr/>
        </p:nvSpPr>
        <p:spPr>
          <a:xfrm>
            <a:off x="757057" y="1530604"/>
            <a:ext cx="5151120" cy="3525520"/>
          </a:xfrm>
          <a:prstGeom prst="cloudCallout">
            <a:avLst>
              <a:gd name="adj1" fmla="val 103834"/>
              <a:gd name="adj2" fmla="val 7694"/>
            </a:avLst>
          </a:prstGeom>
          <a:solidFill>
            <a:schemeClr val="accent2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 định tọa độ địa lí của các điểm A, B, C trên hình 4?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2B2D4CA-5C5B-4F50-9DE4-953F6B1AAE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33" t="37186" r="66750" b="53475"/>
          <a:stretch/>
        </p:blipFill>
        <p:spPr>
          <a:xfrm>
            <a:off x="20320" y="1071118"/>
            <a:ext cx="1277316" cy="8475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DA30B1D-F5FB-4364-A9DD-BCB73A69ACE7}"/>
              </a:ext>
            </a:extLst>
          </p:cNvPr>
          <p:cNvSpPr txBox="1"/>
          <p:nvPr/>
        </p:nvSpPr>
        <p:spPr>
          <a:xfrm>
            <a:off x="706856" y="2245526"/>
            <a:ext cx="1656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="" xmlns:a16="http://schemas.microsoft.com/office/drawing/2014/main" id="{3270B072-C472-4B8E-B07C-7B3DFA1ED13C}"/>
              </a:ext>
            </a:extLst>
          </p:cNvPr>
          <p:cNvSpPr/>
          <p:nvPr/>
        </p:nvSpPr>
        <p:spPr>
          <a:xfrm>
            <a:off x="1279719" y="1974944"/>
            <a:ext cx="396240" cy="1134320"/>
          </a:xfrm>
          <a:prstGeom prst="leftBrac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7A2DAE7-2C9F-4269-8E1F-838E3D252987}"/>
              </a:ext>
            </a:extLst>
          </p:cNvPr>
          <p:cNvSpPr txBox="1"/>
          <p:nvPr/>
        </p:nvSpPr>
        <p:spPr>
          <a:xfrm>
            <a:off x="1676537" y="2795172"/>
            <a:ext cx="1656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fr-FR" sz="2400" b="1" baseline="30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fr-FR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endParaRPr lang="en-US" sz="24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C6E53B2-9DFD-4BAE-B8B1-0CBF6F786DE1}"/>
              </a:ext>
            </a:extLst>
          </p:cNvPr>
          <p:cNvSpPr txBox="1"/>
          <p:nvPr/>
        </p:nvSpPr>
        <p:spPr>
          <a:xfrm>
            <a:off x="1675959" y="1687882"/>
            <a:ext cx="1656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</a:t>
            </a:r>
            <a:r>
              <a:rPr lang="fr-FR" sz="2400" b="1" baseline="30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fr-FR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endParaRPr lang="en-US" sz="24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AEC7B0F-AB8F-451D-A081-12D846B1E8E7}"/>
              </a:ext>
            </a:extLst>
          </p:cNvPr>
          <p:cNvSpPr txBox="1"/>
          <p:nvPr/>
        </p:nvSpPr>
        <p:spPr>
          <a:xfrm>
            <a:off x="644832" y="3815844"/>
            <a:ext cx="1656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="" xmlns:a16="http://schemas.microsoft.com/office/drawing/2014/main" id="{26C51BEB-99D5-400D-A459-B8B66F7DA49F}"/>
              </a:ext>
            </a:extLst>
          </p:cNvPr>
          <p:cNvSpPr/>
          <p:nvPr/>
        </p:nvSpPr>
        <p:spPr>
          <a:xfrm>
            <a:off x="1217695" y="3545262"/>
            <a:ext cx="396240" cy="1134320"/>
          </a:xfrm>
          <a:prstGeom prst="leftBrac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6C8A967-B4E9-4A9C-8C8C-A1A7E78A5EA2}"/>
              </a:ext>
            </a:extLst>
          </p:cNvPr>
          <p:cNvSpPr txBox="1"/>
          <p:nvPr/>
        </p:nvSpPr>
        <p:spPr>
          <a:xfrm>
            <a:off x="1676537" y="4359121"/>
            <a:ext cx="1656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fr-FR" sz="2400" b="1" baseline="30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fr-FR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endParaRPr lang="en-US" sz="24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CC20C27-C8AF-441D-B326-10CC9D67AA08}"/>
              </a:ext>
            </a:extLst>
          </p:cNvPr>
          <p:cNvSpPr txBox="1"/>
          <p:nvPr/>
        </p:nvSpPr>
        <p:spPr>
          <a:xfrm>
            <a:off x="1669815" y="3293364"/>
            <a:ext cx="1656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fr-FR" sz="2400" b="1" baseline="30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fr-FR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endParaRPr lang="en-US" sz="24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A5BC729-69FE-4CF3-BBAE-314323FD9B93}"/>
              </a:ext>
            </a:extLst>
          </p:cNvPr>
          <p:cNvSpPr txBox="1"/>
          <p:nvPr/>
        </p:nvSpPr>
        <p:spPr>
          <a:xfrm>
            <a:off x="579526" y="5460700"/>
            <a:ext cx="1656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8" name="Left Brace 17">
            <a:extLst>
              <a:ext uri="{FF2B5EF4-FFF2-40B4-BE49-F238E27FC236}">
                <a16:creationId xmlns="" xmlns:a16="http://schemas.microsoft.com/office/drawing/2014/main" id="{73BC6B42-B02B-43B8-8BC3-E7DC8AC57327}"/>
              </a:ext>
            </a:extLst>
          </p:cNvPr>
          <p:cNvSpPr/>
          <p:nvPr/>
        </p:nvSpPr>
        <p:spPr>
          <a:xfrm>
            <a:off x="1152389" y="5190118"/>
            <a:ext cx="396240" cy="1134320"/>
          </a:xfrm>
          <a:prstGeom prst="leftBrac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5E8D402-5B26-43AE-89C4-4E3EF68BF287}"/>
              </a:ext>
            </a:extLst>
          </p:cNvPr>
          <p:cNvSpPr txBox="1"/>
          <p:nvPr/>
        </p:nvSpPr>
        <p:spPr>
          <a:xfrm>
            <a:off x="1538469" y="5985949"/>
            <a:ext cx="1656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fr-FR" sz="2400" b="1" baseline="30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fr-FR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endParaRPr lang="en-US" sz="24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DCC5F92-C622-4651-807C-763FD32AAE47}"/>
              </a:ext>
            </a:extLst>
          </p:cNvPr>
          <p:cNvSpPr txBox="1"/>
          <p:nvPr/>
        </p:nvSpPr>
        <p:spPr>
          <a:xfrm>
            <a:off x="1548629" y="4905034"/>
            <a:ext cx="1656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fr-FR" sz="2400" b="1" baseline="30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fr-FR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endParaRPr lang="en-US" sz="24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22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9" grpId="0"/>
      <p:bldP spid="10" grpId="0" animBg="1"/>
      <p:bldP spid="11" grpId="0"/>
      <p:bldP spid="12" grpId="0"/>
      <p:bldP spid="13" grpId="0"/>
      <p:bldP spid="14" grpId="0" animBg="1"/>
      <p:bldP spid="15" grpId="0"/>
      <p:bldP spid="16" grpId="0"/>
      <p:bldP spid="17" grpId="0"/>
      <p:bldP spid="18" grpId="0" animBg="1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>
            <a:extLst>
              <a:ext uri="{FF2B5EF4-FFF2-40B4-BE49-F238E27FC236}">
                <a16:creationId xmlns="" xmlns:a16="http://schemas.microsoft.com/office/drawing/2014/main" id="{3372E069-3798-42DD-9432-1E283806E607}"/>
              </a:ext>
            </a:extLst>
          </p:cNvPr>
          <p:cNvSpPr/>
          <p:nvPr/>
        </p:nvSpPr>
        <p:spPr>
          <a:xfrm>
            <a:off x="1701800" y="0"/>
            <a:ext cx="8788400" cy="2672080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00B0F0"/>
                </a:solidFill>
                <a:latin typeface="#9Slide03 Neutra" panose="02040603050506020204" pitchFamily="18" charset="0"/>
                <a:cs typeface="Arial" panose="020B0604020202020204" pitchFamily="34" charset="0"/>
              </a:rPr>
              <a:t>LUYỆN TẬP VÀ VẬN DỤNG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C546DA0-BCCD-40C9-9000-C85F19C35F8E}"/>
              </a:ext>
            </a:extLst>
          </p:cNvPr>
          <p:cNvSpPr txBox="1"/>
          <p:nvPr/>
        </p:nvSpPr>
        <p:spPr>
          <a:xfrm>
            <a:off x="220337" y="2956560"/>
            <a:ext cx="119716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Nếu vẽ các đường kinh tuyến,</a:t>
            </a:r>
          </a:p>
          <a:p>
            <a:r>
              <a:rPr lang="en-US" sz="5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vĩ tuyến cách nhau 1</a:t>
            </a:r>
            <a:r>
              <a:rPr lang="fr-FR" sz="6600" b="1" baseline="30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5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thì trên quả Địa cầu có bao nhiêu kinh tuyến, vĩ tuyến?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60A897C-A7AA-4EED-B51C-A965F47FB2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43" t="24900" r="67560" b="64176"/>
          <a:stretch/>
        </p:blipFill>
        <p:spPr>
          <a:xfrm>
            <a:off x="0" y="485119"/>
            <a:ext cx="1701800" cy="158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5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0A87B99-D094-4575-847F-D5615FC526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39417" t="26667" r="19750" b="22815"/>
          <a:stretch/>
        </p:blipFill>
        <p:spPr>
          <a:xfrm>
            <a:off x="2513218" y="339806"/>
            <a:ext cx="8501086" cy="59160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66D599B-09D2-4ACC-891C-1CB2EFA1569B}"/>
              </a:ext>
            </a:extLst>
          </p:cNvPr>
          <p:cNvSpPr/>
          <p:nvPr/>
        </p:nvSpPr>
        <p:spPr>
          <a:xfrm>
            <a:off x="2513218" y="5732230"/>
            <a:ext cx="8501086" cy="5236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2. Các đ</a:t>
            </a:r>
            <a:r>
              <a:rPr lang="vi-VN" sz="2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ờng kinh tuyến, vĩ tuyến trên quả Địa cầu</a:t>
            </a:r>
          </a:p>
        </p:txBody>
      </p:sp>
    </p:spTree>
    <p:extLst>
      <p:ext uri="{BB962C8B-B14F-4D97-AF65-F5344CB8AC3E}">
        <p14:creationId xmlns:p14="http://schemas.microsoft.com/office/powerpoint/2010/main" val="205359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F776E85-BAB2-44BE-9EEF-24772F850E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71" t="40964" r="28163" b="22410"/>
          <a:stretch/>
        </p:blipFill>
        <p:spPr>
          <a:xfrm>
            <a:off x="1333679" y="1674563"/>
            <a:ext cx="10780101" cy="53431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DB04ADD-34D0-4C7D-93C4-70093BA39994}"/>
              </a:ext>
            </a:extLst>
          </p:cNvPr>
          <p:cNvSpPr txBox="1"/>
          <p:nvPr/>
        </p:nvSpPr>
        <p:spPr>
          <a:xfrm>
            <a:off x="78220" y="12680"/>
            <a:ext cx="11551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Hãy chú thích cho hình sau dựa vào các dữ liệu: xích đạo, chí tuyến bắc, chí tuyến nam, vòng cực bắc, vòng cực nam?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5B5A410-B8B4-407A-9029-425FA29A58CD}"/>
              </a:ext>
            </a:extLst>
          </p:cNvPr>
          <p:cNvSpPr txBox="1"/>
          <p:nvPr/>
        </p:nvSpPr>
        <p:spPr>
          <a:xfrm>
            <a:off x="7821976" y="2104222"/>
            <a:ext cx="3360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Vòng cực bắc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9361637-F5C8-4AA5-A857-79F2A94B8756}"/>
              </a:ext>
            </a:extLst>
          </p:cNvPr>
          <p:cNvSpPr txBox="1"/>
          <p:nvPr/>
        </p:nvSpPr>
        <p:spPr>
          <a:xfrm>
            <a:off x="7821976" y="5943417"/>
            <a:ext cx="3360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Vòng cực nam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9686F8A-755D-4B53-B2FE-57314F5567C3}"/>
              </a:ext>
            </a:extLst>
          </p:cNvPr>
          <p:cNvSpPr txBox="1"/>
          <p:nvPr/>
        </p:nvSpPr>
        <p:spPr>
          <a:xfrm>
            <a:off x="7821976" y="3028780"/>
            <a:ext cx="3360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 tuyến bắc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8A2518B-ACF6-4C73-B5C2-6C6FD0C43E56}"/>
              </a:ext>
            </a:extLst>
          </p:cNvPr>
          <p:cNvSpPr txBox="1"/>
          <p:nvPr/>
        </p:nvSpPr>
        <p:spPr>
          <a:xfrm>
            <a:off x="7821976" y="3948934"/>
            <a:ext cx="3360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Xích đạo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E4F0218-0B21-4522-BC6C-EB258DFBEF94}"/>
              </a:ext>
            </a:extLst>
          </p:cNvPr>
          <p:cNvSpPr txBox="1"/>
          <p:nvPr/>
        </p:nvSpPr>
        <p:spPr>
          <a:xfrm>
            <a:off x="7821976" y="4924173"/>
            <a:ext cx="3360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 tuyến nam</a:t>
            </a:r>
          </a:p>
        </p:txBody>
      </p:sp>
    </p:spTree>
    <p:extLst>
      <p:ext uri="{BB962C8B-B14F-4D97-AF65-F5344CB8AC3E}">
        <p14:creationId xmlns:p14="http://schemas.microsoft.com/office/powerpoint/2010/main" val="289553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71852BA-64BC-4A93-987D-E6AA6DCDAE2A}"/>
              </a:ext>
            </a:extLst>
          </p:cNvPr>
          <p:cNvSpPr/>
          <p:nvPr/>
        </p:nvSpPr>
        <p:spPr>
          <a:xfrm>
            <a:off x="4830269" y="125214"/>
            <a:ext cx="25314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00B0F0"/>
                </a:solidFill>
                <a:latin typeface="#9Slide03 Neutra" panose="02040603050506020204" pitchFamily="18" charset="0"/>
                <a:cs typeface="Arial" panose="020B0604020202020204" pitchFamily="34" charset="0"/>
              </a:rPr>
              <a:t>Dặn dò</a:t>
            </a:r>
            <a:endParaRPr lang="en-US" sz="480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2B860A5-068C-48B1-9591-D49BBAE5C9ED}"/>
              </a:ext>
            </a:extLst>
          </p:cNvPr>
          <p:cNvSpPr txBox="1"/>
          <p:nvPr/>
        </p:nvSpPr>
        <p:spPr>
          <a:xfrm>
            <a:off x="320040" y="956211"/>
            <a:ext cx="11551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Tra cứu thông tin ghi tọa độ địa lí các điểm cực ( Bắc, Nam, Đông, Tây) trên phần đất liền của nước ta?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E33E754-52CB-4AA6-8E7C-CEDD24953D87}"/>
              </a:ext>
            </a:extLst>
          </p:cNvPr>
          <p:cNvSpPr txBox="1"/>
          <p:nvPr/>
        </p:nvSpPr>
        <p:spPr>
          <a:xfrm>
            <a:off x="320040" y="3797706"/>
            <a:ext cx="12212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Học bài cũ. Xem trước bài 2 </a:t>
            </a:r>
          </a:p>
          <a:p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Bản đồ. Một số lưới kinh vĩ tuyến. Phương hướng trên bản đồ”. </a:t>
            </a:r>
          </a:p>
        </p:txBody>
      </p:sp>
    </p:spTree>
    <p:extLst>
      <p:ext uri="{BB962C8B-B14F-4D97-AF65-F5344CB8AC3E}">
        <p14:creationId xmlns:p14="http://schemas.microsoft.com/office/powerpoint/2010/main" val="180804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="" xmlns:a16="http://schemas.microsoft.com/office/drawing/2014/main" id="{817036A0-A032-4577-BF35-0E7EDDDA8A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4"/>
          <a:stretch/>
        </p:blipFill>
        <p:spPr>
          <a:xfrm>
            <a:off x="6943060" y="1539006"/>
            <a:ext cx="5248940" cy="51884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BF8A2FD-7C56-439D-8E6B-55E3863188AB}"/>
              </a:ext>
            </a:extLst>
          </p:cNvPr>
          <p:cNvSpPr txBox="1"/>
          <p:nvPr/>
        </p:nvSpPr>
        <p:spPr>
          <a:xfrm>
            <a:off x="-187776" y="1071697"/>
            <a:ext cx="9372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</a:t>
            </a:r>
            <a:r>
              <a:rPr lang="vi-VN" sz="5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54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54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em đã chú ý lắng nghe!</a:t>
            </a:r>
          </a:p>
        </p:txBody>
      </p:sp>
    </p:spTree>
    <p:extLst>
      <p:ext uri="{BB962C8B-B14F-4D97-AF65-F5344CB8AC3E}">
        <p14:creationId xmlns:p14="http://schemas.microsoft.com/office/powerpoint/2010/main" val="339457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45C2757-3566-443F-9922-C07128E839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00" t="22666" r="36584" b="66925"/>
          <a:stretch/>
        </p:blipFill>
        <p:spPr>
          <a:xfrm>
            <a:off x="0" y="-81280"/>
            <a:ext cx="12192000" cy="28041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670ADDF-8FB3-4BB0-AB2E-E54078D30AC0}"/>
              </a:ext>
            </a:extLst>
          </p:cNvPr>
          <p:cNvSpPr txBox="1"/>
          <p:nvPr/>
        </p:nvSpPr>
        <p:spPr>
          <a:xfrm>
            <a:off x="690880" y="3165625"/>
            <a:ext cx="11033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 ĐỒ - PH</a:t>
            </a:r>
            <a:r>
              <a:rPr lang="vi-VN" sz="6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6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ƠNG TIỆN </a:t>
            </a:r>
          </a:p>
          <a:p>
            <a:pPr algn="ctr"/>
            <a:r>
              <a:rPr lang="en-US" sz="6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 HIỆN BỀ MẶT TRÁI ĐẤT</a:t>
            </a:r>
          </a:p>
        </p:txBody>
      </p:sp>
    </p:spTree>
    <p:extLst>
      <p:ext uri="{BB962C8B-B14F-4D97-AF65-F5344CB8AC3E}">
        <p14:creationId xmlns:p14="http://schemas.microsoft.com/office/powerpoint/2010/main" val="369644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Chevron 3">
            <a:extLst>
              <a:ext uri="{FF2B5EF4-FFF2-40B4-BE49-F238E27FC236}">
                <a16:creationId xmlns="" xmlns:a16="http://schemas.microsoft.com/office/drawing/2014/main" id="{414097A6-E531-4501-ADA7-187AF1B6B3FA}"/>
              </a:ext>
            </a:extLst>
          </p:cNvPr>
          <p:cNvSpPr/>
          <p:nvPr/>
        </p:nvSpPr>
        <p:spPr>
          <a:xfrm rot="5400000">
            <a:off x="1234440" y="1046480"/>
            <a:ext cx="843280" cy="670560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8F80C24-BD03-4DDA-B79F-19F00FDF7921}"/>
              </a:ext>
            </a:extLst>
          </p:cNvPr>
          <p:cNvSpPr/>
          <p:nvPr/>
        </p:nvSpPr>
        <p:spPr>
          <a:xfrm>
            <a:off x="2021840" y="979408"/>
            <a:ext cx="8219440" cy="5090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D9F6518-D5E1-4AB1-A82C-D855A14959B3}"/>
              </a:ext>
            </a:extLst>
          </p:cNvPr>
          <p:cNvSpPr txBox="1"/>
          <p:nvPr/>
        </p:nvSpPr>
        <p:spPr>
          <a:xfrm>
            <a:off x="1473200" y="1268065"/>
            <a:ext cx="375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AFEC5B7-5895-49CD-8F07-7720253C0AEF}"/>
              </a:ext>
            </a:extLst>
          </p:cNvPr>
          <p:cNvSpPr txBox="1"/>
          <p:nvPr/>
        </p:nvSpPr>
        <p:spPr>
          <a:xfrm>
            <a:off x="2143760" y="979408"/>
            <a:ext cx="696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 thống kinh, vĩ tuyến. Tọa độ địa lí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="" xmlns:a16="http://schemas.microsoft.com/office/drawing/2014/main" id="{8F81331C-AC62-44D2-9C44-EDE9A60AA6AD}"/>
              </a:ext>
            </a:extLst>
          </p:cNvPr>
          <p:cNvSpPr/>
          <p:nvPr/>
        </p:nvSpPr>
        <p:spPr>
          <a:xfrm rot="5400000">
            <a:off x="996945" y="2053585"/>
            <a:ext cx="1318270" cy="670560"/>
          </a:xfrm>
          <a:prstGeom prst="chevron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D079D42-B9A9-4A62-AEC7-81A46EC3202D}"/>
              </a:ext>
            </a:extLst>
          </p:cNvPr>
          <p:cNvSpPr txBox="1"/>
          <p:nvPr/>
        </p:nvSpPr>
        <p:spPr>
          <a:xfrm>
            <a:off x="1524000" y="1983443"/>
            <a:ext cx="375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F251A32-3CAE-4C52-B153-20FE02528882}"/>
              </a:ext>
            </a:extLst>
          </p:cNvPr>
          <p:cNvSpPr txBox="1"/>
          <p:nvPr/>
        </p:nvSpPr>
        <p:spPr>
          <a:xfrm>
            <a:off x="2194560" y="1694786"/>
            <a:ext cx="7274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 đồ. Một số l</a:t>
            </a:r>
            <a:r>
              <a:rPr lang="vi-VN" sz="2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ới kinh vĩ tuyến của bản đồ thế giới. Ph</a:t>
            </a:r>
            <a:r>
              <a:rPr lang="vi-VN" sz="2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ơng h</a:t>
            </a:r>
            <a:r>
              <a:rPr lang="vi-VN" sz="2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ớng trên bản đồ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17551E3-4059-4260-9701-246B3EBBDDE1}"/>
              </a:ext>
            </a:extLst>
          </p:cNvPr>
          <p:cNvSpPr/>
          <p:nvPr/>
        </p:nvSpPr>
        <p:spPr>
          <a:xfrm>
            <a:off x="2032000" y="1722119"/>
            <a:ext cx="8168640" cy="1009869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Chevron 11">
            <a:extLst>
              <a:ext uri="{FF2B5EF4-FFF2-40B4-BE49-F238E27FC236}">
                <a16:creationId xmlns="" xmlns:a16="http://schemas.microsoft.com/office/drawing/2014/main" id="{15703E77-7786-43A3-B865-7165ED3948BD}"/>
              </a:ext>
            </a:extLst>
          </p:cNvPr>
          <p:cNvSpPr/>
          <p:nvPr/>
        </p:nvSpPr>
        <p:spPr>
          <a:xfrm rot="5400000">
            <a:off x="1234440" y="2977475"/>
            <a:ext cx="843280" cy="670560"/>
          </a:xfrm>
          <a:prstGeom prst="chevr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DE999241-148F-418B-94CB-7FE06AF67831}"/>
              </a:ext>
            </a:extLst>
          </p:cNvPr>
          <p:cNvSpPr/>
          <p:nvPr/>
        </p:nvSpPr>
        <p:spPr>
          <a:xfrm>
            <a:off x="2021840" y="2860635"/>
            <a:ext cx="8219440" cy="5588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C1A67D3-679B-4C27-BC1A-3D04A0877192}"/>
              </a:ext>
            </a:extLst>
          </p:cNvPr>
          <p:cNvSpPr txBox="1"/>
          <p:nvPr/>
        </p:nvSpPr>
        <p:spPr>
          <a:xfrm>
            <a:off x="1503680" y="3199060"/>
            <a:ext cx="375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F95B6BA-A526-45E1-B389-6D42EE548188}"/>
              </a:ext>
            </a:extLst>
          </p:cNvPr>
          <p:cNvSpPr txBox="1"/>
          <p:nvPr/>
        </p:nvSpPr>
        <p:spPr>
          <a:xfrm>
            <a:off x="2204720" y="2917270"/>
            <a:ext cx="696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 lệ bản đồ</a:t>
            </a:r>
          </a:p>
        </p:txBody>
      </p:sp>
      <p:sp>
        <p:nvSpPr>
          <p:cNvPr id="16" name="Arrow: Chevron 15">
            <a:extLst>
              <a:ext uri="{FF2B5EF4-FFF2-40B4-BE49-F238E27FC236}">
                <a16:creationId xmlns="" xmlns:a16="http://schemas.microsoft.com/office/drawing/2014/main" id="{131A5F1F-A1F6-4F1D-B444-94220D022415}"/>
              </a:ext>
            </a:extLst>
          </p:cNvPr>
          <p:cNvSpPr/>
          <p:nvPr/>
        </p:nvSpPr>
        <p:spPr>
          <a:xfrm rot="5400000">
            <a:off x="1234440" y="5238353"/>
            <a:ext cx="843280" cy="670560"/>
          </a:xfrm>
          <a:prstGeom prst="chevron">
            <a:avLst/>
          </a:prstGeom>
          <a:solidFill>
            <a:schemeClr val="accent2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2902A054-D37D-4E78-BFC9-E94620699FD1}"/>
              </a:ext>
            </a:extLst>
          </p:cNvPr>
          <p:cNvSpPr/>
          <p:nvPr/>
        </p:nvSpPr>
        <p:spPr>
          <a:xfrm>
            <a:off x="2021840" y="5167550"/>
            <a:ext cx="8219440" cy="558800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B2A04FB-00C6-4470-A61D-B76EFE1542C3}"/>
              </a:ext>
            </a:extLst>
          </p:cNvPr>
          <p:cNvSpPr txBox="1"/>
          <p:nvPr/>
        </p:nvSpPr>
        <p:spPr>
          <a:xfrm>
            <a:off x="1493520" y="5495815"/>
            <a:ext cx="375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01D50DF-D1DE-42BB-B4AA-33A2984878B4}"/>
              </a:ext>
            </a:extLst>
          </p:cNvPr>
          <p:cNvSpPr txBox="1"/>
          <p:nvPr/>
        </p:nvSpPr>
        <p:spPr>
          <a:xfrm>
            <a:off x="2204720" y="5237638"/>
            <a:ext cx="696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đ</a:t>
            </a:r>
            <a:r>
              <a:rPr lang="vi-VN" sz="2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ờng đi trên bản đồ</a:t>
            </a:r>
          </a:p>
        </p:txBody>
      </p:sp>
      <p:sp>
        <p:nvSpPr>
          <p:cNvPr id="20" name="Arrow: Chevron 19">
            <a:extLst>
              <a:ext uri="{FF2B5EF4-FFF2-40B4-BE49-F238E27FC236}">
                <a16:creationId xmlns="" xmlns:a16="http://schemas.microsoft.com/office/drawing/2014/main" id="{FBD3919F-73ED-4B03-8BED-F47D8D018DE7}"/>
              </a:ext>
            </a:extLst>
          </p:cNvPr>
          <p:cNvSpPr/>
          <p:nvPr/>
        </p:nvSpPr>
        <p:spPr>
          <a:xfrm rot="5400000">
            <a:off x="1234440" y="4502805"/>
            <a:ext cx="843280" cy="67056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1AFBDC0F-AB66-46E4-95D1-13FF56D938F7}"/>
              </a:ext>
            </a:extLst>
          </p:cNvPr>
          <p:cNvSpPr/>
          <p:nvPr/>
        </p:nvSpPr>
        <p:spPr>
          <a:xfrm>
            <a:off x="2021840" y="4385965"/>
            <a:ext cx="8219440" cy="5588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FA40C14-AB9C-4CD5-A3A9-14C5CA0787DA}"/>
              </a:ext>
            </a:extLst>
          </p:cNvPr>
          <p:cNvSpPr txBox="1"/>
          <p:nvPr/>
        </p:nvSpPr>
        <p:spPr>
          <a:xfrm>
            <a:off x="1473200" y="4724390"/>
            <a:ext cx="375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3DF2060-537B-4E8D-81D3-43BD0FDD01A5}"/>
              </a:ext>
            </a:extLst>
          </p:cNvPr>
          <p:cNvSpPr txBox="1"/>
          <p:nvPr/>
        </p:nvSpPr>
        <p:spPr>
          <a:xfrm>
            <a:off x="2143760" y="4435733"/>
            <a:ext cx="696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bản đồ thông dụng</a:t>
            </a:r>
          </a:p>
        </p:txBody>
      </p:sp>
      <p:sp>
        <p:nvSpPr>
          <p:cNvPr id="24" name="Arrow: Chevron 23">
            <a:extLst>
              <a:ext uri="{FF2B5EF4-FFF2-40B4-BE49-F238E27FC236}">
                <a16:creationId xmlns="" xmlns:a16="http://schemas.microsoft.com/office/drawing/2014/main" id="{993D4664-A150-4ED1-B6AA-F52FF84238B3}"/>
              </a:ext>
            </a:extLst>
          </p:cNvPr>
          <p:cNvSpPr/>
          <p:nvPr/>
        </p:nvSpPr>
        <p:spPr>
          <a:xfrm rot="5400000">
            <a:off x="1234440" y="6036230"/>
            <a:ext cx="843280" cy="670560"/>
          </a:xfrm>
          <a:prstGeom prst="chevr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F10FB4E7-2F88-43F8-9AAB-169CFCE79532}"/>
              </a:ext>
            </a:extLst>
          </p:cNvPr>
          <p:cNvSpPr/>
          <p:nvPr/>
        </p:nvSpPr>
        <p:spPr>
          <a:xfrm>
            <a:off x="2021840" y="5929550"/>
            <a:ext cx="8199120" cy="5588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B85C6E97-B414-49CE-9618-25742322FBA2}"/>
              </a:ext>
            </a:extLst>
          </p:cNvPr>
          <p:cNvSpPr txBox="1"/>
          <p:nvPr/>
        </p:nvSpPr>
        <p:spPr>
          <a:xfrm>
            <a:off x="1483360" y="5906393"/>
            <a:ext cx="375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10C111A-5E91-444F-B140-D747AED0BC36}"/>
              </a:ext>
            </a:extLst>
          </p:cNvPr>
          <p:cNvSpPr txBox="1"/>
          <p:nvPr/>
        </p:nvSpPr>
        <p:spPr>
          <a:xfrm>
            <a:off x="2194560" y="5979318"/>
            <a:ext cx="696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vi-VN" sz="2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ợc đồ trí nhớ</a:t>
            </a:r>
          </a:p>
        </p:txBody>
      </p:sp>
      <p:sp>
        <p:nvSpPr>
          <p:cNvPr id="28" name="Arrow: Chevron 27">
            <a:extLst>
              <a:ext uri="{FF2B5EF4-FFF2-40B4-BE49-F238E27FC236}">
                <a16:creationId xmlns="" xmlns:a16="http://schemas.microsoft.com/office/drawing/2014/main" id="{D3D9BD2C-D0E3-471B-A9F3-2B344F2F043E}"/>
              </a:ext>
            </a:extLst>
          </p:cNvPr>
          <p:cNvSpPr/>
          <p:nvPr/>
        </p:nvSpPr>
        <p:spPr>
          <a:xfrm rot="5400000">
            <a:off x="1234440" y="3780115"/>
            <a:ext cx="843280" cy="670560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6573C246-9634-4C9B-A800-E448F4D0BB06}"/>
              </a:ext>
            </a:extLst>
          </p:cNvPr>
          <p:cNvSpPr/>
          <p:nvPr/>
        </p:nvSpPr>
        <p:spPr>
          <a:xfrm>
            <a:off x="2021840" y="3663275"/>
            <a:ext cx="8219440" cy="5588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40026114-DA69-4658-A410-DA57F85F8983}"/>
              </a:ext>
            </a:extLst>
          </p:cNvPr>
          <p:cNvSpPr txBox="1"/>
          <p:nvPr/>
        </p:nvSpPr>
        <p:spPr>
          <a:xfrm>
            <a:off x="1463040" y="4001700"/>
            <a:ext cx="375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17286482-58EF-40AA-9EA8-D7F99351CA5D}"/>
              </a:ext>
            </a:extLst>
          </p:cNvPr>
          <p:cNvSpPr txBox="1"/>
          <p:nvPr/>
        </p:nvSpPr>
        <p:spPr>
          <a:xfrm>
            <a:off x="2133600" y="3713043"/>
            <a:ext cx="821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 thống kí hiệu bản đồ. Bảng chú giải bản đồ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6694334B-5FED-40DF-BD04-9E4A0A621316}"/>
              </a:ext>
            </a:extLst>
          </p:cNvPr>
          <p:cNvSpPr txBox="1"/>
          <p:nvPr/>
        </p:nvSpPr>
        <p:spPr>
          <a:xfrm>
            <a:off x="1483360" y="6267975"/>
            <a:ext cx="375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49379C9-FCF1-4A85-891D-BB5E371E119A}"/>
              </a:ext>
            </a:extLst>
          </p:cNvPr>
          <p:cNvSpPr txBox="1"/>
          <p:nvPr/>
        </p:nvSpPr>
        <p:spPr>
          <a:xfrm>
            <a:off x="3464560" y="111760"/>
            <a:ext cx="614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CH</a:t>
            </a:r>
            <a:r>
              <a:rPr lang="vi-VN" sz="40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40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ƠNG I</a:t>
            </a:r>
          </a:p>
        </p:txBody>
      </p:sp>
    </p:spTree>
    <p:extLst>
      <p:ext uri="{BB962C8B-B14F-4D97-AF65-F5344CB8AC3E}">
        <p14:creationId xmlns:p14="http://schemas.microsoft.com/office/powerpoint/2010/main" val="205539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 animBg="1"/>
      <p:bldP spid="9" grpId="0"/>
      <p:bldP spid="10" grpId="0"/>
      <p:bldP spid="11" grpId="0" animBg="1"/>
      <p:bldP spid="12" grpId="0" animBg="1"/>
      <p:bldP spid="13" grpId="0" animBg="1"/>
      <p:bldP spid="14" grpId="0"/>
      <p:bldP spid="15" grpId="0"/>
      <p:bldP spid="16" grpId="0" animBg="1"/>
      <p:bldP spid="17" grpId="0" animBg="1"/>
      <p:bldP spid="18" grpId="0"/>
      <p:bldP spid="19" grpId="0"/>
      <p:bldP spid="20" grpId="0" animBg="1"/>
      <p:bldP spid="21" grpId="0" animBg="1"/>
      <p:bldP spid="22" grpId="0"/>
      <p:bldP spid="23" grpId="0"/>
      <p:bldP spid="24" grpId="0" animBg="1"/>
      <p:bldP spid="25" grpId="0" animBg="1"/>
      <p:bldP spid="27" grpId="0"/>
      <p:bldP spid="28" grpId="0" animBg="1"/>
      <p:bldP spid="29" grpId="0" animBg="1"/>
      <p:bldP spid="30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Single Corner Snipped 3">
            <a:extLst>
              <a:ext uri="{FF2B5EF4-FFF2-40B4-BE49-F238E27FC236}">
                <a16:creationId xmlns="" xmlns:a16="http://schemas.microsoft.com/office/drawing/2014/main" id="{C42450BC-14E2-42AD-9252-E588179599E3}"/>
              </a:ext>
            </a:extLst>
          </p:cNvPr>
          <p:cNvSpPr/>
          <p:nvPr/>
        </p:nvSpPr>
        <p:spPr>
          <a:xfrm rot="10800000">
            <a:off x="121186" y="110169"/>
            <a:ext cx="3942814" cy="1421175"/>
          </a:xfrm>
          <a:prstGeom prst="snip1Rect">
            <a:avLst/>
          </a:prstGeom>
          <a:solidFill>
            <a:srgbClr val="4D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5D64960-E779-483B-8E3A-91D181FE35F6}"/>
              </a:ext>
            </a:extLst>
          </p:cNvPr>
          <p:cNvSpPr txBox="1"/>
          <p:nvPr/>
        </p:nvSpPr>
        <p:spPr>
          <a:xfrm>
            <a:off x="650240" y="447040"/>
            <a:ext cx="3220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B86AF7C-A218-46C3-B579-EBC3341BFB65}"/>
              </a:ext>
            </a:extLst>
          </p:cNvPr>
          <p:cNvSpPr txBox="1"/>
          <p:nvPr/>
        </p:nvSpPr>
        <p:spPr>
          <a:xfrm>
            <a:off x="3870960" y="293151"/>
            <a:ext cx="802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 THỐNG KINH, VĨ TUYẾN. TỌA ĐỘ ĐỊA LÍ</a:t>
            </a:r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="" xmlns:a16="http://schemas.microsoft.com/office/drawing/2014/main" id="{2E59DD7D-B465-4ABA-975B-B39052D25C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32"/>
          <a:stretch/>
        </p:blipFill>
        <p:spPr>
          <a:xfrm>
            <a:off x="0" y="1649287"/>
            <a:ext cx="12157790" cy="552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56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Connector 8">
            <a:extLst>
              <a:ext uri="{FF2B5EF4-FFF2-40B4-BE49-F238E27FC236}">
                <a16:creationId xmlns="" xmlns:a16="http://schemas.microsoft.com/office/drawing/2014/main" id="{B67813DD-1784-4616-8F4E-55B75D4E196B}"/>
              </a:ext>
            </a:extLst>
          </p:cNvPr>
          <p:cNvSpPr/>
          <p:nvPr/>
        </p:nvSpPr>
        <p:spPr>
          <a:xfrm>
            <a:off x="386079" y="2355783"/>
            <a:ext cx="1196603" cy="1166162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="" xmlns:a16="http://schemas.microsoft.com/office/drawing/2014/main" id="{01D71F2D-819C-4B44-8712-F9EB5E069125}"/>
              </a:ext>
            </a:extLst>
          </p:cNvPr>
          <p:cNvSpPr/>
          <p:nvPr/>
        </p:nvSpPr>
        <p:spPr>
          <a:xfrm>
            <a:off x="477520" y="5145195"/>
            <a:ext cx="1105164" cy="1090780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7027D11F-9EBF-46D2-B639-067C5B7130D3}"/>
              </a:ext>
            </a:extLst>
          </p:cNvPr>
          <p:cNvSpPr/>
          <p:nvPr/>
        </p:nvSpPr>
        <p:spPr>
          <a:xfrm>
            <a:off x="1711842" y="5161279"/>
            <a:ext cx="7725709" cy="1074695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Kinh độ, vĩ độ và tọa độ địa lí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99D75515-C577-4425-89F9-2F36EDA9EBD2}"/>
              </a:ext>
            </a:extLst>
          </p:cNvPr>
          <p:cNvSpPr/>
          <p:nvPr/>
        </p:nvSpPr>
        <p:spPr>
          <a:xfrm>
            <a:off x="1711842" y="2489200"/>
            <a:ext cx="6049925" cy="940018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 Hệ thống kinh, vĩ tuyến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7E9DAAF-4DBA-43F7-915F-D94B3CDD85D0}"/>
              </a:ext>
            </a:extLst>
          </p:cNvPr>
          <p:cNvSpPr txBox="1"/>
          <p:nvPr/>
        </p:nvSpPr>
        <p:spPr>
          <a:xfrm>
            <a:off x="2890284" y="140587"/>
            <a:ext cx="6411432" cy="1301763"/>
          </a:xfrm>
          <a:custGeom>
            <a:avLst/>
            <a:gdLst/>
            <a:ahLst/>
            <a:cxnLst/>
            <a:rect l="l" t="t" r="r" b="b"/>
            <a:pathLst>
              <a:path w="6208084" h="919518">
                <a:moveTo>
                  <a:pt x="5143023" y="668672"/>
                </a:moveTo>
                <a:cubicBezTo>
                  <a:pt x="5130234" y="668672"/>
                  <a:pt x="5119127" y="672963"/>
                  <a:pt x="5109704" y="681545"/>
                </a:cubicBezTo>
                <a:cubicBezTo>
                  <a:pt x="5100281" y="690127"/>
                  <a:pt x="5095569" y="701317"/>
                  <a:pt x="5095569" y="715115"/>
                </a:cubicBezTo>
                <a:cubicBezTo>
                  <a:pt x="5095569" y="729250"/>
                  <a:pt x="5100281" y="740525"/>
                  <a:pt x="5109704" y="748939"/>
                </a:cubicBezTo>
                <a:cubicBezTo>
                  <a:pt x="5119127" y="757352"/>
                  <a:pt x="5130234" y="761559"/>
                  <a:pt x="5143023" y="761559"/>
                </a:cubicBezTo>
                <a:cubicBezTo>
                  <a:pt x="5155475" y="761559"/>
                  <a:pt x="5166497" y="757352"/>
                  <a:pt x="5176089" y="748939"/>
                </a:cubicBezTo>
                <a:cubicBezTo>
                  <a:pt x="5185680" y="740525"/>
                  <a:pt x="5190476" y="729250"/>
                  <a:pt x="5190476" y="715115"/>
                </a:cubicBezTo>
                <a:cubicBezTo>
                  <a:pt x="5190476" y="701317"/>
                  <a:pt x="5185680" y="690127"/>
                  <a:pt x="5176089" y="681545"/>
                </a:cubicBezTo>
                <a:cubicBezTo>
                  <a:pt x="5166497" y="672963"/>
                  <a:pt x="5155475" y="668672"/>
                  <a:pt x="5143023" y="668672"/>
                </a:cubicBezTo>
                <a:close/>
                <a:moveTo>
                  <a:pt x="1609248" y="668672"/>
                </a:moveTo>
                <a:cubicBezTo>
                  <a:pt x="1596459" y="668672"/>
                  <a:pt x="1585353" y="672963"/>
                  <a:pt x="1575929" y="681545"/>
                </a:cubicBezTo>
                <a:cubicBezTo>
                  <a:pt x="1566506" y="690127"/>
                  <a:pt x="1561794" y="701317"/>
                  <a:pt x="1561794" y="715115"/>
                </a:cubicBezTo>
                <a:cubicBezTo>
                  <a:pt x="1561794" y="729250"/>
                  <a:pt x="1566506" y="740525"/>
                  <a:pt x="1575929" y="748939"/>
                </a:cubicBezTo>
                <a:cubicBezTo>
                  <a:pt x="1585353" y="757352"/>
                  <a:pt x="1596459" y="761559"/>
                  <a:pt x="1609248" y="761559"/>
                </a:cubicBezTo>
                <a:cubicBezTo>
                  <a:pt x="1621700" y="761559"/>
                  <a:pt x="1632722" y="757352"/>
                  <a:pt x="1642314" y="748939"/>
                </a:cubicBezTo>
                <a:cubicBezTo>
                  <a:pt x="1651905" y="740525"/>
                  <a:pt x="1656701" y="729250"/>
                  <a:pt x="1656701" y="715115"/>
                </a:cubicBezTo>
                <a:cubicBezTo>
                  <a:pt x="1656701" y="701317"/>
                  <a:pt x="1651905" y="690127"/>
                  <a:pt x="1642314" y="681545"/>
                </a:cubicBezTo>
                <a:cubicBezTo>
                  <a:pt x="1632722" y="672963"/>
                  <a:pt x="1621700" y="668672"/>
                  <a:pt x="1609248" y="668672"/>
                </a:cubicBezTo>
                <a:close/>
                <a:moveTo>
                  <a:pt x="3758840" y="500565"/>
                </a:moveTo>
                <a:lnTo>
                  <a:pt x="3813866" y="500565"/>
                </a:lnTo>
                <a:cubicBezTo>
                  <a:pt x="3828674" y="500565"/>
                  <a:pt x="3839023" y="503678"/>
                  <a:pt x="3844913" y="509904"/>
                </a:cubicBezTo>
                <a:cubicBezTo>
                  <a:pt x="3850802" y="516130"/>
                  <a:pt x="3853747" y="524796"/>
                  <a:pt x="3853747" y="535903"/>
                </a:cubicBezTo>
                <a:cubicBezTo>
                  <a:pt x="3853747" y="547009"/>
                  <a:pt x="3850886" y="555759"/>
                  <a:pt x="3845165" y="562153"/>
                </a:cubicBezTo>
                <a:cubicBezTo>
                  <a:pt x="3839443" y="568548"/>
                  <a:pt x="3829011" y="571745"/>
                  <a:pt x="3813866" y="571745"/>
                </a:cubicBezTo>
                <a:lnTo>
                  <a:pt x="3758840" y="571745"/>
                </a:lnTo>
                <a:close/>
                <a:moveTo>
                  <a:pt x="643967" y="468691"/>
                </a:moveTo>
                <a:lnTo>
                  <a:pt x="643967" y="886673"/>
                </a:lnTo>
                <a:lnTo>
                  <a:pt x="658728" y="886673"/>
                </a:lnTo>
                <a:lnTo>
                  <a:pt x="657234" y="889376"/>
                </a:lnTo>
                <a:lnTo>
                  <a:pt x="411449" y="889376"/>
                </a:lnTo>
                <a:close/>
                <a:moveTo>
                  <a:pt x="4132163" y="463208"/>
                </a:moveTo>
                <a:lnTo>
                  <a:pt x="4163462" y="535903"/>
                </a:lnTo>
                <a:lnTo>
                  <a:pt x="4101369" y="535903"/>
                </a:lnTo>
                <a:close/>
                <a:moveTo>
                  <a:pt x="643967" y="420685"/>
                </a:moveTo>
                <a:lnTo>
                  <a:pt x="657234" y="444688"/>
                </a:lnTo>
                <a:lnTo>
                  <a:pt x="643967" y="468691"/>
                </a:lnTo>
                <a:close/>
                <a:moveTo>
                  <a:pt x="2199769" y="378902"/>
                </a:moveTo>
                <a:lnTo>
                  <a:pt x="2230563" y="378902"/>
                </a:lnTo>
                <a:cubicBezTo>
                  <a:pt x="2258497" y="378902"/>
                  <a:pt x="2280457" y="387354"/>
                  <a:pt x="2296443" y="404258"/>
                </a:cubicBezTo>
                <a:cubicBezTo>
                  <a:pt x="2312429" y="421161"/>
                  <a:pt x="2320422" y="443840"/>
                  <a:pt x="2320422" y="472295"/>
                </a:cubicBezTo>
                <a:cubicBezTo>
                  <a:pt x="2320422" y="500749"/>
                  <a:pt x="2312429" y="523428"/>
                  <a:pt x="2296443" y="540332"/>
                </a:cubicBezTo>
                <a:cubicBezTo>
                  <a:pt x="2280457" y="557235"/>
                  <a:pt x="2258497" y="565687"/>
                  <a:pt x="2230563" y="565687"/>
                </a:cubicBezTo>
                <a:lnTo>
                  <a:pt x="2199769" y="565687"/>
                </a:lnTo>
                <a:close/>
                <a:moveTo>
                  <a:pt x="5142265" y="376378"/>
                </a:moveTo>
                <a:cubicBezTo>
                  <a:pt x="5156779" y="376378"/>
                  <a:pt x="5169603" y="378818"/>
                  <a:pt x="5180738" y="383698"/>
                </a:cubicBezTo>
                <a:cubicBezTo>
                  <a:pt x="5191873" y="388578"/>
                  <a:pt x="5201323" y="395309"/>
                  <a:pt x="5209087" y="403891"/>
                </a:cubicBezTo>
                <a:cubicBezTo>
                  <a:pt x="5216852" y="412473"/>
                  <a:pt x="5222759" y="422653"/>
                  <a:pt x="5226807" y="434433"/>
                </a:cubicBezTo>
                <a:cubicBezTo>
                  <a:pt x="5230857" y="446212"/>
                  <a:pt x="5232881" y="458833"/>
                  <a:pt x="5232881" y="472295"/>
                </a:cubicBezTo>
                <a:cubicBezTo>
                  <a:pt x="5232881" y="485757"/>
                  <a:pt x="5230857" y="498377"/>
                  <a:pt x="5226807" y="510156"/>
                </a:cubicBezTo>
                <a:cubicBezTo>
                  <a:pt x="5222759" y="521936"/>
                  <a:pt x="5216852" y="532116"/>
                  <a:pt x="5209087" y="540698"/>
                </a:cubicBezTo>
                <a:cubicBezTo>
                  <a:pt x="5201323" y="549280"/>
                  <a:pt x="5191873" y="556096"/>
                  <a:pt x="5180738" y="561144"/>
                </a:cubicBezTo>
                <a:cubicBezTo>
                  <a:pt x="5169603" y="566192"/>
                  <a:pt x="5156779" y="568716"/>
                  <a:pt x="5142265" y="568716"/>
                </a:cubicBezTo>
                <a:cubicBezTo>
                  <a:pt x="5127751" y="568716"/>
                  <a:pt x="5114927" y="566192"/>
                  <a:pt x="5103792" y="561144"/>
                </a:cubicBezTo>
                <a:cubicBezTo>
                  <a:pt x="5092657" y="556096"/>
                  <a:pt x="5083207" y="549280"/>
                  <a:pt x="5075443" y="540698"/>
                </a:cubicBezTo>
                <a:cubicBezTo>
                  <a:pt x="5067679" y="532116"/>
                  <a:pt x="5061772" y="521936"/>
                  <a:pt x="5057723" y="510156"/>
                </a:cubicBezTo>
                <a:cubicBezTo>
                  <a:pt x="5053674" y="498377"/>
                  <a:pt x="5051649" y="485757"/>
                  <a:pt x="5051649" y="472295"/>
                </a:cubicBezTo>
                <a:cubicBezTo>
                  <a:pt x="5051649" y="458833"/>
                  <a:pt x="5053674" y="446212"/>
                  <a:pt x="5057723" y="434433"/>
                </a:cubicBezTo>
                <a:cubicBezTo>
                  <a:pt x="5061772" y="422653"/>
                  <a:pt x="5067679" y="412473"/>
                  <a:pt x="5075443" y="403891"/>
                </a:cubicBezTo>
                <a:cubicBezTo>
                  <a:pt x="5083207" y="395309"/>
                  <a:pt x="5092657" y="388578"/>
                  <a:pt x="5103792" y="383698"/>
                </a:cubicBezTo>
                <a:cubicBezTo>
                  <a:pt x="5114927" y="378818"/>
                  <a:pt x="5127751" y="376378"/>
                  <a:pt x="5142265" y="376378"/>
                </a:cubicBezTo>
                <a:close/>
                <a:moveTo>
                  <a:pt x="1608490" y="376378"/>
                </a:moveTo>
                <a:cubicBezTo>
                  <a:pt x="1623004" y="376378"/>
                  <a:pt x="1635829" y="378818"/>
                  <a:pt x="1646964" y="383698"/>
                </a:cubicBezTo>
                <a:cubicBezTo>
                  <a:pt x="1658099" y="388578"/>
                  <a:pt x="1667548" y="395309"/>
                  <a:pt x="1675313" y="403891"/>
                </a:cubicBezTo>
                <a:cubicBezTo>
                  <a:pt x="1683077" y="412473"/>
                  <a:pt x="1688984" y="422653"/>
                  <a:pt x="1693033" y="434433"/>
                </a:cubicBezTo>
                <a:cubicBezTo>
                  <a:pt x="1697082" y="446212"/>
                  <a:pt x="1699107" y="458833"/>
                  <a:pt x="1699107" y="472295"/>
                </a:cubicBezTo>
                <a:cubicBezTo>
                  <a:pt x="1699107" y="485757"/>
                  <a:pt x="1697082" y="498377"/>
                  <a:pt x="1693033" y="510156"/>
                </a:cubicBezTo>
                <a:cubicBezTo>
                  <a:pt x="1688984" y="521936"/>
                  <a:pt x="1683077" y="532116"/>
                  <a:pt x="1675313" y="540698"/>
                </a:cubicBezTo>
                <a:cubicBezTo>
                  <a:pt x="1667548" y="549280"/>
                  <a:pt x="1658099" y="556096"/>
                  <a:pt x="1646964" y="561144"/>
                </a:cubicBezTo>
                <a:cubicBezTo>
                  <a:pt x="1635829" y="566192"/>
                  <a:pt x="1623004" y="568716"/>
                  <a:pt x="1608490" y="568716"/>
                </a:cubicBezTo>
                <a:cubicBezTo>
                  <a:pt x="1593977" y="568716"/>
                  <a:pt x="1581152" y="566192"/>
                  <a:pt x="1570017" y="561144"/>
                </a:cubicBezTo>
                <a:cubicBezTo>
                  <a:pt x="1558882" y="556096"/>
                  <a:pt x="1549433" y="549280"/>
                  <a:pt x="1541668" y="540698"/>
                </a:cubicBezTo>
                <a:cubicBezTo>
                  <a:pt x="1533904" y="532116"/>
                  <a:pt x="1527997" y="521936"/>
                  <a:pt x="1523948" y="510156"/>
                </a:cubicBezTo>
                <a:cubicBezTo>
                  <a:pt x="1519899" y="498377"/>
                  <a:pt x="1517874" y="485757"/>
                  <a:pt x="1517874" y="472295"/>
                </a:cubicBezTo>
                <a:cubicBezTo>
                  <a:pt x="1517874" y="458833"/>
                  <a:pt x="1519899" y="446212"/>
                  <a:pt x="1523948" y="434433"/>
                </a:cubicBezTo>
                <a:cubicBezTo>
                  <a:pt x="1527997" y="422653"/>
                  <a:pt x="1533904" y="412473"/>
                  <a:pt x="1541668" y="403891"/>
                </a:cubicBezTo>
                <a:cubicBezTo>
                  <a:pt x="1549433" y="395309"/>
                  <a:pt x="1558882" y="388578"/>
                  <a:pt x="1570017" y="383698"/>
                </a:cubicBezTo>
                <a:cubicBezTo>
                  <a:pt x="1581152" y="378818"/>
                  <a:pt x="1593977" y="376378"/>
                  <a:pt x="1608490" y="376378"/>
                </a:cubicBezTo>
                <a:close/>
                <a:moveTo>
                  <a:pt x="3758840" y="372844"/>
                </a:moveTo>
                <a:lnTo>
                  <a:pt x="3807303" y="372844"/>
                </a:lnTo>
                <a:cubicBezTo>
                  <a:pt x="3820092" y="372844"/>
                  <a:pt x="3828927" y="375621"/>
                  <a:pt x="3833807" y="381174"/>
                </a:cubicBezTo>
                <a:cubicBezTo>
                  <a:pt x="3838687" y="386727"/>
                  <a:pt x="3841127" y="394383"/>
                  <a:pt x="3841127" y="404143"/>
                </a:cubicBezTo>
                <a:cubicBezTo>
                  <a:pt x="3841127" y="413903"/>
                  <a:pt x="3838518" y="421476"/>
                  <a:pt x="3833302" y="426860"/>
                </a:cubicBezTo>
                <a:cubicBezTo>
                  <a:pt x="3828085" y="432245"/>
                  <a:pt x="3819082" y="434938"/>
                  <a:pt x="3806293" y="434938"/>
                </a:cubicBezTo>
                <a:lnTo>
                  <a:pt x="3758840" y="434938"/>
                </a:lnTo>
                <a:close/>
                <a:moveTo>
                  <a:pt x="4612966" y="300654"/>
                </a:moveTo>
                <a:lnTo>
                  <a:pt x="4612966" y="643935"/>
                </a:lnTo>
                <a:lnTo>
                  <a:pt x="4704844" y="643935"/>
                </a:lnTo>
                <a:lnTo>
                  <a:pt x="4704844" y="509652"/>
                </a:lnTo>
                <a:lnTo>
                  <a:pt x="4823983" y="509652"/>
                </a:lnTo>
                <a:lnTo>
                  <a:pt x="4823983" y="643935"/>
                </a:lnTo>
                <a:lnTo>
                  <a:pt x="4915861" y="643935"/>
                </a:lnTo>
                <a:lnTo>
                  <a:pt x="4915861" y="300654"/>
                </a:lnTo>
                <a:lnTo>
                  <a:pt x="4823983" y="300654"/>
                </a:lnTo>
                <a:lnTo>
                  <a:pt x="4823983" y="432413"/>
                </a:lnTo>
                <a:lnTo>
                  <a:pt x="4704844" y="432413"/>
                </a:lnTo>
                <a:lnTo>
                  <a:pt x="4704844" y="300654"/>
                </a:lnTo>
                <a:close/>
                <a:moveTo>
                  <a:pt x="4338760" y="300654"/>
                </a:moveTo>
                <a:lnTo>
                  <a:pt x="4338760" y="643935"/>
                </a:lnTo>
                <a:lnTo>
                  <a:pt x="4430638" y="643935"/>
                </a:lnTo>
                <a:lnTo>
                  <a:pt x="4430638" y="300654"/>
                </a:lnTo>
                <a:close/>
                <a:moveTo>
                  <a:pt x="3669991" y="300654"/>
                </a:moveTo>
                <a:lnTo>
                  <a:pt x="3669991" y="643935"/>
                </a:lnTo>
                <a:lnTo>
                  <a:pt x="3814371" y="643935"/>
                </a:lnTo>
                <a:cubicBezTo>
                  <a:pt x="3857449" y="643935"/>
                  <a:pt x="3890095" y="635269"/>
                  <a:pt x="3912307" y="617937"/>
                </a:cubicBezTo>
                <a:cubicBezTo>
                  <a:pt x="3934519" y="600604"/>
                  <a:pt x="3945625" y="576120"/>
                  <a:pt x="3945625" y="544485"/>
                </a:cubicBezTo>
                <a:cubicBezTo>
                  <a:pt x="3945625" y="532369"/>
                  <a:pt x="3943859" y="521683"/>
                  <a:pt x="3940325" y="512428"/>
                </a:cubicBezTo>
                <a:cubicBezTo>
                  <a:pt x="3936791" y="503173"/>
                  <a:pt x="3932163" y="495264"/>
                  <a:pt x="3926442" y="488701"/>
                </a:cubicBezTo>
                <a:cubicBezTo>
                  <a:pt x="3920721" y="482139"/>
                  <a:pt x="3914158" y="476838"/>
                  <a:pt x="3906754" y="472799"/>
                </a:cubicBezTo>
                <a:cubicBezTo>
                  <a:pt x="3899349" y="468761"/>
                  <a:pt x="3891609" y="465564"/>
                  <a:pt x="3883532" y="463208"/>
                </a:cubicBezTo>
                <a:cubicBezTo>
                  <a:pt x="3897330" y="458159"/>
                  <a:pt x="3908689" y="449746"/>
                  <a:pt x="3917607" y="437966"/>
                </a:cubicBezTo>
                <a:cubicBezTo>
                  <a:pt x="3926526" y="426187"/>
                  <a:pt x="3930985" y="410033"/>
                  <a:pt x="3930985" y="389503"/>
                </a:cubicBezTo>
                <a:cubicBezTo>
                  <a:pt x="3930985" y="360560"/>
                  <a:pt x="3920889" y="338516"/>
                  <a:pt x="3900696" y="323371"/>
                </a:cubicBezTo>
                <a:cubicBezTo>
                  <a:pt x="3880503" y="308226"/>
                  <a:pt x="3853242" y="300654"/>
                  <a:pt x="3818914" y="300654"/>
                </a:cubicBezTo>
                <a:close/>
                <a:moveTo>
                  <a:pt x="2447257" y="300654"/>
                </a:moveTo>
                <a:lnTo>
                  <a:pt x="2447257" y="511166"/>
                </a:lnTo>
                <a:cubicBezTo>
                  <a:pt x="2447257" y="534388"/>
                  <a:pt x="2450959" y="554581"/>
                  <a:pt x="2458363" y="571745"/>
                </a:cubicBezTo>
                <a:cubicBezTo>
                  <a:pt x="2465767" y="588909"/>
                  <a:pt x="2476116" y="603213"/>
                  <a:pt x="2489410" y="614655"/>
                </a:cubicBezTo>
                <a:cubicBezTo>
                  <a:pt x="2502704" y="626098"/>
                  <a:pt x="2518438" y="634680"/>
                  <a:pt x="2536611" y="640401"/>
                </a:cubicBezTo>
                <a:cubicBezTo>
                  <a:pt x="2554785" y="646123"/>
                  <a:pt x="2574641" y="648983"/>
                  <a:pt x="2596181" y="648983"/>
                </a:cubicBezTo>
                <a:cubicBezTo>
                  <a:pt x="2617720" y="648983"/>
                  <a:pt x="2637576" y="646123"/>
                  <a:pt x="2655750" y="640401"/>
                </a:cubicBezTo>
                <a:cubicBezTo>
                  <a:pt x="2673924" y="634680"/>
                  <a:pt x="2689657" y="626098"/>
                  <a:pt x="2702951" y="614655"/>
                </a:cubicBezTo>
                <a:cubicBezTo>
                  <a:pt x="2716245" y="603213"/>
                  <a:pt x="2726593" y="588909"/>
                  <a:pt x="2733998" y="571745"/>
                </a:cubicBezTo>
                <a:cubicBezTo>
                  <a:pt x="2741402" y="554581"/>
                  <a:pt x="2745104" y="534388"/>
                  <a:pt x="2745104" y="511166"/>
                </a:cubicBezTo>
                <a:lnTo>
                  <a:pt x="2745104" y="300654"/>
                </a:lnTo>
                <a:lnTo>
                  <a:pt x="2653226" y="300654"/>
                </a:lnTo>
                <a:lnTo>
                  <a:pt x="2653226" y="509762"/>
                </a:lnTo>
                <a:cubicBezTo>
                  <a:pt x="2653226" y="529250"/>
                  <a:pt x="2648598" y="544285"/>
                  <a:pt x="2639343" y="554865"/>
                </a:cubicBezTo>
                <a:cubicBezTo>
                  <a:pt x="2630088" y="565445"/>
                  <a:pt x="2615700" y="570735"/>
                  <a:pt x="2596181" y="570735"/>
                </a:cubicBezTo>
                <a:cubicBezTo>
                  <a:pt x="2576661" y="570735"/>
                  <a:pt x="2562273" y="565445"/>
                  <a:pt x="2553018" y="554865"/>
                </a:cubicBezTo>
                <a:cubicBezTo>
                  <a:pt x="2543763" y="544285"/>
                  <a:pt x="2539135" y="529250"/>
                  <a:pt x="2539135" y="509762"/>
                </a:cubicBezTo>
                <a:lnTo>
                  <a:pt x="2539135" y="300654"/>
                </a:lnTo>
                <a:close/>
                <a:moveTo>
                  <a:pt x="2107891" y="300654"/>
                </a:moveTo>
                <a:lnTo>
                  <a:pt x="2107891" y="643935"/>
                </a:lnTo>
                <a:lnTo>
                  <a:pt x="2240439" y="643935"/>
                </a:lnTo>
                <a:cubicBezTo>
                  <a:pt x="2264971" y="643935"/>
                  <a:pt x="2287819" y="639981"/>
                  <a:pt x="2308985" y="632072"/>
                </a:cubicBezTo>
                <a:cubicBezTo>
                  <a:pt x="2330151" y="624163"/>
                  <a:pt x="2348545" y="612804"/>
                  <a:pt x="2364168" y="597996"/>
                </a:cubicBezTo>
                <a:cubicBezTo>
                  <a:pt x="2379792" y="583188"/>
                  <a:pt x="2391972" y="565182"/>
                  <a:pt x="2400709" y="543980"/>
                </a:cubicBezTo>
                <a:cubicBezTo>
                  <a:pt x="2409446" y="522777"/>
                  <a:pt x="2413815" y="498882"/>
                  <a:pt x="2413815" y="472295"/>
                </a:cubicBezTo>
                <a:cubicBezTo>
                  <a:pt x="2413815" y="445707"/>
                  <a:pt x="2409446" y="421812"/>
                  <a:pt x="2400709" y="400609"/>
                </a:cubicBezTo>
                <a:cubicBezTo>
                  <a:pt x="2391972" y="379407"/>
                  <a:pt x="2379792" y="361401"/>
                  <a:pt x="2364168" y="346593"/>
                </a:cubicBezTo>
                <a:cubicBezTo>
                  <a:pt x="2348545" y="331785"/>
                  <a:pt x="2330151" y="320426"/>
                  <a:pt x="2308985" y="312517"/>
                </a:cubicBezTo>
                <a:cubicBezTo>
                  <a:pt x="2287819" y="304609"/>
                  <a:pt x="2264971" y="300654"/>
                  <a:pt x="2240439" y="300654"/>
                </a:cubicBezTo>
                <a:close/>
                <a:moveTo>
                  <a:pt x="1833685" y="300654"/>
                </a:moveTo>
                <a:lnTo>
                  <a:pt x="1833685" y="643935"/>
                </a:lnTo>
                <a:lnTo>
                  <a:pt x="1925563" y="643935"/>
                </a:lnTo>
                <a:lnTo>
                  <a:pt x="1925563" y="300654"/>
                </a:lnTo>
                <a:close/>
                <a:moveTo>
                  <a:pt x="5521937" y="296615"/>
                </a:moveTo>
                <a:cubicBezTo>
                  <a:pt x="5499051" y="296615"/>
                  <a:pt x="5477107" y="300906"/>
                  <a:pt x="5456104" y="309489"/>
                </a:cubicBezTo>
                <a:cubicBezTo>
                  <a:pt x="5435101" y="318071"/>
                  <a:pt x="5416650" y="330102"/>
                  <a:pt x="5400751" y="345583"/>
                </a:cubicBezTo>
                <a:cubicBezTo>
                  <a:pt x="5384851" y="361065"/>
                  <a:pt x="5372215" y="379575"/>
                  <a:pt x="5362841" y="401114"/>
                </a:cubicBezTo>
                <a:cubicBezTo>
                  <a:pt x="5353469" y="422653"/>
                  <a:pt x="5348781" y="446380"/>
                  <a:pt x="5348781" y="472295"/>
                </a:cubicBezTo>
                <a:cubicBezTo>
                  <a:pt x="5348781" y="498209"/>
                  <a:pt x="5353551" y="521936"/>
                  <a:pt x="5363090" y="543475"/>
                </a:cubicBezTo>
                <a:cubicBezTo>
                  <a:pt x="5372629" y="565014"/>
                  <a:pt x="5385517" y="583608"/>
                  <a:pt x="5401753" y="599258"/>
                </a:cubicBezTo>
                <a:cubicBezTo>
                  <a:pt x="5417988" y="614908"/>
                  <a:pt x="5436861" y="627023"/>
                  <a:pt x="5458372" y="635605"/>
                </a:cubicBezTo>
                <a:cubicBezTo>
                  <a:pt x="5479882" y="644188"/>
                  <a:pt x="5502753" y="648479"/>
                  <a:pt x="5526985" y="648479"/>
                </a:cubicBezTo>
                <a:cubicBezTo>
                  <a:pt x="5561986" y="648479"/>
                  <a:pt x="5591603" y="642000"/>
                  <a:pt x="5615833" y="629043"/>
                </a:cubicBezTo>
                <a:cubicBezTo>
                  <a:pt x="5640065" y="616086"/>
                  <a:pt x="5660763" y="595304"/>
                  <a:pt x="5677927" y="566697"/>
                </a:cubicBezTo>
                <a:lnTo>
                  <a:pt x="5607252" y="521263"/>
                </a:lnTo>
                <a:cubicBezTo>
                  <a:pt x="5599847" y="535061"/>
                  <a:pt x="5590088" y="546420"/>
                  <a:pt x="5577972" y="555338"/>
                </a:cubicBezTo>
                <a:cubicBezTo>
                  <a:pt x="5565857" y="564257"/>
                  <a:pt x="5548692" y="568716"/>
                  <a:pt x="5526480" y="568716"/>
                </a:cubicBezTo>
                <a:cubicBezTo>
                  <a:pt x="5513355" y="568716"/>
                  <a:pt x="5501575" y="566192"/>
                  <a:pt x="5491142" y="561144"/>
                </a:cubicBezTo>
                <a:cubicBezTo>
                  <a:pt x="5480709" y="556096"/>
                  <a:pt x="5471875" y="549280"/>
                  <a:pt x="5464639" y="540698"/>
                </a:cubicBezTo>
                <a:cubicBezTo>
                  <a:pt x="5457403" y="532116"/>
                  <a:pt x="5451850" y="521936"/>
                  <a:pt x="5447979" y="510156"/>
                </a:cubicBezTo>
                <a:cubicBezTo>
                  <a:pt x="5444109" y="498377"/>
                  <a:pt x="5442174" y="485757"/>
                  <a:pt x="5442174" y="472295"/>
                </a:cubicBezTo>
                <a:cubicBezTo>
                  <a:pt x="5442174" y="458833"/>
                  <a:pt x="5444025" y="446212"/>
                  <a:pt x="5447727" y="434433"/>
                </a:cubicBezTo>
                <a:cubicBezTo>
                  <a:pt x="5451429" y="422653"/>
                  <a:pt x="5456814" y="412473"/>
                  <a:pt x="5463881" y="403891"/>
                </a:cubicBezTo>
                <a:cubicBezTo>
                  <a:pt x="5470949" y="395309"/>
                  <a:pt x="5479447" y="388578"/>
                  <a:pt x="5489375" y="383698"/>
                </a:cubicBezTo>
                <a:cubicBezTo>
                  <a:pt x="5499303" y="378818"/>
                  <a:pt x="5510662" y="376378"/>
                  <a:pt x="5523451" y="376378"/>
                </a:cubicBezTo>
                <a:cubicBezTo>
                  <a:pt x="5534221" y="376378"/>
                  <a:pt x="5543728" y="377556"/>
                  <a:pt x="5551973" y="379912"/>
                </a:cubicBezTo>
                <a:cubicBezTo>
                  <a:pt x="5560219" y="382267"/>
                  <a:pt x="5567455" y="385381"/>
                  <a:pt x="5573681" y="389251"/>
                </a:cubicBezTo>
                <a:cubicBezTo>
                  <a:pt x="5579907" y="393121"/>
                  <a:pt x="5585207" y="397496"/>
                  <a:pt x="5589583" y="402376"/>
                </a:cubicBezTo>
                <a:cubicBezTo>
                  <a:pt x="5593959" y="407256"/>
                  <a:pt x="5597828" y="412220"/>
                  <a:pt x="5601194" y="417269"/>
                </a:cubicBezTo>
                <a:lnTo>
                  <a:pt x="5670355" y="370320"/>
                </a:lnTo>
                <a:cubicBezTo>
                  <a:pt x="5663287" y="359887"/>
                  <a:pt x="5655042" y="350127"/>
                  <a:pt x="5645619" y="341040"/>
                </a:cubicBezTo>
                <a:cubicBezTo>
                  <a:pt x="5636195" y="331953"/>
                  <a:pt x="5625425" y="324128"/>
                  <a:pt x="5613310" y="317566"/>
                </a:cubicBezTo>
                <a:cubicBezTo>
                  <a:pt x="5601194" y="311003"/>
                  <a:pt x="5587563" y="305871"/>
                  <a:pt x="5572419" y="302169"/>
                </a:cubicBezTo>
                <a:cubicBezTo>
                  <a:pt x="5557274" y="298467"/>
                  <a:pt x="5540447" y="296615"/>
                  <a:pt x="5521937" y="296615"/>
                </a:cubicBezTo>
                <a:close/>
                <a:moveTo>
                  <a:pt x="5142265" y="296615"/>
                </a:moveTo>
                <a:cubicBezTo>
                  <a:pt x="5117392" y="296615"/>
                  <a:pt x="5093865" y="300906"/>
                  <a:pt x="5071685" y="309489"/>
                </a:cubicBezTo>
                <a:cubicBezTo>
                  <a:pt x="5049503" y="318071"/>
                  <a:pt x="5030011" y="330102"/>
                  <a:pt x="5013207" y="345583"/>
                </a:cubicBezTo>
                <a:cubicBezTo>
                  <a:pt x="4996404" y="361065"/>
                  <a:pt x="4983044" y="379575"/>
                  <a:pt x="4973129" y="401114"/>
                </a:cubicBezTo>
                <a:cubicBezTo>
                  <a:pt x="4963214" y="422653"/>
                  <a:pt x="4958257" y="446380"/>
                  <a:pt x="4958257" y="472295"/>
                </a:cubicBezTo>
                <a:cubicBezTo>
                  <a:pt x="4958257" y="498209"/>
                  <a:pt x="4963214" y="521936"/>
                  <a:pt x="4973129" y="543475"/>
                </a:cubicBezTo>
                <a:cubicBezTo>
                  <a:pt x="4983044" y="565014"/>
                  <a:pt x="4996404" y="583608"/>
                  <a:pt x="5013207" y="599258"/>
                </a:cubicBezTo>
                <a:cubicBezTo>
                  <a:pt x="5030011" y="614908"/>
                  <a:pt x="5049503" y="627023"/>
                  <a:pt x="5071685" y="635605"/>
                </a:cubicBezTo>
                <a:cubicBezTo>
                  <a:pt x="5093865" y="644188"/>
                  <a:pt x="5117392" y="648479"/>
                  <a:pt x="5142265" y="648479"/>
                </a:cubicBezTo>
                <a:cubicBezTo>
                  <a:pt x="5166802" y="648479"/>
                  <a:pt x="5190245" y="644188"/>
                  <a:pt x="5212593" y="635605"/>
                </a:cubicBezTo>
                <a:cubicBezTo>
                  <a:pt x="5234943" y="627023"/>
                  <a:pt x="5254519" y="614908"/>
                  <a:pt x="5271323" y="599258"/>
                </a:cubicBezTo>
                <a:cubicBezTo>
                  <a:pt x="5288127" y="583608"/>
                  <a:pt x="5301486" y="565014"/>
                  <a:pt x="5311401" y="543475"/>
                </a:cubicBezTo>
                <a:cubicBezTo>
                  <a:pt x="5321316" y="521936"/>
                  <a:pt x="5326274" y="498209"/>
                  <a:pt x="5326274" y="472295"/>
                </a:cubicBezTo>
                <a:cubicBezTo>
                  <a:pt x="5326274" y="446380"/>
                  <a:pt x="5321316" y="422653"/>
                  <a:pt x="5311401" y="401114"/>
                </a:cubicBezTo>
                <a:cubicBezTo>
                  <a:pt x="5301486" y="379575"/>
                  <a:pt x="5288127" y="361065"/>
                  <a:pt x="5271323" y="345583"/>
                </a:cubicBezTo>
                <a:cubicBezTo>
                  <a:pt x="5254519" y="330102"/>
                  <a:pt x="5234943" y="318071"/>
                  <a:pt x="5212593" y="309489"/>
                </a:cubicBezTo>
                <a:cubicBezTo>
                  <a:pt x="5190245" y="300906"/>
                  <a:pt x="5166802" y="296615"/>
                  <a:pt x="5142265" y="296615"/>
                </a:cubicBezTo>
                <a:close/>
                <a:moveTo>
                  <a:pt x="3349799" y="296615"/>
                </a:moveTo>
                <a:cubicBezTo>
                  <a:pt x="3324894" y="296615"/>
                  <a:pt x="3301433" y="300906"/>
                  <a:pt x="3279415" y="309489"/>
                </a:cubicBezTo>
                <a:cubicBezTo>
                  <a:pt x="3257397" y="318071"/>
                  <a:pt x="3238103" y="330102"/>
                  <a:pt x="3221533" y="345583"/>
                </a:cubicBezTo>
                <a:cubicBezTo>
                  <a:pt x="3204963" y="361065"/>
                  <a:pt x="3191825" y="379575"/>
                  <a:pt x="3182118" y="401114"/>
                </a:cubicBezTo>
                <a:cubicBezTo>
                  <a:pt x="3172410" y="422653"/>
                  <a:pt x="3167557" y="446380"/>
                  <a:pt x="3167557" y="472295"/>
                </a:cubicBezTo>
                <a:cubicBezTo>
                  <a:pt x="3167557" y="498209"/>
                  <a:pt x="3172437" y="521936"/>
                  <a:pt x="3182197" y="543475"/>
                </a:cubicBezTo>
                <a:cubicBezTo>
                  <a:pt x="3191957" y="565014"/>
                  <a:pt x="3205250" y="583608"/>
                  <a:pt x="3222078" y="599258"/>
                </a:cubicBezTo>
                <a:cubicBezTo>
                  <a:pt x="3238905" y="614908"/>
                  <a:pt x="3258509" y="627023"/>
                  <a:pt x="3280890" y="635605"/>
                </a:cubicBezTo>
                <a:cubicBezTo>
                  <a:pt x="3303270" y="644188"/>
                  <a:pt x="3327081" y="648479"/>
                  <a:pt x="3352323" y="648479"/>
                </a:cubicBezTo>
                <a:cubicBezTo>
                  <a:pt x="3371506" y="648479"/>
                  <a:pt x="3388586" y="647216"/>
                  <a:pt x="3403562" y="644692"/>
                </a:cubicBezTo>
                <a:cubicBezTo>
                  <a:pt x="3418539" y="642168"/>
                  <a:pt x="3431917" y="638803"/>
                  <a:pt x="3443696" y="634596"/>
                </a:cubicBezTo>
                <a:cubicBezTo>
                  <a:pt x="3455475" y="630389"/>
                  <a:pt x="3466076" y="625425"/>
                  <a:pt x="3475500" y="619703"/>
                </a:cubicBezTo>
                <a:cubicBezTo>
                  <a:pt x="3484923" y="613982"/>
                  <a:pt x="3493673" y="607756"/>
                  <a:pt x="3501751" y="601025"/>
                </a:cubicBezTo>
                <a:lnTo>
                  <a:pt x="3501751" y="452606"/>
                </a:lnTo>
                <a:lnTo>
                  <a:pt x="3351818" y="452606"/>
                </a:lnTo>
                <a:lnTo>
                  <a:pt x="3351818" y="523282"/>
                </a:lnTo>
                <a:lnTo>
                  <a:pt x="3419969" y="523282"/>
                </a:lnTo>
                <a:lnTo>
                  <a:pt x="3419969" y="557610"/>
                </a:lnTo>
                <a:cubicBezTo>
                  <a:pt x="3412544" y="561312"/>
                  <a:pt x="3403766" y="564509"/>
                  <a:pt x="3393635" y="567202"/>
                </a:cubicBezTo>
                <a:cubicBezTo>
                  <a:pt x="3383505" y="569894"/>
                  <a:pt x="3369999" y="571240"/>
                  <a:pt x="3353119" y="571240"/>
                </a:cubicBezTo>
                <a:cubicBezTo>
                  <a:pt x="3337927" y="571240"/>
                  <a:pt x="3324591" y="568632"/>
                  <a:pt x="3313112" y="563415"/>
                </a:cubicBezTo>
                <a:cubicBezTo>
                  <a:pt x="3301632" y="558199"/>
                  <a:pt x="3292011" y="551047"/>
                  <a:pt x="3284246" y="541960"/>
                </a:cubicBezTo>
                <a:cubicBezTo>
                  <a:pt x="3276482" y="532874"/>
                  <a:pt x="3270658" y="522356"/>
                  <a:pt x="3266775" y="510409"/>
                </a:cubicBezTo>
                <a:cubicBezTo>
                  <a:pt x="3262891" y="498461"/>
                  <a:pt x="3260949" y="485757"/>
                  <a:pt x="3260949" y="472295"/>
                </a:cubicBezTo>
                <a:cubicBezTo>
                  <a:pt x="3260949" y="458833"/>
                  <a:pt x="3262884" y="446212"/>
                  <a:pt x="3266755" y="434433"/>
                </a:cubicBezTo>
                <a:cubicBezTo>
                  <a:pt x="3270625" y="422653"/>
                  <a:pt x="3276178" y="412473"/>
                  <a:pt x="3283414" y="403891"/>
                </a:cubicBezTo>
                <a:cubicBezTo>
                  <a:pt x="3290650" y="395309"/>
                  <a:pt x="3299653" y="388578"/>
                  <a:pt x="3310422" y="383698"/>
                </a:cubicBezTo>
                <a:cubicBezTo>
                  <a:pt x="3321191" y="378818"/>
                  <a:pt x="3333644" y="376378"/>
                  <a:pt x="3347779" y="376378"/>
                </a:cubicBezTo>
                <a:cubicBezTo>
                  <a:pt x="3364943" y="376378"/>
                  <a:pt x="3379667" y="379743"/>
                  <a:pt x="3391951" y="386474"/>
                </a:cubicBezTo>
                <a:cubicBezTo>
                  <a:pt x="3404235" y="393205"/>
                  <a:pt x="3414753" y="402124"/>
                  <a:pt x="3423503" y="413230"/>
                </a:cubicBezTo>
                <a:lnTo>
                  <a:pt x="3487616" y="357699"/>
                </a:lnTo>
                <a:cubicBezTo>
                  <a:pt x="3472471" y="338516"/>
                  <a:pt x="3453371" y="323539"/>
                  <a:pt x="3430318" y="312770"/>
                </a:cubicBezTo>
                <a:cubicBezTo>
                  <a:pt x="3407264" y="302000"/>
                  <a:pt x="3380424" y="296615"/>
                  <a:pt x="3349799" y="296615"/>
                </a:cubicBezTo>
                <a:close/>
                <a:moveTo>
                  <a:pt x="1608490" y="296615"/>
                </a:moveTo>
                <a:cubicBezTo>
                  <a:pt x="1583617" y="296615"/>
                  <a:pt x="1560090" y="300906"/>
                  <a:pt x="1537910" y="309489"/>
                </a:cubicBezTo>
                <a:cubicBezTo>
                  <a:pt x="1515729" y="318071"/>
                  <a:pt x="1496237" y="330102"/>
                  <a:pt x="1479433" y="345583"/>
                </a:cubicBezTo>
                <a:cubicBezTo>
                  <a:pt x="1462629" y="361065"/>
                  <a:pt x="1449269" y="379575"/>
                  <a:pt x="1439354" y="401114"/>
                </a:cubicBezTo>
                <a:cubicBezTo>
                  <a:pt x="1429439" y="422653"/>
                  <a:pt x="1424482" y="446380"/>
                  <a:pt x="1424482" y="472295"/>
                </a:cubicBezTo>
                <a:cubicBezTo>
                  <a:pt x="1424482" y="498209"/>
                  <a:pt x="1429439" y="521936"/>
                  <a:pt x="1439354" y="543475"/>
                </a:cubicBezTo>
                <a:cubicBezTo>
                  <a:pt x="1449269" y="565014"/>
                  <a:pt x="1462629" y="583608"/>
                  <a:pt x="1479433" y="599258"/>
                </a:cubicBezTo>
                <a:cubicBezTo>
                  <a:pt x="1496237" y="614908"/>
                  <a:pt x="1515729" y="627023"/>
                  <a:pt x="1537910" y="635605"/>
                </a:cubicBezTo>
                <a:cubicBezTo>
                  <a:pt x="1560090" y="644188"/>
                  <a:pt x="1583617" y="648479"/>
                  <a:pt x="1608490" y="648479"/>
                </a:cubicBezTo>
                <a:cubicBezTo>
                  <a:pt x="1633027" y="648479"/>
                  <a:pt x="1656470" y="644188"/>
                  <a:pt x="1678819" y="635605"/>
                </a:cubicBezTo>
                <a:cubicBezTo>
                  <a:pt x="1701168" y="627023"/>
                  <a:pt x="1720744" y="614908"/>
                  <a:pt x="1737548" y="599258"/>
                </a:cubicBezTo>
                <a:cubicBezTo>
                  <a:pt x="1754352" y="583608"/>
                  <a:pt x="1767711" y="565014"/>
                  <a:pt x="1777627" y="543475"/>
                </a:cubicBezTo>
                <a:cubicBezTo>
                  <a:pt x="1787542" y="521936"/>
                  <a:pt x="1792499" y="498209"/>
                  <a:pt x="1792499" y="472295"/>
                </a:cubicBezTo>
                <a:cubicBezTo>
                  <a:pt x="1792499" y="446380"/>
                  <a:pt x="1787542" y="422653"/>
                  <a:pt x="1777627" y="401114"/>
                </a:cubicBezTo>
                <a:cubicBezTo>
                  <a:pt x="1767711" y="379575"/>
                  <a:pt x="1754352" y="361065"/>
                  <a:pt x="1737548" y="345583"/>
                </a:cubicBezTo>
                <a:cubicBezTo>
                  <a:pt x="1720744" y="330102"/>
                  <a:pt x="1701168" y="318071"/>
                  <a:pt x="1678819" y="309489"/>
                </a:cubicBezTo>
                <a:cubicBezTo>
                  <a:pt x="1656470" y="300906"/>
                  <a:pt x="1633027" y="296615"/>
                  <a:pt x="1608490" y="296615"/>
                </a:cubicBezTo>
                <a:close/>
                <a:moveTo>
                  <a:pt x="2804730" y="292577"/>
                </a:moveTo>
                <a:cubicBezTo>
                  <a:pt x="2803721" y="293250"/>
                  <a:pt x="2803216" y="294428"/>
                  <a:pt x="2803216" y="296111"/>
                </a:cubicBezTo>
                <a:lnTo>
                  <a:pt x="2803216" y="643935"/>
                </a:lnTo>
                <a:lnTo>
                  <a:pt x="2889541" y="643935"/>
                </a:lnTo>
                <a:lnTo>
                  <a:pt x="2889541" y="472799"/>
                </a:lnTo>
                <a:lnTo>
                  <a:pt x="3105101" y="649993"/>
                </a:lnTo>
                <a:cubicBezTo>
                  <a:pt x="3107794" y="652349"/>
                  <a:pt x="3109645" y="653274"/>
                  <a:pt x="3110654" y="652770"/>
                </a:cubicBezTo>
                <a:cubicBezTo>
                  <a:pt x="3111664" y="652265"/>
                  <a:pt x="3112169" y="651003"/>
                  <a:pt x="3112169" y="648983"/>
                </a:cubicBezTo>
                <a:lnTo>
                  <a:pt x="3112169" y="300654"/>
                </a:lnTo>
                <a:lnTo>
                  <a:pt x="3025844" y="300654"/>
                </a:lnTo>
                <a:lnTo>
                  <a:pt x="3025844" y="472799"/>
                </a:lnTo>
                <a:lnTo>
                  <a:pt x="2810283" y="295101"/>
                </a:lnTo>
                <a:cubicBezTo>
                  <a:pt x="2807591" y="292745"/>
                  <a:pt x="2805740" y="291904"/>
                  <a:pt x="2804730" y="292577"/>
                </a:cubicBezTo>
                <a:close/>
                <a:moveTo>
                  <a:pt x="1061655" y="292577"/>
                </a:moveTo>
                <a:cubicBezTo>
                  <a:pt x="1060646" y="293250"/>
                  <a:pt x="1060141" y="294428"/>
                  <a:pt x="1060141" y="296111"/>
                </a:cubicBezTo>
                <a:lnTo>
                  <a:pt x="1060141" y="643935"/>
                </a:lnTo>
                <a:lnTo>
                  <a:pt x="1146466" y="643935"/>
                </a:lnTo>
                <a:lnTo>
                  <a:pt x="1146466" y="472799"/>
                </a:lnTo>
                <a:lnTo>
                  <a:pt x="1362026" y="649993"/>
                </a:lnTo>
                <a:cubicBezTo>
                  <a:pt x="1364719" y="652349"/>
                  <a:pt x="1366570" y="653274"/>
                  <a:pt x="1367579" y="652770"/>
                </a:cubicBezTo>
                <a:cubicBezTo>
                  <a:pt x="1368589" y="652265"/>
                  <a:pt x="1369094" y="651003"/>
                  <a:pt x="1369094" y="648983"/>
                </a:cubicBezTo>
                <a:lnTo>
                  <a:pt x="1369094" y="300654"/>
                </a:lnTo>
                <a:lnTo>
                  <a:pt x="1282769" y="300654"/>
                </a:lnTo>
                <a:lnTo>
                  <a:pt x="1282769" y="472799"/>
                </a:lnTo>
                <a:lnTo>
                  <a:pt x="1067209" y="295101"/>
                </a:lnTo>
                <a:cubicBezTo>
                  <a:pt x="1064516" y="292745"/>
                  <a:pt x="1062665" y="291904"/>
                  <a:pt x="1061655" y="292577"/>
                </a:cubicBezTo>
                <a:close/>
                <a:moveTo>
                  <a:pt x="4136201" y="292072"/>
                </a:moveTo>
                <a:cubicBezTo>
                  <a:pt x="4134855" y="292072"/>
                  <a:pt x="4133846" y="292913"/>
                  <a:pt x="4133173" y="294596"/>
                </a:cubicBezTo>
                <a:lnTo>
                  <a:pt x="3966075" y="643935"/>
                </a:lnTo>
                <a:lnTo>
                  <a:pt x="4055934" y="643935"/>
                </a:lnTo>
                <a:lnTo>
                  <a:pt x="4073098" y="602539"/>
                </a:lnTo>
                <a:lnTo>
                  <a:pt x="4192742" y="602539"/>
                </a:lnTo>
                <a:lnTo>
                  <a:pt x="4210915" y="643935"/>
                </a:lnTo>
                <a:lnTo>
                  <a:pt x="4305823" y="643935"/>
                </a:lnTo>
                <a:lnTo>
                  <a:pt x="4139230" y="294596"/>
                </a:lnTo>
                <a:cubicBezTo>
                  <a:pt x="4138557" y="292913"/>
                  <a:pt x="4137547" y="292072"/>
                  <a:pt x="4136201" y="292072"/>
                </a:cubicBezTo>
                <a:close/>
                <a:moveTo>
                  <a:pt x="4054420" y="187573"/>
                </a:moveTo>
                <a:lnTo>
                  <a:pt x="4102378" y="279451"/>
                </a:lnTo>
                <a:lnTo>
                  <a:pt x="4169520" y="279451"/>
                </a:lnTo>
                <a:lnTo>
                  <a:pt x="4149327" y="187573"/>
                </a:lnTo>
                <a:close/>
                <a:moveTo>
                  <a:pt x="1608364" y="171924"/>
                </a:moveTo>
                <a:cubicBezTo>
                  <a:pt x="1607607" y="171924"/>
                  <a:pt x="1606892" y="172428"/>
                  <a:pt x="1606219" y="173438"/>
                </a:cubicBezTo>
                <a:lnTo>
                  <a:pt x="1525447" y="279451"/>
                </a:lnTo>
                <a:lnTo>
                  <a:pt x="1589560" y="279451"/>
                </a:lnTo>
                <a:lnTo>
                  <a:pt x="1608743" y="259763"/>
                </a:lnTo>
                <a:lnTo>
                  <a:pt x="1627421" y="279451"/>
                </a:lnTo>
                <a:lnTo>
                  <a:pt x="1691534" y="279451"/>
                </a:lnTo>
                <a:lnTo>
                  <a:pt x="1610762" y="173438"/>
                </a:lnTo>
                <a:cubicBezTo>
                  <a:pt x="1609921" y="172428"/>
                  <a:pt x="1609121" y="171924"/>
                  <a:pt x="1608364" y="171924"/>
                </a:cubicBezTo>
                <a:close/>
                <a:moveTo>
                  <a:pt x="0" y="30142"/>
                </a:moveTo>
                <a:lnTo>
                  <a:pt x="245785" y="30142"/>
                </a:lnTo>
                <a:lnTo>
                  <a:pt x="491570" y="474830"/>
                </a:lnTo>
                <a:lnTo>
                  <a:pt x="245785" y="919518"/>
                </a:lnTo>
                <a:lnTo>
                  <a:pt x="0" y="919518"/>
                </a:lnTo>
                <a:lnTo>
                  <a:pt x="245785" y="474830"/>
                </a:lnTo>
                <a:close/>
                <a:moveTo>
                  <a:pt x="657234" y="0"/>
                </a:moveTo>
                <a:lnTo>
                  <a:pt x="5764748" y="0"/>
                </a:lnTo>
                <a:lnTo>
                  <a:pt x="6208084" y="443337"/>
                </a:lnTo>
                <a:lnTo>
                  <a:pt x="5764748" y="886673"/>
                </a:lnTo>
                <a:lnTo>
                  <a:pt x="658728" y="886673"/>
                </a:lnTo>
                <a:lnTo>
                  <a:pt x="903019" y="444688"/>
                </a:lnTo>
                <a:close/>
                <a:moveTo>
                  <a:pt x="411449" y="0"/>
                </a:moveTo>
                <a:lnTo>
                  <a:pt x="643967" y="0"/>
                </a:lnTo>
                <a:lnTo>
                  <a:pt x="643967" y="420685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74000">
                <a:srgbClr val="93E3FF"/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3600" dirty="0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BB85253-58D7-4DC4-A0AA-D3B1647DEF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81" t="35044" r="38081" b="36434"/>
          <a:stretch/>
        </p:blipFill>
        <p:spPr>
          <a:xfrm>
            <a:off x="8040577" y="1615717"/>
            <a:ext cx="3211032" cy="19560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FCA1350-3752-4304-AB72-99CEBDC0CF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17" t="34350" r="39334" b="20001"/>
          <a:stretch/>
        </p:blipFill>
        <p:spPr>
          <a:xfrm>
            <a:off x="9437551" y="3938209"/>
            <a:ext cx="2519680" cy="244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B59C5D4C-0FCB-48CE-9905-18AA704B62EB}"/>
              </a:ext>
            </a:extLst>
          </p:cNvPr>
          <p:cNvSpPr/>
          <p:nvPr/>
        </p:nvSpPr>
        <p:spPr>
          <a:xfrm>
            <a:off x="973229" y="71120"/>
            <a:ext cx="6049925" cy="73192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 Hệ thống kinh, vĩ tuyến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4739B9E-C354-43E8-BA9F-DC9236E5280D}"/>
              </a:ext>
            </a:extLst>
          </p:cNvPr>
          <p:cNvSpPr txBox="1"/>
          <p:nvPr/>
        </p:nvSpPr>
        <p:spPr>
          <a:xfrm>
            <a:off x="71120" y="10160"/>
            <a:ext cx="884160" cy="847598"/>
          </a:xfrm>
          <a:custGeom>
            <a:avLst/>
            <a:gdLst/>
            <a:ahLst/>
            <a:cxnLst/>
            <a:rect l="l" t="t" r="r" b="b"/>
            <a:pathLst>
              <a:path w="1084522" h="1066326">
                <a:moveTo>
                  <a:pt x="536617" y="304445"/>
                </a:moveTo>
                <a:cubicBezTo>
                  <a:pt x="527092" y="331036"/>
                  <a:pt x="509530" y="354303"/>
                  <a:pt x="483931" y="374246"/>
                </a:cubicBezTo>
                <a:cubicBezTo>
                  <a:pt x="458333" y="394188"/>
                  <a:pt x="434620" y="407732"/>
                  <a:pt x="412792" y="414876"/>
                </a:cubicBezTo>
                <a:lnTo>
                  <a:pt x="412792" y="490778"/>
                </a:lnTo>
                <a:cubicBezTo>
                  <a:pt x="454265" y="477086"/>
                  <a:pt x="490281" y="455952"/>
                  <a:pt x="520841" y="427377"/>
                </a:cubicBezTo>
                <a:lnTo>
                  <a:pt x="520841" y="742595"/>
                </a:lnTo>
                <a:lnTo>
                  <a:pt x="604482" y="742595"/>
                </a:lnTo>
                <a:lnTo>
                  <a:pt x="604482" y="304445"/>
                </a:lnTo>
                <a:close/>
                <a:moveTo>
                  <a:pt x="542261" y="0"/>
                </a:moveTo>
                <a:cubicBezTo>
                  <a:pt x="841743" y="0"/>
                  <a:pt x="1084522" y="238705"/>
                  <a:pt x="1084522" y="533163"/>
                </a:cubicBezTo>
                <a:cubicBezTo>
                  <a:pt x="1084522" y="827621"/>
                  <a:pt x="841743" y="1066326"/>
                  <a:pt x="542261" y="1066326"/>
                </a:cubicBezTo>
                <a:cubicBezTo>
                  <a:pt x="242779" y="1066326"/>
                  <a:pt x="0" y="827621"/>
                  <a:pt x="0" y="533163"/>
                </a:cubicBezTo>
                <a:cubicBezTo>
                  <a:pt x="0" y="238705"/>
                  <a:pt x="242779" y="0"/>
                  <a:pt x="542261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48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0A87B99-D094-4575-847F-D5615FC526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39417" t="26667" r="19750" b="22815"/>
          <a:stretch/>
        </p:blipFill>
        <p:spPr>
          <a:xfrm>
            <a:off x="3328466" y="912683"/>
            <a:ext cx="8501086" cy="59160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66D599B-09D2-4ACC-891C-1CB2EFA1569B}"/>
              </a:ext>
            </a:extLst>
          </p:cNvPr>
          <p:cNvSpPr/>
          <p:nvPr/>
        </p:nvSpPr>
        <p:spPr>
          <a:xfrm>
            <a:off x="3328466" y="6305107"/>
            <a:ext cx="8501086" cy="5236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2. Các đ</a:t>
            </a:r>
            <a:r>
              <a:rPr lang="vi-VN" sz="26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6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ờng kinh tuyến, vĩ tuyến trên quả Địa cầu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9AC38B-DE98-4F35-9D8E-A4F3E7761F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333" t="37186" r="66750" b="53475"/>
          <a:stretch/>
        </p:blipFill>
        <p:spPr>
          <a:xfrm>
            <a:off x="0" y="857758"/>
            <a:ext cx="1277316" cy="8475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F9C4183-3038-4FDC-A810-9AE8FD293BDF}"/>
              </a:ext>
            </a:extLst>
          </p:cNvPr>
          <p:cNvSpPr txBox="1"/>
          <p:nvPr/>
        </p:nvSpPr>
        <p:spPr>
          <a:xfrm>
            <a:off x="71119" y="2167116"/>
            <a:ext cx="315054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xác định đ</a:t>
            </a:r>
            <a:r>
              <a:rPr lang="vi-VN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ờng</a:t>
            </a:r>
          </a:p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kinh tuyến gốc</a:t>
            </a:r>
          </a:p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và vĩ tuyến gốc?</a:t>
            </a:r>
          </a:p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1A6E1DB-4BB8-4F33-AC52-E744C10AE950}"/>
              </a:ext>
            </a:extLst>
          </p:cNvPr>
          <p:cNvSpPr txBox="1"/>
          <p:nvPr/>
        </p:nvSpPr>
        <p:spPr>
          <a:xfrm>
            <a:off x="213037" y="2009553"/>
            <a:ext cx="32554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 nào là </a:t>
            </a:r>
          </a:p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kinh tuyến tây, kinh tuyến đông, vĩ độ bắc, </a:t>
            </a:r>
          </a:p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vĩ độ nam?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8AC766A3-C8D0-4F07-8185-D8661EFAA148}"/>
              </a:ext>
            </a:extLst>
          </p:cNvPr>
          <p:cNvCxnSpPr>
            <a:cxnSpLocks/>
          </p:cNvCxnSpPr>
          <p:nvPr/>
        </p:nvCxnSpPr>
        <p:spPr>
          <a:xfrm>
            <a:off x="7023154" y="2009553"/>
            <a:ext cx="79395" cy="39906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91CB41CF-74BC-472E-8CA7-D881C8714B9E}"/>
              </a:ext>
            </a:extLst>
          </p:cNvPr>
          <p:cNvSpPr/>
          <p:nvPr/>
        </p:nvSpPr>
        <p:spPr>
          <a:xfrm>
            <a:off x="4774019" y="3806456"/>
            <a:ext cx="4763386" cy="1329070"/>
          </a:xfrm>
          <a:custGeom>
            <a:avLst/>
            <a:gdLst>
              <a:gd name="connsiteX0" fmla="*/ 0 w 4763386"/>
              <a:gd name="connsiteY0" fmla="*/ 0 h 1329070"/>
              <a:gd name="connsiteX1" fmla="*/ 233916 w 4763386"/>
              <a:gd name="connsiteY1" fmla="*/ 552893 h 1329070"/>
              <a:gd name="connsiteX2" fmla="*/ 733646 w 4763386"/>
              <a:gd name="connsiteY2" fmla="*/ 967563 h 1329070"/>
              <a:gd name="connsiteX3" fmla="*/ 1371600 w 4763386"/>
              <a:gd name="connsiteY3" fmla="*/ 1233377 h 1329070"/>
              <a:gd name="connsiteX4" fmla="*/ 2381693 w 4763386"/>
              <a:gd name="connsiteY4" fmla="*/ 1329070 h 1329070"/>
              <a:gd name="connsiteX5" fmla="*/ 3200400 w 4763386"/>
              <a:gd name="connsiteY5" fmla="*/ 1233377 h 1329070"/>
              <a:gd name="connsiteX6" fmla="*/ 3912781 w 4763386"/>
              <a:gd name="connsiteY6" fmla="*/ 988828 h 1329070"/>
              <a:gd name="connsiteX7" fmla="*/ 4614530 w 4763386"/>
              <a:gd name="connsiteY7" fmla="*/ 361507 h 1329070"/>
              <a:gd name="connsiteX8" fmla="*/ 4763386 w 4763386"/>
              <a:gd name="connsiteY8" fmla="*/ 21265 h 1329070"/>
              <a:gd name="connsiteX9" fmla="*/ 4763386 w 4763386"/>
              <a:gd name="connsiteY9" fmla="*/ 21265 h 132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63386" h="1329070">
                <a:moveTo>
                  <a:pt x="0" y="0"/>
                </a:moveTo>
                <a:cubicBezTo>
                  <a:pt x="55821" y="195816"/>
                  <a:pt x="111642" y="391633"/>
                  <a:pt x="233916" y="552893"/>
                </a:cubicBezTo>
                <a:cubicBezTo>
                  <a:pt x="356190" y="714153"/>
                  <a:pt x="544032" y="854149"/>
                  <a:pt x="733646" y="967563"/>
                </a:cubicBezTo>
                <a:cubicBezTo>
                  <a:pt x="923260" y="1080977"/>
                  <a:pt x="1096926" y="1173126"/>
                  <a:pt x="1371600" y="1233377"/>
                </a:cubicBezTo>
                <a:cubicBezTo>
                  <a:pt x="1646274" y="1293628"/>
                  <a:pt x="2076893" y="1329070"/>
                  <a:pt x="2381693" y="1329070"/>
                </a:cubicBezTo>
                <a:cubicBezTo>
                  <a:pt x="2686493" y="1329070"/>
                  <a:pt x="2945219" y="1290084"/>
                  <a:pt x="3200400" y="1233377"/>
                </a:cubicBezTo>
                <a:cubicBezTo>
                  <a:pt x="3455581" y="1176670"/>
                  <a:pt x="3677093" y="1134140"/>
                  <a:pt x="3912781" y="988828"/>
                </a:cubicBezTo>
                <a:cubicBezTo>
                  <a:pt x="4148469" y="843516"/>
                  <a:pt x="4472763" y="522768"/>
                  <a:pt x="4614530" y="361507"/>
                </a:cubicBezTo>
                <a:cubicBezTo>
                  <a:pt x="4756298" y="200247"/>
                  <a:pt x="4763386" y="21265"/>
                  <a:pt x="4763386" y="21265"/>
                </a:cubicBezTo>
                <a:lnTo>
                  <a:pt x="4763386" y="21265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079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build="allAtOnce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B59C5D4C-0FCB-48CE-9905-18AA704B62EB}"/>
              </a:ext>
            </a:extLst>
          </p:cNvPr>
          <p:cNvSpPr/>
          <p:nvPr/>
        </p:nvSpPr>
        <p:spPr>
          <a:xfrm>
            <a:off x="973229" y="71120"/>
            <a:ext cx="6049925" cy="73192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 Hệ thống kinh, vĩ tuyến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4739B9E-C354-43E8-BA9F-DC9236E5280D}"/>
              </a:ext>
            </a:extLst>
          </p:cNvPr>
          <p:cNvSpPr txBox="1"/>
          <p:nvPr/>
        </p:nvSpPr>
        <p:spPr>
          <a:xfrm>
            <a:off x="71120" y="10160"/>
            <a:ext cx="884160" cy="847598"/>
          </a:xfrm>
          <a:custGeom>
            <a:avLst/>
            <a:gdLst/>
            <a:ahLst/>
            <a:cxnLst/>
            <a:rect l="l" t="t" r="r" b="b"/>
            <a:pathLst>
              <a:path w="1084522" h="1066326">
                <a:moveTo>
                  <a:pt x="536617" y="304445"/>
                </a:moveTo>
                <a:cubicBezTo>
                  <a:pt x="527092" y="331036"/>
                  <a:pt x="509530" y="354303"/>
                  <a:pt x="483931" y="374246"/>
                </a:cubicBezTo>
                <a:cubicBezTo>
                  <a:pt x="458333" y="394188"/>
                  <a:pt x="434620" y="407732"/>
                  <a:pt x="412792" y="414876"/>
                </a:cubicBezTo>
                <a:lnTo>
                  <a:pt x="412792" y="490778"/>
                </a:lnTo>
                <a:cubicBezTo>
                  <a:pt x="454265" y="477086"/>
                  <a:pt x="490281" y="455952"/>
                  <a:pt x="520841" y="427377"/>
                </a:cubicBezTo>
                <a:lnTo>
                  <a:pt x="520841" y="742595"/>
                </a:lnTo>
                <a:lnTo>
                  <a:pt x="604482" y="742595"/>
                </a:lnTo>
                <a:lnTo>
                  <a:pt x="604482" y="304445"/>
                </a:lnTo>
                <a:close/>
                <a:moveTo>
                  <a:pt x="542261" y="0"/>
                </a:moveTo>
                <a:cubicBezTo>
                  <a:pt x="841743" y="0"/>
                  <a:pt x="1084522" y="238705"/>
                  <a:pt x="1084522" y="533163"/>
                </a:cubicBezTo>
                <a:cubicBezTo>
                  <a:pt x="1084522" y="827621"/>
                  <a:pt x="841743" y="1066326"/>
                  <a:pt x="542261" y="1066326"/>
                </a:cubicBezTo>
                <a:cubicBezTo>
                  <a:pt x="242779" y="1066326"/>
                  <a:pt x="0" y="827621"/>
                  <a:pt x="0" y="533163"/>
                </a:cubicBezTo>
                <a:cubicBezTo>
                  <a:pt x="0" y="238705"/>
                  <a:pt x="242779" y="0"/>
                  <a:pt x="542261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48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0A87B99-D094-4575-847F-D5615FC526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39417" t="26667" r="19750" b="22815"/>
          <a:stretch/>
        </p:blipFill>
        <p:spPr>
          <a:xfrm>
            <a:off x="3328466" y="912683"/>
            <a:ext cx="8501086" cy="59160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66D599B-09D2-4ACC-891C-1CB2EFA1569B}"/>
              </a:ext>
            </a:extLst>
          </p:cNvPr>
          <p:cNvSpPr/>
          <p:nvPr/>
        </p:nvSpPr>
        <p:spPr>
          <a:xfrm>
            <a:off x="3328466" y="6305107"/>
            <a:ext cx="8501086" cy="5236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2. Các đ</a:t>
            </a:r>
            <a:r>
              <a:rPr lang="vi-VN" sz="2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ờng kinh tuyến, vĩ tuyến trên quả Địa cầu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9AC38B-DE98-4F35-9D8E-A4F3E7761F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333" t="37186" r="66750" b="53475"/>
          <a:stretch/>
        </p:blipFill>
        <p:spPr>
          <a:xfrm>
            <a:off x="0" y="857758"/>
            <a:ext cx="1277316" cy="8475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F9C4183-3038-4FDC-A810-9AE8FD293BDF}"/>
              </a:ext>
            </a:extLst>
          </p:cNvPr>
          <p:cNvSpPr txBox="1"/>
          <p:nvPr/>
        </p:nvSpPr>
        <p:spPr>
          <a:xfrm>
            <a:off x="71119" y="2167116"/>
            <a:ext cx="315054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sánh độ dài giữa các kinh tuyến với nhau và độ dài giữa các vĩ tuyến với nhau?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6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B59C5D4C-0FCB-48CE-9905-18AA704B62EB}"/>
              </a:ext>
            </a:extLst>
          </p:cNvPr>
          <p:cNvSpPr/>
          <p:nvPr/>
        </p:nvSpPr>
        <p:spPr>
          <a:xfrm>
            <a:off x="973229" y="121920"/>
            <a:ext cx="6049925" cy="73192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 Hệ thống kinh, vĩ tuyến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4739B9E-C354-43E8-BA9F-DC9236E5280D}"/>
              </a:ext>
            </a:extLst>
          </p:cNvPr>
          <p:cNvSpPr txBox="1"/>
          <p:nvPr/>
        </p:nvSpPr>
        <p:spPr>
          <a:xfrm>
            <a:off x="71120" y="60960"/>
            <a:ext cx="884160" cy="847598"/>
          </a:xfrm>
          <a:custGeom>
            <a:avLst/>
            <a:gdLst/>
            <a:ahLst/>
            <a:cxnLst/>
            <a:rect l="l" t="t" r="r" b="b"/>
            <a:pathLst>
              <a:path w="1084522" h="1066326">
                <a:moveTo>
                  <a:pt x="536617" y="304445"/>
                </a:moveTo>
                <a:cubicBezTo>
                  <a:pt x="527092" y="331036"/>
                  <a:pt x="509530" y="354303"/>
                  <a:pt x="483931" y="374246"/>
                </a:cubicBezTo>
                <a:cubicBezTo>
                  <a:pt x="458333" y="394188"/>
                  <a:pt x="434620" y="407732"/>
                  <a:pt x="412792" y="414876"/>
                </a:cubicBezTo>
                <a:lnTo>
                  <a:pt x="412792" y="490778"/>
                </a:lnTo>
                <a:cubicBezTo>
                  <a:pt x="454265" y="477086"/>
                  <a:pt x="490281" y="455952"/>
                  <a:pt x="520841" y="427377"/>
                </a:cubicBezTo>
                <a:lnTo>
                  <a:pt x="520841" y="742595"/>
                </a:lnTo>
                <a:lnTo>
                  <a:pt x="604482" y="742595"/>
                </a:lnTo>
                <a:lnTo>
                  <a:pt x="604482" y="304445"/>
                </a:lnTo>
                <a:close/>
                <a:moveTo>
                  <a:pt x="542261" y="0"/>
                </a:moveTo>
                <a:cubicBezTo>
                  <a:pt x="841743" y="0"/>
                  <a:pt x="1084522" y="238705"/>
                  <a:pt x="1084522" y="533163"/>
                </a:cubicBezTo>
                <a:cubicBezTo>
                  <a:pt x="1084522" y="827621"/>
                  <a:pt x="841743" y="1066326"/>
                  <a:pt x="542261" y="1066326"/>
                </a:cubicBezTo>
                <a:cubicBezTo>
                  <a:pt x="242779" y="1066326"/>
                  <a:pt x="0" y="827621"/>
                  <a:pt x="0" y="533163"/>
                </a:cubicBezTo>
                <a:cubicBezTo>
                  <a:pt x="0" y="238705"/>
                  <a:pt x="242779" y="0"/>
                  <a:pt x="542261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48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5DE394D-F9E2-4915-8AF0-821D88BF76E4}"/>
              </a:ext>
            </a:extLst>
          </p:cNvPr>
          <p:cNvSpPr txBox="1"/>
          <p:nvPr/>
        </p:nvSpPr>
        <p:spPr>
          <a:xfrm>
            <a:off x="673926" y="939186"/>
            <a:ext cx="109420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Kinh tuyến</a:t>
            </a:r>
          </a:p>
          <a:p>
            <a:r>
              <a:rPr lang="en-US" sz="24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Kinh tuyến là những đ</a:t>
            </a:r>
            <a:r>
              <a:rPr lang="vi-VN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ờng nối liền cực bắc với cực </a:t>
            </a: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nam.</a:t>
            </a:r>
          </a:p>
          <a:p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Kinh tuyến gốc có trị số là 0.</a:t>
            </a:r>
          </a:p>
          <a:p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Kinh tuyến đông là những kinh tuyến nằm bên phải kinh tuyến gốc đến đường kinh tuyến 180.</a:t>
            </a:r>
          </a:p>
          <a:p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Kinh tuyến </a:t>
            </a: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tâylà 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 kinh tuyến nằm bên </a:t>
            </a: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 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kinh tuyến gốc đến đường kinh tuyến 180.</a:t>
            </a:r>
          </a:p>
          <a:p>
            <a:endParaRPr lang="en-US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61E6683-3F5D-42DC-99BA-275078DF3037}"/>
              </a:ext>
            </a:extLst>
          </p:cNvPr>
          <p:cNvSpPr txBox="1"/>
          <p:nvPr/>
        </p:nvSpPr>
        <p:spPr>
          <a:xfrm>
            <a:off x="673926" y="3655500"/>
            <a:ext cx="109420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Vĩ tuyến: </a:t>
            </a:r>
            <a:endParaRPr lang="en-US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Vĩ 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tuyến là những đ</a:t>
            </a:r>
            <a:r>
              <a:rPr lang="vi-VN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ờng vuông góc với kinh </a:t>
            </a: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tuyến.</a:t>
            </a:r>
          </a:p>
          <a:p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Vĩ tuyến gốc có trị số 0 và là vĩ tuyến có độ dài lớn nhất.</a:t>
            </a:r>
          </a:p>
          <a:p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Vĩ tuyến bắc là những vĩ tuyến nằm từ vĩ tuyến gốc đến cực Bắc.</a:t>
            </a:r>
          </a:p>
          <a:p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Vĩ tuyến </a:t>
            </a: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 những vĩ tuyến nằm từ vĩ tuyến gốc đến cực </a:t>
            </a: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80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4739B9E-C354-43E8-BA9F-DC9236E5280D}"/>
              </a:ext>
            </a:extLst>
          </p:cNvPr>
          <p:cNvSpPr txBox="1"/>
          <p:nvPr/>
        </p:nvSpPr>
        <p:spPr>
          <a:xfrm>
            <a:off x="71120" y="10160"/>
            <a:ext cx="884160" cy="847598"/>
          </a:xfrm>
          <a:custGeom>
            <a:avLst/>
            <a:gdLst/>
            <a:ahLst/>
            <a:cxnLst/>
            <a:rect l="l" t="t" r="r" b="b"/>
            <a:pathLst>
              <a:path w="1084522" h="1066326">
                <a:moveTo>
                  <a:pt x="536617" y="304445"/>
                </a:moveTo>
                <a:cubicBezTo>
                  <a:pt x="527092" y="331036"/>
                  <a:pt x="509530" y="354303"/>
                  <a:pt x="483931" y="374246"/>
                </a:cubicBezTo>
                <a:cubicBezTo>
                  <a:pt x="458333" y="394188"/>
                  <a:pt x="434620" y="407732"/>
                  <a:pt x="412792" y="414876"/>
                </a:cubicBezTo>
                <a:lnTo>
                  <a:pt x="412792" y="490778"/>
                </a:lnTo>
                <a:cubicBezTo>
                  <a:pt x="454265" y="477086"/>
                  <a:pt x="490281" y="455952"/>
                  <a:pt x="520841" y="427377"/>
                </a:cubicBezTo>
                <a:lnTo>
                  <a:pt x="520841" y="742595"/>
                </a:lnTo>
                <a:lnTo>
                  <a:pt x="604482" y="742595"/>
                </a:lnTo>
                <a:lnTo>
                  <a:pt x="604482" y="304445"/>
                </a:lnTo>
                <a:close/>
                <a:moveTo>
                  <a:pt x="542261" y="0"/>
                </a:moveTo>
                <a:cubicBezTo>
                  <a:pt x="841743" y="0"/>
                  <a:pt x="1084522" y="238705"/>
                  <a:pt x="1084522" y="533163"/>
                </a:cubicBezTo>
                <a:cubicBezTo>
                  <a:pt x="1084522" y="827621"/>
                  <a:pt x="841743" y="1066326"/>
                  <a:pt x="542261" y="1066326"/>
                </a:cubicBezTo>
                <a:cubicBezTo>
                  <a:pt x="242779" y="1066326"/>
                  <a:pt x="0" y="827621"/>
                  <a:pt x="0" y="533163"/>
                </a:cubicBezTo>
                <a:cubicBezTo>
                  <a:pt x="0" y="238705"/>
                  <a:pt x="242779" y="0"/>
                  <a:pt x="542261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48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9AC38B-DE98-4F35-9D8E-A4F3E7761F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33" t="37186" r="66750" b="53475"/>
          <a:stretch/>
        </p:blipFill>
        <p:spPr>
          <a:xfrm>
            <a:off x="0" y="857758"/>
            <a:ext cx="1277316" cy="84759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3315" y="912224"/>
            <a:ext cx="2877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Em học vê kinh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, vĩ </a:t>
            </a:r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tuyến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070650"/>
              </p:ext>
            </p:extLst>
          </p:nvPr>
        </p:nvGraphicFramePr>
        <p:xfrm>
          <a:off x="955281" y="2116387"/>
          <a:ext cx="10560129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0043"/>
                <a:gridCol w="3520043"/>
                <a:gridCol w="35200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Em học</a:t>
                      </a: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 về  thế giới</a:t>
                      </a:r>
                    </a:p>
                    <a:p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Có nhắc đến bản đồ</a:t>
                      </a:r>
                    </a:p>
                    <a:p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Bao nhiêu là ý thơ</a:t>
                      </a:r>
                    </a:p>
                    <a:p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Về bạn kinh vĩ tuyến.</a:t>
                      </a:r>
                    </a:p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Kinh tuyến</a:t>
                      </a: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 gốc số 0</a:t>
                      </a:r>
                    </a:p>
                    <a:p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Chia nửa cầu hai nửa</a:t>
                      </a:r>
                    </a:p>
                    <a:p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Đông, Tây em nên nhớ</a:t>
                      </a:r>
                    </a:p>
                    <a:p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Căn cứ để tính giờ.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Vĩ</a:t>
                      </a: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 tuyến em nhớ ngay</a:t>
                      </a:r>
                    </a:p>
                    <a:p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Đường bao quanh Trái Đất</a:t>
                      </a:r>
                    </a:p>
                    <a:p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Xích đạo thì to nhất</a:t>
                      </a:r>
                    </a:p>
                    <a:p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Chia Bắc- Nam bán cầu.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Kinh tuyến</a:t>
                      </a: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 nối hai cực</a:t>
                      </a:r>
                    </a:p>
                    <a:p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Tất cả đều bằng nhau</a:t>
                      </a:r>
                    </a:p>
                    <a:p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360 cái</a:t>
                      </a:r>
                    </a:p>
                    <a:p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Lại chụm ở hai đầu.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Bên</a:t>
                      </a: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 phải kinh tuyến Đông</a:t>
                      </a:r>
                    </a:p>
                    <a:p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Kinh tuyến Tây bên trái</a:t>
                      </a:r>
                    </a:p>
                    <a:p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180 (độ) nhớ mãi</a:t>
                      </a:r>
                    </a:p>
                    <a:p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Chính là đường đổi ngày.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181 nhớ</a:t>
                      </a: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 lâu</a:t>
                      </a:r>
                    </a:p>
                    <a:p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Tổng số đường vĩ tuyến</a:t>
                      </a:r>
                    </a:p>
                    <a:p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Nghe thôi mà xao xuyến</a:t>
                      </a:r>
                    </a:p>
                    <a:p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Về Trái Đất thân yêu.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540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1270</Words>
  <PresentationFormat>Custom</PresentationFormat>
  <Paragraphs>139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2021-06-28T14:05:06Z</dcterms:created>
  <dcterms:modified xsi:type="dcterms:W3CDTF">2021-09-15T02:21:57Z</dcterms:modified>
</cp:coreProperties>
</file>