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90" r:id="rId5"/>
    <p:sldId id="291" r:id="rId6"/>
    <p:sldId id="292" r:id="rId7"/>
    <p:sldId id="293" r:id="rId8"/>
    <p:sldId id="296" r:id="rId9"/>
    <p:sldId id="294" r:id="rId10"/>
    <p:sldId id="297" r:id="rId11"/>
    <p:sldId id="288" r:id="rId12"/>
    <p:sldId id="378" r:id="rId13"/>
    <p:sldId id="379" r:id="rId14"/>
    <p:sldId id="375" r:id="rId15"/>
    <p:sldId id="376" r:id="rId16"/>
    <p:sldId id="377" r:id="rId17"/>
    <p:sldId id="25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53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53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53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7" Type="http://schemas.openxmlformats.org/officeDocument/2006/relationships/image" Target="../media/image112.wmf"/><Relationship Id="rId2" Type="http://schemas.openxmlformats.org/officeDocument/2006/relationships/image" Target="../media/image113.wmf"/><Relationship Id="rId1" Type="http://schemas.openxmlformats.org/officeDocument/2006/relationships/image" Target="../media/image5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wmf"/><Relationship Id="rId1" Type="http://schemas.openxmlformats.org/officeDocument/2006/relationships/image" Target="../media/image53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5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53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53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53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53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53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53.wmf"/><Relationship Id="rId6" Type="http://schemas.openxmlformats.org/officeDocument/2006/relationships/image" Target="../media/image71.wmf"/><Relationship Id="rId5" Type="http://schemas.openxmlformats.org/officeDocument/2006/relationships/image" Target="../media/image66.wmf"/><Relationship Id="rId4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53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53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53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53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53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24/02/2020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18.xml"/><Relationship Id="rId3" Type="http://schemas.openxmlformats.org/officeDocument/2006/relationships/slide" Target="slide29.xml"/><Relationship Id="rId7" Type="http://schemas.openxmlformats.org/officeDocument/2006/relationships/slide" Target="slide24.xml"/><Relationship Id="rId12" Type="http://schemas.openxmlformats.org/officeDocument/2006/relationships/slide" Target="slide19.xml"/><Relationship Id="rId17" Type="http://schemas.openxmlformats.org/officeDocument/2006/relationships/slide" Target="slide2.xml"/><Relationship Id="rId2" Type="http://schemas.openxmlformats.org/officeDocument/2006/relationships/slide" Target="slide28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0.xml"/><Relationship Id="rId5" Type="http://schemas.openxmlformats.org/officeDocument/2006/relationships/slide" Target="slide31.xml"/><Relationship Id="rId15" Type="http://schemas.openxmlformats.org/officeDocument/2006/relationships/slide" Target="slide22.xml"/><Relationship Id="rId10" Type="http://schemas.openxmlformats.org/officeDocument/2006/relationships/slide" Target="slide21.xml"/><Relationship Id="rId4" Type="http://schemas.openxmlformats.org/officeDocument/2006/relationships/slide" Target="slide30.xml"/><Relationship Id="rId9" Type="http://schemas.openxmlformats.org/officeDocument/2006/relationships/slide" Target="slide26.xml"/><Relationship Id="rId1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33.xml"/><Relationship Id="rId3" Type="http://schemas.openxmlformats.org/officeDocument/2006/relationships/slide" Target="slide44.xml"/><Relationship Id="rId7" Type="http://schemas.openxmlformats.org/officeDocument/2006/relationships/slide" Target="slide39.xml"/><Relationship Id="rId12" Type="http://schemas.openxmlformats.org/officeDocument/2006/relationships/slide" Target="slide34.xml"/><Relationship Id="rId17" Type="http://schemas.openxmlformats.org/officeDocument/2006/relationships/slide" Target="slide2.xml"/><Relationship Id="rId2" Type="http://schemas.openxmlformats.org/officeDocument/2006/relationships/slide" Target="slide43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35.xml"/><Relationship Id="rId5" Type="http://schemas.openxmlformats.org/officeDocument/2006/relationships/slide" Target="slide46.xml"/><Relationship Id="rId15" Type="http://schemas.openxmlformats.org/officeDocument/2006/relationships/slide" Target="slide37.xml"/><Relationship Id="rId10" Type="http://schemas.openxmlformats.org/officeDocument/2006/relationships/slide" Target="slide36.xml"/><Relationship Id="rId4" Type="http://schemas.openxmlformats.org/officeDocument/2006/relationships/slide" Target="slide45.xml"/><Relationship Id="rId9" Type="http://schemas.openxmlformats.org/officeDocument/2006/relationships/slide" Target="slide41.xml"/><Relationship Id="rId14" Type="http://schemas.openxmlformats.org/officeDocument/2006/relationships/slide" Target="slide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48.xml"/><Relationship Id="rId3" Type="http://schemas.openxmlformats.org/officeDocument/2006/relationships/slide" Target="slide59.xml"/><Relationship Id="rId7" Type="http://schemas.openxmlformats.org/officeDocument/2006/relationships/slide" Target="slide54.xml"/><Relationship Id="rId12" Type="http://schemas.openxmlformats.org/officeDocument/2006/relationships/slide" Target="slide49.xml"/><Relationship Id="rId17" Type="http://schemas.openxmlformats.org/officeDocument/2006/relationships/slide" Target="slide2.xml"/><Relationship Id="rId2" Type="http://schemas.openxmlformats.org/officeDocument/2006/relationships/slide" Target="slide58.xml"/><Relationship Id="rId16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11" Type="http://schemas.openxmlformats.org/officeDocument/2006/relationships/slide" Target="slide50.xml"/><Relationship Id="rId5" Type="http://schemas.openxmlformats.org/officeDocument/2006/relationships/slide" Target="slide61.xml"/><Relationship Id="rId15" Type="http://schemas.openxmlformats.org/officeDocument/2006/relationships/slide" Target="slide52.xml"/><Relationship Id="rId10" Type="http://schemas.openxmlformats.org/officeDocument/2006/relationships/slide" Target="slide51.xml"/><Relationship Id="rId4" Type="http://schemas.openxmlformats.org/officeDocument/2006/relationships/slide" Target="slide60.xml"/><Relationship Id="rId9" Type="http://schemas.openxmlformats.org/officeDocument/2006/relationships/slide" Target="slide56.xml"/><Relationship Id="rId14" Type="http://schemas.openxmlformats.org/officeDocument/2006/relationships/slide" Target="slide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7" Type="http://schemas.openxmlformats.org/officeDocument/2006/relationships/slide" Target="slide2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64.xml"/><Relationship Id="rId4" Type="http://schemas.openxmlformats.org/officeDocument/2006/relationships/slide" Target="slide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slide" Target="slide1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slide" Target="slide13.xml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slide" Target="slide13.xml"/><Relationship Id="rId10" Type="http://schemas.openxmlformats.org/officeDocument/2006/relationships/image" Target="../media/image60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slide" Target="slide13.xml"/><Relationship Id="rId10" Type="http://schemas.openxmlformats.org/officeDocument/2006/relationships/image" Target="../media/image65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6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slide" Target="slide13.xml"/><Relationship Id="rId10" Type="http://schemas.openxmlformats.org/officeDocument/2006/relationships/image" Target="../media/image70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7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slide" Target="slide13.xml"/><Relationship Id="rId10" Type="http://schemas.openxmlformats.org/officeDocument/2006/relationships/image" Target="../media/image74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7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slide" Target="slide13.xml"/><Relationship Id="rId10" Type="http://schemas.openxmlformats.org/officeDocument/2006/relationships/image" Target="../media/image79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8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slide" Target="slide28.xml"/><Relationship Id="rId10" Type="http://schemas.openxmlformats.org/officeDocument/2006/relationships/image" Target="../media/image84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8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slide" Target="slide13.xml"/><Relationship Id="rId10" Type="http://schemas.openxmlformats.org/officeDocument/2006/relationships/image" Target="../media/image89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9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slide" Target="slide13.xml"/><Relationship Id="rId10" Type="http://schemas.openxmlformats.org/officeDocument/2006/relationships/image" Target="../media/image94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9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10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slide" Target="slide13.xml"/><Relationship Id="rId10" Type="http://schemas.openxmlformats.org/officeDocument/2006/relationships/image" Target="../media/image99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10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slide" Target="slide13.xml"/><Relationship Id="rId10" Type="http://schemas.openxmlformats.org/officeDocument/2006/relationships/image" Target="../media/image104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10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10.wmf"/><Relationship Id="rId17" Type="http://schemas.openxmlformats.org/officeDocument/2006/relationships/slide" Target="slide13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109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11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16.wmf"/><Relationship Id="rId17" Type="http://schemas.openxmlformats.org/officeDocument/2006/relationships/slide" Target="slide13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2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115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1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121.wmf"/><Relationship Id="rId17" Type="http://schemas.openxmlformats.org/officeDocument/2006/relationships/slide" Target="slide13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3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120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2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27.wmf"/><Relationship Id="rId17" Type="http://schemas.openxmlformats.org/officeDocument/2006/relationships/slide" Target="slide28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9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12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2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36.wmf"/><Relationship Id="rId3" Type="http://schemas.openxmlformats.org/officeDocument/2006/relationships/oleObject" Target="../embeddings/oleObject95.bin"/><Relationship Id="rId21" Type="http://schemas.openxmlformats.org/officeDocument/2006/relationships/slide" Target="slide14.xml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03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3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41.wmf"/><Relationship Id="rId3" Type="http://schemas.openxmlformats.org/officeDocument/2006/relationships/image" Target="../media/image142.png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40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39.wmf"/><Relationship Id="rId14" Type="http://schemas.openxmlformats.org/officeDocument/2006/relationships/slide" Target="slide1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45.wmf"/><Relationship Id="rId3" Type="http://schemas.openxmlformats.org/officeDocument/2006/relationships/image" Target="../media/image147.png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44.wmf"/><Relationship Id="rId5" Type="http://schemas.openxmlformats.org/officeDocument/2006/relationships/image" Target="../media/image53.wmf"/><Relationship Id="rId15" Type="http://schemas.openxmlformats.org/officeDocument/2006/relationships/slide" Target="slide14.xml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43.wmf"/><Relationship Id="rId14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51.png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49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117.bin"/><Relationship Id="rId14" Type="http://schemas.openxmlformats.org/officeDocument/2006/relationships/slide" Target="slide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slide" Target="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1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image" Target="../media/image16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60.png"/><Relationship Id="rId4" Type="http://schemas.openxmlformats.org/officeDocument/2006/relationships/image" Target="../media/image1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6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3611" y="284447"/>
            <a:ext cx="11924777" cy="15467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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Tìm giá trị lớn nhất, giá trị nhỏ nhất </a:t>
            </a:r>
          </a:p>
          <a:p>
            <a:pPr algn="ctr">
              <a:defRPr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của hàm lũy thừa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C48B3C-B615-4F39-9DC3-9B9B22161206}"/>
              </a:ext>
            </a:extLst>
          </p:cNvPr>
          <p:cNvSpPr txBox="1">
            <a:spLocks/>
          </p:cNvSpPr>
          <p:nvPr/>
        </p:nvSpPr>
        <p:spPr>
          <a:xfrm>
            <a:off x="339090" y="2231874"/>
            <a:ext cx="11924778" cy="174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7B3E53-6A7F-48EA-82F5-55AA500CA620}"/>
                  </a:ext>
                </a:extLst>
              </p:cNvPr>
              <p:cNvSpPr/>
              <p:nvPr/>
            </p:nvSpPr>
            <p:spPr>
              <a:xfrm>
                <a:off x="269798" y="2035459"/>
                <a:ext cx="11074400" cy="424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nl-NL" sz="3200" b="1" dirty="0">
                    <a:solidFill>
                      <a:srgbClr val="0000CC"/>
                    </a:solidFill>
                    <a:latin typeface="Times New Roman" pitchFamily="18" charset="0"/>
                    <a:ea typeface="Arial" panose="020B0604020202020204" pitchFamily="34" charset="0"/>
                    <a:cs typeface="Times New Roman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latin typeface="Times New Roman" pitchFamily="18" charset="0"/>
                    <a:ea typeface="Arial" panose="020B0604020202020204" pitchFamily="34" charset="0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 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Clr>
                    <a:srgbClr val="3333FF"/>
                  </a:buClr>
                  <a:buFont typeface="Wingdings" panose="05000000000000000000" pitchFamily="2" charset="2"/>
                  <a:buChar char=""/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0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hoặc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Clr>
                    <a:srgbClr val="3333FF"/>
                  </a:buClr>
                  <a:buFont typeface="Wingdings" panose="05000000000000000000" pitchFamily="2" charset="2"/>
                  <a:buChar char=""/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,…,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Clr>
                    <a:srgbClr val="3333FF"/>
                  </a:buClr>
                  <a:buFont typeface="Wingdings" panose="05000000000000000000" pitchFamily="2" charset="2"/>
                  <a:buChar char=""/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lớn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nhất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nhỏ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nhất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Ta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457200">
                  <a:spcAft>
                    <a:spcPts val="0"/>
                  </a:spcAft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𝑚𝑎𝑥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lim>
                    </m:limLow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),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𝑚𝑖𝑛</m:t>
                        </m:r>
                      </m:e>
                      <m:li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]</m:t>
                        </m:r>
                      </m:lim>
                    </m:limLow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C00000"/>
                    </a:solidFill>
                    <a:latin typeface="Times New Roman" pitchFamily="18" charset="0"/>
                    <a:ea typeface="Arial" panose="020B0604020202020204" pitchFamily="34" charset="0"/>
                    <a:cs typeface="Times New Roman" pitchFamily="18" charset="0"/>
                    <a:sym typeface="Wingdings 2" panose="05020102010507070707" pitchFamily="18" charset="2"/>
                  </a:rPr>
                  <a:t></a:t>
                </a:r>
                <a:r>
                  <a:rPr lang="nl-NL" sz="3200" b="1" dirty="0">
                    <a:solidFill>
                      <a:srgbClr val="C00000"/>
                    </a:solidFill>
                    <a:latin typeface="Times New Roman" pitchFamily="18" charset="0"/>
                    <a:ea typeface="Arial" panose="020B0604020202020204" pitchFamily="34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solidFill>
                      <a:srgbClr val="C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Casio</a:t>
                </a:r>
                <a:r>
                  <a:rPr lang="en-US" sz="3200" dirty="0">
                    <a:solidFill>
                      <a:srgbClr val="C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MODE 7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NHẬP HÀM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START: 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END: b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STEP: (b-a):19</a:t>
                </a:r>
                <a:r>
                  <a:rPr lang="vi-VN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7B3E53-6A7F-48EA-82F5-55AA500CA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98" y="2035459"/>
                <a:ext cx="11074400" cy="4247958"/>
              </a:xfrm>
              <a:prstGeom prst="rect">
                <a:avLst/>
              </a:prstGeom>
              <a:blipFill rotWithShape="1">
                <a:blip r:embed="rId2"/>
                <a:stretch>
                  <a:fillRect l="-1376" t="-2009"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1320" y="397902"/>
            <a:ext cx="8849360" cy="12230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A. Lý thuyết.</a:t>
            </a:r>
          </a:p>
          <a:p>
            <a:pPr algn="ctr">
              <a:defRPr/>
            </a:pP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3200" u="sng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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Tính chất, đồ thị của hàm số luỹ thừa.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C48B3C-B615-4F39-9DC3-9B9B22161206}"/>
              </a:ext>
            </a:extLst>
          </p:cNvPr>
          <p:cNvSpPr txBox="1">
            <a:spLocks/>
          </p:cNvSpPr>
          <p:nvPr/>
        </p:nvSpPr>
        <p:spPr>
          <a:xfrm>
            <a:off x="428251" y="2227650"/>
            <a:ext cx="11924778" cy="174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7B3E53-6A7F-48EA-82F5-55AA500CA620}"/>
                  </a:ext>
                </a:extLst>
              </p:cNvPr>
              <p:cNvSpPr/>
              <p:nvPr/>
            </p:nvSpPr>
            <p:spPr>
              <a:xfrm>
                <a:off x="853440" y="1821451"/>
                <a:ext cx="11074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nl-NL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ý: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7B3E53-6A7F-48EA-82F5-55AA500CA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1821451"/>
                <a:ext cx="11074400" cy="1569660"/>
              </a:xfrm>
              <a:prstGeom prst="rect">
                <a:avLst/>
              </a:prstGeom>
              <a:blipFill>
                <a:blip r:embed="rId2"/>
                <a:stretch>
                  <a:fillRect l="-1376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C13513C-5F63-4E17-BE6C-FA51CFD13B7E}"/>
              </a:ext>
            </a:extLst>
          </p:cNvPr>
          <p:cNvSpPr/>
          <p:nvPr/>
        </p:nvSpPr>
        <p:spPr>
          <a:xfrm>
            <a:off x="853440" y="3392348"/>
            <a:ext cx="1107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 thị luôn đi qua điểm (1; 1)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420E92-63D4-4BD5-BB9E-5AA0CA110BC4}"/>
                  </a:ext>
                </a:extLst>
              </p:cNvPr>
              <p:cNvSpPr/>
              <p:nvPr/>
            </p:nvSpPr>
            <p:spPr>
              <a:xfrm>
                <a:off x="853440" y="4027476"/>
                <a:ext cx="1107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"/>
                </a:pPr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hàm số luôn đồng biến, khi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hàm số luôn nghịch biến.</a:t>
                </a:r>
                <a:endParaRPr lang="vi-VN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420E92-63D4-4BD5-BB9E-5AA0CA110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4027476"/>
                <a:ext cx="11074400" cy="1077218"/>
              </a:xfrm>
              <a:prstGeom prst="rect">
                <a:avLst/>
              </a:prstGeom>
              <a:blipFill>
                <a:blip r:embed="rId3"/>
                <a:stretch>
                  <a:fillRect l="-1211" t="-795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C5FB83C-C428-4D4C-943B-94F4833F2D9C}"/>
                  </a:ext>
                </a:extLst>
              </p:cNvPr>
              <p:cNvSpPr/>
              <p:nvPr/>
            </p:nvSpPr>
            <p:spPr>
              <a:xfrm>
                <a:off x="853440" y="5023271"/>
                <a:ext cx="1107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"/>
                </a:pPr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hàm số không có tiệm cận khi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đồ thị hàm số có tiệm cận ngang là trục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tiệm cận đứng là trục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nl-NL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C5FB83C-C428-4D4C-943B-94F4833F2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5023271"/>
                <a:ext cx="11074400" cy="1077218"/>
              </a:xfrm>
              <a:prstGeom prst="rect">
                <a:avLst/>
              </a:prstGeom>
              <a:blipFill>
                <a:blip r:embed="rId4"/>
                <a:stretch>
                  <a:fillRect l="-1211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11026588" y="6274558"/>
            <a:ext cx="699247" cy="395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633" y="801825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Arrow 19">
            <a:hlinkClick r:id="rId17" action="ppaction://hlinksldjump"/>
          </p:cNvPr>
          <p:cNvSpPr/>
          <p:nvPr/>
        </p:nvSpPr>
        <p:spPr>
          <a:xfrm>
            <a:off x="11026588" y="6274558"/>
            <a:ext cx="699247" cy="395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0150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hlinkClick r:id="rId16" action="ppaction://hlinksldjump"/>
          </p:cNvPr>
          <p:cNvSpPr txBox="1"/>
          <p:nvPr/>
        </p:nvSpPr>
        <p:spPr>
          <a:xfrm>
            <a:off x="1139824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 Arrow 17">
            <a:hlinkClick r:id="rId17" action="ppaction://hlinksldjump"/>
          </p:cNvPr>
          <p:cNvSpPr/>
          <p:nvPr/>
        </p:nvSpPr>
        <p:spPr>
          <a:xfrm>
            <a:off x="11026588" y="6274558"/>
            <a:ext cx="699247" cy="395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4711" y="801825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8135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700" y="4495799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256713" y="449580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81350" y="35060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90038" y="35375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700" y="25394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1123950" y="4514850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1123950" y="352511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 Arrow 17">
            <a:hlinkClick r:id="rId17" action="ppaction://hlinksldjump"/>
          </p:cNvPr>
          <p:cNvSpPr/>
          <p:nvPr/>
        </p:nvSpPr>
        <p:spPr>
          <a:xfrm>
            <a:off x="11026588" y="6274558"/>
            <a:ext cx="699247" cy="395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83208" y="691604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6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6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3986212" y="3201262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6553200" y="3201261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7162800" y="22346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5219700" y="22346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47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3152775" y="2204025"/>
            <a:ext cx="16668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>
            <a:hlinkClick r:id="rId7" action="ppaction://hlinksldjump"/>
          </p:cNvPr>
          <p:cNvSpPr/>
          <p:nvPr/>
        </p:nvSpPr>
        <p:spPr>
          <a:xfrm>
            <a:off x="11026588" y="6274558"/>
            <a:ext cx="699247" cy="395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837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323850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5276850" y="3086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7219950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9313863" y="30861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3238500" y="20963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5276849" y="20963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7219950" y="209636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/>
        </p:nvSpPr>
        <p:spPr>
          <a:xfrm>
            <a:off x="9247188" y="2127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9232901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/>
        </p:nvSpPr>
        <p:spPr>
          <a:xfrm>
            <a:off x="72199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5276850" y="1129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" action="ppaction://noaction"/>
          </p:cNvPr>
          <p:cNvSpPr txBox="1"/>
          <p:nvPr/>
        </p:nvSpPr>
        <p:spPr>
          <a:xfrm>
            <a:off x="3209925" y="10991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1181100" y="31051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1181100" y="21154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1152525" y="11181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/>
        </p:nvSpPr>
        <p:spPr>
          <a:xfrm>
            <a:off x="9251951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" action="ppaction://noaction"/>
          </p:cNvPr>
          <p:cNvSpPr txBox="1"/>
          <p:nvPr/>
        </p:nvSpPr>
        <p:spPr>
          <a:xfrm>
            <a:off x="72390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/>
        </p:nvSpPr>
        <p:spPr>
          <a:xfrm>
            <a:off x="5295900" y="40253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" action="ppaction://noaction"/>
          </p:cNvPr>
          <p:cNvSpPr txBox="1"/>
          <p:nvPr/>
        </p:nvSpPr>
        <p:spPr>
          <a:xfrm>
            <a:off x="3228975" y="39947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" action="ppaction://noaction"/>
          </p:cNvPr>
          <p:cNvSpPr txBox="1"/>
          <p:nvPr/>
        </p:nvSpPr>
        <p:spPr>
          <a:xfrm>
            <a:off x="1171575" y="40137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eft Arrow 22">
            <a:hlinkClick r:id="rId2" action="ppaction://hlinksldjump"/>
          </p:cNvPr>
          <p:cNvSpPr/>
          <p:nvPr/>
        </p:nvSpPr>
        <p:spPr>
          <a:xfrm>
            <a:off x="11026588" y="6274558"/>
            <a:ext cx="699247" cy="395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609070" cy="1939163"/>
              </a:xfrm>
            </p:spPr>
            <p:txBody>
              <a:bodyPr>
                <a:norm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Tìm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tập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xác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định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hàm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với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là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một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  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\{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}.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609070" cy="1939163"/>
              </a:xfrm>
              <a:blipFill>
                <a:blip r:embed="rId2"/>
                <a:stretch>
                  <a:fillRect l="-1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0131F05-2B5F-40BA-9438-0DBB485ECC8D}"/>
              </a:ext>
            </a:extLst>
          </p:cNvPr>
          <p:cNvSpPr/>
          <p:nvPr/>
        </p:nvSpPr>
        <p:spPr>
          <a:xfrm>
            <a:off x="3002499" y="1293874"/>
            <a:ext cx="590994" cy="5638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C5BD77D-3762-4C14-A0D6-441573517AA9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89A5A1-A010-47D9-833D-45F4858B998F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B7FAEA-D682-499D-A435-C514FDB726F8}"/>
              </a:ext>
            </a:extLst>
          </p:cNvPr>
          <p:cNvSpPr txBox="1">
            <a:spLocks/>
          </p:cNvSpPr>
          <p:nvPr/>
        </p:nvSpPr>
        <p:spPr>
          <a:xfrm>
            <a:off x="400050" y="3541860"/>
            <a:ext cx="2231390" cy="65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170AB0EF-28A2-4B01-B4FA-A50DC86DD2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50" y="2778760"/>
                <a:ext cx="6774815" cy="650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\{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}.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170AB0EF-28A2-4B01-B4FA-A50DC86DD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778760"/>
                <a:ext cx="6774815" cy="650240"/>
              </a:xfrm>
              <a:prstGeom prst="rect">
                <a:avLst/>
              </a:prstGeom>
              <a:blipFill>
                <a:blip r:embed="rId4"/>
                <a:stretch>
                  <a:fillRect l="-2340" t="-20561" b="-1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2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194919" cy="2295394"/>
              </a:xfrm>
            </p:spPr>
            <p:txBody>
              <a:bodyPr>
                <a:normAutofit/>
              </a:bodyPr>
              <a:lstStyle/>
              <a:p>
                <a:pPr lvl="0" algn="just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Tìm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điều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kiện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đê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hàm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nghĩa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&lt;0.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D.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194919" cy="2295394"/>
              </a:xfrm>
              <a:blipFill>
                <a:blip r:embed="rId2"/>
                <a:stretch>
                  <a:fillRect l="-1416" r="-13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A7A36A1-7F05-4960-9B80-6E0CFF2A5D2A}"/>
              </a:ext>
            </a:extLst>
          </p:cNvPr>
          <p:cNvSpPr/>
          <p:nvPr/>
        </p:nvSpPr>
        <p:spPr>
          <a:xfrm>
            <a:off x="9434944" y="1276508"/>
            <a:ext cx="585747" cy="483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179E524-4545-4CCD-BDAA-77689F6E4652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C0954F-063C-4B8F-A75A-351FE81B44C6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761959-2F06-4A79-860E-E74F59AC9E4A}"/>
              </a:ext>
            </a:extLst>
          </p:cNvPr>
          <p:cNvSpPr txBox="1">
            <a:spLocks/>
          </p:cNvSpPr>
          <p:nvPr/>
        </p:nvSpPr>
        <p:spPr>
          <a:xfrm>
            <a:off x="1151890" y="3377475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10745F17-9373-4DF8-9016-82F6D60DCD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1890" y="2658559"/>
                <a:ext cx="6640830" cy="511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kiện để hàm số có nghĩa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&gt;0.</m:t>
                    </m:r>
                  </m:oMath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10745F17-9373-4DF8-9016-82F6D60DC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90" y="2658559"/>
                <a:ext cx="6640830" cy="511326"/>
              </a:xfrm>
              <a:prstGeom prst="rect">
                <a:avLst/>
              </a:prstGeom>
              <a:blipFill>
                <a:blip r:embed="rId4"/>
                <a:stretch>
                  <a:fillRect l="-2388" t="-26190" b="-4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4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</p:spPr>
            <p:txBody>
              <a:bodyPr>
                <a:norm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3. 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−4;1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1;7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1;7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  <a:blipFill>
                <a:blip r:embed="rId2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6B5EAAA-503B-42A8-A4C7-F9B2B6D37AFF}"/>
              </a:ext>
            </a:extLst>
          </p:cNvPr>
          <p:cNvSpPr/>
          <p:nvPr/>
        </p:nvSpPr>
        <p:spPr>
          <a:xfrm>
            <a:off x="9672633" y="1125156"/>
            <a:ext cx="443060" cy="3959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B5739F-B4E4-4EFD-8EDC-9E560528B3D6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C787FE9-4208-4680-915A-E26A461A322B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1CACE68-25CF-4042-8FEF-8B677996D67E}"/>
              </a:ext>
            </a:extLst>
          </p:cNvPr>
          <p:cNvSpPr txBox="1">
            <a:spLocks/>
          </p:cNvSpPr>
          <p:nvPr/>
        </p:nvSpPr>
        <p:spPr>
          <a:xfrm>
            <a:off x="951865" y="3429000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DBCFE6D0-AA23-4313-BAEE-D8B33F368A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1865" y="2835620"/>
                <a:ext cx="7267575" cy="511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xác định của hàm số là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DBCFE6D0-AA23-4313-BAEE-D8B33F368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65" y="2835620"/>
                <a:ext cx="7267575" cy="511326"/>
              </a:xfrm>
              <a:prstGeom prst="rect">
                <a:avLst/>
              </a:prstGeom>
              <a:blipFill>
                <a:blip r:embed="rId4"/>
                <a:stretch>
                  <a:fillRect l="-2097" t="-35714" b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4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Thông hiểu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anose="02020603050405020304" pitchFamily="18" charset="0"/>
              </a:rPr>
              <a:t>CĐ_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LŨY THỪA.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</p:spPr>
            <p:txBody>
              <a:bodyPr>
                <a:no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tập xác định là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[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vi-VN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  <a:blipFill>
                <a:blip r:embed="rId2"/>
                <a:stretch>
                  <a:fillRect l="-1416" r="-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EDD4CA6-35EC-49FE-8B53-F24778F65095}"/>
              </a:ext>
            </a:extLst>
          </p:cNvPr>
          <p:cNvSpPr/>
          <p:nvPr/>
        </p:nvSpPr>
        <p:spPr>
          <a:xfrm>
            <a:off x="5554449" y="997254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4845B9F-DB4C-4B1C-AD37-654C2BEA69A4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33C821-5D7C-45B8-9396-1C91CB73264A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58FE85-D020-4FE4-AEB4-21D575CDC5E0}"/>
              </a:ext>
            </a:extLst>
          </p:cNvPr>
          <p:cNvSpPr txBox="1">
            <a:spLocks/>
          </p:cNvSpPr>
          <p:nvPr/>
        </p:nvSpPr>
        <p:spPr>
          <a:xfrm>
            <a:off x="870584" y="3429000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A653BDD5-77A0-4638-B186-BEAF225225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0584" y="2651784"/>
                <a:ext cx="6820535" cy="511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A653BDD5-77A0-4638-B186-BEAF22522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84" y="2651784"/>
                <a:ext cx="6820535" cy="511326"/>
              </a:xfrm>
              <a:prstGeom prst="rect">
                <a:avLst/>
              </a:prstGeom>
              <a:blipFill>
                <a:blip r:embed="rId4"/>
                <a:stretch>
                  <a:fillRect l="-2145" t="-23810" b="-3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1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</p:spPr>
            <p:txBody>
              <a:bodyPr>
                <a:norm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  <a:blipFill>
                <a:blip r:embed="rId2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1272CCD-B785-4EDA-AC66-BD6F429D7193}"/>
              </a:ext>
            </a:extLst>
          </p:cNvPr>
          <p:cNvSpPr/>
          <p:nvPr/>
        </p:nvSpPr>
        <p:spPr>
          <a:xfrm>
            <a:off x="8759562" y="1002607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ction Button: Go to Beginning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1F80B3F-C0A6-4701-AB18-95D8022AF109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E9E528-F594-4DB8-A9F7-27AFC7DF39C9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203D2F8-9882-449A-9D6B-19CC1B404EFA}"/>
              </a:ext>
            </a:extLst>
          </p:cNvPr>
          <p:cNvSpPr txBox="1">
            <a:spLocks/>
          </p:cNvSpPr>
          <p:nvPr/>
        </p:nvSpPr>
        <p:spPr>
          <a:xfrm>
            <a:off x="829944" y="3195297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10D10191-62A5-4A7A-9D86-AA944B2DE6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9944" y="2640052"/>
                <a:ext cx="6525896" cy="511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xác định của hàm số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10D10191-62A5-4A7A-9D86-AA944B2DE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44" y="2640052"/>
                <a:ext cx="6525896" cy="511326"/>
              </a:xfrm>
              <a:prstGeom prst="rect">
                <a:avLst/>
              </a:prstGeom>
              <a:blipFill>
                <a:blip r:embed="rId4"/>
                <a:stretch>
                  <a:fillRect l="-2334" t="-35714" b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7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</p:spPr>
            <p:txBody>
              <a:bodyPr>
                <a:norm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 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tập xác định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\{1}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\{0}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  <a:blipFill>
                <a:blip r:embed="rId2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849F06C-1DC5-4C3B-8407-01C7F6B659A4}"/>
              </a:ext>
            </a:extLst>
          </p:cNvPr>
          <p:cNvSpPr/>
          <p:nvPr/>
        </p:nvSpPr>
        <p:spPr>
          <a:xfrm>
            <a:off x="1161558" y="927193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45C82E1-8A7D-48F2-AB6E-A56525A3089F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F30B1DD-E3AE-4D46-BD5F-031B70E97942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F5EAAC-0C5E-4884-9A4D-182909C5DA38}"/>
              </a:ext>
            </a:extLst>
          </p:cNvPr>
          <p:cNvSpPr txBox="1">
            <a:spLocks/>
          </p:cNvSpPr>
          <p:nvPr/>
        </p:nvSpPr>
        <p:spPr>
          <a:xfrm>
            <a:off x="1161558" y="3382311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21A7167E-0A27-4181-B953-F6E8882088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1558" y="2658559"/>
                <a:ext cx="6749416" cy="511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\{1}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21A7167E-0A27-4181-B953-F6E888208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58" y="2658559"/>
                <a:ext cx="6749416" cy="511326"/>
              </a:xfrm>
              <a:prstGeom prst="rect">
                <a:avLst/>
              </a:prstGeom>
              <a:blipFill>
                <a:blip r:embed="rId4"/>
                <a:stretch>
                  <a:fillRect l="-2349" t="-26190" r="-1626" b="-4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13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477723" cy="1939163"/>
              </a:xfrm>
            </p:spPr>
            <p:txBody>
              <a:bodyPr>
                <a:normAutofit fontScale="90000"/>
              </a:bodyPr>
              <a:lstStyle/>
              <a:p>
                <a:pPr lvl="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7. </a:t>
                </a:r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′=−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D.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vi-VN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477723" cy="1939163"/>
              </a:xfrm>
              <a:blipFill>
                <a:blip r:embed="rId2"/>
                <a:stretch>
                  <a:fillRect l="-11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2A9FBAC-57B4-4446-873E-E67A1264A7B7}"/>
              </a:ext>
            </a:extLst>
          </p:cNvPr>
          <p:cNvSpPr/>
          <p:nvPr/>
        </p:nvSpPr>
        <p:spPr>
          <a:xfrm>
            <a:off x="4149855" y="927193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6622114-6806-4238-BF4A-6B7D32CDE2A5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2C6FD0B-610D-4874-B59E-36DBEBC678CF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F03885-D389-419D-9854-788FD0E0827C}"/>
              </a:ext>
            </a:extLst>
          </p:cNvPr>
          <p:cNvSpPr txBox="1">
            <a:spLocks/>
          </p:cNvSpPr>
          <p:nvPr/>
        </p:nvSpPr>
        <p:spPr>
          <a:xfrm>
            <a:off x="931894" y="3277489"/>
            <a:ext cx="2231390" cy="65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7DEF5736-7F2F-48D2-A854-727AAA3A3B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894" y="2667024"/>
                <a:ext cx="7322042" cy="511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fr-FR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′=−5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7DEF5736-7F2F-48D2-A854-727AAA3A3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94" y="2667024"/>
                <a:ext cx="7322042" cy="511326"/>
              </a:xfrm>
              <a:prstGeom prst="rect">
                <a:avLst/>
              </a:prstGeom>
              <a:blipFill>
                <a:blip r:embed="rId4"/>
                <a:stretch>
                  <a:fillRect l="-1998" t="-22892" r="-1082" b="-38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52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</p:spPr>
            <p:txBody>
              <a:bodyPr>
                <a:norm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8. 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đạo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vi-VN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  <a:blipFill>
                <a:blip r:embed="rId2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AF57C66-76C7-495F-A055-54D9748FBAF8}"/>
              </a:ext>
            </a:extLst>
          </p:cNvPr>
          <p:cNvSpPr/>
          <p:nvPr/>
        </p:nvSpPr>
        <p:spPr>
          <a:xfrm>
            <a:off x="8721855" y="1049742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DE788FD-7F42-4FA8-AF9A-D16B9D36000D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8B3E06-4290-4C86-9774-DBCDC461932F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ECDFD99-AFCE-4EA4-9470-AF36BB5CEA17}"/>
              </a:ext>
            </a:extLst>
          </p:cNvPr>
          <p:cNvSpPr txBox="1">
            <a:spLocks/>
          </p:cNvSpPr>
          <p:nvPr/>
        </p:nvSpPr>
        <p:spPr>
          <a:xfrm>
            <a:off x="1212358" y="3261082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AAD63665-BA61-4A2F-A2A6-9C6C0579A4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2358" y="2677910"/>
                <a:ext cx="7799563" cy="511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AAD63665-BA61-4A2F-A2A6-9C6C0579A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58" y="2677910"/>
                <a:ext cx="7799563" cy="511326"/>
              </a:xfrm>
              <a:prstGeom prst="rect">
                <a:avLst/>
              </a:prstGeom>
              <a:blipFill>
                <a:blip r:embed="rId4"/>
                <a:stretch>
                  <a:fillRect l="-1486" t="-15476" b="-273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5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8540" y="719396"/>
                <a:ext cx="11194919" cy="1939163"/>
              </a:xfrm>
            </p:spPr>
            <p:txBody>
              <a:bodyPr>
                <a:norm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9. 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vi-VN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8540" y="719396"/>
                <a:ext cx="11194919" cy="1939163"/>
              </a:xfrm>
              <a:blipFill>
                <a:blip r:embed="rId2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DF116F1-D7E5-4333-8C36-352413A0098E}"/>
              </a:ext>
            </a:extLst>
          </p:cNvPr>
          <p:cNvSpPr/>
          <p:nvPr/>
        </p:nvSpPr>
        <p:spPr>
          <a:xfrm>
            <a:off x="1244095" y="1598382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406A208-7DAF-4190-B110-420BA0D8C935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74D5EE-18E2-4228-AF3A-C96FA72D80E3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4457B0CB-FE72-4222-8D8D-B68CECEA21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9454" y="2610712"/>
                <a:ext cx="9301986" cy="511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4457B0CB-FE72-4222-8D8D-B68CECEA2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54" y="2610712"/>
                <a:ext cx="9301986" cy="511326"/>
              </a:xfrm>
              <a:prstGeom prst="rect">
                <a:avLst/>
              </a:prstGeom>
              <a:blipFill>
                <a:blip r:embed="rId4"/>
                <a:stretch>
                  <a:fillRect l="-1704" t="-4762" r="-1311" b="-6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E94C85E-FE7D-403D-BD84-CE69FE8A62A1}"/>
              </a:ext>
            </a:extLst>
          </p:cNvPr>
          <p:cNvSpPr txBox="1">
            <a:spLocks/>
          </p:cNvSpPr>
          <p:nvPr/>
        </p:nvSpPr>
        <p:spPr>
          <a:xfrm>
            <a:off x="949454" y="3382349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10. 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=(5−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sup>
                    </m:sSup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 điểm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endParaRPr lang="vi-VN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  <a:blipFill>
                <a:blip r:embed="rId2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022AEF0-B811-4048-B710-FA53C6431C2D}"/>
              </a:ext>
            </a:extLst>
          </p:cNvPr>
          <p:cNvSpPr/>
          <p:nvPr/>
        </p:nvSpPr>
        <p:spPr>
          <a:xfrm>
            <a:off x="1416815" y="1204274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01DC434-0718-4391-9CEA-263B977FCBB3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AABA55-4794-4E20-885F-B76C4AE86B4D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06AE6AE2-8006-4259-99F6-EAAE2CA1F9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6094" y="2591122"/>
                <a:ext cx="10114786" cy="511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=(5−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sup>
                    </m:sSup>
                  </m:oMath>
                </a14:m>
                <a:r>
                  <a:rPr lang="fr-FR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 điểm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06AE6AE2-8006-4259-99F6-EAAE2CA1F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94" y="2591122"/>
                <a:ext cx="10114786" cy="511326"/>
              </a:xfrm>
              <a:prstGeom prst="rect">
                <a:avLst/>
              </a:prstGeom>
              <a:blipFill>
                <a:blip r:embed="rId4"/>
                <a:stretch>
                  <a:fillRect l="-1567" t="-10714" b="-5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3E0C273-EA38-4D0B-BBE6-92DBE9A5D52D}"/>
              </a:ext>
            </a:extLst>
          </p:cNvPr>
          <p:cNvSpPr txBox="1">
            <a:spLocks/>
          </p:cNvSpPr>
          <p:nvPr/>
        </p:nvSpPr>
        <p:spPr>
          <a:xfrm>
            <a:off x="736094" y="3339475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0938510" cy="1939163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11.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giá trị lớn nhất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3;15</m:t>
                        </m:r>
                      </m:e>
                    </m:d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C.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D.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600"/>
                  <a:t/>
                </a:r>
                <a:br>
                  <a:rPr lang="vi-VN" sz="3600"/>
                </a:br>
                <a:endParaRPr lang="vi-VN" sz="360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0938510" cy="1939163"/>
              </a:xfrm>
              <a:blipFill>
                <a:blip r:embed="rId2"/>
                <a:stretch>
                  <a:fillRect l="-1449" t="-3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E22458E-629E-4C2D-9381-7B6E3818CAA4}"/>
              </a:ext>
            </a:extLst>
          </p:cNvPr>
          <p:cNvSpPr/>
          <p:nvPr/>
        </p:nvSpPr>
        <p:spPr>
          <a:xfrm>
            <a:off x="1467615" y="1252942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C645370-F48D-4D41-9F25-9120DE52FCF0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8F4ECA-5AA1-4EF0-87AA-266593545C87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81C6A55D-4DF2-4A31-9522-E88208D53D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050" y="2572345"/>
                <a:ext cx="11395710" cy="650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lớn nhất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3;15</m:t>
                        </m:r>
                      </m:e>
                    </m:d>
                  </m:oMath>
                </a14:m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81C6A55D-4DF2-4A31-9522-E88208D53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572345"/>
                <a:ext cx="11395710" cy="650240"/>
              </a:xfrm>
              <a:prstGeom prst="rect">
                <a:avLst/>
              </a:prstGeom>
              <a:blipFill>
                <a:blip r:embed="rId4"/>
                <a:stretch>
                  <a:fillRect l="-1391" t="-5607" b="-26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2E9C7F-AFD2-4907-81B6-F03D192C8810}"/>
              </a:ext>
            </a:extLst>
          </p:cNvPr>
          <p:cNvSpPr txBox="1">
            <a:spLocks/>
          </p:cNvSpPr>
          <p:nvPr/>
        </p:nvSpPr>
        <p:spPr>
          <a:xfrm>
            <a:off x="410805" y="3379753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B.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3125</m:t>
                        </m:r>
                      </m:e>
                    </m:rad>
                    <m:r>
                      <a:rPr lang="en-US" sz="3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C.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3125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dirty="0"/>
                  <a:t/>
                </a:r>
                <a:br>
                  <a:rPr lang="vi-VN" dirty="0"/>
                </a:b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  <a:blipFill>
                <a:blip r:embed="rId2"/>
                <a:stretch>
                  <a:fillRect l="-1416" t="-15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71283BC-E127-4635-858B-33E86E768594}"/>
              </a:ext>
            </a:extLst>
          </p:cNvPr>
          <p:cNvSpPr/>
          <p:nvPr/>
        </p:nvSpPr>
        <p:spPr>
          <a:xfrm>
            <a:off x="1447295" y="1273262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3D1F58C-5638-4DA6-ADC0-D7F793E74420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12097A-F508-4AAC-9560-7B0B0B50FEE9}"/>
              </a:ext>
            </a:extLst>
          </p:cNvPr>
          <p:cNvSpPr txBox="1">
            <a:spLocks/>
          </p:cNvSpPr>
          <p:nvPr/>
        </p:nvSpPr>
        <p:spPr>
          <a:xfrm>
            <a:off x="4715884" y="209473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F63E0C39-8C94-469F-97C9-54E80F1276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045" y="2461755"/>
                <a:ext cx="11323910" cy="650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nhỏ nhất của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F63E0C39-8C94-469F-97C9-54E80F127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45" y="2461755"/>
                <a:ext cx="11323910" cy="650240"/>
              </a:xfrm>
              <a:prstGeom prst="rect">
                <a:avLst/>
              </a:prstGeom>
              <a:blipFill>
                <a:blip r:embed="rId4"/>
                <a:stretch>
                  <a:fillRect l="-1346" r="-592" b="-386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088378-B564-4985-8CA7-7E5FE686CC08}"/>
              </a:ext>
            </a:extLst>
          </p:cNvPr>
          <p:cNvSpPr txBox="1">
            <a:spLocks/>
          </p:cNvSpPr>
          <p:nvPr/>
        </p:nvSpPr>
        <p:spPr>
          <a:xfrm>
            <a:off x="434045" y="3344248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13. </a:t>
                </a:r>
                <a:r>
                  <a:rPr lang="nl-NL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nào sau đây là hàm số lũy thừa?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55575"/>
                <a:ext cx="11194919" cy="1939163"/>
              </a:xfrm>
              <a:blipFill>
                <a:blip r:embed="rId2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0379808-CDBE-435F-A808-38EA5EC06B30}"/>
              </a:ext>
            </a:extLst>
          </p:cNvPr>
          <p:cNvSpPr/>
          <p:nvPr/>
        </p:nvSpPr>
        <p:spPr>
          <a:xfrm>
            <a:off x="1447295" y="927193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F96E7B2-89AA-477D-98E6-7F41C65368F0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43A2A30-31AE-4FA4-849E-10AF50E71854}"/>
              </a:ext>
            </a:extLst>
          </p:cNvPr>
          <p:cNvSpPr txBox="1">
            <a:spLocks/>
          </p:cNvSpPr>
          <p:nvPr/>
        </p:nvSpPr>
        <p:spPr>
          <a:xfrm>
            <a:off x="4705724" y="1812827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2D431AAB-13A4-45FE-8C1B-321DAB5423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5595" y="2866356"/>
                <a:ext cx="6569710" cy="5113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nl-NL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lũy thừa </a:t>
                </a: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2D431AAB-13A4-45FE-8C1B-321DAB542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595" y="2866356"/>
                <a:ext cx="6569710" cy="511326"/>
              </a:xfrm>
              <a:prstGeom prst="rect">
                <a:avLst/>
              </a:prstGeom>
              <a:blipFill>
                <a:blip r:embed="rId4"/>
                <a:stretch>
                  <a:fillRect l="-2319" t="-35714" b="-32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8F0E574-2787-4E6E-A9FB-8DBA629F0D7C}"/>
              </a:ext>
            </a:extLst>
          </p:cNvPr>
          <p:cNvSpPr txBox="1">
            <a:spLocks/>
          </p:cNvSpPr>
          <p:nvPr/>
        </p:nvSpPr>
        <p:spPr>
          <a:xfrm>
            <a:off x="1585595" y="3595719"/>
            <a:ext cx="2261870" cy="5113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07080" y="152452"/>
            <a:ext cx="4973320" cy="9854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A.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C48B3C-B615-4F39-9DC3-9B9B22161206}"/>
              </a:ext>
            </a:extLst>
          </p:cNvPr>
          <p:cNvSpPr txBox="1">
            <a:spLocks/>
          </p:cNvSpPr>
          <p:nvPr/>
        </p:nvSpPr>
        <p:spPr>
          <a:xfrm>
            <a:off x="339090" y="2231874"/>
            <a:ext cx="11924778" cy="174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7B3E53-6A7F-48EA-82F5-55AA500CA620}"/>
                  </a:ext>
                </a:extLst>
              </p:cNvPr>
              <p:cNvSpPr/>
              <p:nvPr/>
            </p:nvSpPr>
            <p:spPr>
              <a:xfrm>
                <a:off x="632199" y="1240847"/>
                <a:ext cx="110744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AutoNum type="alphaUcPeriod"/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 THỨC CƠ BẢN. </a:t>
                </a:r>
              </a:p>
              <a:p>
                <a:pPr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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lũy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1828800" algn="l"/>
                    <a:tab pos="3657600" algn="l"/>
                    <a:tab pos="5200650" algn="l"/>
                  </a:tabLst>
                </a:pPr>
                <a:endParaRPr lang="en-US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7B3E53-6A7F-48EA-82F5-55AA500CA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99" y="1240847"/>
                <a:ext cx="11074400" cy="1846659"/>
              </a:xfrm>
              <a:prstGeom prst="rect">
                <a:avLst/>
              </a:prstGeom>
              <a:blipFill>
                <a:blip r:embed="rId2"/>
                <a:stretch>
                  <a:fillRect l="-1432" t="-46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13513C-5F63-4E17-BE6C-FA51CFD13B7E}"/>
                  </a:ext>
                </a:extLst>
              </p:cNvPr>
              <p:cNvSpPr/>
              <p:nvPr/>
            </p:nvSpPr>
            <p:spPr>
              <a:xfrm>
                <a:off x="632199" y="2722638"/>
                <a:ext cx="110744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nl-NL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</a:t>
                </a:r>
                <a:r>
                  <a:rPr lang="vi-VN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ập xác định: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>
                  <a:spcAft>
                    <a:spcPts val="0"/>
                  </a:spcAft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>
                  <a:spcAft>
                    <a:spcPts val="0"/>
                  </a:spcAft>
                  <a:tabLst>
                    <a:tab pos="630555" algn="l"/>
                    <a:tab pos="1980565" algn="l"/>
                    <a:tab pos="3420745" algn="l"/>
                    <a:tab pos="4860925" algn="l"/>
                  </a:tabLs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nl-NL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70510"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nl-NL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</a:t>
                </a:r>
                <a:r>
                  <a:rPr lang="nl-NL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𝑫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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;+∞)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13513C-5F63-4E17-BE6C-FA51CFD13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99" y="2722638"/>
                <a:ext cx="11074400" cy="2554545"/>
              </a:xfrm>
              <a:prstGeom prst="rect">
                <a:avLst/>
              </a:prstGeom>
              <a:blipFill>
                <a:blip r:embed="rId3"/>
                <a:stretch>
                  <a:fillRect l="-1432" t="-3341" b="-6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420E92-63D4-4BD5-BB9E-5AA0CA110BC4}"/>
                  </a:ext>
                </a:extLst>
              </p:cNvPr>
              <p:cNvSpPr/>
              <p:nvPr/>
            </p:nvSpPr>
            <p:spPr>
              <a:xfrm>
                <a:off x="632199" y="5159354"/>
                <a:ext cx="11074400" cy="1580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vi-V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 hàm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en-US" sz="32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𝐭𝐚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ó</m:t>
                    </m:r>
                  </m:oMath>
                </a14:m>
                <a:endPara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sSup>
                      <m:sSupPr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420E92-63D4-4BD5-BB9E-5AA0CA110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99" y="5159354"/>
                <a:ext cx="11074400" cy="1580817"/>
              </a:xfrm>
              <a:prstGeom prst="rect">
                <a:avLst/>
              </a:prstGeom>
              <a:blipFill>
                <a:blip r:embed="rId4"/>
                <a:stretch>
                  <a:fillRect l="-1432" t="-5385" b="-1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build="p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6530" y="518849"/>
                <a:ext cx="11639550" cy="2518991"/>
              </a:xfrm>
            </p:spPr>
            <p:txBody>
              <a:bodyPr>
                <a:normAutofit fontScale="90000"/>
              </a:bodyPr>
              <a:lstStyle/>
              <a:p>
                <a:pPr lvl="0"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14.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vi-VN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3200" dirty="0">
                    <a:ea typeface="Times New Roman" panose="02020603050405020304" pitchFamily="18" charset="0"/>
                  </a:rPr>
                  <a:t/>
                </a:r>
                <a:br>
                  <a:rPr lang="vi-VN" sz="3200" dirty="0">
                    <a:ea typeface="Times New Roman" panose="02020603050405020304" pitchFamily="18" charset="0"/>
                  </a:rPr>
                </a:b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6530" y="518849"/>
                <a:ext cx="11639550" cy="2518991"/>
              </a:xfrm>
              <a:blipFill rotWithShape="1">
                <a:blip r:embed="rId2"/>
                <a:stretch>
                  <a:fillRect l="-1362" t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EEC7AA4-AF47-46E7-BE46-EAD0C7CAD112}"/>
              </a:ext>
            </a:extLst>
          </p:cNvPr>
          <p:cNvSpPr/>
          <p:nvPr/>
        </p:nvSpPr>
        <p:spPr>
          <a:xfrm>
            <a:off x="176530" y="1382418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Action Button: Go to Beginning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78820F-5E76-4172-B44A-54B470A05BAF}"/>
              </a:ext>
            </a:extLst>
          </p:cNvPr>
          <p:cNvSpPr/>
          <p:nvPr/>
        </p:nvSpPr>
        <p:spPr>
          <a:xfrm>
            <a:off x="9164320" y="5110480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73FC815-6497-4D8D-BF0A-2740F5BD750D}"/>
              </a:ext>
            </a:extLst>
          </p:cNvPr>
          <p:cNvSpPr txBox="1">
            <a:spLocks/>
          </p:cNvSpPr>
          <p:nvPr/>
        </p:nvSpPr>
        <p:spPr>
          <a:xfrm>
            <a:off x="4776844" y="2887547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404D09-A10F-4EF1-BD54-20132418E0B4}"/>
              </a:ext>
            </a:extLst>
          </p:cNvPr>
          <p:cNvSpPr txBox="1">
            <a:spLocks/>
          </p:cNvSpPr>
          <p:nvPr/>
        </p:nvSpPr>
        <p:spPr>
          <a:xfrm>
            <a:off x="660230" y="4635067"/>
            <a:ext cx="2231390" cy="65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3C59ED59-A467-4D75-83DD-D1AE10DDE1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590" y="3535334"/>
                <a:ext cx="10078890" cy="9273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”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:a16="http://schemas.microsoft.com/office/drawing/2014/main" id="{3C59ED59-A467-4D75-83DD-D1AE10DDE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90" y="3535334"/>
                <a:ext cx="10078890" cy="927359"/>
              </a:xfrm>
              <a:prstGeom prst="rect">
                <a:avLst/>
              </a:prstGeom>
              <a:blipFill>
                <a:blip r:embed="rId4"/>
                <a:stretch>
                  <a:fillRect l="-1573" t="-14474" b="-25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9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1919" y="774430"/>
                <a:ext cx="11473841" cy="1939163"/>
              </a:xfrm>
            </p:spPr>
            <p:txBody>
              <a:bodyPr>
                <a:normAutofit fontScale="90000"/>
              </a:bodyPr>
              <a:lstStyle/>
              <a:p>
                <a:pPr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					B. 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					D. 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0E3945-4087-4C55-949C-702E8154A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1919" y="774430"/>
                <a:ext cx="11473841" cy="1939163"/>
              </a:xfrm>
              <a:blipFill>
                <a:blip r:embed="rId2"/>
                <a:stretch>
                  <a:fillRect l="-1382" t="-33333" r="-691" b="-35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B37B31F-9AC3-46FC-BCE6-BD545EBD717B}"/>
              </a:ext>
            </a:extLst>
          </p:cNvPr>
          <p:cNvSpPr/>
          <p:nvPr/>
        </p:nvSpPr>
        <p:spPr>
          <a:xfrm>
            <a:off x="1001939" y="2754142"/>
            <a:ext cx="443060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C415FC-9FB4-47DB-ADC9-A348D08757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19910" y="894588"/>
            <a:ext cx="1968500" cy="1504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2FF99-B1D5-4AEE-AE2A-BF17375095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26212" y="774430"/>
            <a:ext cx="1781175" cy="17570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52190E-8057-43EC-A134-0A26F8DC812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19910" y="2713593"/>
            <a:ext cx="1971675" cy="1635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55B732-78D0-4DD6-A05F-61C4E831861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362439" y="2786892"/>
            <a:ext cx="2000250" cy="1565910"/>
          </a:xfrm>
          <a:prstGeom prst="rect">
            <a:avLst/>
          </a:prstGeom>
        </p:spPr>
      </p:pic>
      <p:sp>
        <p:nvSpPr>
          <p:cNvPr id="19" name="Action Button: Go to Beginning 1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5770511-CFAC-434F-94C1-330BA49F92C5}"/>
              </a:ext>
            </a:extLst>
          </p:cNvPr>
          <p:cNvSpPr txBox="1">
            <a:spLocks/>
          </p:cNvSpPr>
          <p:nvPr/>
        </p:nvSpPr>
        <p:spPr>
          <a:xfrm>
            <a:off x="908050" y="5925532"/>
            <a:ext cx="2261870" cy="57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chọn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ja-JP" sz="3200" dirty="0">
              <a:latin typeface="Calibri" panose="020F050202020403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360680-DECD-45A7-878D-5BF2F022865A}"/>
              </a:ext>
            </a:extLst>
          </p:cNvPr>
          <p:cNvSpPr txBox="1">
            <a:spLocks/>
          </p:cNvSpPr>
          <p:nvPr/>
        </p:nvSpPr>
        <p:spPr>
          <a:xfrm>
            <a:off x="4390764" y="4458998"/>
            <a:ext cx="1971675" cy="5638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E9A9EB4B-693C-4F5D-9F57-DD2B02D54F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1946" y="5175002"/>
                <a:ext cx="8770694" cy="5723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 thị 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phải là đồ thị của</a:t>
                </a:r>
                <a:r>
                  <a:rPr lang="en-US" altLang="ja-JP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hàm số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E9A9EB4B-693C-4F5D-9F57-DD2B02D54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46" y="5175002"/>
                <a:ext cx="8770694" cy="572306"/>
              </a:xfrm>
              <a:prstGeom prst="rect">
                <a:avLst/>
              </a:prstGeom>
              <a:blipFill>
                <a:blip r:embed="rId8"/>
                <a:stretch>
                  <a:fillRect l="-1737" t="-23404" r="-1181" b="-265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5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01445" y="3220667"/>
            <a:ext cx="518274" cy="462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84447" y="768305"/>
            <a:ext cx="9386843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7288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099528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57526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927288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927288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927288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927288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927288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940488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488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927288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927288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663910" y="2404417"/>
          <a:ext cx="2882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5" imgW="2882880" imgH="419040" progId="Equation.DSMT4">
                  <p:embed/>
                </p:oleObj>
              </mc:Choice>
              <mc:Fallback>
                <p:oleObj name="Equation" r:id="rId5" imgW="2882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910" y="2404417"/>
                        <a:ext cx="2882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7409976" y="2312414"/>
          <a:ext cx="2476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7" imgW="2476440" imgH="520560" progId="Equation.DSMT4">
                  <p:embed/>
                </p:oleObj>
              </mc:Choice>
              <mc:Fallback>
                <p:oleObj name="Equation" r:id="rId7" imgW="24764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976" y="2312414"/>
                        <a:ext cx="2476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555883"/>
              </p:ext>
            </p:extLst>
          </p:nvPr>
        </p:nvGraphicFramePr>
        <p:xfrm>
          <a:off x="2778718" y="3281099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9" imgW="2222280" imgH="419040" progId="Equation.DSMT4">
                  <p:embed/>
                </p:oleObj>
              </mc:Choice>
              <mc:Fallback>
                <p:oleObj name="Equation" r:id="rId9" imgW="2222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718" y="3281099"/>
                        <a:ext cx="22225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7442553" y="3368209"/>
          <a:ext cx="1485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11" imgW="1485720" imgH="419040" progId="Equation.DSMT4">
                  <p:embed/>
                </p:oleObj>
              </mc:Choice>
              <mc:Fallback>
                <p:oleObj name="Equation" r:id="rId11" imgW="1485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553" y="3368209"/>
                        <a:ext cx="1485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5355438" y="1307097"/>
          <a:ext cx="2832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13" imgW="2831760" imgH="685800" progId="Equation.DSMT4">
                  <p:embed/>
                </p:oleObj>
              </mc:Choice>
              <mc:Fallback>
                <p:oleObj name="Equation" r:id="rId13" imgW="28317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438" y="1307097"/>
                        <a:ext cx="28321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7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15490" y="484967"/>
            <a:ext cx="9386854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594953" y="2121079"/>
          <a:ext cx="2882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5" imgW="2882880" imgH="419040" progId="Equation.DSMT4">
                  <p:embed/>
                </p:oleObj>
              </mc:Choice>
              <mc:Fallback>
                <p:oleObj name="Equation" r:id="rId5" imgW="2882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953" y="2121079"/>
                        <a:ext cx="2882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6354437" y="2028825"/>
          <a:ext cx="445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7" imgW="4457520" imgH="520560" progId="Equation.DSMT4">
                  <p:embed/>
                </p:oleObj>
              </mc:Choice>
              <mc:Fallback>
                <p:oleObj name="Equation" r:id="rId7" imgW="44575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437" y="2028825"/>
                        <a:ext cx="445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24923"/>
              </p:ext>
            </p:extLst>
          </p:nvPr>
        </p:nvGraphicFramePr>
        <p:xfrm>
          <a:off x="1676400" y="2930525"/>
          <a:ext cx="2095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9" imgW="2095200" imgH="520560" progId="Equation.DSMT4">
                  <p:embed/>
                </p:oleObj>
              </mc:Choice>
              <mc:Fallback>
                <p:oleObj name="Equation" r:id="rId9" imgW="20952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30525"/>
                        <a:ext cx="2095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328213"/>
              </p:ext>
            </p:extLst>
          </p:nvPr>
        </p:nvGraphicFramePr>
        <p:xfrm>
          <a:off x="6362847" y="3072349"/>
          <a:ext cx="2425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11" imgW="2425680" imgH="520560" progId="Equation.DSMT4">
                  <p:embed/>
                </p:oleObj>
              </mc:Choice>
              <mc:Fallback>
                <p:oleObj name="Equation" r:id="rId11" imgW="24256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847" y="3072349"/>
                        <a:ext cx="2425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4108450" y="1055688"/>
          <a:ext cx="3187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13" imgW="3187440" imgH="622080" progId="Equation.DSMT4">
                  <p:embed/>
                </p:oleObj>
              </mc:Choice>
              <mc:Fallback>
                <p:oleObj name="Equation" r:id="rId13" imgW="31874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1055688"/>
                        <a:ext cx="3187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6256013" y="3078999"/>
            <a:ext cx="518274" cy="462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1130025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579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25671" y="2215167"/>
            <a:ext cx="544042" cy="5474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57151" y="678150"/>
            <a:ext cx="10515600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732494" y="1306379"/>
          <a:ext cx="3073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5" imgW="3073320" imgH="583920" progId="Equation.DSMT4">
                  <p:embed/>
                </p:oleObj>
              </mc:Choice>
              <mc:Fallback>
                <p:oleObj name="Equation" r:id="rId5" imgW="30733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494" y="1306379"/>
                        <a:ext cx="30734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467390"/>
              </p:ext>
            </p:extLst>
          </p:nvPr>
        </p:nvGraphicFramePr>
        <p:xfrm>
          <a:off x="1921926" y="2292048"/>
          <a:ext cx="2641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Equation" r:id="rId7" imgW="2641320" imgH="419040" progId="Equation.DSMT4">
                  <p:embed/>
                </p:oleObj>
              </mc:Choice>
              <mc:Fallback>
                <p:oleObj name="Equation" r:id="rId7" imgW="2641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926" y="2292048"/>
                        <a:ext cx="2641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6528112" y="2312854"/>
          <a:ext cx="4368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Equation" r:id="rId9" imgW="4368600" imgH="520560" progId="Equation.DSMT4">
                  <p:embed/>
                </p:oleObj>
              </mc:Choice>
              <mc:Fallback>
                <p:oleObj name="Equation" r:id="rId9" imgW="43686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112" y="2312854"/>
                        <a:ext cx="4368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1897172" y="3123350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11" imgW="1473120" imgH="419040" progId="Equation.DSMT4">
                  <p:embed/>
                </p:oleObj>
              </mc:Choice>
              <mc:Fallback>
                <p:oleObj name="Equation" r:id="rId11" imgW="1473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172" y="3123350"/>
                        <a:ext cx="1473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6506245" y="3201854"/>
          <a:ext cx="2044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Equation" r:id="rId13" imgW="2044440" imgH="520560" progId="Equation.DSMT4">
                  <p:embed/>
                </p:oleObj>
              </mc:Choice>
              <mc:Fallback>
                <p:oleObj name="Equation" r:id="rId13" imgW="20444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245" y="3201854"/>
                        <a:ext cx="2044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1143879" y="6083069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487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42852" y="3000778"/>
            <a:ext cx="527535" cy="534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30639" y="586526"/>
            <a:ext cx="8961857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742413" y="1138953"/>
          <a:ext cx="2006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5" imgW="2006280" imgH="583920" progId="Equation.DSMT4">
                  <p:embed/>
                </p:oleObj>
              </mc:Choice>
              <mc:Fallback>
                <p:oleObj name="Equation" r:id="rId5" imgW="20062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413" y="1138953"/>
                        <a:ext cx="200660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499151" y="2147015"/>
          <a:ext cx="2311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7" imgW="2311200" imgH="419040" progId="Equation.DSMT4">
                  <p:embed/>
                </p:oleObj>
              </mc:Choice>
              <mc:Fallback>
                <p:oleObj name="Equation" r:id="rId7" imgW="2311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151" y="2147015"/>
                        <a:ext cx="2311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6953676" y="2145428"/>
          <a:ext cx="2641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9" imgW="2641320" imgH="520560" progId="Equation.DSMT4">
                  <p:embed/>
                </p:oleObj>
              </mc:Choice>
              <mc:Fallback>
                <p:oleObj name="Equation" r:id="rId9" imgW="26413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676" y="2145428"/>
                        <a:ext cx="26416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528237" y="2981682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11" imgW="1473120" imgH="419040" progId="Equation.DSMT4">
                  <p:embed/>
                </p:oleObj>
              </mc:Choice>
              <mc:Fallback>
                <p:oleObj name="Equation" r:id="rId11" imgW="1473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237" y="2981682"/>
                        <a:ext cx="1473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6934315" y="3034428"/>
          <a:ext cx="2552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13" imgW="2552400" imgH="520560" progId="Equation.DSMT4">
                  <p:embed/>
                </p:oleObj>
              </mc:Choice>
              <mc:Fallback>
                <p:oleObj name="Equation" r:id="rId13" imgW="25524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315" y="3034428"/>
                        <a:ext cx="2552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796915" y="2332022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43825" y="678150"/>
            <a:ext cx="9309279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208068" y="1077779"/>
          <a:ext cx="2895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Equation" r:id="rId5" imgW="2895480" imgH="1041120" progId="Equation.DSMT4">
                  <p:embed/>
                </p:oleObj>
              </mc:Choice>
              <mc:Fallback>
                <p:oleObj name="Equation" r:id="rId5" imgW="28954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068" y="1077779"/>
                        <a:ext cx="28956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442215" y="2443231"/>
          <a:ext cx="1498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7" imgW="1498320" imgH="419040" progId="Equation.DSMT4">
                  <p:embed/>
                </p:oleObj>
              </mc:Choice>
              <mc:Fallback>
                <p:oleObj name="Equation" r:id="rId7" imgW="1498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215" y="2443231"/>
                        <a:ext cx="1498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6889231" y="2363654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9" imgW="2590560" imgH="419040" progId="Equation.DSMT4">
                  <p:embed/>
                </p:oleObj>
              </mc:Choice>
              <mc:Fallback>
                <p:oleObj name="Equation" r:id="rId9" imgW="2590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231" y="2363654"/>
                        <a:ext cx="2590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418925" y="3098666"/>
          <a:ext cx="2438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11" imgW="2438280" imgH="520560" progId="Equation.DSMT4">
                  <p:embed/>
                </p:oleObj>
              </mc:Choice>
              <mc:Fallback>
                <p:oleObj name="Equation" r:id="rId11" imgW="24382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925" y="3098666"/>
                        <a:ext cx="24384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6902648" y="3111702"/>
          <a:ext cx="2540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Equation" r:id="rId13" imgW="2539800" imgH="520560" progId="Equation.DSMT4">
                  <p:embed/>
                </p:oleObj>
              </mc:Choice>
              <mc:Fallback>
                <p:oleObj name="Equation" r:id="rId13" imgW="25398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648" y="3111702"/>
                        <a:ext cx="2540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796916" y="3091875"/>
            <a:ext cx="419712" cy="443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27915" y="1209484"/>
            <a:ext cx="9309279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47498"/>
              </p:ext>
            </p:extLst>
          </p:nvPr>
        </p:nvGraphicFramePr>
        <p:xfrm>
          <a:off x="8075032" y="799131"/>
          <a:ext cx="21082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5" imgW="2108160" imgH="1193760" progId="Equation.DSMT4">
                  <p:embed/>
                </p:oleObj>
              </mc:Choice>
              <mc:Fallback>
                <p:oleObj name="Equation" r:id="rId5" imgW="210816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032" y="799131"/>
                        <a:ext cx="210820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416985" y="2443163"/>
          <a:ext cx="257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7" imgW="2577960" imgH="419040" progId="Equation.DSMT4">
                  <p:embed/>
                </p:oleObj>
              </mc:Choice>
              <mc:Fallback>
                <p:oleObj name="Equation" r:id="rId7" imgW="2577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985" y="2443163"/>
                        <a:ext cx="25781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6820615" y="2364504"/>
          <a:ext cx="283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9" imgW="2831760" imgH="520560" progId="Equation.DSMT4">
                  <p:embed/>
                </p:oleObj>
              </mc:Choice>
              <mc:Fallback>
                <p:oleObj name="Equation" r:id="rId9" imgW="28317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615" y="2364504"/>
                        <a:ext cx="2832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424984" y="3098800"/>
          <a:ext cx="2324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11" imgW="2323800" imgH="520560" progId="Equation.DSMT4">
                  <p:embed/>
                </p:oleObj>
              </mc:Choice>
              <mc:Fallback>
                <p:oleObj name="Equation" r:id="rId11" imgW="23238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984" y="3098800"/>
                        <a:ext cx="2324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255774"/>
              </p:ext>
            </p:extLst>
          </p:nvPr>
        </p:nvGraphicFramePr>
        <p:xfrm>
          <a:off x="6816249" y="3091875"/>
          <a:ext cx="448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Equation" r:id="rId13" imgW="4483080" imgH="520560" progId="Equation.DSMT4">
                  <p:embed/>
                </p:oleObj>
              </mc:Choice>
              <mc:Fallback>
                <p:oleObj name="Equation" r:id="rId13" imgW="44830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249" y="3091875"/>
                        <a:ext cx="448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72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57495" y="2087323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33670" y="510724"/>
            <a:ext cx="8961857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487988" y="1087438"/>
          <a:ext cx="251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Equation" r:id="rId5" imgW="2514600" imgH="685800" progId="Equation.DSMT4">
                  <p:embed/>
                </p:oleObj>
              </mc:Choice>
              <mc:Fallback>
                <p:oleObj name="Equation" r:id="rId5" imgW="2514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1087438"/>
                        <a:ext cx="2514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080614" y="2095500"/>
          <a:ext cx="4203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7" imgW="4203360" imgH="520560" progId="Equation.DSMT4">
                  <p:embed/>
                </p:oleObj>
              </mc:Choice>
              <mc:Fallback>
                <p:oleObj name="Equation" r:id="rId7" imgW="42033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614" y="2095500"/>
                        <a:ext cx="4203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7449539" y="2144713"/>
          <a:ext cx="2705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Equation" r:id="rId9" imgW="2705040" imgH="520560" progId="Equation.DSMT4">
                  <p:embed/>
                </p:oleObj>
              </mc:Choice>
              <mc:Fallback>
                <p:oleObj name="Equation" r:id="rId9" imgW="27050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9539" y="2144713"/>
                        <a:ext cx="2705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108365" y="2827338"/>
          <a:ext cx="210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Equation" r:id="rId11" imgW="2108160" imgH="520560" progId="Equation.DSMT4">
                  <p:embed/>
                </p:oleObj>
              </mc:Choice>
              <mc:Fallback>
                <p:oleObj name="Equation" r:id="rId11" imgW="21081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365" y="2827338"/>
                        <a:ext cx="21082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7500245" y="3084513"/>
          <a:ext cx="154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13" imgW="1549080" imgH="419040" progId="Equation.DSMT4">
                  <p:embed/>
                </p:oleObj>
              </mc:Choice>
              <mc:Fallback>
                <p:oleObj name="Equation" r:id="rId13" imgW="1549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245" y="3084513"/>
                        <a:ext cx="1549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0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714332" y="1666080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741613" y="1403350"/>
          <a:ext cx="28829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Equation" r:id="rId5" imgW="2882880" imgH="1079280" progId="Equation.DSMT4">
                  <p:embed/>
                </p:oleObj>
              </mc:Choice>
              <mc:Fallback>
                <p:oleObj name="Equation" r:id="rId5" imgW="288288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1403350"/>
                        <a:ext cx="28829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7334250" y="1414463"/>
          <a:ext cx="28321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7" imgW="2831760" imgH="1079280" progId="Equation.DSMT4">
                  <p:embed/>
                </p:oleObj>
              </mc:Choice>
              <mc:Fallback>
                <p:oleObj name="Equation" r:id="rId7" imgW="283176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1414463"/>
                        <a:ext cx="28321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717443" y="2734414"/>
          <a:ext cx="2667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9" imgW="2666880" imgH="1041120" progId="Equation.DSMT4">
                  <p:embed/>
                </p:oleObj>
              </mc:Choice>
              <mc:Fallback>
                <p:oleObj name="Equation" r:id="rId9" imgW="266688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443" y="2734414"/>
                        <a:ext cx="26670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7251767" y="2708968"/>
          <a:ext cx="2743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11" imgW="2743200" imgH="1041120" progId="Equation.DSMT4">
                  <p:embed/>
                </p:oleObj>
              </mc:Choice>
              <mc:Fallback>
                <p:oleObj name="Equation" r:id="rId11" imgW="274320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67" y="2708968"/>
                        <a:ext cx="27432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25848"/>
              </p:ext>
            </p:extLst>
          </p:nvPr>
        </p:nvGraphicFramePr>
        <p:xfrm>
          <a:off x="5213350" y="330200"/>
          <a:ext cx="1765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13" imgW="1765080" imgH="672840" progId="Equation.DSMT4">
                  <p:embed/>
                </p:oleObj>
              </mc:Choice>
              <mc:Fallback>
                <p:oleObj name="Equation" r:id="rId13" imgW="176508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330200"/>
                        <a:ext cx="17653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5408" y="452656"/>
            <a:ext cx="855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/>
          </a:p>
        </p:txBody>
      </p:sp>
      <p:sp>
        <p:nvSpPr>
          <p:cNvPr id="22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9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C48B3C-B615-4F39-9DC3-9B9B22161206}"/>
              </a:ext>
            </a:extLst>
          </p:cNvPr>
          <p:cNvSpPr txBox="1">
            <a:spLocks/>
          </p:cNvSpPr>
          <p:nvPr/>
        </p:nvSpPr>
        <p:spPr>
          <a:xfrm>
            <a:off x="339090" y="2231874"/>
            <a:ext cx="11924778" cy="174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13513C-5F63-4E17-BE6C-FA51CFD13B7E}"/>
                  </a:ext>
                </a:extLst>
              </p:cNvPr>
              <p:cNvSpPr/>
              <p:nvPr/>
            </p:nvSpPr>
            <p:spPr>
              <a:xfrm>
                <a:off x="558800" y="660400"/>
                <a:ext cx="11074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vi-VN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chất của hàm số lũy thừa trên khoảng</a:t>
                </a:r>
                <a:r>
                  <a:rPr lang="vi-VN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13513C-5F63-4E17-BE6C-FA51CFD13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660400"/>
                <a:ext cx="11074400" cy="584775"/>
              </a:xfrm>
              <a:prstGeom prst="rect">
                <a:avLst/>
              </a:prstGeom>
              <a:blipFill>
                <a:blip r:embed="rId2"/>
                <a:stretch>
                  <a:fillRect l="-1432"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9FDA13EF-DE59-4CA1-86E4-AF4A1F534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093863"/>
                  </p:ext>
                </p:extLst>
              </p:nvPr>
            </p:nvGraphicFramePr>
            <p:xfrm>
              <a:off x="594306" y="1245175"/>
              <a:ext cx="10398868" cy="53232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99434">
                      <a:extLst>
                        <a:ext uri="{9D8B030D-6E8A-4147-A177-3AD203B41FA5}">
                          <a16:colId xmlns:a16="http://schemas.microsoft.com/office/drawing/2014/main" val="547717105"/>
                        </a:ext>
                      </a:extLst>
                    </a:gridCol>
                    <a:gridCol w="5199434">
                      <a:extLst>
                        <a:ext uri="{9D8B030D-6E8A-4147-A177-3AD203B41FA5}">
                          <a16:colId xmlns:a16="http://schemas.microsoft.com/office/drawing/2014/main" val="3862418395"/>
                        </a:ext>
                      </a:extLst>
                    </a:gridCol>
                  </a:tblGrid>
                  <a:tr h="3953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vi-VN" sz="2400" b="1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24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4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2400" b="1" i="1" kern="12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24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vi-VN" sz="24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𝛼</m:t>
                                </m:r>
                                <m:r>
                                  <a:rPr lang="vi-VN" sz="2400" b="1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vi-VN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lang="vi-VN" sz="2400" b="1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24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r>
                                  <a:rPr lang="vi-VN" sz="24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𝛼</m:t>
                                </m:r>
                                <m:r>
                                  <a:rPr lang="vi-VN" sz="24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vi-VN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558837"/>
                      </a:ext>
                    </a:extLst>
                  </a:tr>
                  <a:tr h="395306">
                    <a:tc>
                      <a:txBody>
                        <a:bodyPr/>
                        <a:lstStyle/>
                        <a:p>
                          <a:r>
                            <a:rPr lang="vi-VN" sz="24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A.  Tập khảo sát</a:t>
                          </a:r>
                          <a:r>
                            <a:rPr lang="vi-VN" sz="24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(0;+∞).</m:t>
                              </m:r>
                            </m:oMath>
                          </a14:m>
                          <a:endParaRPr lang="vi-VN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4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A.  Tập khảo sát</a:t>
                          </a:r>
                          <a:r>
                            <a:rPr lang="vi-VN" sz="24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>
                                  <a:solidFill>
                                    <a:srgbClr val="0000CC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(0;+∞).</m:t>
                              </m:r>
                            </m:oMath>
                          </a14:m>
                          <a:endParaRPr lang="vi-VN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7776933"/>
                      </a:ext>
                    </a:extLst>
                  </a:tr>
                  <a:tr h="1704962">
                    <a:tc>
                      <a:txBody>
                        <a:bodyPr/>
                        <a:lstStyle/>
                        <a:p>
                          <a:r>
                            <a:rPr lang="vi-VN" sz="24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B.  Sự</a:t>
                          </a:r>
                          <a:r>
                            <a:rPr lang="vi-VN" sz="2400" b="1" baseline="0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2400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r>
                            <a:rPr lang="vi-VN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vi-VN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vi-VN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  <m:r>
                                    <a:rPr lang="vi-VN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vi-VN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&gt;0, ∀</m:t>
                              </m:r>
                              <m:r>
                                <a:rPr lang="vi-VN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vi-VN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&gt;0.</m:t>
                              </m:r>
                            </m:oMath>
                          </a14:m>
                          <a:endParaRPr lang="vi-VN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vi-VN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Giới hạn đặc biệt: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vi-VN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vi-VN" sz="24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lim>
                                </m:limLow>
                                <m:sSup>
                                  <m:sSupPr>
                                    <m:ctrlP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=0, </m:t>
                                </m:r>
                                <m:limLow>
                                  <m:limLowPr>
                                    <m:ctrlP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→+∞</m:t>
                                    </m:r>
                                  </m:lim>
                                </m:limLow>
                                <m:sSup>
                                  <m:sSupPr>
                                    <m:ctrlP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24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24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=+∞.</m:t>
                                </m:r>
                              </m:oMath>
                            </m:oMathPara>
                          </a14:m>
                          <a:endParaRPr lang="vi-VN" sz="2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vi-VN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Tiệm cận: Không có.</a:t>
                          </a:r>
                          <a:endParaRPr lang="vi-VN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80340" algn="l">
                            <a:spcAft>
                              <a:spcPts val="0"/>
                            </a:spcAft>
                            <a:tabLst>
                              <a:tab pos="630555" algn="l"/>
                              <a:tab pos="1980565" algn="l"/>
                              <a:tab pos="3420745" algn="l"/>
                              <a:tab pos="4860925" algn="l"/>
                            </a:tabLst>
                          </a:pPr>
                          <a:r>
                            <a:rPr lang="vi-VN" sz="24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B.  Sự</a:t>
                          </a:r>
                          <a:r>
                            <a:rPr lang="vi-VN" sz="2400" b="1" baseline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24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r>
                            <a:rPr lang="vi-VN" sz="2400">
                              <a:effectLst/>
                              <a:latin typeface="Varpada"/>
                              <a:ea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lang="vi-VN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vi-VN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&lt;0, ∀</m:t>
                              </m:r>
                              <m:r>
                                <a:rPr lang="vi-VN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&gt;0.</m:t>
                              </m:r>
                            </m:oMath>
                          </a14:m>
                          <a:endParaRPr lang="vi-VN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180340" algn="just">
                            <a:spcAft>
                              <a:spcPts val="0"/>
                            </a:spcAft>
                            <a:tabLst>
                              <a:tab pos="208915" algn="l"/>
                              <a:tab pos="4860925" algn="l"/>
                            </a:tabLst>
                          </a:pPr>
                          <a:r>
                            <a:rPr lang="vi-VN" sz="2400">
                              <a:effectLst/>
                              <a:latin typeface="Varpada"/>
                              <a:ea typeface="Times New Roman" panose="02020603050405020304" pitchFamily="18" charset="0"/>
                            </a:rPr>
                            <a:t>  Giới hạn đặc biệt: </a:t>
                          </a:r>
                          <a:endParaRPr lang="vi-VN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180340" algn="just">
                            <a:spcAft>
                              <a:spcPts val="0"/>
                            </a:spcAft>
                            <a:tabLst>
                              <a:tab pos="389255" algn="l"/>
                              <a:tab pos="1980565" algn="l"/>
                              <a:tab pos="3420745" algn="l"/>
                              <a:tab pos="48609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vi-VN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vi-VN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lim>
                                </m:limLow>
                                <m:sSup>
                                  <m:sSupPr>
                                    <m:ctrlP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=+∞, </m:t>
                                </m:r>
                                <m:limLow>
                                  <m:limLowPr>
                                    <m:ctrlP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𝑙𝑖𝑚</m:t>
                                    </m:r>
                                  </m:e>
                                  <m:lim>
                                    <m: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→+∞</m:t>
                                    </m:r>
                                  </m:lim>
                                </m:limLow>
                                <m:sSup>
                                  <m:sSupPr>
                                    <m:ctrlP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vi-VN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=0.</m:t>
                                </m:r>
                              </m:oMath>
                            </m:oMathPara>
                          </a14:m>
                          <a:endParaRPr lang="vi-VN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180340" algn="just">
                            <a:spcAft>
                              <a:spcPts val="0"/>
                            </a:spcAft>
                            <a:tabLst>
                              <a:tab pos="389255" algn="l"/>
                              <a:tab pos="1980565" algn="l"/>
                              <a:tab pos="3420745" algn="l"/>
                              <a:tab pos="4860925" algn="l"/>
                            </a:tabLst>
                          </a:pPr>
                          <a:r>
                            <a:rPr lang="vi-VN" sz="2400">
                              <a:effectLst/>
                              <a:latin typeface="Varpada"/>
                              <a:ea typeface="Times New Roman" panose="02020603050405020304" pitchFamily="18" charset="0"/>
                            </a:rPr>
                            <a:t>Tiệm cận:</a:t>
                          </a:r>
                          <a:endParaRPr lang="vi-VN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pPr marL="180340" algn="just">
                            <a:spcAft>
                              <a:spcPts val="0"/>
                            </a:spcAft>
                            <a:tabLst>
                              <a:tab pos="389255" algn="l"/>
                              <a:tab pos="1980565" algn="l"/>
                              <a:tab pos="3420745" algn="l"/>
                              <a:tab pos="4860925" algn="l"/>
                            </a:tabLst>
                          </a:pPr>
                          <a:r>
                            <a:rPr lang="vi-VN" sz="2400">
                              <a:effectLst/>
                              <a:latin typeface="Varpada"/>
                              <a:ea typeface="Times New Roman" panose="02020603050405020304" pitchFamily="18" charset="0"/>
                            </a:rPr>
                            <a:t>Trục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𝑂𝑥</m:t>
                              </m:r>
                            </m:oMath>
                          </a14:m>
                          <a:r>
                            <a:rPr lang="vi-VN" sz="2400">
                              <a:effectLst/>
                              <a:latin typeface="Varpada"/>
                              <a:ea typeface="Times New Roman" panose="02020603050405020304" pitchFamily="18" charset="0"/>
                            </a:rPr>
                            <a:t> là tiệm cận ngang.</a:t>
                          </a:r>
                          <a:endParaRPr lang="vi-VN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  <a:p>
                          <a:r>
                            <a:rPr lang="vi-VN" sz="2400"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Trục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𝑂𝑦</m:t>
                              </m:r>
                            </m:oMath>
                          </a14:m>
                          <a:r>
                            <a:rPr lang="vi-VN" sz="2400"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là tiệm cận đứng.</a:t>
                          </a:r>
                          <a:endParaRPr lang="vi-VN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3397737"/>
                      </a:ext>
                    </a:extLst>
                  </a:tr>
                  <a:tr h="16340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18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 Bảng</a:t>
                          </a:r>
                          <a:r>
                            <a:rPr lang="vi-VN" sz="1800" b="1" baseline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18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1800" b="1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 Bảng</a:t>
                          </a:r>
                          <a:r>
                            <a:rPr lang="vi-VN" sz="1800" b="1" baseline="0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1800" dirty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vi-VN" dirty="0"/>
                        </a:p>
                        <a:p>
                          <a:endParaRPr lang="vi-V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8778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9FDA13EF-DE59-4CA1-86E4-AF4A1F534C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093863"/>
                  </p:ext>
                </p:extLst>
              </p:nvPr>
            </p:nvGraphicFramePr>
            <p:xfrm>
              <a:off x="594306" y="1245175"/>
              <a:ext cx="10398868" cy="53232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99434">
                      <a:extLst>
                        <a:ext uri="{9D8B030D-6E8A-4147-A177-3AD203B41FA5}">
                          <a16:colId xmlns:a16="http://schemas.microsoft.com/office/drawing/2014/main" val="547717105"/>
                        </a:ext>
                      </a:extLst>
                    </a:gridCol>
                    <a:gridCol w="5199434">
                      <a:extLst>
                        <a:ext uri="{9D8B030D-6E8A-4147-A177-3AD203B41FA5}">
                          <a16:colId xmlns:a16="http://schemas.microsoft.com/office/drawing/2014/main" val="386241839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117" t="-1333" r="-100351" b="-10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100234" t="-1333" r="-469" b="-10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558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117" t="-101333" r="-100351" b="-9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100234" t="-101333" r="-469" b="-96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7776933"/>
                      </a:ext>
                    </a:extLst>
                  </a:tr>
                  <a:tr h="277476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117" t="-33114" r="-100351" b="-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100234" t="-33114" r="-469" b="-5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3397737"/>
                      </a:ext>
                    </a:extLst>
                  </a:tr>
                  <a:tr h="16340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18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 Bảng</a:t>
                          </a:r>
                          <a:r>
                            <a:rPr lang="vi-VN" sz="1800" b="1" baseline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18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vi-V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1800" b="1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 Bảng</a:t>
                          </a:r>
                          <a:r>
                            <a:rPr lang="vi-VN" sz="1800" b="1" baseline="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biến thiên</a:t>
                          </a:r>
                          <a:r>
                            <a:rPr lang="vi-VN" sz="1800">
                              <a:solidFill>
                                <a:srgbClr val="0000CC"/>
                              </a:solidFill>
                              <a:effectLst/>
                              <a:latin typeface="Varpada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vi-VN"/>
                        </a:p>
                        <a:p>
                          <a:endParaRPr lang="vi-V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8778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3E2EE21-2A59-4294-9BA5-8B45B2B570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47875" y="5111120"/>
            <a:ext cx="2760980" cy="14306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80B72A-C158-4FAE-A960-E37D4736AE7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096516" y="5057145"/>
            <a:ext cx="2714625" cy="1484630"/>
          </a:xfrm>
          <a:prstGeom prst="rect">
            <a:avLst/>
          </a:prstGeom>
        </p:spPr>
      </p:pic>
      <p:sp>
        <p:nvSpPr>
          <p:cNvPr id="15" name="AutoShape 40">
            <a:extLst>
              <a:ext uri="{FF2B5EF4-FFF2-40B4-BE49-F238E27FC236}">
                <a16:creationId xmlns:a16="http://schemas.microsoft.com/office/drawing/2014/main" id="{67A42781-9564-4CD1-AD43-337F2A9398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07080" y="83313"/>
            <a:ext cx="4973320" cy="5770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A. Lý thuyết.</a:t>
            </a:r>
          </a:p>
        </p:txBody>
      </p:sp>
    </p:spTree>
    <p:extLst>
      <p:ext uri="{BB962C8B-B14F-4D97-AF65-F5344CB8AC3E}">
        <p14:creationId xmlns:p14="http://schemas.microsoft.com/office/powerpoint/2010/main" val="12478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27184" y="2885814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3360" y="510724"/>
            <a:ext cx="8961857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334125" y="360363"/>
          <a:ext cx="2908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5" imgW="2908080" imgH="672840" progId="Equation.DSMT4">
                  <p:embed/>
                </p:oleObj>
              </mc:Choice>
              <mc:Fallback>
                <p:oleObj name="Equation" r:id="rId5" imgW="290808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360363"/>
                        <a:ext cx="29083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142934" y="1267139"/>
          <a:ext cx="538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7" imgW="5384520" imgH="939600" progId="Equation.DSMT4">
                  <p:embed/>
                </p:oleObj>
              </mc:Choice>
              <mc:Fallback>
                <p:oleObj name="Equation" r:id="rId7" imgW="53845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34" y="1267139"/>
                        <a:ext cx="53848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6845300" y="1252538"/>
          <a:ext cx="391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9" imgW="3911400" imgH="939600" progId="Equation.DSMT4">
                  <p:embed/>
                </p:oleObj>
              </mc:Choice>
              <mc:Fallback>
                <p:oleObj name="Equation" r:id="rId9" imgW="39114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1252538"/>
                        <a:ext cx="39116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1100965" y="2655687"/>
          <a:ext cx="5334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11" imgW="5333760" imgH="939600" progId="Equation.DSMT4">
                  <p:embed/>
                </p:oleObj>
              </mc:Choice>
              <mc:Fallback>
                <p:oleObj name="Equation" r:id="rId11" imgW="53337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965" y="2655687"/>
                        <a:ext cx="53340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6802819" y="2617406"/>
          <a:ext cx="3924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13" imgW="3924000" imgH="939600" progId="Equation.DSMT4">
                  <p:embed/>
                </p:oleObj>
              </mc:Choice>
              <mc:Fallback>
                <p:oleObj name="Equation" r:id="rId13" imgW="39240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819" y="2617406"/>
                        <a:ext cx="39243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38587" y="1391865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3360" y="510724"/>
            <a:ext cx="8961857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341197"/>
              </p:ext>
            </p:extLst>
          </p:nvPr>
        </p:nvGraphicFramePr>
        <p:xfrm>
          <a:off x="6537325" y="360363"/>
          <a:ext cx="2501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1" name="Equation" r:id="rId5" imgW="2501640" imgH="672840" progId="Equation.DSMT4">
                  <p:embed/>
                </p:oleObj>
              </mc:Choice>
              <mc:Fallback>
                <p:oleObj name="Equation" r:id="rId5" imgW="25016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325" y="360363"/>
                        <a:ext cx="25019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235200" y="1241425"/>
          <a:ext cx="3200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Equation" r:id="rId7" imgW="3200400" imgH="990360" progId="Equation.DSMT4">
                  <p:embed/>
                </p:oleObj>
              </mc:Choice>
              <mc:Fallback>
                <p:oleObj name="Equation" r:id="rId7" imgW="320040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241425"/>
                        <a:ext cx="3200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6978650" y="1131888"/>
          <a:ext cx="3644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Equation" r:id="rId9" imgW="3644640" imgH="1180800" progId="Equation.DSMT4">
                  <p:embed/>
                </p:oleObj>
              </mc:Choice>
              <mc:Fallback>
                <p:oleObj name="Equation" r:id="rId9" imgW="364464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1131888"/>
                        <a:ext cx="36449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176463" y="2482850"/>
          <a:ext cx="34671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11" imgW="3466800" imgH="1180800" progId="Equation.DSMT4">
                  <p:embed/>
                </p:oleObj>
              </mc:Choice>
              <mc:Fallback>
                <p:oleObj name="Equation" r:id="rId11" imgW="346680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482850"/>
                        <a:ext cx="34671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6935788" y="2497138"/>
          <a:ext cx="3657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Equation" r:id="rId13" imgW="3657600" imgH="1180800" progId="Equation.DSMT4">
                  <p:embed/>
                </p:oleObj>
              </mc:Choice>
              <mc:Fallback>
                <p:oleObj name="Equation" r:id="rId13" imgW="365760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788" y="2497138"/>
                        <a:ext cx="36576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6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028739" y="2692632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3360" y="510724"/>
            <a:ext cx="8961857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71051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556375" y="423863"/>
          <a:ext cx="2463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Equation" r:id="rId5" imgW="2463480" imgH="545760" progId="Equation.DSMT4">
                  <p:embed/>
                </p:oleObj>
              </mc:Choice>
              <mc:Fallback>
                <p:oleObj name="Equation" r:id="rId5" imgW="24634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75" y="423863"/>
                        <a:ext cx="24638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032000" y="1158875"/>
          <a:ext cx="36068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Equation" r:id="rId7" imgW="3606480" imgH="1155600" progId="Equation.DSMT4">
                  <p:embed/>
                </p:oleObj>
              </mc:Choice>
              <mc:Fallback>
                <p:oleObj name="Equation" r:id="rId7" imgW="3606480" imgH="11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158875"/>
                        <a:ext cx="36068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7219950" y="1233488"/>
          <a:ext cx="31623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9" imgW="3162240" imgH="977760" progId="Equation.DSMT4">
                  <p:embed/>
                </p:oleObj>
              </mc:Choice>
              <mc:Fallback>
                <p:oleObj name="Equation" r:id="rId9" imgW="316224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950" y="1233488"/>
                        <a:ext cx="31623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1948828" y="2493963"/>
          <a:ext cx="3251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11" imgW="3251160" imgH="977760" progId="Equation.DSMT4">
                  <p:embed/>
                </p:oleObj>
              </mc:Choice>
              <mc:Fallback>
                <p:oleObj name="Equation" r:id="rId11" imgW="32511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828" y="2493963"/>
                        <a:ext cx="32512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7045169" y="2471201"/>
          <a:ext cx="36449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Equation" r:id="rId13" imgW="3644640" imgH="1155600" progId="Equation.DSMT4">
                  <p:embed/>
                </p:oleObj>
              </mc:Choice>
              <mc:Fallback>
                <p:oleObj name="Equation" r:id="rId13" imgW="3644640" imgH="11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169" y="2471201"/>
                        <a:ext cx="36449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76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43859" y="2718391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3360" y="510724"/>
            <a:ext cx="10636110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	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.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734678"/>
              </p:ext>
            </p:extLst>
          </p:nvPr>
        </p:nvGraphicFramePr>
        <p:xfrm>
          <a:off x="5942595" y="432695"/>
          <a:ext cx="3022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5" imgW="3022560" imgH="596880" progId="Equation.DSMT4">
                  <p:embed/>
                </p:oleObj>
              </mc:Choice>
              <mc:Fallback>
                <p:oleObj name="Equation" r:id="rId5" imgW="30225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595" y="432695"/>
                        <a:ext cx="3022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557508" y="1430672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Equation" r:id="rId7" imgW="596880" imgH="431640" progId="Equation.DSMT4">
                  <p:embed/>
                </p:oleObj>
              </mc:Choice>
              <mc:Fallback>
                <p:oleObj name="Equation" r:id="rId7" imgW="596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508" y="1430672"/>
                        <a:ext cx="5969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7459350" y="1506717"/>
          <a:ext cx="54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Equation" r:id="rId9" imgW="545760" imgH="431640" progId="Equation.DSMT4">
                  <p:embed/>
                </p:oleObj>
              </mc:Choice>
              <mc:Fallback>
                <p:oleObj name="Equation" r:id="rId9" imgW="545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350" y="1506717"/>
                        <a:ext cx="546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455863" y="2493963"/>
          <a:ext cx="200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Equation" r:id="rId11" imgW="2006280" imgH="927000" progId="Equation.DSMT4">
                  <p:embed/>
                </p:oleObj>
              </mc:Choice>
              <mc:Fallback>
                <p:oleObj name="Equation" r:id="rId11" imgW="20062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2493963"/>
                        <a:ext cx="20066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7375525" y="2457450"/>
          <a:ext cx="2032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Equation" r:id="rId13" imgW="2031840" imgH="927000" progId="Equation.DSMT4">
                  <p:embed/>
                </p:oleObj>
              </mc:Choice>
              <mc:Fallback>
                <p:oleObj name="Equation" r:id="rId13" imgW="203184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2457450"/>
                        <a:ext cx="20320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616134"/>
              </p:ext>
            </p:extLst>
          </p:nvPr>
        </p:nvGraphicFramePr>
        <p:xfrm>
          <a:off x="10097798" y="496374"/>
          <a:ext cx="96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Equation" r:id="rId15" imgW="965160" imgH="507960" progId="Equation.DSMT4">
                  <p:embed/>
                </p:oleObj>
              </mc:Choice>
              <mc:Fallback>
                <p:oleObj name="Equation" r:id="rId15" imgW="965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7798" y="496374"/>
                        <a:ext cx="965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ction Button: Go to Beginning 18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9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43859" y="2718391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3360" y="510724"/>
            <a:ext cx="8961857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027130" y="233721"/>
          <a:ext cx="231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Equation" r:id="rId5" imgW="2311200" imgH="1028520" progId="Equation.DSMT4">
                  <p:embed/>
                </p:oleObj>
              </mc:Choice>
              <mc:Fallback>
                <p:oleObj name="Equation" r:id="rId5" imgW="231120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130" y="233721"/>
                        <a:ext cx="2311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554288" y="1273175"/>
          <a:ext cx="196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Equation" r:id="rId7" imgW="1968480" imgH="927000" progId="Equation.DSMT4">
                  <p:embed/>
                </p:oleObj>
              </mc:Choice>
              <mc:Fallback>
                <p:oleObj name="Equation" r:id="rId7" imgW="19684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1273175"/>
                        <a:ext cx="19685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7323138" y="1246188"/>
          <a:ext cx="2235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Equation" r:id="rId9" imgW="2234880" imgH="927000" progId="Equation.DSMT4">
                  <p:embed/>
                </p:oleObj>
              </mc:Choice>
              <mc:Fallback>
                <p:oleObj name="Equation" r:id="rId9" imgW="22348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1246188"/>
                        <a:ext cx="22352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442626" y="2493605"/>
          <a:ext cx="2032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Equation" r:id="rId11" imgW="2031840" imgH="927000" progId="Equation.DSMT4">
                  <p:embed/>
                </p:oleObj>
              </mc:Choice>
              <mc:Fallback>
                <p:oleObj name="Equation" r:id="rId11" imgW="203184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626" y="2493605"/>
                        <a:ext cx="20320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7241752" y="2457250"/>
          <a:ext cx="2298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Equation" r:id="rId13" imgW="2298600" imgH="927000" progId="Equation.DSMT4">
                  <p:embed/>
                </p:oleObj>
              </mc:Choice>
              <mc:Fallback>
                <p:oleObj name="Equation" r:id="rId13" imgW="22986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1752" y="2457250"/>
                        <a:ext cx="22987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9363701" y="513456"/>
          <a:ext cx="96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Equation" r:id="rId15" imgW="965160" imgH="507960" progId="Equation.DSMT4">
                  <p:embed/>
                </p:oleObj>
              </mc:Choice>
              <mc:Fallback>
                <p:oleObj name="Equation" r:id="rId15" imgW="9651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3701" y="513456"/>
                        <a:ext cx="965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ction Button: Go to Beginning 18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42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769" y="1958537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3360" y="510724"/>
            <a:ext cx="8961857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242050" y="449263"/>
          <a:ext cx="2654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0" name="Equation" r:id="rId5" imgW="2654280" imgH="545760" progId="Equation.DSMT4">
                  <p:embed/>
                </p:oleObj>
              </mc:Choice>
              <mc:Fallback>
                <p:oleObj name="Equation" r:id="rId5" imgW="26542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449263"/>
                        <a:ext cx="26543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534702" y="1711056"/>
          <a:ext cx="1930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1" name="Equation" r:id="rId7" imgW="1930320" imgH="927000" progId="Equation.DSMT4">
                  <p:embed/>
                </p:oleObj>
              </mc:Choice>
              <mc:Fallback>
                <p:oleObj name="Equation" r:id="rId7" imgW="19303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702" y="1711056"/>
                        <a:ext cx="19304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7424202" y="1684069"/>
          <a:ext cx="1955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2" name="Equation" r:id="rId9" imgW="1955520" imgH="927000" progId="Equation.DSMT4">
                  <p:embed/>
                </p:oleObj>
              </mc:Choice>
              <mc:Fallback>
                <p:oleObj name="Equation" r:id="rId9" imgW="19555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202" y="1684069"/>
                        <a:ext cx="19558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558514" y="3101706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3" name="Equation" r:id="rId11" imgW="1930320" imgH="507960" progId="Equation.DSMT4">
                  <p:embed/>
                </p:oleObj>
              </mc:Choice>
              <mc:Fallback>
                <p:oleObj name="Equation" r:id="rId11" imgW="1930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514" y="3101706"/>
                        <a:ext cx="1930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7203116" y="2895131"/>
          <a:ext cx="2298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name="Equation" r:id="rId13" imgW="2298600" imgH="927000" progId="Equation.DSMT4">
                  <p:embed/>
                </p:oleObj>
              </mc:Choice>
              <mc:Fallback>
                <p:oleObj name="Equation" r:id="rId13" imgW="22986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116" y="2895131"/>
                        <a:ext cx="22987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77067" y="1065884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Equation" r:id="rId15" imgW="838080" imgH="342720" progId="Equation.DSMT4">
                  <p:embed/>
                </p:oleObj>
              </mc:Choice>
              <mc:Fallback>
                <p:oleObj name="Equation" r:id="rId15" imgW="838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067" y="1065884"/>
                        <a:ext cx="838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ction Button: Go to Beginning 18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1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07498" y="1390919"/>
            <a:ext cx="569798" cy="5603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6806" y="209550"/>
            <a:ext cx="8961857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6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8305"/>
              </p:ext>
            </p:extLst>
          </p:nvPr>
        </p:nvGraphicFramePr>
        <p:xfrm>
          <a:off x="6890871" y="95717"/>
          <a:ext cx="3289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7" name="Equation" r:id="rId5" imgW="3288960" imgH="685800" progId="Equation.DSMT4">
                  <p:embed/>
                </p:oleObj>
              </mc:Choice>
              <mc:Fallback>
                <p:oleObj name="Equation" r:id="rId5" imgW="32889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0871" y="95717"/>
                        <a:ext cx="3289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352858"/>
              </p:ext>
            </p:extLst>
          </p:nvPr>
        </p:nvGraphicFramePr>
        <p:xfrm>
          <a:off x="3034982" y="1390919"/>
          <a:ext cx="128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8" name="Equation" r:id="rId7" imgW="1282680" imgH="558720" progId="Equation.DSMT4">
                  <p:embed/>
                </p:oleObj>
              </mc:Choice>
              <mc:Fallback>
                <p:oleObj name="Equation" r:id="rId7" imgW="12826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982" y="1390919"/>
                        <a:ext cx="1282700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58928"/>
              </p:ext>
            </p:extLst>
          </p:nvPr>
        </p:nvGraphicFramePr>
        <p:xfrm>
          <a:off x="8002588" y="1623523"/>
          <a:ext cx="876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9" name="Equation" r:id="rId9" imgW="876240" imgH="558720" progId="Equation.DSMT4">
                  <p:embed/>
                </p:oleObj>
              </mc:Choice>
              <mc:Fallback>
                <p:oleObj name="Equation" r:id="rId9" imgW="8762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1623523"/>
                        <a:ext cx="8763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605342"/>
              </p:ext>
            </p:extLst>
          </p:nvPr>
        </p:nvGraphicFramePr>
        <p:xfrm>
          <a:off x="2997200" y="2831610"/>
          <a:ext cx="113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0" name="Equation" r:id="rId11" imgW="1130040" imgH="558720" progId="Equation.DSMT4">
                  <p:embed/>
                </p:oleObj>
              </mc:Choice>
              <mc:Fallback>
                <p:oleObj name="Equation" r:id="rId11" imgW="11300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2831610"/>
                        <a:ext cx="11303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5704"/>
              </p:ext>
            </p:extLst>
          </p:nvPr>
        </p:nvGraphicFramePr>
        <p:xfrm>
          <a:off x="8099425" y="2898285"/>
          <a:ext cx="58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name="Equation" r:id="rId13" imgW="583920" imgH="431640" progId="Equation.DSMT4">
                  <p:embed/>
                </p:oleObj>
              </mc:Choice>
              <mc:Fallback>
                <p:oleObj name="Equation" r:id="rId13" imgW="583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25" y="2898285"/>
                        <a:ext cx="584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857842"/>
              </p:ext>
            </p:extLst>
          </p:nvPr>
        </p:nvGraphicFramePr>
        <p:xfrm>
          <a:off x="3639378" y="702613"/>
          <a:ext cx="876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2" name="Equation" r:id="rId15" imgW="876240" imgH="507960" progId="Equation.DSMT4">
                  <p:embed/>
                </p:oleObj>
              </mc:Choice>
              <mc:Fallback>
                <p:oleObj name="Equation" r:id="rId15" imgW="876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378" y="702613"/>
                        <a:ext cx="8763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ction Button: Go to Beginning 18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82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38585" y="1636566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3360" y="510724"/>
            <a:ext cx="8961857" cy="37647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31: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537164" y="526178"/>
          <a:ext cx="194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" name="Equation" r:id="rId5" imgW="1942920" imgH="469800" progId="Equation.DSMT4">
                  <p:embed/>
                </p:oleObj>
              </mc:Choice>
              <mc:Fallback>
                <p:oleObj name="Equation" r:id="rId5" imgW="1942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164" y="526178"/>
                        <a:ext cx="19431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452688" y="1714008"/>
          <a:ext cx="2171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" name="Equation" r:id="rId7" imgW="2171520" imgH="431640" progId="Equation.DSMT4">
                  <p:embed/>
                </p:oleObj>
              </mc:Choice>
              <mc:Fallback>
                <p:oleObj name="Equation" r:id="rId7" imgW="2171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1714008"/>
                        <a:ext cx="2171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7020932" y="1661621"/>
          <a:ext cx="229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" name="Equation" r:id="rId9" imgW="2298600" imgH="482400" progId="Equation.DSMT4">
                  <p:embed/>
                </p:oleObj>
              </mc:Choice>
              <mc:Fallback>
                <p:oleObj name="Equation" r:id="rId9" imgW="2298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932" y="1661621"/>
                        <a:ext cx="22987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362200" y="2701925"/>
          <a:ext cx="2400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7" name="Equation" r:id="rId11" imgW="2400120" imgH="431640" progId="Equation.DSMT4">
                  <p:embed/>
                </p:oleObj>
              </mc:Choice>
              <mc:Fallback>
                <p:oleObj name="Equation" r:id="rId11" imgW="2400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01925"/>
                        <a:ext cx="2400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7045325" y="2679700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" name="Equation" r:id="rId13" imgW="2692080" imgH="482400" progId="Equation.DSMT4">
                  <p:embed/>
                </p:oleObj>
              </mc:Choice>
              <mc:Fallback>
                <p:oleObj name="Equation" r:id="rId13" imgW="2692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2679700"/>
                        <a:ext cx="2692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9249982" y="672990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9" name="Equation" r:id="rId15" imgW="266400" imgH="330120" progId="Equation.DSMT4">
                  <p:embed/>
                </p:oleObj>
              </mc:Choice>
              <mc:Fallback>
                <p:oleObj name="Equation" r:id="rId15" imgW="266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9982" y="672990"/>
                        <a:ext cx="266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0"/>
          <p:cNvGraphicFramePr>
            <a:graphicFrameLocks noChangeAspect="1"/>
          </p:cNvGraphicFramePr>
          <p:nvPr/>
        </p:nvGraphicFramePr>
        <p:xfrm>
          <a:off x="1636713" y="1024117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0" name="Equation" r:id="rId17" imgW="419040" imgH="419040" progId="Equation.DSMT4">
                  <p:embed/>
                </p:oleObj>
              </mc:Choice>
              <mc:Fallback>
                <p:oleObj name="Equation" r:id="rId17" imgW="419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1024117"/>
                        <a:ext cx="4191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5692775" y="1107204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1" name="Equation" r:id="rId19" imgW="241200" imgH="253800" progId="Equation.DSMT4">
                  <p:embed/>
                </p:oleObj>
              </mc:Choice>
              <mc:Fallback>
                <p:oleObj name="Equation" r:id="rId19" imgW="24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1107204"/>
                        <a:ext cx="241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ction Button: Go to Beginning 18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3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74923" y="1739596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3360" y="510724"/>
                <a:ext cx="10914567" cy="3764781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32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1−</m:t>
                            </m:r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	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−3:0</m:t>
                        </m:r>
                      </m:e>
                    </m:d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3360" y="510724"/>
                <a:ext cx="10914567" cy="3764781"/>
              </a:xfrm>
              <a:blipFill rotWithShape="1">
                <a:blip r:embed="rId3"/>
                <a:stretch>
                  <a:fillRect l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3098062" y="1752645"/>
          <a:ext cx="54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4" name="Equation" r:id="rId6" imgW="545760" imgH="431640" progId="Equation.DSMT4">
                  <p:embed/>
                </p:oleObj>
              </mc:Choice>
              <mc:Fallback>
                <p:oleObj name="Equation" r:id="rId6" imgW="545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062" y="1752645"/>
                        <a:ext cx="5461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7773988" y="1220788"/>
          <a:ext cx="13335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5" name="Equation" r:id="rId8" imgW="1333440" imgH="977760" progId="Equation.DSMT4">
                  <p:embed/>
                </p:oleObj>
              </mc:Choice>
              <mc:Fallback>
                <p:oleObj name="Equation" r:id="rId8" imgW="133344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988" y="1220788"/>
                        <a:ext cx="13335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3090483" y="2598894"/>
          <a:ext cx="660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6" name="Equation" r:id="rId10" imgW="660240" imgH="431640" progId="Equation.DSMT4">
                  <p:embed/>
                </p:oleObj>
              </mc:Choice>
              <mc:Fallback>
                <p:oleObj name="Equation" r:id="rId10" imgW="66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483" y="2598894"/>
                        <a:ext cx="660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7826375" y="2432050"/>
          <a:ext cx="11303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7" name="Equation" r:id="rId12" imgW="1130040" imgH="977760" progId="Equation.DSMT4">
                  <p:embed/>
                </p:oleObj>
              </mc:Choice>
              <mc:Fallback>
                <p:oleObj name="Equation" r:id="rId12" imgW="113004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75" y="2432050"/>
                        <a:ext cx="11303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Action Button: Go to Beginning 18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12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46876" y="2705513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44700" y="278904"/>
                <a:ext cx="11629622" cy="3764781"/>
              </a:xfrm>
            </p:spPr>
            <p:txBody>
              <a:bodyPr>
                <a:normAutofit/>
              </a:bodyPr>
              <a:lstStyle/>
              <a:p>
                <a:pPr lvl="0">
                  <a:buNone/>
                </a:pPr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33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Hình dưới đây là đồ thị của hai hàm 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và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</a:p>
              <a:p>
                <a:pPr lvl="0">
                  <a:buNone/>
                </a:pP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Hãy chọn khẳng định đúng</a:t>
                </a:r>
                <a:r>
                  <a:rPr lang="nl-NL" sz="3200" dirty="0" smtClean="0"/>
                  <a:t>.</a:t>
                </a:r>
                <a:endParaRPr lang="en-US" sz="3200" dirty="0" smtClean="0"/>
              </a:p>
              <a:p>
                <a:pPr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				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4700" y="278904"/>
                <a:ext cx="11629622" cy="3764781"/>
              </a:xfrm>
              <a:blipFill rotWithShape="1">
                <a:blip r:embed="rId3"/>
                <a:stretch>
                  <a:fillRect l="-1310" t="-3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968827" y="1836738"/>
          <a:ext cx="1841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Equation" r:id="rId6" imgW="1841400" imgH="444240" progId="Equation.DSMT4">
                  <p:embed/>
                </p:oleObj>
              </mc:Choice>
              <mc:Fallback>
                <p:oleObj name="Equation" r:id="rId6" imgW="1841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827" y="1836738"/>
                        <a:ext cx="18415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3881890" y="1784350"/>
          <a:ext cx="182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Equation" r:id="rId8" imgW="1828800" imgH="444240" progId="Equation.DSMT4">
                  <p:embed/>
                </p:oleObj>
              </mc:Choice>
              <mc:Fallback>
                <p:oleObj name="Equation" r:id="rId8" imgW="1828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890" y="1784350"/>
                        <a:ext cx="1828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858909" y="2747269"/>
          <a:ext cx="187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Equation" r:id="rId10" imgW="1879560" imgH="444240" progId="Equation.DSMT4">
                  <p:embed/>
                </p:oleObj>
              </mc:Choice>
              <mc:Fallback>
                <p:oleObj name="Equation" r:id="rId10" imgW="1879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09" y="2747269"/>
                        <a:ext cx="1879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3858637" y="2839860"/>
          <a:ext cx="187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Equation" r:id="rId12" imgW="1879560" imgH="444240" progId="Equation.DSMT4">
                  <p:embed/>
                </p:oleObj>
              </mc:Choice>
              <mc:Fallback>
                <p:oleObj name="Equation" r:id="rId12" imgW="1879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637" y="2839860"/>
                        <a:ext cx="18796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56867" y="1416677"/>
            <a:ext cx="3842482" cy="3116686"/>
          </a:xfrm>
          <a:prstGeom prst="rect">
            <a:avLst/>
          </a:prstGeom>
        </p:spPr>
      </p:pic>
      <p:sp>
        <p:nvSpPr>
          <p:cNvPr id="22" name="Action Button: Go to Beginning 18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13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C48B3C-B615-4F39-9DC3-9B9B22161206}"/>
              </a:ext>
            </a:extLst>
          </p:cNvPr>
          <p:cNvSpPr txBox="1">
            <a:spLocks/>
          </p:cNvSpPr>
          <p:nvPr/>
        </p:nvSpPr>
        <p:spPr>
          <a:xfrm>
            <a:off x="339090" y="2231874"/>
            <a:ext cx="11924778" cy="174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13513C-5F63-4E17-BE6C-FA51CFD13B7E}"/>
                  </a:ext>
                </a:extLst>
              </p:cNvPr>
              <p:cNvSpPr/>
              <p:nvPr/>
            </p:nvSpPr>
            <p:spPr>
              <a:xfrm>
                <a:off x="485004" y="849085"/>
                <a:ext cx="1107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0"/>
                  </a:spcAft>
                  <a:buClr>
                    <a:srgbClr val="FF0000"/>
                  </a:buClr>
                </a:pPr>
                <a:r>
                  <a:rPr lang="vi-VN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chất của hàm số lũy thừa trên khoảng</a:t>
                </a:r>
                <a:r>
                  <a:rPr lang="vi-VN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(0;+∞)</m:t>
                    </m:r>
                  </m:oMath>
                </a14:m>
                <a:r>
                  <a:rPr lang="vi-VN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(khảo sát hàm lũy thừa).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13513C-5F63-4E17-BE6C-FA51CFD13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04" y="849085"/>
                <a:ext cx="11074400" cy="1077218"/>
              </a:xfrm>
              <a:prstGeom prst="rect">
                <a:avLst/>
              </a:prstGeom>
              <a:blipFill>
                <a:blip r:embed="rId2"/>
                <a:stretch>
                  <a:fillRect l="-1432" t="-7910" b="-16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40">
            <a:extLst>
              <a:ext uri="{FF2B5EF4-FFF2-40B4-BE49-F238E27FC236}">
                <a16:creationId xmlns:a16="http://schemas.microsoft.com/office/drawing/2014/main" id="{67A42781-9564-4CD1-AD43-337F2A93986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07080" y="152452"/>
            <a:ext cx="4973320" cy="6966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A. Lý thuyết.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6AAD0A6-E0F9-4634-A9D5-62BA576EF0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597831"/>
                  </p:ext>
                </p:extLst>
              </p:nvPr>
            </p:nvGraphicFramePr>
            <p:xfrm>
              <a:off x="440987" y="2046453"/>
              <a:ext cx="6589733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89733">
                      <a:extLst>
                        <a:ext uri="{9D8B030D-6E8A-4147-A177-3AD203B41FA5}">
                          <a16:colId xmlns:a16="http://schemas.microsoft.com/office/drawing/2014/main" val="1852160663"/>
                        </a:ext>
                      </a:extLst>
                    </a:gridCol>
                  </a:tblGrid>
                  <a:tr h="165178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b="1">
                              <a:solidFill>
                                <a:srgbClr val="0000CC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D.  Đồ thị</a:t>
                          </a:r>
                          <a:r>
                            <a:rPr lang="vi-VN" sz="3200">
                              <a:solidFill>
                                <a:srgbClr val="0000CC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vi-VN" sz="3200">
                            <a:latin typeface="+mj-lt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32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Đồ thị của hàm số lũy thừa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oMath>
                          </a14:m>
                          <a:r>
                            <a:rPr lang="vi-VN" sz="32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 luôn đi qua điểm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𝐼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(1;1).</m:t>
                              </m:r>
                            </m:oMath>
                          </a14:m>
                          <a:endParaRPr lang="vi-VN" sz="32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  <a:p>
                          <a:endParaRPr lang="vi-VN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9486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6AAD0A6-E0F9-4634-A9D5-62BA576EF0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1597831"/>
                  </p:ext>
                </p:extLst>
              </p:nvPr>
            </p:nvGraphicFramePr>
            <p:xfrm>
              <a:off x="440987" y="2046453"/>
              <a:ext cx="6589733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89733">
                      <a:extLst>
                        <a:ext uri="{9D8B030D-6E8A-4147-A177-3AD203B41FA5}">
                          <a16:colId xmlns:a16="http://schemas.microsoft.com/office/drawing/2014/main" val="1852160663"/>
                        </a:ext>
                      </a:extLst>
                    </a:gridCol>
                  </a:tblGrid>
                  <a:tr h="1920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92" t="-4114" r="-370" b="-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948651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21A59E1-2018-46B7-A7CD-044CBE9ED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547" y="2408137"/>
            <a:ext cx="3623013" cy="3135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7294D44D-5DF5-4EC2-B0A0-F20F1CBAB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852005"/>
                  </p:ext>
                </p:extLst>
              </p:nvPr>
            </p:nvGraphicFramePr>
            <p:xfrm>
              <a:off x="440986" y="3564546"/>
              <a:ext cx="6589733" cy="240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89733">
                      <a:extLst>
                        <a:ext uri="{9D8B030D-6E8A-4147-A177-3AD203B41FA5}">
                          <a16:colId xmlns:a16="http://schemas.microsoft.com/office/drawing/2014/main" val="1852160663"/>
                        </a:ext>
                      </a:extLst>
                    </a:gridCol>
                  </a:tblGrid>
                  <a:tr h="2112111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vi-VN" sz="3200" b="1" u="sng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Lưu ý</a:t>
                          </a:r>
                          <a:r>
                            <a:rPr lang="vi-VN" sz="320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: </a:t>
                          </a:r>
                          <a:r>
                            <a:rPr lang="vi-VN" sz="3200" cap="all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k</a:t>
                          </a:r>
                          <a:r>
                            <a:rPr lang="vi-VN" sz="32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hi khảo sát hàm số lũy thừa với số mũ cụ thể, ta phải xét hàm số đó trên toàn bộ tập xác định của nó. </a:t>
                          </a:r>
                          <a:endParaRPr lang="en-US" sz="32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vi-VN" sz="320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</a:rPr>
                            <a:t>Chẳng hạn: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  <m:t>.</m:t>
                              </m:r>
                            </m:oMath>
                          </a14:m>
                          <a:endParaRPr lang="vi-VN" sz="32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</a:endParaRPr>
                        </a:p>
                        <a:p>
                          <a:endParaRPr lang="vi-VN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9486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7294D44D-5DF5-4EC2-B0A0-F20F1CBAB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852005"/>
                  </p:ext>
                </p:extLst>
              </p:nvPr>
            </p:nvGraphicFramePr>
            <p:xfrm>
              <a:off x="440986" y="3564546"/>
              <a:ext cx="6589733" cy="2418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89733">
                      <a:extLst>
                        <a:ext uri="{9D8B030D-6E8A-4147-A177-3AD203B41FA5}">
                          <a16:colId xmlns:a16="http://schemas.microsoft.com/office/drawing/2014/main" val="1852160663"/>
                        </a:ext>
                      </a:extLst>
                    </a:gridCol>
                  </a:tblGrid>
                  <a:tr h="241896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5"/>
                          <a:stretch>
                            <a:fillRect l="-92" t="-3266" r="-370" b="-10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94865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345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17333" y="1842628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2748" y="278904"/>
            <a:ext cx="10906569" cy="37647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nl-NL" sz="3200" dirty="0" smtClean="0"/>
              <a:t>.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			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72240" y="528251"/>
            <a:ext cx="11079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" name="Equation" r:id="rId3" imgW="126720" imgH="190440" progId="Equation.DSMT4">
                  <p:embed/>
                </p:oleObj>
              </mc:Choice>
              <mc:Fallback>
                <p:oleObj name="Equation" r:id="rId3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158875" y="1817688"/>
          <a:ext cx="146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Equation" r:id="rId5" imgW="1460160" imgH="482400" progId="Equation.DSMT4">
                  <p:embed/>
                </p:oleObj>
              </mc:Choice>
              <mc:Fallback>
                <p:oleObj name="Equation" r:id="rId5" imgW="1460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817688"/>
                        <a:ext cx="1460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4052888" y="1663700"/>
          <a:ext cx="1485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Equation" r:id="rId7" imgW="1485720" imgH="685800" progId="Equation.DSMT4">
                  <p:embed/>
                </p:oleObj>
              </mc:Choice>
              <mc:Fallback>
                <p:oleObj name="Equation" r:id="rId7" imgW="14857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1663700"/>
                        <a:ext cx="1485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1235075" y="2663825"/>
          <a:ext cx="1409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Equation" r:id="rId9" imgW="1409400" imgH="482400" progId="Equation.DSMT4">
                  <p:embed/>
                </p:oleObj>
              </mc:Choice>
              <mc:Fallback>
                <p:oleObj name="Equation" r:id="rId9" imgW="1409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2663825"/>
                        <a:ext cx="14097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4087813" y="2717800"/>
          <a:ext cx="160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Equation" r:id="rId11" imgW="1600200" imgH="558720" progId="Equation.DSMT4">
                  <p:embed/>
                </p:oleObj>
              </mc:Choice>
              <mc:Fallback>
                <p:oleObj name="Equation" r:id="rId11" imgW="16002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2717800"/>
                        <a:ext cx="16002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08382" y="1573771"/>
            <a:ext cx="3528811" cy="3088381"/>
          </a:xfrm>
          <a:prstGeom prst="rect">
            <a:avLst/>
          </a:prstGeom>
        </p:spPr>
      </p:pic>
      <p:sp>
        <p:nvSpPr>
          <p:cNvPr id="22" name="Action Button: Go to Beginning 18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81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57908" y="278904"/>
                <a:ext cx="10906569" cy="3764781"/>
              </a:xfrm>
            </p:spPr>
            <p:txBody>
              <a:bodyPr>
                <a:noAutofit/>
              </a:bodyPr>
              <a:lstStyle/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sz="3200" b="1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35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	A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hoành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0;+∞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	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0;+∞</m:t>
                        </m:r>
                      </m:e>
                    </m:d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	D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57908" y="278904"/>
                <a:ext cx="10906569" cy="3764781"/>
              </a:xfrm>
              <a:blipFill rotWithShape="1">
                <a:blip r:embed="rId3"/>
                <a:stretch>
                  <a:fillRect l="-1453" b="-19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612264" y="528251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02211" y="4092958"/>
            <a:ext cx="419712" cy="443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30238" y="12954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0450" algn="l"/>
                <a:tab pos="5040313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0" y="2667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0" y="419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013200" y="1919288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919288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0" y="20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Action Button: Go to Beginning 1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2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-105641"/>
                <a:ext cx="11887200" cy="351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36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Tìm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tập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́ </a:t>
                </a:r>
                <a:endPara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3−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a:rPr lang="en-US" sz="3200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−3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−11.</m:t>
                      </m:r>
                    </m:oMath>
                  </m:oMathPara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;+∞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2;3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-105641"/>
                <a:ext cx="11887200" cy="3513782"/>
              </a:xfrm>
              <a:prstGeom prst="rect">
                <a:avLst/>
              </a:prstGeom>
              <a:blipFill rotWithShape="1">
                <a:blip r:embed="rId2"/>
                <a:stretch>
                  <a:fillRect l="-1282" t="-2431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9545" y="3408141"/>
                <a:ext cx="11457709" cy="363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 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chỉ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−5&gt;0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&amp;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≤1</m:t>
                                    </m:r>
                                  </m:e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&amp;2≤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&lt;3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&lt;3.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Vậy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tập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là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;3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5" y="3408141"/>
                <a:ext cx="11457709" cy="3636445"/>
              </a:xfrm>
              <a:prstGeom prst="rect">
                <a:avLst/>
              </a:prstGeom>
              <a:blipFill rotWithShape="0">
                <a:blip r:embed="rId3"/>
                <a:stretch>
                  <a:fillRect l="-1330" b="-278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04800" y="2008909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94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14300"/>
                <a:ext cx="11942618" cy="2983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37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Tìm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tập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́ </a:t>
                </a:r>
                <a:endParaRPr lang="en-US" sz="3200" i="1" dirty="0" smtClean="0">
                  <a:solidFill>
                    <a:schemeClr val="tx2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/>
                            </a:rPr>
                            <m:t>25−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200" i="1">
                          <a:latin typeface="Cambria Math"/>
                        </a:rPr>
                        <m:t>+</m:t>
                      </m:r>
                      <m:rad>
                        <m:ra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+3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−4</m:t>
                          </m:r>
                        </m:e>
                      </m:rad>
                      <m:r>
                        <a:rPr lang="en-US" sz="3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𝜋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+2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−7.</m:t>
                      </m:r>
                    </m:oMath>
                  </m:oMathPara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−5;−1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1;5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b="0" i="0" smtClean="0">
                        <a:latin typeface="Cambria Math"/>
                      </a:rPr>
                      <m:t>            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𝐷</m:t>
                    </m:r>
                    <m:r>
                      <a:rPr lang="en-US" sz="3200" i="1" smtClean="0">
                        <a:latin typeface="Cambria Math"/>
                      </a:rPr>
                      <m:t>=</m:t>
                    </m:r>
                    <m:d>
                      <m:dPr>
                        <m:beg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[</m:t>
                        </m:r>
                        <m:r>
                          <a:rPr lang="en-US" sz="3200" i="1">
                            <a:latin typeface="Cambria Math"/>
                          </a:rPr>
                          <m:t>−5;−1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∪</m:t>
                    </m:r>
                    <m:d>
                      <m:dPr>
                        <m:begChr m:val="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1;5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−5;5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−∞;−1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1;+∞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"/>
                <a:ext cx="11942618" cy="2983317"/>
              </a:xfrm>
              <a:prstGeom prst="rect">
                <a:avLst/>
              </a:prstGeom>
              <a:blipFill rotWithShape="1">
                <a:blip r:embed="rId2"/>
                <a:stretch>
                  <a:fillRect l="-1276" t="-3067" b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0891" y="3001242"/>
                <a:ext cx="11991109" cy="3341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dirty="0" smtClean="0"/>
                  <a:t>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chỉ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&amp;25−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−1&gt;0</m:t>
                              </m:r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&amp;−5≤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≤5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&lt;−1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&amp;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&gt;1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&amp;−5≤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&lt;−1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&amp;1&lt;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≤5</m:t>
                              </m:r>
                            </m:e>
                          </m:eqArr>
                        </m:e>
                      </m:d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Vậy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tập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là </a:t>
                </a:r>
                <a:endParaRPr lang="en-US" sz="3200" i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        </m:t>
                      </m:r>
                      <m:r>
                        <a:rPr lang="en-US" sz="3200" i="1">
                          <a:latin typeface="Cambria Math"/>
                        </a:rPr>
                        <m:t>𝐷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3200" i="1">
                              <a:latin typeface="Cambria Math"/>
                            </a:rPr>
                            <m:t>−5;−1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∪</m:t>
                      </m:r>
                      <m:d>
                        <m:dPr>
                          <m:begChr m:val="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1;5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]</m:t>
                      </m:r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1" y="3001242"/>
                <a:ext cx="11991109" cy="3341107"/>
              </a:xfrm>
              <a:prstGeom prst="rect">
                <a:avLst/>
              </a:prstGeom>
              <a:blipFill rotWithShape="1">
                <a:blip r:embed="rId3"/>
                <a:stretch>
                  <a:fillRect l="-1322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359237" y="1745672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19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195"/>
                <a:ext cx="12192000" cy="4149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38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Tìm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tập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́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  </m:t>
                    </m:r>
                  </m:oMath>
                </a14:m>
                <a:endParaRPr lang="en-US" sz="3200" b="0" i="0" dirty="0" smtClean="0"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−5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32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+3</m:t>
                          </m:r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+7</m:t>
                          </m:r>
                        </m:e>
                      </m:rad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−2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+1.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−∞;1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4;+∞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−∞;1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4;+∞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1;4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1;4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95"/>
                <a:ext cx="12192000" cy="4149469"/>
              </a:xfrm>
              <a:prstGeom prst="rect">
                <a:avLst/>
              </a:prstGeom>
              <a:blipFill rotWithShape="1">
                <a:blip r:embed="rId2"/>
                <a:stretch>
                  <a:fillRect l="-1250" t="-2056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3962" y="4033477"/>
                <a:ext cx="12129657" cy="2356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chỉ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−5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+4&gt;0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&amp;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&lt;1</m:t>
                                    </m:r>
                                  </m:e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&amp;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&gt;4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Vậy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tập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là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𝐷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−∞;1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∪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4;+∞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2" y="4033477"/>
                <a:ext cx="12129657" cy="2356222"/>
              </a:xfrm>
              <a:prstGeom prst="rect">
                <a:avLst/>
              </a:prstGeom>
              <a:blipFill rotWithShape="1">
                <a:blip r:embed="rId3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61109" y="1330036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0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5195"/>
                <a:ext cx="11526982" cy="3265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39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Tìm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tập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́ </a:t>
                </a:r>
                <a:endParaRPr lang="en-US" sz="3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2018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16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3</m:t>
                      </m:r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95"/>
                <a:ext cx="11526982" cy="3265830"/>
              </a:xfrm>
              <a:prstGeom prst="rect">
                <a:avLst/>
              </a:prstGeom>
              <a:blipFill rotWithShape="1">
                <a:blip r:embed="rId2"/>
                <a:stretch>
                  <a:fillRect l="-1322" t="-2612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429" y="3168272"/>
                <a:ext cx="11725723" cy="3440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̀ chỉ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16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&gt;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&amp;−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Vậy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tập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xác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định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của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hàm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sô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́ là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   </m:t>
                    </m:r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29" y="3168272"/>
                <a:ext cx="11725723" cy="3440557"/>
              </a:xfrm>
              <a:prstGeom prst="rect">
                <a:avLst/>
              </a:prstGeom>
              <a:blipFill rotWithShape="1">
                <a:blip r:embed="rId3"/>
                <a:stretch>
                  <a:fillRect l="-1352" b="-4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862946" y="1898072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2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799" y="5195"/>
                <a:ext cx="11554691" cy="268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40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e>
                    </m:rad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A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. </m:t>
                    </m:r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′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b="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3200" b="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′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6</m:t>
                        </m:r>
                      </m:den>
                    </m:f>
                    <m:rad>
                      <m:ra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b="0" i="1">
                            <a:latin typeface="Cambria Math"/>
                          </a:rPr>
                          <m:t>6</m:t>
                        </m:r>
                      </m:deg>
                      <m:e>
                        <m:r>
                          <a:rPr lang="en-US" sz="3200" b="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′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3</m:t>
                        </m:r>
                      </m:den>
                    </m:f>
                    <m:rad>
                      <m:ra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b="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3200" b="0" i="1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D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′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7</m:t>
                        </m:r>
                        <m:rad>
                          <m:ra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200" b="0" i="1">
                                <a:latin typeface="Cambria Math"/>
                              </a:rPr>
                              <m:t>7</m:t>
                            </m:r>
                          </m:deg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5195"/>
                <a:ext cx="11554691" cy="2683427"/>
              </a:xfrm>
              <a:prstGeom prst="rect">
                <a:avLst/>
              </a:prstGeom>
              <a:blipFill rotWithShape="1">
                <a:blip r:embed="rId2"/>
                <a:stretch>
                  <a:fillRect l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8544" y="2248988"/>
                <a:ext cx="12173692" cy="2114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i="1" u="sng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3200" i="1" u="sng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u="sng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Ta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b="0" i="1" smtClean="0">
                            <a:latin typeface="Cambria Math"/>
                          </a:rPr>
                          <m:t>    </m:t>
                        </m:r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e>
                    </m:rad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Theo c.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′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  <m:rad>
                          <m:ra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deg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4" y="2248988"/>
                <a:ext cx="12173692" cy="2114105"/>
              </a:xfrm>
              <a:prstGeom prst="rect">
                <a:avLst/>
              </a:prstGeom>
              <a:blipFill rotWithShape="1">
                <a:blip r:embed="rId3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01485" y="4397616"/>
            <a:ext cx="907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911308" y="4223247"/>
            <a:ext cx="2712895" cy="76244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7995802" y="4235683"/>
            <a:ext cx="2667000" cy="762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76002" y="5451853"/>
                <a:ext cx="29538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Thế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𝑋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02" y="5451853"/>
                <a:ext cx="2953822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5155" t="-14583" r="-82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4950606" y="5345242"/>
            <a:ext cx="3045196" cy="68903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17418" y="1482436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Go to Beginning 1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9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/>
      <p:bldP spid="11" grpId="0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054" y="228601"/>
                <a:ext cx="12004963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41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3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vi-VN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Hệ thức giữa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vi-VN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′′</m:t>
                    </m:r>
                  </m:oMath>
                </a14:m>
                <a:r>
                  <a:rPr lang="vi-VN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không phụ thuộc vào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en-US" sz="3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A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′′</m:t>
                    </m:r>
                    <m:r>
                      <a:rPr lang="en-US" sz="3200" b="0" i="1">
                        <a:latin typeface="Cambria Math"/>
                      </a:rPr>
                      <m:t>+</m:t>
                    </m:r>
                    <m:r>
                      <a:rPr lang="en-US" sz="3200" b="0" i="1">
                        <a:latin typeface="Cambria Math"/>
                      </a:rPr>
                      <m:t>2</m:t>
                    </m:r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0</m:t>
                    </m:r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′′</m:t>
                    </m:r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0</m:t>
                    </m:r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2</m:t>
                    </m:r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′′</m:t>
                    </m:r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3</m:t>
                    </m:r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0</m:t>
                    </m:r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3200" b="0" i="1">
                                <a:latin typeface="Cambria Math"/>
                              </a:rPr>
                              <m:t>′′</m:t>
                            </m:r>
                          </m:e>
                        </m:d>
                      </m:e>
                      <m:sup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4</m:t>
                    </m:r>
                    <m:r>
                      <a:rPr lang="en-US" sz="3200" b="0" i="1">
                        <a:latin typeface="Cambria Math"/>
                      </a:rPr>
                      <m:t>𝑦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0</m:t>
                    </m:r>
                    <m:r>
                      <a:rPr lang="en-US" sz="3200" b="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4" y="228601"/>
                <a:ext cx="12004963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320" t="-3341" b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0494" y="3125933"/>
                <a:ext cx="11904081" cy="3453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32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=−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⇒</m:t>
                      </m:r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′′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Ta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′′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4" y="3125933"/>
                <a:ext cx="11904081" cy="3453831"/>
              </a:xfrm>
              <a:prstGeom prst="rect">
                <a:avLst/>
              </a:prstGeom>
              <a:blipFill rotWithShape="1">
                <a:blip r:embed="rId3"/>
                <a:stretch>
                  <a:fillRect l="-1280" t="-2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579917" y="1385454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16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055" y="228600"/>
                <a:ext cx="11977254" cy="2895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42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fr-FR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nl-NL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nl-NL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nl-NL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FR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lang="fr-FR" sz="32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l-NL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nl-NL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sup>
                    </m:sSup>
                  </m:oMath>
                </a14:m>
                <a:r>
                  <a:rPr lang="fr-F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lang="en-US" sz="32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     A.</a:t>
                </a:r>
                <a:r>
                  <a:rPr lang="nl-NL" sz="3200" dirty="0" smtClean="0"/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𝜋</m:t>
                    </m:r>
                    <m:r>
                      <a:rPr lang="nl-NL" sz="3200" i="1">
                        <a:latin typeface="Cambria Math"/>
                      </a:rPr>
                      <m:t>+</m:t>
                    </m:r>
                    <m:r>
                      <a:rPr lang="nl-NL" sz="3200" i="1">
                        <a:latin typeface="Cambria Math"/>
                      </a:rPr>
                      <m:t>2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2</m:t>
                    </m:r>
                    <m:r>
                      <a:rPr lang="nl-NL" sz="3200" i="1">
                        <a:latin typeface="Cambria Math"/>
                      </a:rPr>
                      <m:t>𝜋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     C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2</m:t>
                    </m:r>
                    <m:r>
                      <a:rPr lang="nl-NL" sz="3200" i="1">
                        <a:latin typeface="Cambria Math"/>
                      </a:rPr>
                      <m:t>𝜋</m:t>
                    </m:r>
                    <m:r>
                      <a:rPr lang="nl-NL" sz="3200" i="1">
                        <a:latin typeface="Cambria Math"/>
                      </a:rPr>
                      <m:t>−</m:t>
                    </m:r>
                    <m:r>
                      <a:rPr lang="nl-NL" sz="3200" i="1">
                        <a:latin typeface="Cambria Math"/>
                      </a:rPr>
                      <m:t>1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2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3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5" y="228600"/>
                <a:ext cx="11977254" cy="2895408"/>
              </a:xfrm>
              <a:prstGeom prst="rect">
                <a:avLst/>
              </a:prstGeom>
              <a:blipFill rotWithShape="1">
                <a:blip r:embed="rId2"/>
                <a:stretch>
                  <a:fillRect l="-1323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199" y="2696006"/>
                <a:ext cx="11876605" cy="3486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𝑦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nl-NL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3200" i="1">
                            <a:latin typeface="Cambria Math"/>
                          </a:rPr>
                          <m:t>+</m:t>
                        </m:r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nl-NL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nl-NL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3200" i="1">
                            <a:latin typeface="Cambria Math"/>
                          </a:rPr>
                          <m:t>+</m:t>
                        </m:r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nl-NL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    Hệ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số góc của tiếp tuyến tại điểm M</a:t>
                </a:r>
                <a:r>
                  <a:rPr lang="nl-NL" sz="3200" baseline="-25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có hoành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sz="3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l-NL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3200" i="1">
                            <a:latin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nl-NL" sz="3200" i="1"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sup>
                    </m:sSup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nl-NL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32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3200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nl-NL" sz="3200" i="1">
                                    <a:latin typeface="Cambria Math"/>
                                  </a:rPr>
                                  <m:t>𝜋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nl-NL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2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nl-NL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nl-NL" sz="3200" i="1">
                            <a:latin typeface="Cambria Math"/>
                          </a:rPr>
                          <m:t>+</m:t>
                        </m:r>
                        <m:r>
                          <a:rPr lang="nl-NL" sz="32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nl-NL" sz="3200" i="1">
                        <a:latin typeface="Cambria Math"/>
                      </a:rPr>
                      <m:t>.</m:t>
                    </m:r>
                    <m:r>
                      <a:rPr lang="nl-NL" sz="3200" i="1">
                        <a:latin typeface="Cambria Math"/>
                      </a:rPr>
                      <m:t>2</m:t>
                    </m:r>
                    <m:r>
                      <a:rPr lang="nl-NL" sz="3200" i="1">
                        <a:latin typeface="Cambria Math"/>
                      </a:rPr>
                      <m:t>=</m:t>
                    </m:r>
                    <m:r>
                      <a:rPr lang="nl-NL" sz="3200" i="1">
                        <a:latin typeface="Cambria Math"/>
                      </a:rPr>
                      <m:t>𝜋</m:t>
                    </m:r>
                    <m:r>
                      <a:rPr lang="nl-NL" sz="3200" i="1">
                        <a:latin typeface="Cambria Math"/>
                      </a:rPr>
                      <m:t>+</m:t>
                    </m:r>
                    <m:r>
                      <a:rPr lang="nl-NL" sz="3200" i="1">
                        <a:latin typeface="Cambria Math"/>
                      </a:rPr>
                      <m:t>2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2696006"/>
                <a:ext cx="11876605" cy="3486147"/>
              </a:xfrm>
              <a:prstGeom prst="rect">
                <a:avLst/>
              </a:prstGeom>
              <a:blipFill rotWithShape="1">
                <a:blip r:embed="rId3"/>
                <a:stretch>
                  <a:fillRect l="-1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61109" y="1745672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78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0055" y="228600"/>
                <a:ext cx="11963400" cy="3168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43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Giả sử cứ sau một năm diện tích rừng của nước ta giảm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phần trăm diện tích hiện có. Hỏi sau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vi-VN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năm diện tích rừng của nước ta sẽ là bao nhiêu lần diện tích hiện nay?</a:t>
                </a:r>
                <a:endParaRPr lang="en-US" sz="3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A.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5" y="228600"/>
                <a:ext cx="11963400" cy="3168431"/>
              </a:xfrm>
              <a:prstGeom prst="rect">
                <a:avLst/>
              </a:prstGeom>
              <a:blipFill rotWithShape="1">
                <a:blip r:embed="rId2"/>
                <a:stretch>
                  <a:fillRect l="-1325" t="-2697" r="-1376" b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0321" y="3547155"/>
                <a:ext cx="11862867" cy="270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là diện tích rừng hiện tại.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Sau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𝑛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năm, diện tích rừng sẽ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𝑆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Do đó, sau 4 năm diện tích rừng sẽ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lần diện tích rừng hiện tại.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21" y="3547155"/>
                <a:ext cx="11862867" cy="2703497"/>
              </a:xfrm>
              <a:prstGeom prst="rect">
                <a:avLst/>
              </a:prstGeom>
              <a:blipFill rotWithShape="1">
                <a:blip r:embed="rId3"/>
                <a:stretch>
                  <a:fillRect l="-1285" t="-3160" b="-6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817418" y="2743199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6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4753" y="198247"/>
            <a:ext cx="9622493" cy="12230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A. Lý thuyết.</a:t>
            </a:r>
          </a:p>
          <a:p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3200" u="sng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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Tập xác định của hàm lũy thừa, hàm vô tỷ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C48B3C-B615-4F39-9DC3-9B9B22161206}"/>
              </a:ext>
            </a:extLst>
          </p:cNvPr>
          <p:cNvSpPr txBox="1">
            <a:spLocks/>
          </p:cNvSpPr>
          <p:nvPr/>
        </p:nvSpPr>
        <p:spPr>
          <a:xfrm>
            <a:off x="339090" y="2231874"/>
            <a:ext cx="11924778" cy="174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7B3E53-6A7F-48EA-82F5-55AA500CA620}"/>
                  </a:ext>
                </a:extLst>
              </p:cNvPr>
              <p:cNvSpPr/>
              <p:nvPr/>
            </p:nvSpPr>
            <p:spPr>
              <a:xfrm>
                <a:off x="339090" y="1421341"/>
                <a:ext cx="1154932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828800" algn="l"/>
                    <a:tab pos="3657600" algn="l"/>
                    <a:tab pos="5200650" algn="l"/>
                  </a:tabLst>
                </a:pPr>
                <a:r>
                  <a:rPr lang="nl-NL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en-US" sz="3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Xét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dương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chỉ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âm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chỉ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. 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chỉ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Varpada"/>
                    <a:ea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7B3E53-6A7F-48EA-82F5-55AA500CA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" y="1421341"/>
                <a:ext cx="11549326" cy="2554545"/>
              </a:xfrm>
              <a:prstGeom prst="rect">
                <a:avLst/>
              </a:prstGeom>
              <a:blipFill>
                <a:blip r:embed="rId2"/>
                <a:stretch>
                  <a:fillRect l="-1373" t="-3341" r="-264" b="-71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C5FB83C-C428-4D4C-943B-94F4833F2D9C}"/>
                  </a:ext>
                </a:extLst>
              </p:cNvPr>
              <p:cNvSpPr/>
              <p:nvPr/>
            </p:nvSpPr>
            <p:spPr>
              <a:xfrm>
                <a:off x="0" y="4585556"/>
                <a:ext cx="12441675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spcAft>
                    <a:spcPts val="0"/>
                  </a:spcAft>
                </a:pPr>
                <a:r>
                  <a:rPr lang="nl-NL" sz="2800" b="1" dirty="0">
                    <a:solidFill>
                      <a:srgbClr val="C00000"/>
                    </a:solidFill>
                    <a:latin typeface="Varpada"/>
                    <a:ea typeface="Arial" panose="020B0604020202020204" pitchFamily="34" charset="0"/>
                    <a:sym typeface="Wingdings 2" panose="05020102010507070707" pitchFamily="18" charset="2"/>
                  </a:rPr>
                  <a:t></a:t>
                </a:r>
                <a:r>
                  <a:rPr lang="nl-NL" sz="2800" b="1" dirty="0">
                    <a:solidFill>
                      <a:srgbClr val="C00000"/>
                    </a:solidFill>
                    <a:latin typeface="Varpada"/>
                    <a:ea typeface="Arial" panose="020B0604020202020204" pitchFamily="34" charset="0"/>
                  </a:rPr>
                  <a:t>.</a:t>
                </a:r>
                <a:r>
                  <a:rPr lang="nl-NL" sz="2800" dirty="0">
                    <a:solidFill>
                      <a:srgbClr val="C0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C00000"/>
                    </a:solidFill>
                    <a:latin typeface="Varpada"/>
                    <a:ea typeface="Times New Roman" panose="02020603050405020304" pitchFamily="18" charset="0"/>
                  </a:rPr>
                  <a:t>Casio</a:t>
                </a:r>
                <a:r>
                  <a:rPr lang="en-US" sz="2800" dirty="0">
                    <a:solidFill>
                      <a:srgbClr val="C00000"/>
                    </a:solidFill>
                    <a:latin typeface="Varpada"/>
                    <a:ea typeface="Times New Roman" panose="02020603050405020304" pitchFamily="18" charset="0"/>
                  </a:rPr>
                  <a:t>: </a:t>
                </a:r>
                <a:r>
                  <a:rPr lang="en-US" sz="2800" b="1" dirty="0">
                    <a:latin typeface="Varpada"/>
                    <a:ea typeface="Times New Roman" panose="02020603050405020304" pitchFamily="18" charset="0"/>
                  </a:rPr>
                  <a:t>MODE 7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latin typeface="Varpada"/>
                    <a:ea typeface="Times New Roman" panose="02020603050405020304" pitchFamily="18" charset="0"/>
                  </a:rPr>
                  <a:t> NHẬP HÀM </a:t>
                </a:r>
              </a:p>
              <a:p>
                <a:pPr marL="4572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latin typeface="Varpada"/>
                    <a:ea typeface="Times New Roman" panose="02020603050405020304" pitchFamily="18" charset="0"/>
                  </a:rPr>
                  <a:t> START: 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latin typeface="Varpada"/>
                    <a:ea typeface="Times New Roman" panose="02020603050405020304" pitchFamily="18" charset="0"/>
                  </a:rPr>
                  <a:t>END: b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800" b="1" dirty="0">
                    <a:latin typeface="Varpada"/>
                    <a:ea typeface="Times New Roman" panose="02020603050405020304" pitchFamily="18" charset="0"/>
                  </a:rPr>
                  <a:t> STEP: (b-a):19.</a:t>
                </a:r>
                <a:endParaRPr lang="vi-VN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2800" b="1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Lưu</a:t>
                </a:r>
                <a:r>
                  <a:rPr lang="en-US" sz="2800" b="1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ý: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Chỉ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MTCT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trừ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chính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MTCT </a:t>
                </a:r>
              </a:p>
              <a:p>
                <a:pPr algn="just"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   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chọn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trực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án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TXĐ an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toàn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nhất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vẫn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   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Varpada"/>
                    <a:ea typeface="Times New Roman" panose="02020603050405020304" pitchFamily="18" charset="0"/>
                  </a:rPr>
                  <a:t>luận</a:t>
                </a:r>
                <a:r>
                  <a:rPr lang="en-US" sz="2800" b="1" dirty="0">
                    <a:solidFill>
                      <a:srgbClr val="0000CC"/>
                    </a:solidFill>
                    <a:latin typeface="Varpada"/>
                    <a:ea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C5FB83C-C428-4D4C-943B-94F4833F2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85556"/>
                <a:ext cx="12441675" cy="2246769"/>
              </a:xfrm>
              <a:prstGeom prst="rect">
                <a:avLst/>
              </a:prstGeom>
              <a:blipFill rotWithShape="1">
                <a:blip r:embed="rId3"/>
                <a:stretch>
                  <a:fillRect t="-2710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1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-16393"/>
                <a:ext cx="12095018" cy="3972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44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Kí hiệu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func>
                                      <m:funcPr>
                                        <m:ctrlPr>
                                          <a:rPr lang="en-US" sz="3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den>
                                </m:f>
                              </m:sup>
                            </m:sSup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func>
                                      <m:funcPr>
                                        <m:ctrlPr>
                                          <a:rPr lang="en-US" sz="32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3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𝑙𝑜𝑔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32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32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32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func>
                                  </m:den>
                                </m:f>
                              </m:sup>
                            </m:sSup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vi-VN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Giá </a:t>
                </a:r>
                <a:r>
                  <a:rPr lang="vi-VN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trị của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2017</m:t>
                            </m:r>
                          </m:e>
                        </m:d>
                      </m:e>
                    </m:d>
                  </m:oMath>
                </a14:m>
                <a:r>
                  <a:rPr lang="vi-VN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bằng</a:t>
                </a:r>
                <a:endParaRPr lang="en-US" sz="3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2000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1500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          C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2017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1017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6393"/>
                <a:ext cx="12095018" cy="3972178"/>
              </a:xfrm>
              <a:prstGeom prst="rect">
                <a:avLst/>
              </a:prstGeom>
              <a:blipFill rotWithShape="1">
                <a:blip r:embed="rId2"/>
                <a:stretch>
                  <a:fillRect l="-1260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639" y="4480269"/>
                <a:ext cx="11993379" cy="2240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Với điều kiện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≠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32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  <m:func>
                                        <m:func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𝑙𝑜𝑔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den>
                                  </m:f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3</m:t>
                                      </m:r>
                                      <m:func>
                                        <m:func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i="1">
                                                  <a:latin typeface="Cambria Math"/>
                                                </a:rPr>
                                                <m:t>𝑙𝑜𝑔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sz="3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32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32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</m:fName>
                                        <m:e>
                                          <m:r>
                                            <a:rPr lang="en-US" sz="32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func>
                                    </m:den>
                                  </m:f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              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2017</m:t>
                            </m:r>
                          </m:e>
                        </m:d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2017</m:t>
                    </m:r>
                    <m:r>
                      <a:rPr lang="en-US" sz="3200" i="1">
                        <a:latin typeface="Cambria Math"/>
                      </a:rPr>
                      <m:t>)=</m:t>
                    </m:r>
                    <m:r>
                      <a:rPr lang="en-US" sz="3200" i="1">
                        <a:latin typeface="Cambria Math"/>
                      </a:rPr>
                      <m:t>2017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9" y="4480269"/>
                <a:ext cx="11993379" cy="2240037"/>
              </a:xfrm>
              <a:prstGeom prst="rect">
                <a:avLst/>
              </a:prstGeom>
              <a:blipFill rotWithShape="1">
                <a:blip r:embed="rId3"/>
                <a:stretch>
                  <a:fillRect l="-1322" t="-4087" b="-6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427018" y="3331400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951301" y="6146728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527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45127" y="284825"/>
                <a:ext cx="11194472" cy="6320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45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vi-VN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vi-VN" sz="3200" b="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vi-VN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ta có:</a:t>
                </a:r>
                <a:endParaRPr lang="en-US" sz="3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200" b="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vi-VN" sz="32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vi-VN" sz="3200" b="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3200" b="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200" b="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3200" b="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vi-VN" sz="3200" b="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4</m:t>
                            </m:r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3200" b="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200" b="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200" b="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vi-VN" sz="32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vi-VN" sz="3200" b="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200" b="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vi-VN" sz="3200" b="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200" b="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200" b="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vi-VN" sz="32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3200" b="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200" b="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3200" b="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vi-VN" sz="3200" b="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4</m:t>
                            </m:r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3200" b="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200" b="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200" b="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vi-VN" sz="32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sup>
                    </m:s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vi-VN" sz="3200" b="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32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200" b="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200" b="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284825"/>
                <a:ext cx="11194472" cy="6320385"/>
              </a:xfrm>
              <a:prstGeom prst="rect">
                <a:avLst/>
              </a:prstGeom>
              <a:blipFill rotWithShape="1">
                <a:blip r:embed="rId2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17418" y="1856509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Go to Beginning 1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5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457201"/>
                <a:ext cx="11887200" cy="5342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0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0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3000" b="0" i="1">
                        <a:latin typeface="Cambria Math"/>
                      </a:rPr>
                      <m:t>𝑦</m:t>
                    </m:r>
                    <m:r>
                      <a:rPr lang="vi-VN" sz="30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3000" b="0" i="1">
                                    <a:latin typeface="Cambria Math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vi-VN" sz="30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3000" b="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30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b="0" i="1">
                          <a:latin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3000" b="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000" b="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vi-VN" sz="3000" b="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3000" b="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vi-VN" sz="3000" b="0" i="1">
                                              <a:latin typeface="Cambria Math"/>
                                            </a:rPr>
                                            <m:t>𝑠𝑖𝑛</m:t>
                                          </m:r>
                                        </m:fName>
                                        <m:e>
                                          <m:r>
                                            <a:rPr lang="vi-VN" sz="3000" b="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ad>
                                    <m:radPr>
                                      <m:degHide m:val="on"/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US" sz="3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vi-VN" sz="3000" b="0" i="1">
                                              <a:latin typeface="Cambria Math"/>
                                            </a:rPr>
                                            <m:t>𝑐𝑜𝑠</m:t>
                                          </m:r>
                                        </m:fName>
                                        <m:e>
                                          <m:r>
                                            <a:rPr lang="vi-VN" sz="3000" b="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rad>
                                </m:sup>
                              </m:sSup>
                            </m:e>
                          </m:d>
                        </m:e>
                      </m:func>
                      <m:r>
                        <a:rPr lang="vi-VN" sz="3000" b="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vi-VN" sz="3000">
                              <a:latin typeface="Times New Roman" pitchFamily="18" charset="0"/>
                              <a:cs typeface="Times New Roman" pitchFamily="18" charset="0"/>
                            </a:rPr>
                            <m:t>cosx</m:t>
                          </m:r>
                        </m:e>
                      </m:rad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3000" b="0" i="1">
                              <a:latin typeface="Cambria Math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3000" b="0" i="1"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vi-VN" sz="30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0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vế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vi-VN" sz="30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3000" b="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vi-VN" sz="3000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vi-VN" sz="3000" b="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𝑠𝑖𝑛𝑥</m:t>
                        </m:r>
                      </m:num>
                      <m:den>
                        <m:r>
                          <a:rPr lang="vi-VN" sz="3000" b="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3000">
                                <a:latin typeface="Times New Roman" pitchFamily="18" charset="0"/>
                                <a:cs typeface="Times New Roman" pitchFamily="18" charset="0"/>
                              </a:rPr>
                              <m:t>cosx</m:t>
                            </m:r>
                          </m:e>
                        </m:rad>
                      </m:den>
                    </m:f>
                    <m:r>
                      <a:rPr lang="vi-VN" sz="3000" b="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3000" b="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𝑖𝑛𝑥</m:t>
                            </m:r>
                          </m:e>
                        </m:d>
                      </m:e>
                    </m:func>
                    <m:r>
                      <a:rPr lang="vi-VN" sz="3000" b="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vi-VN" sz="3000">
                            <a:latin typeface="Times New Roman" pitchFamily="18" charset="0"/>
                            <a:cs typeface="Times New Roman" pitchFamily="18" charset="0"/>
                          </a:rPr>
                          <m:t>cosx</m:t>
                        </m:r>
                      </m:e>
                    </m:rad>
                    <m:r>
                      <a:rPr lang="vi-VN" sz="3000" b="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𝑐𝑜𝑠𝑥</m:t>
                        </m:r>
                      </m:num>
                      <m:den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000" b="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3000" b="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sz="3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000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vi-VN" sz="30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3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     </m:t>
                        </m:r>
                        <m:r>
                          <a:rPr lang="vi-VN" sz="3000" b="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000" b="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30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3000" b="0" i="1">
                                    <a:latin typeface="Cambria Math"/>
                                  </a:rPr>
                                  <m:t>𝑠</m:t>
                                </m:r>
                              </m:fName>
                              <m:e>
                                <m:r>
                                  <a:rPr lang="vi-VN" sz="3000" b="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func>
                            <m:r>
                              <m:rPr>
                                <m:nor/>
                              </m:rPr>
                              <a:rPr lang="vi-VN" sz="3000">
                                <a:latin typeface="Times New Roman" pitchFamily="18" charset="0"/>
                                <a:cs typeface="Times New Roman" pitchFamily="18" charset="0"/>
                              </a:rPr>
                              <m:t>nx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3000" b="0" i="1">
                                    <a:latin typeface="Cambria Math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vi-VN" sz="30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vi-VN" sz="30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𝑠𝑖𝑛𝑥</m:t>
                        </m:r>
                      </m:num>
                      <m:den>
                        <m:r>
                          <a:rPr lang="vi-VN" sz="3000" b="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vi-VN" sz="3000">
                                <a:latin typeface="Times New Roman" pitchFamily="18" charset="0"/>
                                <a:cs typeface="Times New Roman" pitchFamily="18" charset="0"/>
                              </a:rPr>
                              <m:t>cosx</m:t>
                            </m:r>
                          </m:e>
                        </m:rad>
                      </m:den>
                    </m:f>
                    <m:r>
                      <a:rPr lang="vi-VN" sz="3000" b="0" i="1"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3000" b="0" i="1">
                            <a:latin typeface="Cambria Math"/>
                          </a:rPr>
                          <m:t>𝑙𝑛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𝑖𝑛𝑥</m:t>
                            </m:r>
                          </m:e>
                        </m:d>
                      </m:e>
                    </m:func>
                    <m:r>
                      <a:rPr lang="vi-VN" sz="3000" b="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vi-VN" sz="3000">
                            <a:latin typeface="Times New Roman" pitchFamily="18" charset="0"/>
                            <a:cs typeface="Times New Roman" pitchFamily="18" charset="0"/>
                          </a:rPr>
                          <m:t>cosx</m:t>
                        </m:r>
                      </m:e>
                    </m:rad>
                    <m:r>
                      <a:rPr lang="vi-VN" sz="3000" b="0" i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𝑐𝑜𝑠𝑥</m:t>
                        </m:r>
                      </m:num>
                      <m:den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000" b="0" i="1"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3000" b="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000" b="0" i="1">
                        <a:latin typeface="Cambria Math"/>
                      </a:rPr>
                      <m:t>𝑥</m:t>
                    </m:r>
                    <m:r>
                      <a:rPr lang="en-US" sz="30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3000" b="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000" b="0" i="1">
                            <a:latin typeface="Cambria Math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b="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000" b="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000" b="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3000">
                        <a:latin typeface="Times New Roman" pitchFamily="18" charset="0"/>
                        <a:cs typeface="Times New Roman" pitchFamily="18" charset="0"/>
                      </a:rPr>
                      <m:t>cos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000" b="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30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30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000" b="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000" b="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3000" b="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000" b="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3000" b="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vi-VN" sz="3000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0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vi-VN" sz="3000" b="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0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000" b="0" i="1">
                                <a:latin typeface="Cambria Math"/>
                              </a:rPr>
                              <m:t>2</m:t>
                            </m:r>
                            <m:rad>
                              <m:ra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3000" b="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30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000" b="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000" b="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sup>
                    </m:sSup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0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3000" b="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30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vi-VN" sz="3000" b="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0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sz="3000" b="0" i="1">
                                <a:latin typeface="Cambria Math"/>
                              </a:rPr>
                              <m:t>4</m:t>
                            </m:r>
                            <m:rad>
                              <m:ra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3000" b="0" i="1">
                                    <a:latin typeface="Cambria Math"/>
                                  </a:rPr>
                                  <m:t>4</m:t>
                                </m:r>
                              </m:deg>
                              <m:e>
                                <m:r>
                                  <a:rPr lang="vi-VN" sz="3000" b="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3000" b="0" i="1">
                                <a:latin typeface="Cambria Math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3000" b="0" i="1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1"/>
                <a:ext cx="11887200" cy="5342809"/>
              </a:xfrm>
              <a:prstGeom prst="rect">
                <a:avLst/>
              </a:prstGeom>
              <a:blipFill rotWithShape="1">
                <a:blip r:embed="rId2"/>
                <a:stretch>
                  <a:fillRect l="-1179" t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tion Button: Go to Beginning 1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8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1054" y="-75768"/>
                <a:ext cx="11513127" cy="263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46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r>
                  <a:rPr lang="nl-NL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nl-NL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bao nhiêu giá trị nguyên của </a:t>
                </a:r>
                <a14:m>
                  <m:oMath xmlns:m="http://schemas.openxmlformats.org/officeDocument/2006/math">
                    <m:r>
                      <a:rPr lang="nl-NL" sz="3200" b="0" i="1">
                        <a:solidFill>
                          <a:schemeClr val="tx2"/>
                        </a:solidFill>
                        <a:latin typeface="Cambria Math"/>
                      </a:rPr>
                      <m:t>𝑚</m:t>
                    </m:r>
                    <m:r>
                      <a:rPr lang="nl-NL" sz="3200" b="0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l-NL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2018</m:t>
                        </m:r>
                        <m:r>
                          <a:rPr lang="nl-NL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2018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để hàm số </a:t>
                </a:r>
                <a14:m>
                  <m:oMath xmlns:m="http://schemas.openxmlformats.org/officeDocument/2006/math">
                    <m:r>
                      <a:rPr lang="nl-NL" sz="3200" b="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nl-NL" sz="3200" b="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NL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nl-NL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nl-NL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nl-NL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nl-NL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nl-NL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nl-NL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2018</m:t>
                            </m:r>
                          </m:e>
                        </m:rad>
                      </m:sup>
                    </m:sSup>
                  </m:oMath>
                </a14:m>
                <a:r>
                  <a:rPr lang="nl-NL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có tập xác định là </a:t>
                </a:r>
                <a14:m>
                  <m:oMath xmlns:m="http://schemas.openxmlformats.org/officeDocument/2006/math">
                    <m:r>
                      <a:rPr lang="nl-NL" sz="3200" b="0" i="1">
                        <a:solidFill>
                          <a:schemeClr val="tx2"/>
                        </a:solidFill>
                        <a:latin typeface="Cambria Math"/>
                      </a:rPr>
                      <m:t>𝐷</m:t>
                    </m:r>
                    <m:r>
                      <a:rPr lang="nl-NL" sz="3200" b="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nl-NL" sz="3200" b="0" i="1">
                        <a:solidFill>
                          <a:schemeClr val="tx2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nl-NL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0" dirty="0" smtClean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2017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Vô số.	</a:t>
                </a:r>
                <a:endParaRPr lang="nl-NL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0" i="1">
                        <a:latin typeface="Cambria Math"/>
                      </a:rPr>
                      <m:t>2018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nl-NL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nl-NL" sz="3200" b="0" i="1">
                        <a:latin typeface="Cambria Math"/>
                      </a:rPr>
                      <m:t>2016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4" y="-75768"/>
                <a:ext cx="11513127" cy="2639697"/>
              </a:xfrm>
              <a:prstGeom prst="rect">
                <a:avLst/>
              </a:prstGeom>
              <a:blipFill rotWithShape="1">
                <a:blip r:embed="rId2"/>
                <a:stretch>
                  <a:fillRect l="-1323" t="-3233" b="-6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1054" y="3198226"/>
                <a:ext cx="11531439" cy="3178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2018</m:t>
                        </m:r>
                      </m:e>
                    </m:ra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không nguyên nên hàm số </a:t>
                </a:r>
                <a:endParaRPr lang="en-US" sz="3200" i="1" dirty="0" smtClean="0"/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2018</m:t>
                            </m:r>
                          </m:e>
                        </m:rad>
                      </m:sup>
                    </m:sSup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có tập xác định là </a:t>
                </a:r>
                <a:endParaRPr lang="en-US" sz="3200" i="1" dirty="0" smtClean="0"/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ℝ</m:t>
                    </m:r>
                  </m:oMath>
                </a14:m>
                <a:r>
                  <a:rPr lang="nl-NL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 ∀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r>
                      <a:rPr lang="en-US" sz="3200" i="1">
                        <a:latin typeface="Cambria Math"/>
                      </a:rPr>
                      <m:t>ℝ</m:t>
                    </m:r>
                  </m:oMath>
                </a14:m>
                <a:endParaRPr lang="en-US" sz="3200" i="1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2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&gt;</m:t>
                      </m:r>
                      <m:r>
                        <a:rPr lang="en-US" sz="3200" i="1"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latin typeface="Cambria Math"/>
                        </a:rPr>
                        <m:t> ∀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∈</m:t>
                      </m:r>
                      <m:r>
                        <a:rPr lang="en-US" sz="3200" i="1">
                          <a:latin typeface="Cambria Math"/>
                        </a:rPr>
                        <m:t>ℝ</m:t>
                      </m:r>
                      <m:r>
                        <a:rPr lang="en-US" sz="3200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&gt;</m:t>
                      </m:r>
                      <m:r>
                        <a:rPr lang="en-US" sz="3200" i="1"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latin typeface="Cambria Math"/>
                        </a:rPr>
                        <m:t> ∀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 smtClean="0">
                          <a:latin typeface="Cambria Math"/>
                        </a:rPr>
                        <m:t>∈</m:t>
                      </m:r>
                      <m:r>
                        <a:rPr lang="en-US" sz="3200" i="1" smtClean="0">
                          <a:latin typeface="Cambria Math"/>
                        </a:rPr>
                        <m:t>ℝ</m:t>
                      </m:r>
                      <m:r>
                        <a:rPr lang="en-US" sz="3200" i="1">
                          <a:latin typeface="Cambria Math"/>
                        </a:rPr>
                        <m:t>⇔</m:t>
                      </m:r>
                      <m:r>
                        <a:rPr lang="en-US" sz="3200" i="1">
                          <a:latin typeface="Cambria Math"/>
                        </a:rPr>
                        <m:t>𝑚</m:t>
                      </m:r>
                      <m:r>
                        <a:rPr lang="en-US" sz="3200" i="1">
                          <a:latin typeface="Cambria Math"/>
                        </a:rPr>
                        <m:t>&lt;</m:t>
                      </m:r>
                      <m:r>
                        <a:rPr lang="en-US" sz="32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</a:rPr>
                      <m:t>𝑚</m:t>
                    </m:r>
                    <m:r>
                      <a:rPr lang="nl-NL" sz="32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−</m:t>
                        </m:r>
                        <m:r>
                          <a:rPr lang="nl-NL" sz="3200" i="1">
                            <a:latin typeface="Cambria Math"/>
                          </a:rPr>
                          <m:t>2018</m:t>
                        </m:r>
                        <m:r>
                          <a:rPr lang="nl-NL" sz="3200" i="1">
                            <a:latin typeface="Cambria Math"/>
                          </a:rPr>
                          <m:t>;</m:t>
                        </m:r>
                        <m:r>
                          <a:rPr lang="nl-NL" sz="3200" i="1">
                            <a:latin typeface="Cambria Math"/>
                          </a:rPr>
                          <m:t>2018</m:t>
                        </m:r>
                      </m:e>
                    </m:d>
                    <m:r>
                      <a:rPr lang="nl-NL" sz="3200" i="1">
                        <a:latin typeface="Cambria Math"/>
                      </a:rPr>
                      <m:t>⇒</m:t>
                    </m:r>
                    <m:r>
                      <a:rPr lang="nl-NL" sz="3200" i="1">
                        <a:latin typeface="Cambria Math"/>
                      </a:rPr>
                      <m:t>𝑚</m:t>
                    </m:r>
                    <m:r>
                      <a:rPr lang="nl-NL" sz="32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</a:rPr>
                          <m:t>−</m:t>
                        </m:r>
                        <m:r>
                          <a:rPr lang="nl-NL" sz="3200" i="1">
                            <a:latin typeface="Cambria Math"/>
                          </a:rPr>
                          <m:t>2018</m:t>
                        </m:r>
                        <m:r>
                          <a:rPr lang="nl-NL" sz="3200" i="1">
                            <a:latin typeface="Cambria Math"/>
                          </a:rPr>
                          <m:t>;</m:t>
                        </m:r>
                        <m:r>
                          <a:rPr lang="nl-NL" sz="32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nguyên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2017</m:t>
                        </m:r>
                        <m:r>
                          <a:rPr lang="en-US" sz="3200" i="1">
                            <a:latin typeface="Cambria Math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</a:rPr>
                          <m:t>2016</m:t>
                        </m:r>
                        <m:r>
                          <a:rPr lang="en-US" sz="3200" i="1">
                            <a:latin typeface="Cambria Math"/>
                          </a:rPr>
                          <m:t>;...;−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nl-NL" sz="3200" dirty="0">
                    <a:latin typeface="Times New Roman" pitchFamily="18" charset="0"/>
                    <a:cs typeface="Times New Roman" pitchFamily="18" charset="0"/>
                  </a:rPr>
                  <a:t> có 2017 giá trị.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4" y="3198226"/>
                <a:ext cx="11531439" cy="3178562"/>
              </a:xfrm>
              <a:prstGeom prst="rect">
                <a:avLst/>
              </a:prstGeom>
              <a:blipFill rotWithShape="1">
                <a:blip r:embed="rId3"/>
                <a:stretch>
                  <a:fillRect l="-1321" t="-1536" r="-1321" b="-5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482436" y="1482436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714388" y="6051668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9491" y="3813953"/>
                <a:ext cx="11516268" cy="2801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3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sz="3200" i="1">
                        <a:latin typeface="Cambria Math"/>
                      </a:rPr>
                      <m:t>&gt;</m:t>
                    </m:r>
                    <m:r>
                      <a:rPr lang="fr-FR" sz="3200" i="1">
                        <a:latin typeface="Cambria Math"/>
                      </a:rPr>
                      <m:t>1</m:t>
                    </m:r>
                  </m:oMath>
                </a14:m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𝛼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𝛼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</a:rPr>
                      <m:t>;</m:t>
                    </m:r>
                  </m:oMath>
                </a14:m>
                <a:endParaRPr lang="en-US" sz="3200" i="1" dirty="0" smtClean="0"/>
              </a:p>
              <a:p>
                <a:r>
                  <a:rPr lang="en-US" sz="3200" dirty="0" smtClean="0"/>
                  <a:t>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𝛽</m:t>
                        </m:r>
                      </m:sup>
                    </m:sSubSup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𝛽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𝛼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𝛽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⇒</m:t>
                      </m:r>
                      <m:r>
                        <a:rPr lang="en-US" sz="3200" i="1">
                          <a:latin typeface="Cambria Math"/>
                        </a:rPr>
                        <m:t>𝛼</m:t>
                      </m:r>
                      <m:r>
                        <a:rPr lang="en-US" sz="3200" i="1">
                          <a:latin typeface="Cambria Math"/>
                        </a:rPr>
                        <m:t>&gt;</m:t>
                      </m:r>
                      <m:r>
                        <a:rPr lang="en-US" sz="3200" i="1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𝛼</m:t>
                    </m:r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𝛽</m:t>
                    </m:r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1" y="3813953"/>
                <a:ext cx="11516268" cy="2801664"/>
              </a:xfrm>
              <a:prstGeom prst="rect">
                <a:avLst/>
              </a:prstGeom>
              <a:blipFill rotWithShape="1">
                <a:blip r:embed="rId2"/>
                <a:stretch>
                  <a:fillRect l="-1323" t="-3268" r="-370" b="-6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9491" y="228600"/>
                <a:ext cx="11651672" cy="3562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47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;+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𝛽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.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𝛽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𝛽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  <a:p>
                <a:r>
                  <a:rPr lang="fr-FR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fr-FR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𝛽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1" y="228600"/>
                <a:ext cx="11651672" cy="3562578"/>
              </a:xfrm>
              <a:prstGeom prst="rect">
                <a:avLst/>
              </a:prstGeom>
              <a:blipFill rotWithShape="1">
                <a:blip r:embed="rId3"/>
                <a:stretch>
                  <a:fillRect l="-1308" t="-1712" r="-1255" b="-4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xxxx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07" y="1298863"/>
            <a:ext cx="3720702" cy="18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429491" y="1773381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Go to Beginning 1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617407" y="6120419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93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uiExpand="1" build="p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5745" y="20782"/>
                <a:ext cx="11471563" cy="413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48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)=</m:t>
                    </m:r>
                    <m:rad>
                      <m:ra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.</m:t>
                        </m:r>
                        <m:rad>
                          <m:rad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Mệnh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0" dirty="0" smtClean="0"/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  <m:r>
                      <a:rPr lang="en-US" sz="3200" b="0" i="1">
                        <a:latin typeface="Cambria Math"/>
                      </a:rPr>
                      <m:t>&lt;</m:t>
                    </m:r>
                    <m:r>
                      <a:rPr lang="en-US" sz="3200" b="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  <m:r>
                      <a:rPr lang="en-US" sz="3200" b="0" i="1">
                        <a:latin typeface="Cambria Math"/>
                      </a:rPr>
                      <m:t>&gt;</m:t>
                    </m:r>
                    <m:r>
                      <a:rPr lang="en-US" sz="3200" b="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2</m:t>
                    </m:r>
                    <m:r>
                      <a:rPr lang="en-US" sz="3200" b="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5" y="20782"/>
                <a:ext cx="11471563" cy="4135812"/>
              </a:xfrm>
              <a:prstGeom prst="rect">
                <a:avLst/>
              </a:prstGeom>
              <a:blipFill rotWithShape="1">
                <a:blip r:embed="rId2"/>
                <a:stretch>
                  <a:fillRect l="-1382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5636" y="3877119"/>
                <a:ext cx="11550266" cy="298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   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rad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</m:t>
                    </m:r>
                  </m:oMath>
                </a14:m>
                <a:endParaRPr lang="en-US" sz="32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/>
                        </a:rPr>
                        <m:t> </m:t>
                      </m:r>
                      <m:r>
                        <a:rPr lang="en-US" sz="32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ad>
                            <m:ra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e>
                      </m:ra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2017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&gt;</m:t>
                      </m:r>
                      <m:r>
                        <a:rPr lang="en-US" sz="3200" i="1">
                          <a:latin typeface="Cambria Math"/>
                        </a:rPr>
                        <m:t>1</m:t>
                      </m:r>
                      <m:r>
                        <a:rPr lang="en-US" sz="32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2017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2017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i="1" dirty="0" smtClean="0"/>
              </a:p>
              <a:p>
                <a:r>
                  <a:rPr lang="en-US" sz="3200" dirty="0" smtClean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&lt;</m:t>
                    </m:r>
                    <m:r>
                      <a:rPr lang="en-US" sz="32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2017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3877119"/>
                <a:ext cx="11550266" cy="2980881"/>
              </a:xfrm>
              <a:prstGeom prst="rect">
                <a:avLst/>
              </a:prstGeom>
              <a:blipFill rotWithShape="1">
                <a:blip r:embed="rId3"/>
                <a:stretch>
                  <a:fillRect l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61109" y="1302327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5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6582" y="0"/>
                <a:ext cx="11485417" cy="3432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49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32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b="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b="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𝑎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𝑎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≠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3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𝑀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>
                        <a:solidFill>
                          <a:schemeClr val="tx2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201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en-US" sz="3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2016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𝑀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201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3200" b="0" i="1">
                            <a:latin typeface="Cambria Math"/>
                          </a:rPr>
                          <m:t>1008</m:t>
                        </m:r>
                      </m:sup>
                    </m:sSup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𝑀</m:t>
                    </m:r>
                    <m:r>
                      <a:rPr lang="en-US" sz="3200" b="0" i="1">
                        <a:latin typeface="Cambria Math"/>
                      </a:rPr>
                      <m:t>=−</m:t>
                    </m:r>
                    <m:r>
                      <a:rPr lang="en-US" sz="3200" b="0" i="1">
                        <a:latin typeface="Cambria Math"/>
                      </a:rPr>
                      <m:t>201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3200" b="0" i="1">
                            <a:latin typeface="Cambria Math"/>
                          </a:rPr>
                          <m:t>1008</m:t>
                        </m:r>
                      </m:sup>
                    </m:sSup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</a:rPr>
                      <m:t>1</m:t>
                    </m:r>
                  </m:oMath>
                </a14:m>
                <a:endParaRPr lang="en-US" sz="3200" b="0" dirty="0" smtClean="0">
                  <a:latin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𝑀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201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3200" b="0" i="1">
                            <a:latin typeface="Cambria Math"/>
                          </a:rPr>
                          <m:t>2016</m:t>
                        </m:r>
                      </m:sup>
                    </m:sSup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 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</a:rPr>
                      <m:t>𝑀</m:t>
                    </m:r>
                    <m:r>
                      <a:rPr lang="en-US" sz="3200" b="0" i="1">
                        <a:latin typeface="Cambria Math"/>
                      </a:rPr>
                      <m:t>=</m:t>
                    </m:r>
                    <m:r>
                      <a:rPr lang="en-US" sz="3200" b="0" i="1">
                        <a:latin typeface="Cambria Math"/>
                      </a:rPr>
                      <m:t>1</m:t>
                    </m:r>
                    <m:r>
                      <a:rPr lang="en-US" sz="3200" b="0" i="1">
                        <a:latin typeface="Cambria Math"/>
                      </a:rPr>
                      <m:t>−</m:t>
                    </m:r>
                    <m:r>
                      <a:rPr lang="en-US" sz="3200" b="0" i="1">
                        <a:latin typeface="Cambria Math"/>
                      </a:rPr>
                      <m:t>201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3200" b="0" i="1">
                            <a:latin typeface="Cambria Math"/>
                          </a:rPr>
                          <m:t>2016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2" y="0"/>
                <a:ext cx="11485417" cy="3432414"/>
              </a:xfrm>
              <a:prstGeom prst="rect">
                <a:avLst/>
              </a:prstGeom>
              <a:blipFill rotWithShape="1">
                <a:blip r:embed="rId2"/>
                <a:stretch>
                  <a:fillRect l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4072" y="3037888"/>
                <a:ext cx="11716345" cy="3829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rad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3200" i="1">
                                    <a:latin typeface="Cambria Math"/>
                                  </a:rPr>
                                  <m:t>8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3200" i="1">
                                    <a:latin typeface="Cambria Math"/>
                                  </a:rPr>
                                  <m:t>8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den>
                    </m:f>
                  </m:oMath>
                </a14:m>
                <a:endParaRPr lang="en-US" sz="3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201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2016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201</m:t>
                            </m:r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</a:rPr>
                                  <m:t>2016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endParaRPr lang="en-US" sz="3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201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1008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2" y="3037888"/>
                <a:ext cx="11716345" cy="3829638"/>
              </a:xfrm>
              <a:prstGeom prst="rect">
                <a:avLst/>
              </a:prstGeom>
              <a:blipFill rotWithShape="1">
                <a:blip r:embed="rId3"/>
                <a:stretch>
                  <a:fillRect l="-1301" b="-4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001491" y="1884218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86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636" y="0"/>
                <a:ext cx="12032673" cy="4152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50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pt-BR" sz="3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Cho ba hàm số </a:t>
                </a:r>
                <a14:m>
                  <m:oMath xmlns:m="http://schemas.openxmlformats.org/officeDocument/2006/math"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pt-BR" sz="3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Khi đó đồ thị của ba hàm số </a:t>
                </a:r>
                <a14:m>
                  <m:oMath xmlns:m="http://schemas.openxmlformats.org/officeDocument/2006/math"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sz="3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sup>
                    </m:sSup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pt-BR" sz="32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3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3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lần lượt là</a:t>
                </a:r>
                <a:endParaRPr lang="en-US" sz="3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),(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),(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),(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),(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),(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),(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  <a:p>
                <a:r>
                  <a:rPr lang="vi-VN" sz="3200" b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),(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),(</m:t>
                    </m:r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" y="0"/>
                <a:ext cx="12032673" cy="4152291"/>
              </a:xfrm>
              <a:prstGeom prst="rect">
                <a:avLst/>
              </a:prstGeom>
              <a:blipFill rotWithShape="1">
                <a:blip r:embed="rId2"/>
                <a:stretch>
                  <a:fillRect l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1672" y="3934908"/>
                <a:ext cx="11284979" cy="3315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32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Nhìn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xuống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sang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nghịch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3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200" i="1">
                        <a:latin typeface="Cambria Math"/>
                      </a:rPr>
                      <m:t>&gt;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2" y="3934908"/>
                <a:ext cx="11284979" cy="3315908"/>
              </a:xfrm>
              <a:prstGeom prst="rect">
                <a:avLst/>
              </a:prstGeom>
              <a:blipFill rotWithShape="1">
                <a:blip r:embed="rId3"/>
                <a:stretch>
                  <a:fillRect l="-1350" t="-2574"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87928" y="1826763"/>
            <a:ext cx="512618" cy="526473"/>
          </a:xfrm>
          <a:prstGeom prst="ellipse">
            <a:avLst/>
          </a:prstGeom>
          <a:noFill/>
          <a:ln w="38100">
            <a:solidFill>
              <a:srgbClr val="AC2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to Beginning 1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80ABCB8-7003-43AB-AECA-620E013349A6}"/>
              </a:ext>
            </a:extLst>
          </p:cNvPr>
          <p:cNvSpPr/>
          <p:nvPr/>
        </p:nvSpPr>
        <p:spPr>
          <a:xfrm>
            <a:off x="10478861" y="5925532"/>
            <a:ext cx="944880" cy="6502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46" y="1383245"/>
            <a:ext cx="3539836" cy="2611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4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1320" y="166694"/>
            <a:ext cx="8849360" cy="12230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A. Lý thuyết.</a:t>
            </a:r>
          </a:p>
          <a:p>
            <a:pPr algn="ctr">
              <a:defRPr/>
            </a:pP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3200" u="sng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Đạo hàm của hàm số luỹ thừa.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C48B3C-B615-4F39-9DC3-9B9B22161206}"/>
              </a:ext>
            </a:extLst>
          </p:cNvPr>
          <p:cNvSpPr txBox="1">
            <a:spLocks/>
          </p:cNvSpPr>
          <p:nvPr/>
        </p:nvSpPr>
        <p:spPr>
          <a:xfrm>
            <a:off x="339090" y="2231874"/>
            <a:ext cx="11924778" cy="174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7B3E53-6A7F-48EA-82F5-55AA500CA620}"/>
                  </a:ext>
                </a:extLst>
              </p:cNvPr>
              <p:cNvSpPr/>
              <p:nvPr/>
            </p:nvSpPr>
            <p:spPr>
              <a:xfrm>
                <a:off x="444878" y="1418999"/>
                <a:ext cx="1107440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Dạng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2.1: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đạo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lũy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thừa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indent="179705">
                  <a:spcAft>
                    <a:spcPts val="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Arial" panose="020B0604020202020204" pitchFamily="34" charset="0"/>
                    <a:cs typeface="Times New Roman" pitchFamily="18" charset="0"/>
                  </a:rPr>
                  <a:t>        </a:t>
                </a:r>
                <a:r>
                  <a:rPr lang="nl-NL" sz="3200" b="1" dirty="0">
                    <a:solidFill>
                      <a:srgbClr val="0000CC"/>
                    </a:solidFill>
                    <a:latin typeface="Times New Roman" pitchFamily="18" charset="0"/>
                    <a:ea typeface="Arial" panose="020B0604020202020204" pitchFamily="34" charset="0"/>
                    <a:cs typeface="Times New Roman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0000CC"/>
                    </a:solidFill>
                    <a:latin typeface="Times New Roman" pitchFamily="18" charset="0"/>
                    <a:ea typeface="Arial" panose="020B0604020202020204" pitchFamily="34" charset="0"/>
                    <a:cs typeface="Times New Roman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pháp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:  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</a:pP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Dựa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đạo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</a:pP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công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đạo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hàm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đã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học</a:t>
                </a:r>
                <a:r>
                  <a:rPr lang="en-US" sz="3200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A7B3E53-6A7F-48EA-82F5-55AA500CA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78" y="1418999"/>
                <a:ext cx="110744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431" t="-3341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E0081D-4B64-433D-BE02-A315A6E95455}"/>
                  </a:ext>
                </a:extLst>
              </p:cNvPr>
              <p:cNvSpPr/>
              <p:nvPr/>
            </p:nvSpPr>
            <p:spPr>
              <a:xfrm>
                <a:off x="1295256" y="3746172"/>
                <a:ext cx="11074400" cy="2786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3200" b="1" dirty="0">
                    <a:solidFill>
                      <a:srgbClr val="C00000"/>
                    </a:solidFill>
                    <a:latin typeface="Times New Roman" pitchFamily="18" charset="0"/>
                    <a:ea typeface="Arial" panose="020B0604020202020204" pitchFamily="34" charset="0"/>
                    <a:cs typeface="Times New Roman" pitchFamily="18" charset="0"/>
                    <a:sym typeface="Wingdings 2" panose="05020102010507070707" pitchFamily="18" charset="2"/>
                  </a:rPr>
                  <a:t></a:t>
                </a:r>
                <a:r>
                  <a:rPr lang="nl-NL" sz="3200" b="1" dirty="0">
                    <a:solidFill>
                      <a:srgbClr val="C00000"/>
                    </a:solidFill>
                    <a:latin typeface="Times New Roman" pitchFamily="18" charset="0"/>
                    <a:ea typeface="Arial" panose="020B0604020202020204" pitchFamily="34" charset="0"/>
                    <a:cs typeface="Times New Roman" pitchFamily="18" charset="0"/>
                  </a:rPr>
                  <a:t>. </a:t>
                </a:r>
                <a:r>
                  <a:rPr lang="en-US" sz="3200" b="1" dirty="0">
                    <a:solidFill>
                      <a:srgbClr val="C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Casio: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𝑺𝒉𝒊𝒇𝒕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𝒅𝒙</m:t>
                        </m:r>
                      </m:den>
                    </m:f>
                    <m:sSub>
                      <m:sSub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3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vi-VN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′(</m:t>
                    </m:r>
                    <m:sSub>
                      <m:sSub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)≈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thường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ra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dạng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với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nguyên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dương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)</a:t>
                </a:r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  <a:p>
                <a:pPr marL="629920">
                  <a:spcAft>
                    <a:spcPts val="0"/>
                  </a:spcAft>
                </a:pPr>
                <a:r>
                  <a:rPr lang="en-US" sz="3200" b="1" dirty="0" err="1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Hoặc</a:t>
                </a:r>
                <a:r>
                  <a:rPr lang="en-US" sz="32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𝑺𝒉𝒊𝒇𝒕</m:t>
                        </m:r>
                        <m:f>
                          <m:fPr>
                            <m:ctrlPr>
                              <a:rPr lang="vi-VN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𝒅𝒙</m:t>
                            </m:r>
                          </m:den>
                        </m:f>
                        <m:sSub>
                          <m:sSubPr>
                            <m:ctrlPr>
                              <a:rPr lang="vi-VN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vi-VN" sz="3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vi-VN" sz="32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𝒇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3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vi-VN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E0081D-4B64-433D-BE02-A315A6E95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56" y="3746172"/>
                <a:ext cx="11074400" cy="2786084"/>
              </a:xfrm>
              <a:prstGeom prst="rect">
                <a:avLst/>
              </a:prstGeom>
              <a:blipFill rotWithShape="1">
                <a:blip r:embed="rId3"/>
                <a:stretch>
                  <a:fillRect l="-1376" t="-3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6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71320" y="166694"/>
            <a:ext cx="8849360" cy="12230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A. Lý thuyết.</a:t>
            </a:r>
          </a:p>
          <a:p>
            <a:pPr algn="ctr">
              <a:defRPr/>
            </a:pP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3200" u="sng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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Đạo hàm của hàm số luỹ thừa.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C48B3C-B615-4F39-9DC3-9B9B22161206}"/>
              </a:ext>
            </a:extLst>
          </p:cNvPr>
          <p:cNvSpPr txBox="1">
            <a:spLocks/>
          </p:cNvSpPr>
          <p:nvPr/>
        </p:nvSpPr>
        <p:spPr>
          <a:xfrm>
            <a:off x="339090" y="2231874"/>
            <a:ext cx="11924778" cy="174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7B3E53-6A7F-48EA-82F5-55AA500CA620}"/>
                  </a:ext>
                </a:extLst>
              </p:cNvPr>
              <p:cNvSpPr/>
              <p:nvPr/>
            </p:nvSpPr>
            <p:spPr>
              <a:xfrm>
                <a:off x="1189468" y="1694167"/>
                <a:ext cx="1107440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Dạng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2.2: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nl-NL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</a:t>
                </a:r>
                <a:r>
                  <a:rPr lang="nl-NL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endPara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7B3E53-6A7F-48EA-82F5-55AA500CA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68" y="1694167"/>
                <a:ext cx="11074400" cy="2062103"/>
              </a:xfrm>
              <a:prstGeom prst="rect">
                <a:avLst/>
              </a:prstGeom>
              <a:blipFill>
                <a:blip r:embed="rId2"/>
                <a:stretch>
                  <a:fillRect l="-1376" t="-4142" b="-85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8497E94-A7F9-4587-AB95-B45BFA871573}"/>
                  </a:ext>
                </a:extLst>
              </p:cNvPr>
              <p:cNvSpPr/>
              <p:nvPr/>
            </p:nvSpPr>
            <p:spPr>
              <a:xfrm>
                <a:off x="1597399" y="3756270"/>
                <a:ext cx="5717801" cy="811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</a:t>
                </a:r>
                <a:r>
                  <a:rPr lang="nl-NL" sz="32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Casio: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𝑺𝒉𝒊𝒇𝒕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sSub>
                      <m:sSub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vi-VN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8497E94-A7F9-4587-AB95-B45BFA871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399" y="3756270"/>
                <a:ext cx="5717801" cy="811119"/>
              </a:xfrm>
              <a:prstGeom prst="rect">
                <a:avLst/>
              </a:prstGeom>
              <a:blipFill>
                <a:blip r:embed="rId3"/>
                <a:stretch>
                  <a:fillRect l="-2665" r="-640" b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4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05460"/>
            <a:ext cx="11924777" cy="15467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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Tìm giá trị lớn nhất, giá trị nhỏ nhất </a:t>
            </a:r>
          </a:p>
          <a:p>
            <a:pPr algn="ctr">
              <a:defRPr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của hàm lũy thừa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C48B3C-B615-4F39-9DC3-9B9B22161206}"/>
              </a:ext>
            </a:extLst>
          </p:cNvPr>
          <p:cNvSpPr txBox="1">
            <a:spLocks/>
          </p:cNvSpPr>
          <p:nvPr/>
        </p:nvSpPr>
        <p:spPr>
          <a:xfrm>
            <a:off x="339090" y="2231874"/>
            <a:ext cx="11924778" cy="174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vi-VN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7B3E53-6A7F-48EA-82F5-55AA500CA620}"/>
              </a:ext>
            </a:extLst>
          </p:cNvPr>
          <p:cNvSpPr/>
          <p:nvPr/>
        </p:nvSpPr>
        <p:spPr>
          <a:xfrm>
            <a:off x="243840" y="2319050"/>
            <a:ext cx="1107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28800" algn="l"/>
                <a:tab pos="3657600" algn="l"/>
                <a:tab pos="5200650" algn="l"/>
              </a:tabLst>
            </a:pPr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  <a:sym typeface="Wingdings 2" panose="05020102010507070707" pitchFamily="18" charset="2"/>
              </a:rPr>
              <a:t></a:t>
            </a:r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  <a:tabLst>
                <a:tab pos="1828800" algn="l"/>
                <a:tab pos="3657600" algn="l"/>
                <a:tab pos="5200650" algn="l"/>
              </a:tabLst>
            </a:pP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điệu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GTLN, GTNN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đạt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mút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ABC046-3323-4A41-8E3D-78614C38790B}"/>
              </a:ext>
            </a:extLst>
          </p:cNvPr>
          <p:cNvSpPr/>
          <p:nvPr/>
        </p:nvSpPr>
        <p:spPr>
          <a:xfrm>
            <a:off x="243840" y="3975886"/>
            <a:ext cx="1107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"/>
              <a:tabLst>
                <a:tab pos="1828800" algn="l"/>
                <a:tab pos="3657600" algn="l"/>
                <a:tab pos="5200650" algn="l"/>
              </a:tabLst>
            </a:pP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hàm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điệu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tiến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GTLN, GTNN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tắc</a:t>
            </a:r>
            <a:r>
              <a:rPr lang="en-US" sz="32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3169</TotalTime>
  <Words>2035</Words>
  <PresentationFormat>Widescreen</PresentationFormat>
  <Paragraphs>530</Paragraphs>
  <Slides>67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游ゴシック</vt:lpstr>
      <vt:lpstr>Arial</vt:lpstr>
      <vt:lpstr>Calibri</vt:lpstr>
      <vt:lpstr>Calibri Light</vt:lpstr>
      <vt:lpstr>Cambria Math</vt:lpstr>
      <vt:lpstr>Times New Roman</vt:lpstr>
      <vt:lpstr>Vani</vt:lpstr>
      <vt:lpstr>Varpada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1. Tìm tập xác định D của hàm số y=x^n, với n là một số    nguyên âm.  A. D=R.   B. D=R\{0}.    C. D=(-∞;0).    D. D=(0;+∞).</vt:lpstr>
      <vt:lpstr>Câu 2. Tìm điều kiện của x để hàm số y=x^(π+1) có nghĩa.  A. x∈R.  B. x≠0.  C. x&lt;0.   D.x&gt;0.</vt:lpstr>
      <vt:lpstr>Câu 3. Tập xác định D của hàm số y=(6x^2-x-5)^3là  A. D=(-4;1). B. D⁡= [1;7]. C. D⁡= [1;7].  D. D⁡= R.</vt:lpstr>
      <vt:lpstr>Câu 4. Hàm số y=(x-2)^(1/2) có tập xác định là A. D=├ [2;+∞).   B. D=R.   C. D=(2;+∞).    D.  D=R\{2}. </vt:lpstr>
      <vt:lpstr>Câu 5. Tập xác định của hàm số y=(2-x)^(1/3) là  A. (2;+∞).  B. R\{2}.  C. R.   D. (-∞;2). </vt:lpstr>
      <vt:lpstr>Câu 6. Tìm tập xác định của hàm số y=(x-1)^(-2)   A. R\{1}. B. (1;+∞). C. ├ 1;+∞).  D. R\{0}. </vt:lpstr>
      <vt:lpstr>Câu 7. Đạo hàm của hàm số y=x^(-5) bằng  A. y′=-1/4 x^(-4).  B. y′=-5x^(-6).  C. y′=5x^(-6).  D. y′=5x^(-4). </vt:lpstr>
      <vt:lpstr>Câu 8. Tính đạo hàm của hàm số y=(x^2+1)^(3/2).  A. 3/2 (x^2+1)^(1/2). B. 3/4 x^(1/4). C. 3/2 (2x)^(1/2).   D. 3x(x^2+1)^(1/2). </vt:lpstr>
      <vt:lpstr>Câu 9. Đạo hàm của hàm số y=(x-1)^(1/3) tại điểm x=2 là   A. 1/3.  B. 1.   C. 3.   D. 0. </vt:lpstr>
      <vt:lpstr>Câu 10.  Đạo hàm của hàm số y=(5-x)^√3 tại điểm x=4 là   A. -√3.   B. 1.   C. √3.   D. 0.</vt:lpstr>
      <vt:lpstr>Câu 11. Tìm giá trị lớn nhất M của hàm số y=(x+1)^(3/2) trên đoạn [3;15].   A. 64.  B. 8.   C. 6.   D. 3. </vt:lpstr>
      <vt:lpstr>Câu 12. Giá trị nhỏ nhất của hàm số f(x)=(5-2x)^(5/3) trên đoạn [0;2] là   A. 1.   B. ∛3125.   C. 3125.   D. 0. </vt:lpstr>
      <vt:lpstr>Câu 13. Hàm số nào sau đây là hàm số lũy thừa?   A. y=x^(-π).  B. y=π^x.  C. y=π^(-x).  D. y=e^x </vt:lpstr>
      <vt:lpstr>Câu 14. Trong các mệnh đề sau, mệnh đề nào là mệnh đề sai? A. Hàm số y=x^α có tập xác định tùy theo α. B. Đồ thị hàm số y=x^α với α&gt;0 có tiệm cận. C. Hàm số y=x^α với α&lt;0 nghịch biến trên khoảng (0;+∞). D. Đồ thị hàm số y=x^α với α&lt;0 có hai tiệm cận. </vt:lpstr>
      <vt:lpstr>Câu 15. Đồ thị nào dưới đây KHÔNG là đồ thị của hàm số y=x^α?   A.      B.      C.      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2020-02-24T14:19:37Z</dcterms:modified>
</cp:coreProperties>
</file>