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492" r:id="rId3"/>
    <p:sldId id="302" r:id="rId4"/>
    <p:sldId id="292" r:id="rId5"/>
    <p:sldId id="450" r:id="rId6"/>
    <p:sldId id="451" r:id="rId7"/>
    <p:sldId id="334" r:id="rId8"/>
    <p:sldId id="391" r:id="rId9"/>
    <p:sldId id="452" r:id="rId10"/>
    <p:sldId id="454" r:id="rId11"/>
    <p:sldId id="455" r:id="rId12"/>
    <p:sldId id="458" r:id="rId13"/>
    <p:sldId id="459" r:id="rId14"/>
    <p:sldId id="429" r:id="rId15"/>
    <p:sldId id="464" r:id="rId16"/>
    <p:sldId id="465" r:id="rId17"/>
    <p:sldId id="472" r:id="rId18"/>
    <p:sldId id="473" r:id="rId19"/>
    <p:sldId id="478" r:id="rId20"/>
    <p:sldId id="502" r:id="rId21"/>
    <p:sldId id="503" r:id="rId22"/>
    <p:sldId id="504" r:id="rId23"/>
    <p:sldId id="505" r:id="rId24"/>
    <p:sldId id="315" r:id="rId25"/>
    <p:sldId id="380" r:id="rId26"/>
    <p:sldId id="331" r:id="rId27"/>
    <p:sldId id="295" r:id="rId28"/>
    <p:sldId id="329" r:id="rId29"/>
    <p:sldId id="33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7" autoAdjust="0"/>
    <p:restoredTop sz="94657"/>
  </p:normalViewPr>
  <p:slideViewPr>
    <p:cSldViewPr snapToGrid="0">
      <p:cViewPr varScale="1">
        <p:scale>
          <a:sx n="60" d="100"/>
          <a:sy n="60" d="100"/>
        </p:scale>
        <p:origin x="68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975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5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4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39607" y="6503714"/>
            <a:ext cx="181806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1771" y="0"/>
            <a:ext cx="12213771" cy="3868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65631" y="44302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Unit 3 </a:t>
            </a:r>
            <a:r>
              <a:rPr lang="en-US" sz="1400" baseline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12064"/>
            <a:ext cx="22474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0860002" y="24128"/>
            <a:ext cx="130260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baseline="0">
                <a:solidFill>
                  <a:schemeClr val="bg1"/>
                </a:solidFill>
              </a:rPr>
              <a:t>Progress Check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292" cy="6859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0810" y="2156318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Arts and Music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Progress Check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95300" y="248037"/>
            <a:ext cx="1272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What type of entertainment each person is talking about?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Choose from the list.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1185575"/>
            <a:ext cx="11734800" cy="603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		</a:t>
            </a:r>
            <a:r>
              <a:rPr lang="en-US" sz="3600" dirty="0">
                <a:solidFill>
                  <a:srgbClr val="7030A0"/>
                </a:solidFill>
                <a:sym typeface="Wingdings" panose="05000000000000000000" pitchFamily="2" charset="2"/>
              </a:rPr>
              <a:t>•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7030A0"/>
                </a:solidFill>
                <a:sym typeface="Wingdings" panose="05000000000000000000" pitchFamily="2" charset="2"/>
              </a:rPr>
              <a:t>sports match 	• play 	• ballet 	• film</a:t>
            </a:r>
            <a:br>
              <a:rPr lang="en-US" sz="3600" dirty="0">
                <a:solidFill>
                  <a:srgbClr val="7030A0"/>
                </a:solidFill>
                <a:sym typeface="Wingdings" panose="05000000000000000000" pitchFamily="2" charset="2"/>
              </a:rPr>
            </a:br>
            <a:r>
              <a:rPr lang="en-US" sz="3600" dirty="0">
                <a:solidFill>
                  <a:srgbClr val="7030A0"/>
                </a:solidFill>
                <a:sym typeface="Wingdings" panose="05000000000000000000" pitchFamily="2" charset="2"/>
              </a:rPr>
              <a:t>		• fashion show 	• concert</a:t>
            </a:r>
            <a:b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1. We are going to watch football.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2. The band was great. I loved it.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3. I love action ones.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4. The story was wonderful and all the dancers were amazing.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5. I often go to the theatre to watch one.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6. All the models’ clothes were fantastic. </a:t>
            </a:r>
            <a:br>
              <a:rPr lang="en-US" sz="3600" dirty="0">
                <a:sym typeface="Wingdings" panose="05000000000000000000" pitchFamily="2" charset="2"/>
              </a:rPr>
            </a:br>
            <a:endParaRPr lang="en-US" sz="3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37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863" y="1491595"/>
            <a:ext cx="9409813" cy="470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1. We are going to watch football.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2. The band was great. I loved it.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3. I love action ones.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4. The story was wonderful and all the dancers were amazing.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5. I often go to the theatre to watch one.</a:t>
            </a:r>
            <a:br>
              <a:rPr lang="en-US" sz="3600" dirty="0">
                <a:sym typeface="Wingdings" panose="05000000000000000000" pitchFamily="2" charset="2"/>
              </a:rPr>
            </a:br>
            <a:r>
              <a:rPr lang="en-US" sz="3600" dirty="0">
                <a:sym typeface="Wingdings" panose="05000000000000000000" pitchFamily="2" charset="2"/>
              </a:rPr>
              <a:t>6. All the models’ clothes were fantastic.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78985" y="2104262"/>
            <a:ext cx="1419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61332" y="2754589"/>
            <a:ext cx="10061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37679" y="3418310"/>
            <a:ext cx="11295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98383" y="4080901"/>
            <a:ext cx="10061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547790" y="4066307"/>
            <a:ext cx="13908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7828" y="5386507"/>
            <a:ext cx="13617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64427" y="6047413"/>
            <a:ext cx="28883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5123035-F78A-0742-0DE5-65B441F2B105}"/>
              </a:ext>
            </a:extLst>
          </p:cNvPr>
          <p:cNvSpPr/>
          <p:nvPr/>
        </p:nvSpPr>
        <p:spPr>
          <a:xfrm>
            <a:off x="9203897" y="1495381"/>
            <a:ext cx="354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sports match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95F289-954E-4FBB-34B9-2F4FA2F13BEA}"/>
              </a:ext>
            </a:extLst>
          </p:cNvPr>
          <p:cNvSpPr/>
          <p:nvPr/>
        </p:nvSpPr>
        <p:spPr>
          <a:xfrm>
            <a:off x="9203897" y="2188071"/>
            <a:ext cx="354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concert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DBDE0-06FD-4A64-AFFD-7AFC9682735A}"/>
              </a:ext>
            </a:extLst>
          </p:cNvPr>
          <p:cNvSpPr/>
          <p:nvPr/>
        </p:nvSpPr>
        <p:spPr>
          <a:xfrm>
            <a:off x="9203897" y="2839563"/>
            <a:ext cx="354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film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1A4968-62BD-FB77-06FE-4D38D7E40292}"/>
              </a:ext>
            </a:extLst>
          </p:cNvPr>
          <p:cNvSpPr/>
          <p:nvPr/>
        </p:nvSpPr>
        <p:spPr>
          <a:xfrm>
            <a:off x="9203897" y="3731204"/>
            <a:ext cx="354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ballet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E251-74E7-0C1F-835D-AFC7E8EA2E1A}"/>
              </a:ext>
            </a:extLst>
          </p:cNvPr>
          <p:cNvSpPr/>
          <p:nvPr/>
        </p:nvSpPr>
        <p:spPr>
          <a:xfrm>
            <a:off x="9203897" y="4821573"/>
            <a:ext cx="354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play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710EE2-A658-8156-DD6B-7CEBD6EA9F92}"/>
              </a:ext>
            </a:extLst>
          </p:cNvPr>
          <p:cNvSpPr/>
          <p:nvPr/>
        </p:nvSpPr>
        <p:spPr>
          <a:xfrm>
            <a:off x="9203897" y="5497570"/>
            <a:ext cx="354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fashion show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89664-B709-4BC1-4E3E-86AEC4C02205}"/>
              </a:ext>
            </a:extLst>
          </p:cNvPr>
          <p:cNvSpPr/>
          <p:nvPr/>
        </p:nvSpPr>
        <p:spPr>
          <a:xfrm>
            <a:off x="-431800" y="375102"/>
            <a:ext cx="1272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What type of entertainment each person is talking about? 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</a:rPr>
              <a:t>Choose from the list.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54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1792" y="671574"/>
            <a:ext cx="62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How many sentences are there?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379" y="127371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Eight.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1791" y="1864290"/>
            <a:ext cx="56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are you going to do?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1793" y="2541479"/>
            <a:ext cx="5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Fill in each gap.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3" y="379304"/>
            <a:ext cx="5843241" cy="58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9075"/>
            <a:ext cx="1272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+mj-lt"/>
              </a:rPr>
              <a:t>Fill in each gap with </a:t>
            </a:r>
            <a:r>
              <a:rPr lang="en-US" sz="3600" b="1" i="1">
                <a:solidFill>
                  <a:srgbClr val="0070C0"/>
                </a:solidFill>
                <a:latin typeface="+mj-lt"/>
              </a:rPr>
              <a:t>balcony, hip hop, row, curtain, stage, paint, aisle or display.</a:t>
            </a:r>
            <a:endParaRPr lang="en-US" b="1" i="1"/>
          </a:p>
        </p:txBody>
      </p:sp>
      <p:sp>
        <p:nvSpPr>
          <p:cNvPr id="5" name="Rectangle 4"/>
          <p:cNvSpPr/>
          <p:nvPr/>
        </p:nvSpPr>
        <p:spPr>
          <a:xfrm>
            <a:off x="664029" y="1519404"/>
            <a:ext cx="120613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ym typeface="Wingdings" panose="05000000000000000000" pitchFamily="2" charset="2"/>
              </a:rPr>
              <a:t>1. We had a great view of the actors on the _______ .</a:t>
            </a:r>
          </a:p>
          <a:p>
            <a:r>
              <a:rPr lang="en-US" sz="3400" dirty="0">
                <a:sym typeface="Wingdings" panose="05000000000000000000" pitchFamily="2" charset="2"/>
              </a:rPr>
              <a:t>2. The _______ goes up and the play starts.</a:t>
            </a:r>
          </a:p>
          <a:p>
            <a:r>
              <a:rPr lang="en-US" sz="3400" dirty="0">
                <a:sym typeface="Wingdings" panose="05000000000000000000" pitchFamily="2" charset="2"/>
              </a:rPr>
              <a:t>3. My seat is in _______ A.</a:t>
            </a:r>
          </a:p>
          <a:p>
            <a:r>
              <a:rPr lang="en-US" sz="3400" dirty="0">
                <a:sym typeface="Wingdings" panose="05000000000000000000" pitchFamily="2" charset="2"/>
              </a:rPr>
              <a:t>4. He doesn’t like sitting on the _______ because he’s afraid of heights.</a:t>
            </a:r>
          </a:p>
          <a:p>
            <a:r>
              <a:rPr lang="en-US" sz="3400" dirty="0">
                <a:sym typeface="Wingdings" panose="05000000000000000000" pitchFamily="2" charset="2"/>
              </a:rPr>
              <a:t>5. We can’t leave the theatre yet; the _______ is full of people.</a:t>
            </a:r>
          </a:p>
          <a:p>
            <a:r>
              <a:rPr lang="en-US" sz="3400" dirty="0">
                <a:sym typeface="Wingdings" panose="05000000000000000000" pitchFamily="2" charset="2"/>
              </a:rPr>
              <a:t>6. I like listening to _______ .</a:t>
            </a:r>
          </a:p>
          <a:p>
            <a:r>
              <a:rPr lang="en-US" sz="3400" dirty="0">
                <a:sym typeface="Wingdings" panose="05000000000000000000" pitchFamily="2" charset="2"/>
              </a:rPr>
              <a:t>7. The fireworks _______ starts at 7:00.</a:t>
            </a:r>
          </a:p>
          <a:p>
            <a:r>
              <a:rPr lang="en-US" sz="3400" dirty="0">
                <a:sym typeface="Wingdings" panose="05000000000000000000" pitchFamily="2" charset="2"/>
              </a:rPr>
              <a:t>8. Do you want to _______ your face?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0E39CB-2B45-F0F5-06AD-A2E0ED058483}"/>
              </a:ext>
            </a:extLst>
          </p:cNvPr>
          <p:cNvCxnSpPr>
            <a:cxnSpLocks/>
          </p:cNvCxnSpPr>
          <p:nvPr/>
        </p:nvCxnSpPr>
        <p:spPr>
          <a:xfrm>
            <a:off x="3945185" y="2040530"/>
            <a:ext cx="30935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DB663D-1668-3939-6100-C94C210B0681}"/>
              </a:ext>
            </a:extLst>
          </p:cNvPr>
          <p:cNvCxnSpPr>
            <a:cxnSpLocks/>
          </p:cNvCxnSpPr>
          <p:nvPr/>
        </p:nvCxnSpPr>
        <p:spPr>
          <a:xfrm>
            <a:off x="3536624" y="2578403"/>
            <a:ext cx="13118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CEE482-3743-E26B-DB8A-BBDF99D5B4A8}"/>
              </a:ext>
            </a:extLst>
          </p:cNvPr>
          <p:cNvCxnSpPr>
            <a:cxnSpLocks/>
          </p:cNvCxnSpPr>
          <p:nvPr/>
        </p:nvCxnSpPr>
        <p:spPr>
          <a:xfrm>
            <a:off x="6421772" y="2578403"/>
            <a:ext cx="1797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CCDF24-F44B-18A6-8B5B-533B5BACBB2F}"/>
              </a:ext>
            </a:extLst>
          </p:cNvPr>
          <p:cNvCxnSpPr>
            <a:cxnSpLocks/>
          </p:cNvCxnSpPr>
          <p:nvPr/>
        </p:nvCxnSpPr>
        <p:spPr>
          <a:xfrm>
            <a:off x="1863432" y="3067839"/>
            <a:ext cx="7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29C0C-1EA7-849F-172D-B2A9DFB5E06E}"/>
              </a:ext>
            </a:extLst>
          </p:cNvPr>
          <p:cNvCxnSpPr>
            <a:cxnSpLocks/>
          </p:cNvCxnSpPr>
          <p:nvPr/>
        </p:nvCxnSpPr>
        <p:spPr>
          <a:xfrm>
            <a:off x="10165232" y="3618627"/>
            <a:ext cx="14561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8866D-7FD6-97BD-18EE-0821618455B2}"/>
              </a:ext>
            </a:extLst>
          </p:cNvPr>
          <p:cNvCxnSpPr/>
          <p:nvPr/>
        </p:nvCxnSpPr>
        <p:spPr>
          <a:xfrm>
            <a:off x="4998357" y="3052234"/>
            <a:ext cx="413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17BA42-E595-DD83-20EA-249FADC34A83}"/>
              </a:ext>
            </a:extLst>
          </p:cNvPr>
          <p:cNvCxnSpPr/>
          <p:nvPr/>
        </p:nvCxnSpPr>
        <p:spPr>
          <a:xfrm>
            <a:off x="794572" y="4113540"/>
            <a:ext cx="12845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F94DE6F-9791-5E30-6917-1A94E3F3E2BE}"/>
              </a:ext>
            </a:extLst>
          </p:cNvPr>
          <p:cNvCxnSpPr>
            <a:cxnSpLocks/>
          </p:cNvCxnSpPr>
          <p:nvPr/>
        </p:nvCxnSpPr>
        <p:spPr>
          <a:xfrm>
            <a:off x="9331515" y="4663395"/>
            <a:ext cx="22898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B2769C-089C-78A3-6252-1F31DE28AD4A}"/>
              </a:ext>
            </a:extLst>
          </p:cNvPr>
          <p:cNvCxnSpPr/>
          <p:nvPr/>
        </p:nvCxnSpPr>
        <p:spPr>
          <a:xfrm>
            <a:off x="2079087" y="5138737"/>
            <a:ext cx="14488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AAB8DA-24FB-E31A-393A-FA7E51148920}"/>
              </a:ext>
            </a:extLst>
          </p:cNvPr>
          <p:cNvCxnSpPr/>
          <p:nvPr/>
        </p:nvCxnSpPr>
        <p:spPr>
          <a:xfrm>
            <a:off x="1969081" y="5648692"/>
            <a:ext cx="1567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93F047-4142-574F-3489-192398F4447B}"/>
              </a:ext>
            </a:extLst>
          </p:cNvPr>
          <p:cNvCxnSpPr/>
          <p:nvPr/>
        </p:nvCxnSpPr>
        <p:spPr>
          <a:xfrm>
            <a:off x="6421772" y="6178324"/>
            <a:ext cx="7521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E8B4977-C11C-CEFC-6826-12C5A9C01370}"/>
              </a:ext>
            </a:extLst>
          </p:cNvPr>
          <p:cNvSpPr/>
          <p:nvPr/>
        </p:nvSpPr>
        <p:spPr>
          <a:xfrm>
            <a:off x="8637664" y="1534074"/>
            <a:ext cx="17890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+mj-lt"/>
              </a:rPr>
              <a:t>stage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9E76E5-784B-4B5B-6C1F-4EBCF08A2A6F}"/>
              </a:ext>
            </a:extLst>
          </p:cNvPr>
          <p:cNvSpPr/>
          <p:nvPr/>
        </p:nvSpPr>
        <p:spPr>
          <a:xfrm>
            <a:off x="1950391" y="2062244"/>
            <a:ext cx="17890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+mj-lt"/>
              </a:rPr>
              <a:t>curtain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C7C389-4FD4-79E6-86D7-1B78B15FD0F6}"/>
              </a:ext>
            </a:extLst>
          </p:cNvPr>
          <p:cNvSpPr/>
          <p:nvPr/>
        </p:nvSpPr>
        <p:spPr>
          <a:xfrm>
            <a:off x="3754730" y="2574115"/>
            <a:ext cx="17890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+mj-lt"/>
              </a:rPr>
              <a:t>row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5CDF11-54F5-B53C-1041-681F9634EF6D}"/>
              </a:ext>
            </a:extLst>
          </p:cNvPr>
          <p:cNvSpPr/>
          <p:nvPr/>
        </p:nvSpPr>
        <p:spPr>
          <a:xfrm>
            <a:off x="6279443" y="3086830"/>
            <a:ext cx="17890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>
                <a:solidFill>
                  <a:srgbClr val="FF0000"/>
                </a:solidFill>
                <a:latin typeface="+mj-lt"/>
              </a:rPr>
              <a:t>balcony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C00D5-7DA6-F352-0C98-20ABDD20D1D5}"/>
              </a:ext>
            </a:extLst>
          </p:cNvPr>
          <p:cNvSpPr/>
          <p:nvPr/>
        </p:nvSpPr>
        <p:spPr>
          <a:xfrm>
            <a:off x="7591283" y="4088697"/>
            <a:ext cx="152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aisle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AFB04B-80E4-B99D-3B39-AC9C34E4D2D1}"/>
              </a:ext>
            </a:extLst>
          </p:cNvPr>
          <p:cNvSpPr/>
          <p:nvPr/>
        </p:nvSpPr>
        <p:spPr>
          <a:xfrm>
            <a:off x="4074296" y="4625717"/>
            <a:ext cx="191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hip hop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D73306-272C-A8A8-5D1C-AF3E81716F63}"/>
              </a:ext>
            </a:extLst>
          </p:cNvPr>
          <p:cNvSpPr/>
          <p:nvPr/>
        </p:nvSpPr>
        <p:spPr>
          <a:xfrm>
            <a:off x="4176882" y="5648987"/>
            <a:ext cx="191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paint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00D6D7-04F6-FFD4-C048-0AF184AB9E9E}"/>
              </a:ext>
            </a:extLst>
          </p:cNvPr>
          <p:cNvSpPr/>
          <p:nvPr/>
        </p:nvSpPr>
        <p:spPr>
          <a:xfrm>
            <a:off x="3702389" y="5111716"/>
            <a:ext cx="191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display</a:t>
            </a:r>
          </a:p>
        </p:txBody>
      </p:sp>
    </p:spTree>
    <p:extLst>
      <p:ext uri="{BB962C8B-B14F-4D97-AF65-F5344CB8AC3E}">
        <p14:creationId xmlns:p14="http://schemas.microsoft.com/office/powerpoint/2010/main" val="320242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Grammar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08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62652" y="1566924"/>
            <a:ext cx="62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How many sentences are there?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6239" y="2113309"/>
            <a:ext cx="158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Five.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2651" y="2759640"/>
            <a:ext cx="56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2653" y="3436829"/>
            <a:ext cx="5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Choose the correct option.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4" y="673152"/>
            <a:ext cx="5767427" cy="41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1350" y="465058"/>
            <a:ext cx="5238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b="1" i="1"/>
          </a:p>
        </p:txBody>
      </p:sp>
      <p:sp>
        <p:nvSpPr>
          <p:cNvPr id="5" name="Rectangle 4"/>
          <p:cNvSpPr/>
          <p:nvPr/>
        </p:nvSpPr>
        <p:spPr>
          <a:xfrm>
            <a:off x="203200" y="973344"/>
            <a:ext cx="12401550" cy="517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400" dirty="0">
                <a:sym typeface="Wingdings" panose="05000000000000000000" pitchFamily="2" charset="2"/>
              </a:rPr>
              <a:t>1. We </a:t>
            </a:r>
            <a:r>
              <a:rPr lang="en-US" sz="3400" b="1" dirty="0">
                <a:sym typeface="Wingdings" panose="05000000000000000000" pitchFamily="2" charset="2"/>
              </a:rPr>
              <a:t>book/are going to book</a:t>
            </a:r>
            <a:r>
              <a:rPr lang="en-US" sz="3400" dirty="0">
                <a:sym typeface="Wingdings" panose="05000000000000000000" pitchFamily="2" charset="2"/>
              </a:rPr>
              <a:t> the tickets online tonight.</a:t>
            </a:r>
          </a:p>
          <a:p>
            <a:pPr>
              <a:lnSpc>
                <a:spcPct val="200000"/>
              </a:lnSpc>
            </a:pPr>
            <a:r>
              <a:rPr lang="en-US" sz="3400" dirty="0">
                <a:sym typeface="Wingdings" panose="05000000000000000000" pitchFamily="2" charset="2"/>
              </a:rPr>
              <a:t>2. It’s hot. I </a:t>
            </a:r>
            <a:r>
              <a:rPr lang="en-US" sz="3400" b="1" dirty="0">
                <a:sym typeface="Wingdings" panose="05000000000000000000" pitchFamily="2" charset="2"/>
              </a:rPr>
              <a:t>will open/am opening </a:t>
            </a:r>
            <a:r>
              <a:rPr lang="en-US" sz="3400" dirty="0">
                <a:sym typeface="Wingdings" panose="05000000000000000000" pitchFamily="2" charset="2"/>
              </a:rPr>
              <a:t>the window.</a:t>
            </a:r>
          </a:p>
          <a:p>
            <a:pPr>
              <a:lnSpc>
                <a:spcPct val="200000"/>
              </a:lnSpc>
            </a:pPr>
            <a:r>
              <a:rPr lang="en-US" sz="3400" dirty="0">
                <a:sym typeface="Wingdings" panose="05000000000000000000" pitchFamily="2" charset="2"/>
              </a:rPr>
              <a:t>3. I think we </a:t>
            </a:r>
            <a:r>
              <a:rPr lang="en-US" sz="3400" b="1" dirty="0">
                <a:sym typeface="Wingdings" panose="05000000000000000000" pitchFamily="2" charset="2"/>
              </a:rPr>
              <a:t>won’t go/aren’t going to</a:t>
            </a:r>
            <a:r>
              <a:rPr lang="en-US" sz="3400" dirty="0">
                <a:sym typeface="Wingdings" panose="05000000000000000000" pitchFamily="2" charset="2"/>
              </a:rPr>
              <a:t> the opera this evening.</a:t>
            </a:r>
          </a:p>
          <a:p>
            <a:pPr>
              <a:lnSpc>
                <a:spcPct val="200000"/>
              </a:lnSpc>
            </a:pPr>
            <a:r>
              <a:rPr lang="en-US" sz="3400" dirty="0">
                <a:sym typeface="Wingdings" panose="05000000000000000000" pitchFamily="2" charset="2"/>
              </a:rPr>
              <a:t>4. They </a:t>
            </a:r>
            <a:r>
              <a:rPr lang="en-US" sz="3400" b="1" dirty="0">
                <a:sym typeface="Wingdings" panose="05000000000000000000" pitchFamily="2" charset="2"/>
              </a:rPr>
              <a:t>are leaving/leave</a:t>
            </a:r>
            <a:r>
              <a:rPr lang="en-US" sz="3400" dirty="0">
                <a:sym typeface="Wingdings" panose="05000000000000000000" pitchFamily="2" charset="2"/>
              </a:rPr>
              <a:t> tomorrow evening at 8:30 by car.</a:t>
            </a:r>
          </a:p>
          <a:p>
            <a:pPr>
              <a:lnSpc>
                <a:spcPct val="200000"/>
              </a:lnSpc>
            </a:pPr>
            <a:r>
              <a:rPr lang="en-US" sz="3400" dirty="0">
                <a:sym typeface="Wingdings" panose="05000000000000000000" pitchFamily="2" charset="2"/>
              </a:rPr>
              <a:t>5. </a:t>
            </a:r>
            <a:r>
              <a:rPr lang="en-US" sz="3400" b="1" dirty="0">
                <a:sym typeface="Wingdings" panose="05000000000000000000" pitchFamily="2" charset="2"/>
              </a:rPr>
              <a:t>Are you going to help/Will you help </a:t>
            </a:r>
            <a:r>
              <a:rPr lang="en-US" sz="3400" dirty="0">
                <a:sym typeface="Wingdings" panose="05000000000000000000" pitchFamily="2" charset="2"/>
              </a:rPr>
              <a:t>me paint my face? – Sure.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42AFE44-0EB5-68C3-0793-A35B2CF6349B}"/>
              </a:ext>
            </a:extLst>
          </p:cNvPr>
          <p:cNvCxnSpPr>
            <a:cxnSpLocks/>
          </p:cNvCxnSpPr>
          <p:nvPr/>
        </p:nvCxnSpPr>
        <p:spPr>
          <a:xfrm>
            <a:off x="8832850" y="1881484"/>
            <a:ext cx="12509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ABA3E8-50BA-2E1C-5C8B-CF7A77CEE2C0}"/>
              </a:ext>
            </a:extLst>
          </p:cNvPr>
          <p:cNvCxnSpPr>
            <a:cxnSpLocks/>
          </p:cNvCxnSpPr>
          <p:nvPr/>
        </p:nvCxnSpPr>
        <p:spPr>
          <a:xfrm>
            <a:off x="742950" y="2891134"/>
            <a:ext cx="1149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D34B78B-16FD-F8B4-483F-4551185471DF}"/>
              </a:ext>
            </a:extLst>
          </p:cNvPr>
          <p:cNvCxnSpPr/>
          <p:nvPr/>
        </p:nvCxnSpPr>
        <p:spPr>
          <a:xfrm>
            <a:off x="844550" y="3945234"/>
            <a:ext cx="952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EB92C2-FE63-5F8B-E78F-406FED046601}"/>
              </a:ext>
            </a:extLst>
          </p:cNvPr>
          <p:cNvCxnSpPr>
            <a:cxnSpLocks/>
          </p:cNvCxnSpPr>
          <p:nvPr/>
        </p:nvCxnSpPr>
        <p:spPr>
          <a:xfrm>
            <a:off x="4857750" y="4999334"/>
            <a:ext cx="3194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6AC0C5-9055-24AC-165C-E0C0C205F808}"/>
              </a:ext>
            </a:extLst>
          </p:cNvPr>
          <p:cNvCxnSpPr>
            <a:cxnSpLocks/>
          </p:cNvCxnSpPr>
          <p:nvPr/>
        </p:nvCxnSpPr>
        <p:spPr>
          <a:xfrm>
            <a:off x="7150100" y="6013549"/>
            <a:ext cx="622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AB3B621-5E11-AB79-4571-A961EDE0FB2C}"/>
              </a:ext>
            </a:extLst>
          </p:cNvPr>
          <p:cNvSpPr/>
          <p:nvPr/>
        </p:nvSpPr>
        <p:spPr>
          <a:xfrm>
            <a:off x="2476500" y="1238250"/>
            <a:ext cx="31940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2ECC86-348C-ED3B-6863-D53A89161740}"/>
              </a:ext>
            </a:extLst>
          </p:cNvPr>
          <p:cNvSpPr/>
          <p:nvPr/>
        </p:nvSpPr>
        <p:spPr>
          <a:xfrm>
            <a:off x="2343150" y="2296906"/>
            <a:ext cx="16954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9AB2D2-574F-90BA-E709-ED2ED195ED7D}"/>
              </a:ext>
            </a:extLst>
          </p:cNvPr>
          <p:cNvSpPr/>
          <p:nvPr/>
        </p:nvSpPr>
        <p:spPr>
          <a:xfrm>
            <a:off x="2438400" y="3325044"/>
            <a:ext cx="16954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9E29AF-9A73-49EF-35F1-72B1910CC41F}"/>
              </a:ext>
            </a:extLst>
          </p:cNvPr>
          <p:cNvSpPr/>
          <p:nvPr/>
        </p:nvSpPr>
        <p:spPr>
          <a:xfrm>
            <a:off x="1593850" y="4379143"/>
            <a:ext cx="20764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4AE622-58B9-F448-C999-190BCFB4E737}"/>
              </a:ext>
            </a:extLst>
          </p:cNvPr>
          <p:cNvSpPr/>
          <p:nvPr/>
        </p:nvSpPr>
        <p:spPr>
          <a:xfrm>
            <a:off x="4686300" y="5417317"/>
            <a:ext cx="246380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4692" y="912764"/>
            <a:ext cx="62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many sentences are there?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8279" y="1459149"/>
            <a:ext cx="342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Ten.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4691" y="2105480"/>
            <a:ext cx="56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4693" y="2782669"/>
            <a:ext cx="5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Choose the correct option.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4809870" cy="60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7050" y="492113"/>
            <a:ext cx="5568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241300" y="815278"/>
            <a:ext cx="120613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1. If you come, you </a:t>
            </a:r>
            <a:r>
              <a:rPr lang="en-US" sz="3600" b="1" dirty="0">
                <a:sym typeface="Wingdings" panose="05000000000000000000" pitchFamily="2" charset="2"/>
              </a:rPr>
              <a:t>will meet/meet </a:t>
            </a:r>
            <a:r>
              <a:rPr lang="en-US" sz="3600" dirty="0">
                <a:sym typeface="Wingdings" panose="05000000000000000000" pitchFamily="2" charset="2"/>
              </a:rPr>
              <a:t>Jane.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2. </a:t>
            </a:r>
            <a:r>
              <a:rPr lang="en-US" sz="3600" b="1" dirty="0">
                <a:sym typeface="Wingdings" panose="05000000000000000000" pitchFamily="2" charset="2"/>
              </a:rPr>
              <a:t>The/– </a:t>
            </a:r>
            <a:r>
              <a:rPr lang="en-US" sz="3600" dirty="0">
                <a:sym typeface="Wingdings" panose="05000000000000000000" pitchFamily="2" charset="2"/>
              </a:rPr>
              <a:t>Oxford Street is always very busy.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3. </a:t>
            </a:r>
            <a:r>
              <a:rPr lang="en-US" sz="3600" b="1" dirty="0">
                <a:sym typeface="Wingdings" panose="05000000000000000000" pitchFamily="2" charset="2"/>
              </a:rPr>
              <a:t>If/Unless</a:t>
            </a:r>
            <a:r>
              <a:rPr lang="en-US" sz="3600" dirty="0">
                <a:sym typeface="Wingdings" panose="05000000000000000000" pitchFamily="2" charset="2"/>
              </a:rPr>
              <a:t> it rains, we won’t go to the concert.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4. </a:t>
            </a:r>
            <a:r>
              <a:rPr lang="en-US" sz="3600" b="1" dirty="0">
                <a:sym typeface="Wingdings" panose="05000000000000000000" pitchFamily="2" charset="2"/>
              </a:rPr>
              <a:t>The/– </a:t>
            </a:r>
            <a:r>
              <a:rPr lang="en-US" sz="3600" dirty="0">
                <a:sym typeface="Wingdings" panose="05000000000000000000" pitchFamily="2" charset="2"/>
              </a:rPr>
              <a:t>Silver Pagoda is in Cambodia.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5. If you </a:t>
            </a:r>
            <a:r>
              <a:rPr lang="en-US" sz="3600" b="1" dirty="0">
                <a:sym typeface="Wingdings" panose="05000000000000000000" pitchFamily="2" charset="2"/>
              </a:rPr>
              <a:t>will finish/finish </a:t>
            </a:r>
            <a:r>
              <a:rPr lang="en-US" sz="3600" dirty="0">
                <a:sym typeface="Wingdings" panose="05000000000000000000" pitchFamily="2" charset="2"/>
              </a:rPr>
              <a:t>your project, we’ll go to the cinema.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0D04EB2-7812-F3E2-8268-3B2960358C00}"/>
              </a:ext>
            </a:extLst>
          </p:cNvPr>
          <p:cNvCxnSpPr/>
          <p:nvPr/>
        </p:nvCxnSpPr>
        <p:spPr>
          <a:xfrm>
            <a:off x="679450" y="1767184"/>
            <a:ext cx="438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F3E150-F6DF-9E62-3B52-738AC1B77E63}"/>
              </a:ext>
            </a:extLst>
          </p:cNvPr>
          <p:cNvCxnSpPr/>
          <p:nvPr/>
        </p:nvCxnSpPr>
        <p:spPr>
          <a:xfrm>
            <a:off x="1936750" y="2853034"/>
            <a:ext cx="2552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AD2846-75B8-F703-9796-EABBA7FD65C1}"/>
              </a:ext>
            </a:extLst>
          </p:cNvPr>
          <p:cNvCxnSpPr/>
          <p:nvPr/>
        </p:nvCxnSpPr>
        <p:spPr>
          <a:xfrm>
            <a:off x="2508250" y="3957934"/>
            <a:ext cx="1352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96B4DF-24DB-D207-6AE7-44B559B06D76}"/>
              </a:ext>
            </a:extLst>
          </p:cNvPr>
          <p:cNvCxnSpPr>
            <a:cxnSpLocks/>
          </p:cNvCxnSpPr>
          <p:nvPr/>
        </p:nvCxnSpPr>
        <p:spPr>
          <a:xfrm>
            <a:off x="4737100" y="3957934"/>
            <a:ext cx="1612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DD29EA-9CB4-B483-1F76-B59E7A6A7431}"/>
              </a:ext>
            </a:extLst>
          </p:cNvPr>
          <p:cNvCxnSpPr/>
          <p:nvPr/>
        </p:nvCxnSpPr>
        <p:spPr>
          <a:xfrm>
            <a:off x="1936750" y="5056484"/>
            <a:ext cx="2552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23C4F6-F252-FB0F-7821-BD845D5C75E4}"/>
              </a:ext>
            </a:extLst>
          </p:cNvPr>
          <p:cNvCxnSpPr>
            <a:cxnSpLocks/>
          </p:cNvCxnSpPr>
          <p:nvPr/>
        </p:nvCxnSpPr>
        <p:spPr>
          <a:xfrm>
            <a:off x="679450" y="6161384"/>
            <a:ext cx="11185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B886E29-5EF5-7FE9-B983-652E63354415}"/>
              </a:ext>
            </a:extLst>
          </p:cNvPr>
          <p:cNvSpPr/>
          <p:nvPr/>
        </p:nvSpPr>
        <p:spPr>
          <a:xfrm>
            <a:off x="3860800" y="1138444"/>
            <a:ext cx="1913165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4CCB41-00FC-E8EA-3393-520BE8EEA877}"/>
              </a:ext>
            </a:extLst>
          </p:cNvPr>
          <p:cNvSpPr/>
          <p:nvPr/>
        </p:nvSpPr>
        <p:spPr>
          <a:xfrm>
            <a:off x="1650999" y="2319544"/>
            <a:ext cx="293915" cy="704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D18CDC-D94D-E6C1-0724-B3CBD58B9E41}"/>
              </a:ext>
            </a:extLst>
          </p:cNvPr>
          <p:cNvSpPr/>
          <p:nvPr/>
        </p:nvSpPr>
        <p:spPr>
          <a:xfrm>
            <a:off x="687615" y="3343618"/>
            <a:ext cx="438150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6635A5-8366-59DF-B459-76ACFEEA6872}"/>
              </a:ext>
            </a:extLst>
          </p:cNvPr>
          <p:cNvSpPr/>
          <p:nvPr/>
        </p:nvSpPr>
        <p:spPr>
          <a:xfrm>
            <a:off x="715508" y="4390778"/>
            <a:ext cx="804183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F46D1E-7532-B4B2-B50B-451328B48A30}"/>
              </a:ext>
            </a:extLst>
          </p:cNvPr>
          <p:cNvSpPr/>
          <p:nvPr/>
        </p:nvSpPr>
        <p:spPr>
          <a:xfrm>
            <a:off x="3860800" y="5491550"/>
            <a:ext cx="1208316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0050" y="339713"/>
            <a:ext cx="5899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Choose the correct option.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330200" y="776494"/>
            <a:ext cx="120613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6. </a:t>
            </a:r>
            <a:r>
              <a:rPr lang="en-US" sz="3600" b="1" dirty="0">
                <a:sym typeface="Wingdings" panose="05000000000000000000" pitchFamily="2" charset="2"/>
              </a:rPr>
              <a:t>The/– </a:t>
            </a:r>
            <a:r>
              <a:rPr lang="en-US" sz="3600" dirty="0">
                <a:sym typeface="Wingdings" panose="05000000000000000000" pitchFamily="2" charset="2"/>
              </a:rPr>
              <a:t>British Museum is in London.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7. We’ll go to </a:t>
            </a:r>
            <a:r>
              <a:rPr lang="en-US" sz="3600" b="1" dirty="0">
                <a:sym typeface="Wingdings" panose="05000000000000000000" pitchFamily="2" charset="2"/>
              </a:rPr>
              <a:t>–/the </a:t>
            </a:r>
            <a:r>
              <a:rPr lang="en-US" sz="3600" dirty="0">
                <a:sym typeface="Wingdings" panose="05000000000000000000" pitchFamily="2" charset="2"/>
              </a:rPr>
              <a:t>Rex to watch a film tonight.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8. </a:t>
            </a:r>
            <a:r>
              <a:rPr lang="en-US" sz="3600" b="1" dirty="0">
                <a:sym typeface="Wingdings" panose="05000000000000000000" pitchFamily="2" charset="2"/>
              </a:rPr>
              <a:t>The/– </a:t>
            </a:r>
            <a:r>
              <a:rPr lang="en-US" sz="3600" dirty="0">
                <a:sym typeface="Wingdings" panose="05000000000000000000" pitchFamily="2" charset="2"/>
              </a:rPr>
              <a:t>Argentina is a country in South America.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9. If she </a:t>
            </a:r>
            <a:r>
              <a:rPr lang="en-US" sz="3600" b="1" dirty="0">
                <a:sym typeface="Wingdings" panose="05000000000000000000" pitchFamily="2" charset="2"/>
              </a:rPr>
              <a:t>doesn’t/won’t call</a:t>
            </a:r>
            <a:r>
              <a:rPr lang="en-US" sz="3600" dirty="0">
                <a:sym typeface="Wingdings" panose="05000000000000000000" pitchFamily="2" charset="2"/>
              </a:rPr>
              <a:t>, we’ll go without her.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ym typeface="Wingdings" panose="05000000000000000000" pitchFamily="2" charset="2"/>
              </a:rPr>
              <a:t>10. </a:t>
            </a:r>
            <a:r>
              <a:rPr lang="en-US" sz="3600" b="1" dirty="0">
                <a:sym typeface="Wingdings" panose="05000000000000000000" pitchFamily="2" charset="2"/>
              </a:rPr>
              <a:t>The/–</a:t>
            </a:r>
            <a:r>
              <a:rPr lang="en-US" sz="3600" dirty="0">
                <a:sym typeface="Wingdings" panose="05000000000000000000" pitchFamily="2" charset="2"/>
              </a:rPr>
              <a:t> Parthenon is in Athens, Greece.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EFDFCBF-E31A-3737-F582-9091CA069075}"/>
              </a:ext>
            </a:extLst>
          </p:cNvPr>
          <p:cNvCxnSpPr>
            <a:cxnSpLocks/>
          </p:cNvCxnSpPr>
          <p:nvPr/>
        </p:nvCxnSpPr>
        <p:spPr>
          <a:xfrm>
            <a:off x="2085975" y="1754484"/>
            <a:ext cx="2905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535143-53C8-CDE1-DCF1-005A28F944CF}"/>
              </a:ext>
            </a:extLst>
          </p:cNvPr>
          <p:cNvCxnSpPr>
            <a:cxnSpLocks/>
          </p:cNvCxnSpPr>
          <p:nvPr/>
        </p:nvCxnSpPr>
        <p:spPr>
          <a:xfrm>
            <a:off x="4070350" y="2814934"/>
            <a:ext cx="768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1842B0-273D-674F-011B-3E2CDFB2EC7B}"/>
              </a:ext>
            </a:extLst>
          </p:cNvPr>
          <p:cNvCxnSpPr>
            <a:cxnSpLocks/>
          </p:cNvCxnSpPr>
          <p:nvPr/>
        </p:nvCxnSpPr>
        <p:spPr>
          <a:xfrm>
            <a:off x="2085975" y="3928068"/>
            <a:ext cx="1825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7F0F6-2434-4FF5-1B90-7B7FB24C7423}"/>
              </a:ext>
            </a:extLst>
          </p:cNvPr>
          <p:cNvCxnSpPr>
            <a:cxnSpLocks/>
          </p:cNvCxnSpPr>
          <p:nvPr/>
        </p:nvCxnSpPr>
        <p:spPr>
          <a:xfrm>
            <a:off x="6248400" y="5037434"/>
            <a:ext cx="850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6DC6AA-E1DB-3ABB-6FB2-90160C9E1472}"/>
              </a:ext>
            </a:extLst>
          </p:cNvPr>
          <p:cNvCxnSpPr>
            <a:cxnSpLocks/>
          </p:cNvCxnSpPr>
          <p:nvPr/>
        </p:nvCxnSpPr>
        <p:spPr>
          <a:xfrm>
            <a:off x="914400" y="5001218"/>
            <a:ext cx="93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9BBD12-9A50-4E82-7E7A-57EE8314A78D}"/>
              </a:ext>
            </a:extLst>
          </p:cNvPr>
          <p:cNvCxnSpPr>
            <a:cxnSpLocks/>
          </p:cNvCxnSpPr>
          <p:nvPr/>
        </p:nvCxnSpPr>
        <p:spPr>
          <a:xfrm>
            <a:off x="2400300" y="6110584"/>
            <a:ext cx="180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267EC65-E582-0B43-06D7-A63F7853B550}"/>
              </a:ext>
            </a:extLst>
          </p:cNvPr>
          <p:cNvSpPr/>
          <p:nvPr/>
        </p:nvSpPr>
        <p:spPr>
          <a:xfrm>
            <a:off x="825500" y="1072043"/>
            <a:ext cx="802368" cy="857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85BE78-94C6-1151-CCD6-F0308D035C82}"/>
              </a:ext>
            </a:extLst>
          </p:cNvPr>
          <p:cNvSpPr/>
          <p:nvPr/>
        </p:nvSpPr>
        <p:spPr>
          <a:xfrm>
            <a:off x="3342368" y="2236843"/>
            <a:ext cx="768350" cy="7857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9C6F84-E1FB-7D5A-E2CB-8CC47EE50D60}"/>
              </a:ext>
            </a:extLst>
          </p:cNvPr>
          <p:cNvSpPr/>
          <p:nvPr/>
        </p:nvSpPr>
        <p:spPr>
          <a:xfrm>
            <a:off x="1732643" y="3446477"/>
            <a:ext cx="378732" cy="5321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450FFA-23FF-B06B-AF74-CE65F07EC524}"/>
              </a:ext>
            </a:extLst>
          </p:cNvPr>
          <p:cNvSpPr/>
          <p:nvPr/>
        </p:nvSpPr>
        <p:spPr>
          <a:xfrm>
            <a:off x="1885045" y="4476599"/>
            <a:ext cx="1571624" cy="7195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A63A432-70E7-986A-4CD3-FB513905617C}"/>
              </a:ext>
            </a:extLst>
          </p:cNvPr>
          <p:cNvSpPr/>
          <p:nvPr/>
        </p:nvSpPr>
        <p:spPr>
          <a:xfrm>
            <a:off x="1066800" y="5551555"/>
            <a:ext cx="818246" cy="66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2256DE-BED7-062E-CD6C-68642D647FB6}"/>
              </a:ext>
            </a:extLst>
          </p:cNvPr>
          <p:cNvCxnSpPr>
            <a:cxnSpLocks/>
          </p:cNvCxnSpPr>
          <p:nvPr/>
        </p:nvCxnSpPr>
        <p:spPr>
          <a:xfrm>
            <a:off x="4448175" y="3902668"/>
            <a:ext cx="16478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1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42757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8297" y="226734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848816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654364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81406" y="3128864"/>
            <a:ext cx="3256378" cy="66247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  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84515" y="3999725"/>
            <a:ext cx="3256378" cy="66247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55" y="475483"/>
            <a:ext cx="422777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76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729" y="314313"/>
            <a:ext cx="9356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j-lt"/>
              </a:rPr>
              <a:t>Read the email and put the verbs in brackets in the correct future form.</a:t>
            </a:r>
            <a:endParaRPr lang="en-US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19529" y="1280708"/>
            <a:ext cx="120613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Hi Becky!</a:t>
            </a:r>
          </a:p>
          <a:p>
            <a:r>
              <a:rPr lang="en-US" sz="2800" dirty="0">
                <a:sym typeface="Wingdings" panose="05000000000000000000" pitchFamily="2" charset="2"/>
              </a:rPr>
              <a:t>Sorry, I </a:t>
            </a:r>
            <a:r>
              <a:rPr lang="en-US" sz="2800" b="1" dirty="0">
                <a:sym typeface="Wingdings" panose="05000000000000000000" pitchFamily="2" charset="2"/>
              </a:rPr>
              <a:t>1)</a:t>
            </a:r>
            <a:r>
              <a:rPr lang="en-US" sz="2800" dirty="0">
                <a:sym typeface="Wingdings" panose="05000000000000000000" pitchFamily="2" charset="2"/>
              </a:rPr>
              <a:t> ___________ (</a:t>
            </a:r>
            <a:r>
              <a:rPr lang="en-US" sz="2800" b="1" dirty="0">
                <a:sym typeface="Wingdings" panose="05000000000000000000" pitchFamily="2" charset="2"/>
              </a:rPr>
              <a:t>go</a:t>
            </a:r>
            <a:r>
              <a:rPr lang="en-US" sz="2800" dirty="0">
                <a:sym typeface="Wingdings" panose="05000000000000000000" pitchFamily="2" charset="2"/>
              </a:rPr>
              <a:t>) shopping with you tomorrow. I’ve got the temperature and I think I </a:t>
            </a:r>
            <a:r>
              <a:rPr lang="en-US" sz="2800" b="1" dirty="0">
                <a:sym typeface="Wingdings" panose="05000000000000000000" pitchFamily="2" charset="2"/>
              </a:rPr>
              <a:t>2)</a:t>
            </a:r>
            <a:r>
              <a:rPr lang="en-US" sz="2800" dirty="0">
                <a:sym typeface="Wingdings" panose="05000000000000000000" pitchFamily="2" charset="2"/>
              </a:rPr>
              <a:t> _________ (</a:t>
            </a:r>
            <a:r>
              <a:rPr lang="en-US" sz="2800" b="1" dirty="0">
                <a:sym typeface="Wingdings" panose="05000000000000000000" pitchFamily="2" charset="2"/>
              </a:rPr>
              <a:t>stay</a:t>
            </a:r>
            <a:r>
              <a:rPr lang="en-US" sz="2800" dirty="0">
                <a:sym typeface="Wingdings" panose="05000000000000000000" pitchFamily="2" charset="2"/>
              </a:rPr>
              <a:t>) in bed all day to get better quickly! You see, I’ve got tickets for a theatre performance next weekend and my mum and I are planning a great day out.</a:t>
            </a:r>
          </a:p>
          <a:p>
            <a:r>
              <a:rPr lang="en-US" sz="2800" dirty="0">
                <a:sym typeface="Wingdings" panose="05000000000000000000" pitchFamily="2" charset="2"/>
              </a:rPr>
              <a:t>We </a:t>
            </a:r>
            <a:r>
              <a:rPr lang="en-US" sz="2800" b="1" dirty="0">
                <a:sym typeface="Wingdings" panose="05000000000000000000" pitchFamily="2" charset="2"/>
              </a:rPr>
              <a:t>3)</a:t>
            </a:r>
            <a:r>
              <a:rPr lang="en-US" sz="2800" dirty="0">
                <a:sym typeface="Wingdings" panose="05000000000000000000" pitchFamily="2" charset="2"/>
              </a:rPr>
              <a:t> _______________ (</a:t>
            </a:r>
            <a:r>
              <a:rPr lang="en-US" sz="2800" b="1" dirty="0">
                <a:sym typeface="Wingdings" panose="05000000000000000000" pitchFamily="2" charset="2"/>
              </a:rPr>
              <a:t>catch</a:t>
            </a:r>
            <a:r>
              <a:rPr lang="en-US" sz="2800" dirty="0">
                <a:sym typeface="Wingdings" panose="05000000000000000000" pitchFamily="2" charset="2"/>
              </a:rPr>
              <a:t>) the train to London early in the morning. We </a:t>
            </a:r>
            <a:r>
              <a:rPr lang="en-US" sz="2800" b="1" dirty="0">
                <a:sym typeface="Wingdings" panose="05000000000000000000" pitchFamily="2" charset="2"/>
              </a:rPr>
              <a:t>4)</a:t>
            </a:r>
            <a:r>
              <a:rPr lang="en-US" sz="2800" dirty="0">
                <a:sym typeface="Wingdings" panose="05000000000000000000" pitchFamily="2" charset="2"/>
              </a:rPr>
              <a:t> _______________ (</a:t>
            </a:r>
            <a:r>
              <a:rPr lang="en-US" sz="2800" b="1" dirty="0">
                <a:sym typeface="Wingdings" panose="05000000000000000000" pitchFamily="2" charset="2"/>
              </a:rPr>
              <a:t>not/eat</a:t>
            </a:r>
            <a:r>
              <a:rPr lang="en-US" sz="2800" dirty="0">
                <a:sym typeface="Wingdings" panose="05000000000000000000" pitchFamily="2" charset="2"/>
              </a:rPr>
              <a:t>) breakfast at home because we </a:t>
            </a:r>
            <a:r>
              <a:rPr lang="en-US" sz="2800" b="1" dirty="0">
                <a:sym typeface="Wingdings" panose="05000000000000000000" pitchFamily="2" charset="2"/>
              </a:rPr>
              <a:t>5)</a:t>
            </a:r>
            <a:r>
              <a:rPr lang="en-US" sz="2800" dirty="0">
                <a:sym typeface="Wingdings" panose="05000000000000000000" pitchFamily="2" charset="2"/>
              </a:rPr>
              <a:t> _______________ (</a:t>
            </a:r>
            <a:r>
              <a:rPr lang="en-US" sz="2800" b="1" dirty="0">
                <a:sym typeface="Wingdings" panose="05000000000000000000" pitchFamily="2" charset="2"/>
              </a:rPr>
              <a:t>have</a:t>
            </a:r>
            <a:r>
              <a:rPr lang="en-US" sz="2800" dirty="0">
                <a:sym typeface="Wingdings" panose="05000000000000000000" pitchFamily="2" charset="2"/>
              </a:rPr>
              <a:t>) brunch in Soho. Then, we </a:t>
            </a:r>
            <a:r>
              <a:rPr lang="en-US" sz="2800" b="1" dirty="0">
                <a:sym typeface="Wingdings" panose="05000000000000000000" pitchFamily="2" charset="2"/>
              </a:rPr>
              <a:t>6)</a:t>
            </a:r>
            <a:r>
              <a:rPr lang="en-US" sz="2800" dirty="0">
                <a:sym typeface="Wingdings" panose="05000000000000000000" pitchFamily="2" charset="2"/>
              </a:rPr>
              <a:t> ______________ (</a:t>
            </a:r>
            <a:r>
              <a:rPr lang="en-US" sz="2800" b="1" dirty="0">
                <a:sym typeface="Wingdings" panose="05000000000000000000" pitchFamily="2" charset="2"/>
              </a:rPr>
              <a:t>visit</a:t>
            </a:r>
            <a:r>
              <a:rPr lang="en-US" sz="2800" dirty="0">
                <a:sym typeface="Wingdings" panose="05000000000000000000" pitchFamily="2" charset="2"/>
              </a:rPr>
              <a:t>) Oxford Street for some shopping before we go to the theatre in the afternoon. I can’t wait!</a:t>
            </a:r>
          </a:p>
          <a:p>
            <a:r>
              <a:rPr lang="en-US" sz="2800" dirty="0">
                <a:sym typeface="Wingdings" panose="05000000000000000000" pitchFamily="2" charset="2"/>
              </a:rPr>
              <a:t>I hope you and Jenny </a:t>
            </a:r>
            <a:r>
              <a:rPr lang="en-US" sz="2800" b="1" dirty="0">
                <a:sym typeface="Wingdings" panose="05000000000000000000" pitchFamily="2" charset="2"/>
              </a:rPr>
              <a:t>7)</a:t>
            </a:r>
            <a:r>
              <a:rPr lang="en-US" sz="2800" dirty="0">
                <a:sym typeface="Wingdings" panose="05000000000000000000" pitchFamily="2" charset="2"/>
              </a:rPr>
              <a:t> _________ (</a:t>
            </a:r>
            <a:r>
              <a:rPr lang="en-US" sz="2800" b="1" dirty="0">
                <a:sym typeface="Wingdings" panose="05000000000000000000" pitchFamily="2" charset="2"/>
              </a:rPr>
              <a:t>find</a:t>
            </a:r>
            <a:r>
              <a:rPr lang="en-US" sz="2800" dirty="0">
                <a:sym typeface="Wingdings" panose="05000000000000000000" pitchFamily="2" charset="2"/>
              </a:rPr>
              <a:t>) some great bargains tomorrow.</a:t>
            </a:r>
          </a:p>
          <a:p>
            <a:r>
              <a:rPr lang="en-US" sz="2800" dirty="0">
                <a:sym typeface="Wingdings" panose="05000000000000000000" pitchFamily="2" charset="2"/>
              </a:rPr>
              <a:t>Love,</a:t>
            </a:r>
          </a:p>
          <a:p>
            <a:r>
              <a:rPr lang="en-US" sz="2800" dirty="0">
                <a:sym typeface="Wingdings" panose="05000000000000000000" pitchFamily="2" charset="2"/>
              </a:rPr>
              <a:t>Katie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19874"/>
            <a:ext cx="2571749" cy="8293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</a:t>
            </a:r>
          </a:p>
          <a:p>
            <a:pPr algn="ctr"/>
            <a:r>
              <a:rPr lang="en-US" sz="2000" b="1" dirty="0"/>
              <a:t>Grammar Bank, p.70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1955" y="1692391"/>
            <a:ext cx="2138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am not going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8605" y="2134416"/>
            <a:ext cx="141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 stay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6418" y="3413221"/>
            <a:ext cx="289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going to catch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5824" y="3850380"/>
            <a:ext cx="289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aren’t going to eat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24905" y="3837680"/>
            <a:ext cx="273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going to have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18660-B65C-99C4-8458-87C17AC348A0}"/>
              </a:ext>
            </a:extLst>
          </p:cNvPr>
          <p:cNvSpPr txBox="1"/>
          <p:nvPr/>
        </p:nvSpPr>
        <p:spPr>
          <a:xfrm>
            <a:off x="5357107" y="4276565"/>
            <a:ext cx="262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going to visit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400BC-9A09-6921-8EE9-6FEEF02350BC}"/>
              </a:ext>
            </a:extLst>
          </p:cNvPr>
          <p:cNvSpPr txBox="1"/>
          <p:nvPr/>
        </p:nvSpPr>
        <p:spPr>
          <a:xfrm>
            <a:off x="3865085" y="5123116"/>
            <a:ext cx="153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will find</a:t>
            </a:r>
            <a:endParaRPr lang="en-US" sz="28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29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8028" y="2686210"/>
            <a:ext cx="3293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Everyday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English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28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1792" y="671574"/>
            <a:ext cx="62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How many sentences are there?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1791" y="1253449"/>
            <a:ext cx="21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Five.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1791" y="1864290"/>
            <a:ext cx="56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1793" y="2541479"/>
            <a:ext cx="562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Match the sentences.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947" r="947"/>
          <a:stretch/>
        </p:blipFill>
        <p:spPr>
          <a:xfrm>
            <a:off x="-57150" y="431691"/>
            <a:ext cx="6032970" cy="58738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00600" y="5276850"/>
            <a:ext cx="1175220" cy="400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9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5450" y="276213"/>
            <a:ext cx="8299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Match the sentences to make exchanges.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368300" y="785322"/>
            <a:ext cx="6350000" cy="550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1. How can I help you?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2. What about the one tomorrow at 2:30 p.m.?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3. How much are the tickets?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4. Will you pay in cash or by card?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5. Is that for the 5 p.m. show or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8 p.m.?</a:t>
            </a:r>
          </a:p>
        </p:txBody>
      </p:sp>
      <p:sp>
        <p:nvSpPr>
          <p:cNvPr id="6" name="Rectangle 5"/>
          <p:cNvSpPr/>
          <p:nvPr/>
        </p:nvSpPr>
        <p:spPr>
          <a:xfrm>
            <a:off x="6826250" y="785322"/>
            <a:ext cx="5581650" cy="5505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a. They’re £50 each.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b. I’d like two tickets for The Lion King at 7:30, please.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c. Yes, there are two seats in row F.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d. Cash, please.</a:t>
            </a:r>
          </a:p>
          <a:p>
            <a:pPr>
              <a:lnSpc>
                <a:spcPct val="150000"/>
              </a:lnSpc>
            </a:pPr>
            <a:r>
              <a:rPr lang="en-US" sz="3400" dirty="0">
                <a:sym typeface="Wingdings" panose="05000000000000000000" pitchFamily="2" charset="2"/>
              </a:rPr>
              <a:t>e. The later show, please.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DD4ACE-4376-30F2-3108-7EF0DEBC5703}"/>
              </a:ext>
            </a:extLst>
          </p:cNvPr>
          <p:cNvCxnSpPr>
            <a:cxnSpLocks/>
          </p:cNvCxnSpPr>
          <p:nvPr/>
        </p:nvCxnSpPr>
        <p:spPr>
          <a:xfrm>
            <a:off x="895350" y="1481434"/>
            <a:ext cx="742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4DE2E0-8572-E4F6-AFCE-AC31E6790086}"/>
              </a:ext>
            </a:extLst>
          </p:cNvPr>
          <p:cNvCxnSpPr/>
          <p:nvPr/>
        </p:nvCxnSpPr>
        <p:spPr>
          <a:xfrm>
            <a:off x="2733675" y="1481434"/>
            <a:ext cx="676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AA99B0-0418-4071-736C-1CC80EFBADA7}"/>
              </a:ext>
            </a:extLst>
          </p:cNvPr>
          <p:cNvCxnSpPr>
            <a:cxnSpLocks/>
          </p:cNvCxnSpPr>
          <p:nvPr/>
        </p:nvCxnSpPr>
        <p:spPr>
          <a:xfrm>
            <a:off x="895350" y="2262484"/>
            <a:ext cx="20478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9EBF32-7D18-E82E-B3C9-22AB8108E928}"/>
              </a:ext>
            </a:extLst>
          </p:cNvPr>
          <p:cNvCxnSpPr>
            <a:cxnSpLocks/>
          </p:cNvCxnSpPr>
          <p:nvPr/>
        </p:nvCxnSpPr>
        <p:spPr>
          <a:xfrm>
            <a:off x="895350" y="3824584"/>
            <a:ext cx="1838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193978-A4D1-4A30-CACF-801ACE0F5582}"/>
              </a:ext>
            </a:extLst>
          </p:cNvPr>
          <p:cNvCxnSpPr>
            <a:cxnSpLocks/>
          </p:cNvCxnSpPr>
          <p:nvPr/>
        </p:nvCxnSpPr>
        <p:spPr>
          <a:xfrm>
            <a:off x="3524250" y="4573884"/>
            <a:ext cx="793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480F8B0-E4E9-EC51-638D-205D66E63E99}"/>
              </a:ext>
            </a:extLst>
          </p:cNvPr>
          <p:cNvCxnSpPr>
            <a:cxnSpLocks/>
          </p:cNvCxnSpPr>
          <p:nvPr/>
        </p:nvCxnSpPr>
        <p:spPr>
          <a:xfrm>
            <a:off x="5403850" y="4586584"/>
            <a:ext cx="793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B7A1D3-0DBA-9273-8B73-2B8A3C2CBF37}"/>
              </a:ext>
            </a:extLst>
          </p:cNvPr>
          <p:cNvCxnSpPr/>
          <p:nvPr/>
        </p:nvCxnSpPr>
        <p:spPr>
          <a:xfrm>
            <a:off x="3390900" y="5354934"/>
            <a:ext cx="2038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CAC-FFCF-D48C-AD2F-1CA7A4CA79A3}"/>
              </a:ext>
            </a:extLst>
          </p:cNvPr>
          <p:cNvCxnSpPr/>
          <p:nvPr/>
        </p:nvCxnSpPr>
        <p:spPr>
          <a:xfrm>
            <a:off x="457200" y="6142334"/>
            <a:ext cx="1181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A6483E-54C7-785C-2C72-71FD8D654856}"/>
              </a:ext>
            </a:extLst>
          </p:cNvPr>
          <p:cNvCxnSpPr>
            <a:cxnSpLocks/>
          </p:cNvCxnSpPr>
          <p:nvPr/>
        </p:nvCxnSpPr>
        <p:spPr>
          <a:xfrm>
            <a:off x="4410075" y="1265443"/>
            <a:ext cx="2524125" cy="7600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7C9F7E-E9B9-D273-7C7E-F56CE16390E8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787899" y="2793233"/>
            <a:ext cx="4038351" cy="7446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2BFD50-C330-7984-2DCA-BEB1BE5203A6}"/>
              </a:ext>
            </a:extLst>
          </p:cNvPr>
          <p:cNvCxnSpPr>
            <a:cxnSpLocks/>
          </p:cNvCxnSpPr>
          <p:nvPr/>
        </p:nvCxnSpPr>
        <p:spPr>
          <a:xfrm flipV="1">
            <a:off x="5569199" y="1302544"/>
            <a:ext cx="1365001" cy="22967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823280-87BA-7E76-C43F-55B6633E8290}"/>
              </a:ext>
            </a:extLst>
          </p:cNvPr>
          <p:cNvCxnSpPr>
            <a:cxnSpLocks/>
          </p:cNvCxnSpPr>
          <p:nvPr/>
        </p:nvCxnSpPr>
        <p:spPr>
          <a:xfrm>
            <a:off x="6364038" y="4358455"/>
            <a:ext cx="570162" cy="7662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687A2C-C5A6-F627-6B21-697F8DCE5385}"/>
              </a:ext>
            </a:extLst>
          </p:cNvPr>
          <p:cNvCxnSpPr>
            <a:cxnSpLocks/>
          </p:cNvCxnSpPr>
          <p:nvPr/>
        </p:nvCxnSpPr>
        <p:spPr>
          <a:xfrm flipV="1">
            <a:off x="1814512" y="5955106"/>
            <a:ext cx="5011738" cy="214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1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11492" y="367071"/>
            <a:ext cx="513685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conversation.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50" y="998013"/>
            <a:ext cx="11753850" cy="5366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A: How can I help you?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B: I’d like two tickets for The Lion King at 7:30, please.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A: Is that for the 5 p.m. show or 8 p.m.?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B: The later show, please.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A: How much are the tickets?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B: They’re £50 each.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A: Will you pay in cash or by card?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sym typeface="Wingdings" panose="05000000000000000000" pitchFamily="2" charset="2"/>
              </a:rPr>
              <a:t>B: Cash, please.</a:t>
            </a:r>
          </a:p>
        </p:txBody>
      </p:sp>
      <p:pic>
        <p:nvPicPr>
          <p:cNvPr id="6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89" y="367071"/>
            <a:ext cx="989228" cy="6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28572"/>
            <a:ext cx="3433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15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925" y="1815293"/>
            <a:ext cx="470521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- test/consolidate vocabulary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test/consolidate grammar points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 learnt throughout the unit.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5215" y="1815293"/>
            <a:ext cx="619125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Listening: </a:t>
            </a:r>
            <a:r>
              <a:rPr lang="en-US" sz="3600" dirty="0">
                <a:solidFill>
                  <a:srgbClr val="0070C0"/>
                </a:solidFill>
              </a:rPr>
              <a:t>for specific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972" y="1692630"/>
            <a:ext cx="11333963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59 SB).</a:t>
            </a:r>
            <a:endParaRPr lang="en-US" sz="3600" i="1" dirty="0">
              <a:solidFill>
                <a:srgbClr val="0070C0"/>
              </a:solidFill>
              <a:latin typeface="Calibri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Test 2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Unit 3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in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TA 7 Right on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     (pages 30 &amp; 31).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Do the Speaking Test –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Test 1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of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Unit 3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in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TA 7 Right on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(page 78).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24278" r="-230" b="-674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5636" y="1381472"/>
            <a:ext cx="11596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ea typeface="Arial" panose="020B0604020202020204" pitchFamily="34" charset="0"/>
              <a:cs typeface="JDCLK L+ Frutiger LT Std"/>
            </a:endParaRPr>
          </a:p>
          <a:p>
            <a:r>
              <a:rPr lang="en-US" sz="3600" i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- test/consolidate vocabulary and grammar learnt throughout the unit.</a:t>
            </a:r>
          </a:p>
          <a:p>
            <a:r>
              <a:rPr lang="en-US" sz="3600" i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- </a:t>
            </a:r>
            <a:r>
              <a:rPr lang="en-US" sz="3600" i="1" dirty="0" err="1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 test-taking skills </a:t>
            </a:r>
            <a:r>
              <a:rPr lang="en-US" sz="3600" i="1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(Speaking).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400452"/>
            <a:ext cx="1205511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1. A. finish			B. vibrate		C. visit		 D. listen</a:t>
            </a:r>
          </a:p>
          <a:p>
            <a:pPr>
              <a:lnSpc>
                <a:spcPct val="150000"/>
              </a:lnSpc>
            </a:pP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2. A. poster		B. woodwind	C. curtain		D. display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3. A. fantastic		B. amazing		 C. wonderful	D. exciting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0336" y="358611"/>
            <a:ext cx="982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differently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from the others.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57202" y="161407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309495" y="299777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18871" y="451480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6637" y="1833983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/ˈfɪnɪʃ/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0079" y="1885922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/vaɪˈbreɪt/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92238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/ˈvɪzɪt/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49544" y="1905362"/>
            <a:ext cx="2539579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/ˈlɪsən/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241" y="3355968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>
                <a:solidFill>
                  <a:srgbClr val="FF0000"/>
                </a:solidFill>
              </a:rPr>
              <a:t> ˈp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əʊstər/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3021" y="3326198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/ˈwʊdwɪnd/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76339" y="3377470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/ˈkɜːtən/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0096" y="3429543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/dɪˈspleɪ/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6358" y="4900709"/>
            <a:ext cx="266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fænˈtæstɪk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96137" y="4956076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/əˈmeɪzɪŋ/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21940" y="4881082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/ˈwʌndəfəl/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090729" y="4879773"/>
            <a:ext cx="2964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 /ɪkˈsaɪtɪŋ/</a:t>
            </a:r>
          </a:p>
        </p:txBody>
      </p:sp>
    </p:spTree>
    <p:extLst>
      <p:ext uri="{BB962C8B-B14F-4D97-AF65-F5344CB8AC3E}">
        <p14:creationId xmlns:p14="http://schemas.microsoft.com/office/powerpoint/2010/main" val="282662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3" y="105124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>
                <a:latin typeface="+mj-lt"/>
              </a:rPr>
              <a:t>A. sl</a:t>
            </a:r>
            <a:r>
              <a:rPr lang="en-US" sz="3200" u="sng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de			B. str</a:t>
            </a:r>
            <a:r>
              <a:rPr lang="en-US" sz="3200" u="sng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ke		C. d</a:t>
            </a:r>
            <a:r>
              <a:rPr lang="en-US" sz="3200" u="sng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e		D. f</a:t>
            </a:r>
            <a:r>
              <a:rPr lang="en-US" sz="3200" u="sng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x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2. A. f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ce			B. h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nd		C. s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ck		D. f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t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3. A. b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nd			B. pl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y		C. g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me		D. phr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se</a:t>
            </a:r>
          </a:p>
        </p:txBody>
      </p:sp>
      <p:sp>
        <p:nvSpPr>
          <p:cNvPr id="10" name="Oval 9"/>
          <p:cNvSpPr/>
          <p:nvPr/>
        </p:nvSpPr>
        <p:spPr>
          <a:xfrm>
            <a:off x="9254407" y="143986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4674" y="337994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797" y="362646"/>
            <a:ext cx="11702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underlined part is  pronounced differently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523408" y="534111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16335" y="1690267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/slaɪd/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23964" y="1661160"/>
            <a:ext cx="25113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/straɪk/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69442" y="1690267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daɪ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57142" y="166116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/fɪks/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360" y="369488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/feɪs/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56944" y="3671236"/>
            <a:ext cx="2558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/hænd/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44256" y="368045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/sæk/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76373" y="360266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/fæt/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1540" y="5666844"/>
            <a:ext cx="2485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/ˈbænd/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119094" y="565678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/pleɪ/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576590" y="5666844"/>
            <a:ext cx="2567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/ɡeɪm/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76373" y="5690658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/freɪz/</a:t>
            </a:r>
          </a:p>
        </p:txBody>
      </p:sp>
    </p:spTree>
    <p:extLst>
      <p:ext uri="{BB962C8B-B14F-4D97-AF65-F5344CB8AC3E}">
        <p14:creationId xmlns:p14="http://schemas.microsoft.com/office/powerpoint/2010/main" val="14695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i="1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4685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1792" y="671574"/>
            <a:ext cx="6264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How many sentences are there?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379" y="1217959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Six.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1791" y="1864290"/>
            <a:ext cx="562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What are you going to do?</a:t>
            </a: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1793" y="2541479"/>
            <a:ext cx="562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Match the words with the correct sentences.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387"/>
            <a:ext cx="6056780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11179</TotalTime>
  <Words>1440</Words>
  <Application>Microsoft Office PowerPoint</Application>
  <PresentationFormat>Widescreen</PresentationFormat>
  <Paragraphs>177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470</cp:revision>
  <dcterms:created xsi:type="dcterms:W3CDTF">2020-12-08T03:17:05Z</dcterms:created>
  <dcterms:modified xsi:type="dcterms:W3CDTF">2022-12-21T03:32:05Z</dcterms:modified>
</cp:coreProperties>
</file>