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61" r:id="rId4"/>
    <p:sldId id="263" r:id="rId5"/>
    <p:sldId id="272" r:id="rId6"/>
    <p:sldId id="271" r:id="rId7"/>
    <p:sldId id="266" r:id="rId8"/>
    <p:sldId id="268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8AF3A-319E-4865-B931-2EF0121D864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861DE-A6DF-48C0-A85C-7A60F6483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3561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8261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9939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61DE-A6DF-48C0-A85C-7A60F64839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71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76087-1C3C-4E24-9944-0DD7E247A97F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wnloads\OneDrive_2020-08-12\M&#212;N%20TI&#7870;NG%20VI&#7878;T\H&#204;NH%20&#7842;NH%20S&#193;CH%20&#272;T\trang%201-50\trang%2013\21f4c9aa-6a45-48a8-a261-3ac38e45cf76.mp4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wnloads\OneDrive_2020-08-12\M&#212;N%20TI&#7870;NG%20VI&#7878;T\H&#204;NH%20&#7842;NH%20S&#193;CH%20&#272;T\trang%201-50\trang%2015\d8f3afa5-7781-46c5-9c8e-9f470c8177de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219043"/>
            <a:ext cx="7803556" cy="6608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850792"/>
            <a:ext cx="3578662" cy="40074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850792"/>
            <a:ext cx="3572566" cy="400745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2" y="2299118"/>
            <a:ext cx="6966857" cy="1572313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0DE03B9-1CA8-4ED6-BEA2-F185E39EEDAB}"/>
              </a:ext>
            </a:extLst>
          </p:cNvPr>
          <p:cNvSpPr txBox="1"/>
          <p:nvPr/>
        </p:nvSpPr>
        <p:spPr>
          <a:xfrm>
            <a:off x="608" y="1"/>
            <a:ext cx="3105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965175" y="2299117"/>
            <a:ext cx="721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Tập</a:t>
            </a:r>
            <a:r>
              <a:rPr lang="en-US" altLang="zh-CN" sz="3200" b="1" dirty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viết</a:t>
            </a:r>
            <a:endParaRPr lang="en-US" altLang="zh-CN" sz="3200" b="1" dirty="0">
              <a:solidFill>
                <a:srgbClr val="002060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(1 </a:t>
            </a:r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tiết</a:t>
            </a:r>
            <a:r>
              <a:rPr lang="en-US" altLang="zh-CN" sz="3200" b="1" dirty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sau</a:t>
            </a:r>
            <a:r>
              <a:rPr lang="en-US" altLang="zh-CN" sz="3200" b="1" dirty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4, 5)</a:t>
            </a:r>
            <a:endParaRPr lang="zh-CN" altLang="en-US" sz="3200" b="1" dirty="0">
              <a:solidFill>
                <a:srgbClr val="002060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9" y="63267"/>
            <a:ext cx="890093" cy="1251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891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1" y="0"/>
            <a:ext cx="425163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B398EA6-FFD0-4ABF-BBC5-23EF72EFA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33" y="1496927"/>
            <a:ext cx="2786113" cy="3576629"/>
          </a:xfrm>
          <a:prstGeom prst="rect">
            <a:avLst/>
          </a:prstGeom>
        </p:spPr>
      </p:pic>
      <p:sp>
        <p:nvSpPr>
          <p:cNvPr id="53" name="TextBox 18">
            <a:extLst>
              <a:ext uri="{FF2B5EF4-FFF2-40B4-BE49-F238E27FC236}">
                <a16:creationId xmlns="" xmlns:a16="http://schemas.microsoft.com/office/drawing/2014/main" id="{31D2507C-3E22-4426-AA5A-6FAC0814B9B3}"/>
              </a:ext>
            </a:extLst>
          </p:cNvPr>
          <p:cNvSpPr txBox="1"/>
          <p:nvPr/>
        </p:nvSpPr>
        <p:spPr>
          <a:xfrm>
            <a:off x="4076754" y="1828521"/>
            <a:ext cx="4781953" cy="1415659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en-US" altLang="zh-CN" sz="2800" dirty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 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Viết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đúng</a:t>
            </a:r>
            <a:r>
              <a:rPr lang="en-US" altLang="zh-CN" sz="2800" dirty="0" smtClean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:</a:t>
            </a:r>
          </a:p>
          <a:p>
            <a:r>
              <a:rPr lang="en-US" altLang="zh-CN" sz="2800" b="1" dirty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-</a:t>
            </a:r>
            <a:r>
              <a:rPr lang="en-US" altLang="zh-CN" sz="2800" b="1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o, ô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- co,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cô</a:t>
            </a:r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cỏ</a:t>
            </a:r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cọ</a:t>
            </a:r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cổ</a:t>
            </a:r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cộ</a:t>
            </a:r>
            <a:endParaRPr lang="zh-CN" altLang="en-US" sz="2800" b="1" dirty="0">
              <a:solidFill>
                <a:srgbClr val="FF0000"/>
              </a:solidFill>
              <a:latin typeface="HP-222" panose="020B0803050302020204" pitchFamily="34" charset="0"/>
              <a:ea typeface="+mj-ea"/>
            </a:endParaRPr>
          </a:p>
        </p:txBody>
      </p:sp>
      <p:sp>
        <p:nvSpPr>
          <p:cNvPr id="58" name="TextBox 18">
            <a:extLst>
              <a:ext uri="{FF2B5EF4-FFF2-40B4-BE49-F238E27FC236}">
                <a16:creationId xmlns="" xmlns:a16="http://schemas.microsoft.com/office/drawing/2014/main" id="{0FC7AD69-6216-4511-950C-66CC7AA25388}"/>
              </a:ext>
            </a:extLst>
          </p:cNvPr>
          <p:cNvSpPr txBox="1"/>
          <p:nvPr/>
        </p:nvSpPr>
        <p:spPr>
          <a:xfrm>
            <a:off x="4076753" y="3973586"/>
            <a:ext cx="4218684" cy="984772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en-US" altLang="zh-CN" sz="2800" dirty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 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Chữ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thường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cỡ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vừa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đúng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kiểu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đều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nét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HP-222" panose="020B0803050302020204" pitchFamily="34" charset="0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5513969D-6B59-46AD-B71B-3BCE4BF7E7BC}"/>
              </a:ext>
            </a:extLst>
          </p:cNvPr>
          <p:cNvSpPr txBox="1"/>
          <p:nvPr/>
        </p:nvSpPr>
        <p:spPr>
          <a:xfrm>
            <a:off x="1" y="159063"/>
            <a:ext cx="3905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</a:rPr>
              <a:t>Nội</a:t>
            </a:r>
            <a:r>
              <a:rPr lang="en-US" altLang="zh-CN" sz="3200" b="1" dirty="0">
                <a:solidFill>
                  <a:srgbClr val="002060"/>
                </a:solidFill>
                <a:latin typeface="HP-222" panose="020B0803050302020204" pitchFamily="34" charset="0"/>
              </a:rPr>
              <a:t> dung </a:t>
            </a:r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</a:rPr>
              <a:t>viết</a:t>
            </a:r>
            <a:r>
              <a:rPr lang="en-US" altLang="zh-CN" sz="3200" b="1" dirty="0">
                <a:solidFill>
                  <a:srgbClr val="F9D3D4"/>
                </a:solidFill>
                <a:latin typeface="HP-222" panose="020B0803050302020204" pitchFamily="34" charset="0"/>
              </a:rPr>
              <a:t>:</a:t>
            </a:r>
            <a:endParaRPr lang="zh-CN" altLang="en-US" sz="3200" b="1" dirty="0">
              <a:solidFill>
                <a:srgbClr val="F9D3D4"/>
              </a:solidFill>
              <a:latin typeface="HP-222" panose="020B0803050302020204" pitchFamily="34" charset="0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083" y="1800487"/>
            <a:ext cx="792549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205" y="4261440"/>
            <a:ext cx="792549" cy="1007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6253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5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5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5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-431385"/>
            <a:ext cx="7803556" cy="72893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" y="5476875"/>
            <a:ext cx="1560711" cy="13818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405" y="5476875"/>
            <a:ext cx="1560711" cy="1381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1523" y="1525535"/>
            <a:ext cx="580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-222" panose="020B0803050302020204" pitchFamily="34" charset="0"/>
              </a:rPr>
              <a:t>Các</a:t>
            </a:r>
            <a:r>
              <a:rPr lang="en-US" sz="3200" b="1" dirty="0">
                <a:latin typeface="HP-222" panose="020B0803050302020204" pitchFamily="34" charset="0"/>
              </a:rPr>
              <a:t> </a:t>
            </a:r>
            <a:r>
              <a:rPr lang="en-US" sz="3200" b="1" dirty="0" err="1" smtClean="0">
                <a:latin typeface="HP-222" panose="020B0803050302020204" pitchFamily="34" charset="0"/>
              </a:rPr>
              <a:t>âm</a:t>
            </a:r>
            <a:r>
              <a:rPr lang="en-US" sz="3200" b="1" dirty="0" smtClean="0">
                <a:latin typeface="HP-222" panose="020B0803050302020204" pitchFamily="34" charset="0"/>
              </a:rPr>
              <a:t>, </a:t>
            </a:r>
            <a:r>
              <a:rPr lang="en-US" sz="3200" b="1" dirty="0" err="1">
                <a:latin typeface="HP-222" panose="020B0803050302020204" pitchFamily="34" charset="0"/>
              </a:rPr>
              <a:t>tiếng</a:t>
            </a:r>
            <a:r>
              <a:rPr lang="en-US" sz="3200" b="1" dirty="0"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latin typeface="HP-222" panose="020B0803050302020204" pitchFamily="34" charset="0"/>
              </a:rPr>
              <a:t>nào</a:t>
            </a:r>
            <a:r>
              <a:rPr lang="en-US" sz="3200" b="1" dirty="0"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latin typeface="HP-222" panose="020B0803050302020204" pitchFamily="34" charset="0"/>
              </a:rPr>
              <a:t>vừa</a:t>
            </a:r>
            <a:r>
              <a:rPr lang="en-US" sz="3200" b="1" dirty="0"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latin typeface="HP-222" panose="020B0803050302020204" pitchFamily="34" charset="0"/>
              </a:rPr>
              <a:t>học</a:t>
            </a:r>
            <a:r>
              <a:rPr lang="en-US" sz="3200" b="1" dirty="0">
                <a:latin typeface="HP-222" panose="020B0803050302020204" pitchFamily="34" charset="0"/>
              </a:rPr>
              <a:t>?</a:t>
            </a:r>
          </a:p>
        </p:txBody>
      </p:sp>
      <p:pic>
        <p:nvPicPr>
          <p:cNvPr id="1026" name="Picture 2" descr="Code minigame bằng HTML - CSS - JavaScript | Tìm ở đâ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8" y="1029889"/>
            <a:ext cx="1474304" cy="1965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6250" y="2934921"/>
            <a:ext cx="492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HP-222" panose="020B0803050302020204" pitchFamily="34" charset="0"/>
              </a:rPr>
              <a:t>Âm</a:t>
            </a:r>
            <a:r>
              <a:rPr lang="en-US" sz="2800" b="1" dirty="0" smtClean="0">
                <a:latin typeface="HP-222" panose="020B0803050302020204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HP-222" panose="020B0803050302020204" pitchFamily="34" charset="0"/>
              </a:rPr>
              <a:t>o, ô</a:t>
            </a:r>
            <a:endParaRPr lang="en-US" sz="2800" b="1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810000"/>
            <a:ext cx="730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-222" panose="020B0803050302020204" pitchFamily="34" charset="0"/>
              </a:rPr>
              <a:t>Tiếng</a:t>
            </a:r>
            <a:r>
              <a:rPr lang="en-US" sz="2800" b="1" dirty="0">
                <a:latin typeface="HP-222" panose="020B0803050302020204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HP-222" panose="020B0803050302020204" pitchFamily="34" charset="0"/>
              </a:rPr>
              <a:t>co, </a:t>
            </a:r>
            <a:r>
              <a:rPr lang="en-US" sz="2800" b="1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cỏ</a:t>
            </a:r>
            <a:r>
              <a:rPr lang="en-US" sz="2800" b="1" dirty="0" smtClean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cọ</a:t>
            </a:r>
            <a:r>
              <a:rPr lang="en-US" sz="2800" b="1" dirty="0" smtClean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cổ</a:t>
            </a:r>
            <a:r>
              <a:rPr lang="en-US" sz="2800" b="1" dirty="0" smtClean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cộ</a:t>
            </a:r>
            <a:r>
              <a:rPr lang="en-US" sz="2800" b="1" dirty="0" smtClean="0">
                <a:solidFill>
                  <a:srgbClr val="FF0000"/>
                </a:solidFill>
                <a:latin typeface="HP-222" panose="020B08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4092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-228600"/>
            <a:ext cx="7803556" cy="72893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" y="5476875"/>
            <a:ext cx="1560711" cy="13818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405" y="5476875"/>
            <a:ext cx="1560711" cy="1381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1523" y="1525535"/>
            <a:ext cx="580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-222" panose="020B0803050302020204" pitchFamily="34" charset="0"/>
              </a:rPr>
              <a:t>Em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>
                <a:latin typeface="HP-222" panose="020B0803050302020204" pitchFamily="34" charset="0"/>
              </a:rPr>
              <a:t>nêu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>
                <a:latin typeface="HP-222" panose="020B0803050302020204" pitchFamily="34" charset="0"/>
              </a:rPr>
              <a:t>cách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>
                <a:latin typeface="HP-222" panose="020B0803050302020204" pitchFamily="34" charset="0"/>
              </a:rPr>
              <a:t>viết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>
                <a:latin typeface="HP-222" panose="020B0803050302020204" pitchFamily="34" charset="0"/>
              </a:rPr>
              <a:t>các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 smtClean="0">
                <a:latin typeface="HP-222" panose="020B0803050302020204" pitchFamily="34" charset="0"/>
              </a:rPr>
              <a:t>chữ</a:t>
            </a:r>
            <a:r>
              <a:rPr lang="en-US" sz="3200" dirty="0" smtClean="0">
                <a:latin typeface="HP-222" panose="020B0803050302020204" pitchFamily="34" charset="0"/>
              </a:rPr>
              <a:t> .</a:t>
            </a:r>
            <a:endParaRPr lang="en-US" sz="3200" dirty="0">
              <a:latin typeface="HP-222" panose="020B0803050302020204" pitchFamily="34" charset="0"/>
            </a:endParaRPr>
          </a:p>
        </p:txBody>
      </p:sp>
      <p:pic>
        <p:nvPicPr>
          <p:cNvPr id="1026" name="Picture 2" descr="Code minigame bằng HTML - CSS - JavaScript | Tìm ở đâ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8" y="1029889"/>
            <a:ext cx="1474304" cy="1965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Downloads\OneDrive_2020-08-12\MÔN TIẾNG VIỆT\HÌNH ẢNH SÁCH ĐT\trang 1-50\trang 13\a3cf5683-5a23-439f-8a1f-fee2e5e37ad3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600200" y="2057400"/>
            <a:ext cx="7162800" cy="3581400"/>
          </a:xfrm>
          <a:prstGeom prst="rect">
            <a:avLst/>
          </a:prstGeom>
          <a:noFill/>
        </p:spPr>
      </p:pic>
      <p:pic>
        <p:nvPicPr>
          <p:cNvPr id="9" name="Picture 2" descr="E:\Downloads\OneDrive_2020-08-12\MÔN TIẾNG VIỆT\HÌNH ẢNH SÁCH ĐT\trang 1-50\trang 15\5be9d98d-b6af-4048-a5ec-b2e6daff0c2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2057400"/>
            <a:ext cx="76200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79197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1f4c9aa-6a45-48a8-a261-3ac38e45cf7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304800"/>
            <a:ext cx="82296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8f3afa5-7781-46c5-9c8e-9f470c8177d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381000"/>
            <a:ext cx="86868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219043"/>
            <a:ext cx="7803556" cy="6608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850792"/>
            <a:ext cx="3578662" cy="40074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850792"/>
            <a:ext cx="3572566" cy="400745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2" y="2299118"/>
            <a:ext cx="6966857" cy="1572313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0DE03B9-1CA8-4ED6-BEA2-F185E39EEDAB}"/>
              </a:ext>
            </a:extLst>
          </p:cNvPr>
          <p:cNvSpPr txBox="1"/>
          <p:nvPr/>
        </p:nvSpPr>
        <p:spPr>
          <a:xfrm>
            <a:off x="608" y="1"/>
            <a:ext cx="3105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965175" y="2299117"/>
            <a:ext cx="721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Viết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vào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vở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Luyện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viết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1,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tập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1</a:t>
            </a:r>
            <a:endParaRPr lang="zh-CN" altLang="en-US" sz="3200" b="1" dirty="0">
              <a:solidFill>
                <a:srgbClr val="002060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9" y="63267"/>
            <a:ext cx="890093" cy="1251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891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=""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1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1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7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7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6297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109</Words>
  <Application>Microsoft Office PowerPoint</Application>
  <PresentationFormat>On-screen Show (4:3)</PresentationFormat>
  <Paragraphs>24</Paragraphs>
  <Slides>9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</dc:creator>
  <cp:lastModifiedBy>BQ</cp:lastModifiedBy>
  <cp:revision>11</cp:revision>
  <dcterms:created xsi:type="dcterms:W3CDTF">2020-08-16T07:29:48Z</dcterms:created>
  <dcterms:modified xsi:type="dcterms:W3CDTF">2020-08-16T14:46:54Z</dcterms:modified>
</cp:coreProperties>
</file>